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3.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4.xml" ContentType="application/vnd.openxmlformats-officedocument.theme+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5.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0.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73.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63" r:id="rId2"/>
    <p:sldMasterId id="2147483666" r:id="rId3"/>
    <p:sldMasterId id="2147483677" r:id="rId4"/>
    <p:sldMasterId id="2147483684" r:id="rId5"/>
    <p:sldMasterId id="2147483687" r:id="rId6"/>
  </p:sldMasterIdLst>
  <p:notesMasterIdLst>
    <p:notesMasterId r:id="rId125"/>
  </p:notesMasterIdLst>
  <p:sldIdLst>
    <p:sldId id="7308" r:id="rId7"/>
    <p:sldId id="1216" r:id="rId8"/>
    <p:sldId id="1179" r:id="rId9"/>
    <p:sldId id="1193" r:id="rId10"/>
    <p:sldId id="1124" r:id="rId11"/>
    <p:sldId id="1125" r:id="rId12"/>
    <p:sldId id="2147470841" r:id="rId13"/>
    <p:sldId id="1317" r:id="rId14"/>
    <p:sldId id="5604" r:id="rId15"/>
    <p:sldId id="5605" r:id="rId16"/>
    <p:sldId id="6054" r:id="rId17"/>
    <p:sldId id="1123" r:id="rId18"/>
    <p:sldId id="7686" r:id="rId19"/>
    <p:sldId id="5613" r:id="rId20"/>
    <p:sldId id="5615" r:id="rId21"/>
    <p:sldId id="5616" r:id="rId22"/>
    <p:sldId id="2147471067" r:id="rId23"/>
    <p:sldId id="2147471069" r:id="rId24"/>
    <p:sldId id="7289" r:id="rId25"/>
    <p:sldId id="7290" r:id="rId26"/>
    <p:sldId id="7295" r:id="rId27"/>
    <p:sldId id="2147470958" r:id="rId28"/>
    <p:sldId id="2147471002" r:id="rId29"/>
    <p:sldId id="7297" r:id="rId30"/>
    <p:sldId id="1184" r:id="rId31"/>
    <p:sldId id="2147470860" r:id="rId32"/>
    <p:sldId id="2147471070" r:id="rId33"/>
    <p:sldId id="1128" r:id="rId34"/>
    <p:sldId id="1095" r:id="rId35"/>
    <p:sldId id="1137" r:id="rId36"/>
    <p:sldId id="1138" r:id="rId37"/>
    <p:sldId id="1139" r:id="rId38"/>
    <p:sldId id="1140" r:id="rId39"/>
    <p:sldId id="1145" r:id="rId40"/>
    <p:sldId id="1153" r:id="rId41"/>
    <p:sldId id="1098" r:id="rId42"/>
    <p:sldId id="1154" r:id="rId43"/>
    <p:sldId id="1159" r:id="rId44"/>
    <p:sldId id="1180" r:id="rId45"/>
    <p:sldId id="1170" r:id="rId46"/>
    <p:sldId id="1157" r:id="rId47"/>
    <p:sldId id="301" r:id="rId48"/>
    <p:sldId id="1068" r:id="rId49"/>
    <p:sldId id="1172" r:id="rId50"/>
    <p:sldId id="1173" r:id="rId51"/>
    <p:sldId id="1174" r:id="rId52"/>
    <p:sldId id="1051" r:id="rId53"/>
    <p:sldId id="1109" r:id="rId54"/>
    <p:sldId id="1200" r:id="rId55"/>
    <p:sldId id="2147471071" r:id="rId56"/>
    <p:sldId id="2147470970" r:id="rId57"/>
    <p:sldId id="2147470981" r:id="rId58"/>
    <p:sldId id="2147470969" r:id="rId59"/>
    <p:sldId id="2147471001" r:id="rId60"/>
    <p:sldId id="2147470971" r:id="rId61"/>
    <p:sldId id="2147470947" r:id="rId62"/>
    <p:sldId id="2147470982" r:id="rId63"/>
    <p:sldId id="2147470983" r:id="rId64"/>
    <p:sldId id="2147470972" r:id="rId65"/>
    <p:sldId id="2147470973" r:id="rId66"/>
    <p:sldId id="2147470976" r:id="rId67"/>
    <p:sldId id="2147470977" r:id="rId68"/>
    <p:sldId id="2147470979" r:id="rId69"/>
    <p:sldId id="2147470984" r:id="rId70"/>
    <p:sldId id="2147470994" r:id="rId71"/>
    <p:sldId id="2147470993" r:id="rId72"/>
    <p:sldId id="2147470985" r:id="rId73"/>
    <p:sldId id="2147470986" r:id="rId74"/>
    <p:sldId id="2147470990" r:id="rId75"/>
    <p:sldId id="2147470991" r:id="rId76"/>
    <p:sldId id="2147470952" r:id="rId77"/>
    <p:sldId id="2147470992" r:id="rId78"/>
    <p:sldId id="2147470931" r:id="rId79"/>
    <p:sldId id="2147470935" r:id="rId80"/>
    <p:sldId id="2147470883" r:id="rId81"/>
    <p:sldId id="2147470938" r:id="rId82"/>
    <p:sldId id="2147470940" r:id="rId83"/>
    <p:sldId id="1224" r:id="rId84"/>
    <p:sldId id="2147471004" r:id="rId85"/>
    <p:sldId id="2147470871" r:id="rId86"/>
    <p:sldId id="2147470886" r:id="rId87"/>
    <p:sldId id="2147470887" r:id="rId88"/>
    <p:sldId id="1238" r:id="rId89"/>
    <p:sldId id="2147471005" r:id="rId90"/>
    <p:sldId id="2147471072" r:id="rId91"/>
    <p:sldId id="1227" r:id="rId92"/>
    <p:sldId id="1226" r:id="rId93"/>
    <p:sldId id="1228" r:id="rId94"/>
    <p:sldId id="1229" r:id="rId95"/>
    <p:sldId id="1230" r:id="rId96"/>
    <p:sldId id="1231" r:id="rId97"/>
    <p:sldId id="1232" r:id="rId98"/>
    <p:sldId id="1233" r:id="rId99"/>
    <p:sldId id="1234" r:id="rId100"/>
    <p:sldId id="1235" r:id="rId101"/>
    <p:sldId id="1236" r:id="rId102"/>
    <p:sldId id="1203" r:id="rId103"/>
    <p:sldId id="1205" r:id="rId104"/>
    <p:sldId id="1209" r:id="rId105"/>
    <p:sldId id="1210" r:id="rId106"/>
    <p:sldId id="263" r:id="rId107"/>
    <p:sldId id="281" r:id="rId108"/>
    <p:sldId id="875" r:id="rId109"/>
    <p:sldId id="835" r:id="rId110"/>
    <p:sldId id="297" r:id="rId111"/>
    <p:sldId id="298" r:id="rId112"/>
    <p:sldId id="300" r:id="rId113"/>
    <p:sldId id="299" r:id="rId114"/>
    <p:sldId id="2147470837" r:id="rId115"/>
    <p:sldId id="302" r:id="rId116"/>
    <p:sldId id="304" r:id="rId117"/>
    <p:sldId id="306" r:id="rId118"/>
    <p:sldId id="311" r:id="rId119"/>
    <p:sldId id="312" r:id="rId120"/>
    <p:sldId id="313" r:id="rId121"/>
    <p:sldId id="310" r:id="rId122"/>
    <p:sldId id="314" r:id="rId123"/>
    <p:sldId id="330" r:id="rId124"/>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24944918-357B-C345-BF61-7FF223EFC551}">
          <p14:sldIdLst>
            <p14:sldId id="7308"/>
          </p14:sldIdLst>
        </p14:section>
        <p14:section name="Introduction &amp; Background" id="{9E119187-0043-514C-9519-A01342DBC9D8}">
          <p14:sldIdLst>
            <p14:sldId id="1216"/>
            <p14:sldId id="1179"/>
            <p14:sldId id="1193"/>
            <p14:sldId id="1124"/>
            <p14:sldId id="1125"/>
            <p14:sldId id="2147470841"/>
            <p14:sldId id="1317"/>
            <p14:sldId id="5604"/>
            <p14:sldId id="5605"/>
            <p14:sldId id="6054"/>
            <p14:sldId id="1123"/>
            <p14:sldId id="7686"/>
            <p14:sldId id="5613"/>
            <p14:sldId id="5615"/>
            <p14:sldId id="5616"/>
            <p14:sldId id="2147471067"/>
            <p14:sldId id="2147471069"/>
            <p14:sldId id="7289"/>
            <p14:sldId id="7290"/>
            <p14:sldId id="7295"/>
            <p14:sldId id="2147470958"/>
            <p14:sldId id="2147471002"/>
            <p14:sldId id="7297"/>
            <p14:sldId id="1184"/>
          </p14:sldIdLst>
        </p14:section>
        <p14:section name="Problems * Thesis Statement" id="{15F7A401-A4C6-304D-953C-879652B6096D}">
          <p14:sldIdLst>
            <p14:sldId id="2147470860"/>
          </p14:sldIdLst>
        </p14:section>
        <p14:section name="DAMOV" id="{0B3F32D4-6167-F443-B604-BD250D2A52E2}">
          <p14:sldIdLst>
            <p14:sldId id="2147471070"/>
          </p14:sldIdLst>
        </p14:section>
        <p14:section name="MIMDRAM" id="{AD709A78-887D-984B-8EEF-D88BEA471C68}">
          <p14:sldIdLst>
            <p14:sldId id="1128"/>
            <p14:sldId id="1095"/>
            <p14:sldId id="1137"/>
            <p14:sldId id="1138"/>
            <p14:sldId id="1139"/>
            <p14:sldId id="1140"/>
            <p14:sldId id="1145"/>
            <p14:sldId id="1153"/>
            <p14:sldId id="1098"/>
            <p14:sldId id="1154"/>
            <p14:sldId id="1159"/>
            <p14:sldId id="1180"/>
            <p14:sldId id="1170"/>
            <p14:sldId id="1157"/>
            <p14:sldId id="301"/>
            <p14:sldId id="1068"/>
            <p14:sldId id="1172"/>
            <p14:sldId id="1173"/>
            <p14:sldId id="1174"/>
            <p14:sldId id="1051"/>
            <p14:sldId id="1109"/>
            <p14:sldId id="1200"/>
          </p14:sldIdLst>
        </p14:section>
        <p14:section name="Proteus" id="{7B1A7BE0-AE17-1D4B-9BA2-BD91E0F5E6D4}">
          <p14:sldIdLst>
            <p14:sldId id="2147471071"/>
            <p14:sldId id="2147470970"/>
            <p14:sldId id="2147470981"/>
            <p14:sldId id="2147470969"/>
            <p14:sldId id="2147471001"/>
            <p14:sldId id="2147470971"/>
            <p14:sldId id="2147470947"/>
            <p14:sldId id="2147470982"/>
            <p14:sldId id="2147470983"/>
            <p14:sldId id="2147470972"/>
            <p14:sldId id="2147470973"/>
            <p14:sldId id="2147470976"/>
            <p14:sldId id="2147470977"/>
            <p14:sldId id="2147470979"/>
            <p14:sldId id="2147470984"/>
            <p14:sldId id="2147470994"/>
            <p14:sldId id="2147470993"/>
            <p14:sldId id="2147470985"/>
            <p14:sldId id="2147470986"/>
            <p14:sldId id="2147470990"/>
            <p14:sldId id="2147470991"/>
            <p14:sldId id="2147470952"/>
            <p14:sldId id="2147470992"/>
            <p14:sldId id="2147470931"/>
            <p14:sldId id="2147470935"/>
            <p14:sldId id="2147470883"/>
            <p14:sldId id="2147470938"/>
            <p14:sldId id="2147470940"/>
            <p14:sldId id="1224"/>
            <p14:sldId id="2147471004"/>
            <p14:sldId id="2147470871"/>
            <p14:sldId id="2147470886"/>
            <p14:sldId id="2147470887"/>
            <p14:sldId id="1238"/>
            <p14:sldId id="2147471005"/>
            <p14:sldId id="2147471072"/>
          </p14:sldIdLst>
        </p14:section>
        <p14:section name="DaPPA" id="{280681E1-40B9-FE48-A510-31C38437B064}">
          <p14:sldIdLst/>
        </p14:section>
        <p14:section name="Conclusion &amp; Future Research" id="{1B84A9EA-6C03-914E-97AC-D7F0501A3BB9}">
          <p14:sldIdLst/>
        </p14:section>
        <p14:section name="Backup slides" id="{3114742A-731A-D24B-81A6-3136AFBF0E75}">
          <p14:sldIdLst>
            <p14:sldId id="1227"/>
            <p14:sldId id="1226"/>
            <p14:sldId id="1228"/>
            <p14:sldId id="1229"/>
            <p14:sldId id="1230"/>
            <p14:sldId id="1231"/>
            <p14:sldId id="1232"/>
            <p14:sldId id="1233"/>
            <p14:sldId id="1234"/>
            <p14:sldId id="1235"/>
            <p14:sldId id="1236"/>
            <p14:sldId id="1203"/>
            <p14:sldId id="1205"/>
            <p14:sldId id="1209"/>
            <p14:sldId id="1210"/>
            <p14:sldId id="263"/>
            <p14:sldId id="281"/>
            <p14:sldId id="875"/>
            <p14:sldId id="835"/>
            <p14:sldId id="297"/>
            <p14:sldId id="298"/>
            <p14:sldId id="300"/>
            <p14:sldId id="299"/>
            <p14:sldId id="2147470837"/>
            <p14:sldId id="302"/>
            <p14:sldId id="304"/>
            <p14:sldId id="306"/>
            <p14:sldId id="311"/>
            <p14:sldId id="312"/>
            <p14:sldId id="313"/>
            <p14:sldId id="310"/>
            <p14:sldId id="314"/>
            <p14:sldId id="330"/>
          </p14:sldIdLst>
        </p14:section>
        <p14:section name="Proteus" id="{9D844ABF-AB07-3343-B440-0908E1B26C72}">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8E6E6"/>
    <a:srgbClr val="A5A5A5"/>
    <a:srgbClr val="F2F2F2"/>
    <a:srgbClr val="3B3838"/>
    <a:srgbClr val="72529F"/>
    <a:srgbClr val="1A7FC7"/>
    <a:srgbClr val="C02900"/>
    <a:srgbClr val="F4B945"/>
    <a:srgbClr val="F4D35E"/>
    <a:srgbClr val="1982C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2759"/>
    <p:restoredTop sz="94740"/>
  </p:normalViewPr>
  <p:slideViewPr>
    <p:cSldViewPr snapToGrid="0" snapToObjects="1">
      <p:cViewPr varScale="1">
        <p:scale>
          <a:sx n="119" d="100"/>
          <a:sy n="119" d="100"/>
        </p:scale>
        <p:origin x="2064" y="192"/>
      </p:cViewPr>
      <p:guideLst/>
    </p:cSldViewPr>
  </p:slideViewPr>
  <p:notesTextViewPr>
    <p:cViewPr>
      <p:scale>
        <a:sx n="1" d="1"/>
        <a:sy n="1" d="1"/>
      </p:scale>
      <p:origin x="0" y="0"/>
    </p:cViewPr>
  </p:notesTextViewPr>
  <p:sorterViewPr>
    <p:cViewPr>
      <p:scale>
        <a:sx n="23" d="100"/>
        <a:sy n="23" d="100"/>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1.xml"/><Relationship Id="rId21" Type="http://schemas.openxmlformats.org/officeDocument/2006/relationships/slide" Target="slides/slide15.xml"/><Relationship Id="rId42" Type="http://schemas.openxmlformats.org/officeDocument/2006/relationships/slide" Target="slides/slide36.xml"/><Relationship Id="rId47" Type="http://schemas.openxmlformats.org/officeDocument/2006/relationships/slide" Target="slides/slide41.xml"/><Relationship Id="rId63" Type="http://schemas.openxmlformats.org/officeDocument/2006/relationships/slide" Target="slides/slide57.xml"/><Relationship Id="rId68" Type="http://schemas.openxmlformats.org/officeDocument/2006/relationships/slide" Target="slides/slide62.xml"/><Relationship Id="rId84" Type="http://schemas.openxmlformats.org/officeDocument/2006/relationships/slide" Target="slides/slide78.xml"/><Relationship Id="rId89" Type="http://schemas.openxmlformats.org/officeDocument/2006/relationships/slide" Target="slides/slide83.xml"/><Relationship Id="rId112" Type="http://schemas.openxmlformats.org/officeDocument/2006/relationships/slide" Target="slides/slide106.xml"/><Relationship Id="rId16" Type="http://schemas.openxmlformats.org/officeDocument/2006/relationships/slide" Target="slides/slide10.xml"/><Relationship Id="rId107" Type="http://schemas.openxmlformats.org/officeDocument/2006/relationships/slide" Target="slides/slide101.xml"/><Relationship Id="rId11" Type="http://schemas.openxmlformats.org/officeDocument/2006/relationships/slide" Target="slides/slide5.xml"/><Relationship Id="rId32" Type="http://schemas.openxmlformats.org/officeDocument/2006/relationships/slide" Target="slides/slide26.xml"/><Relationship Id="rId37" Type="http://schemas.openxmlformats.org/officeDocument/2006/relationships/slide" Target="slides/slide31.xml"/><Relationship Id="rId53" Type="http://schemas.openxmlformats.org/officeDocument/2006/relationships/slide" Target="slides/slide47.xml"/><Relationship Id="rId58" Type="http://schemas.openxmlformats.org/officeDocument/2006/relationships/slide" Target="slides/slide52.xml"/><Relationship Id="rId74" Type="http://schemas.openxmlformats.org/officeDocument/2006/relationships/slide" Target="slides/slide68.xml"/><Relationship Id="rId79" Type="http://schemas.openxmlformats.org/officeDocument/2006/relationships/slide" Target="slides/slide73.xml"/><Relationship Id="rId102" Type="http://schemas.openxmlformats.org/officeDocument/2006/relationships/slide" Target="slides/slide96.xml"/><Relationship Id="rId123" Type="http://schemas.openxmlformats.org/officeDocument/2006/relationships/slide" Target="slides/slide117.xml"/><Relationship Id="rId128" Type="http://schemas.openxmlformats.org/officeDocument/2006/relationships/theme" Target="theme/theme1.xml"/><Relationship Id="rId5" Type="http://schemas.openxmlformats.org/officeDocument/2006/relationships/slideMaster" Target="slideMasters/slideMaster5.xml"/><Relationship Id="rId90" Type="http://schemas.openxmlformats.org/officeDocument/2006/relationships/slide" Target="slides/slide84.xml"/><Relationship Id="rId95" Type="http://schemas.openxmlformats.org/officeDocument/2006/relationships/slide" Target="slides/slide89.xml"/><Relationship Id="rId22" Type="http://schemas.openxmlformats.org/officeDocument/2006/relationships/slide" Target="slides/slide16.xml"/><Relationship Id="rId27" Type="http://schemas.openxmlformats.org/officeDocument/2006/relationships/slide" Target="slides/slide21.xml"/><Relationship Id="rId43" Type="http://schemas.openxmlformats.org/officeDocument/2006/relationships/slide" Target="slides/slide37.xml"/><Relationship Id="rId48" Type="http://schemas.openxmlformats.org/officeDocument/2006/relationships/slide" Target="slides/slide42.xml"/><Relationship Id="rId64" Type="http://schemas.openxmlformats.org/officeDocument/2006/relationships/slide" Target="slides/slide58.xml"/><Relationship Id="rId69" Type="http://schemas.openxmlformats.org/officeDocument/2006/relationships/slide" Target="slides/slide63.xml"/><Relationship Id="rId113" Type="http://schemas.openxmlformats.org/officeDocument/2006/relationships/slide" Target="slides/slide107.xml"/><Relationship Id="rId118" Type="http://schemas.openxmlformats.org/officeDocument/2006/relationships/slide" Target="slides/slide112.xml"/><Relationship Id="rId80" Type="http://schemas.openxmlformats.org/officeDocument/2006/relationships/slide" Target="slides/slide74.xml"/><Relationship Id="rId85" Type="http://schemas.openxmlformats.org/officeDocument/2006/relationships/slide" Target="slides/slide79.xml"/><Relationship Id="rId12" Type="http://schemas.openxmlformats.org/officeDocument/2006/relationships/slide" Target="slides/slide6.xml"/><Relationship Id="rId17" Type="http://schemas.openxmlformats.org/officeDocument/2006/relationships/slide" Target="slides/slide11.xml"/><Relationship Id="rId33" Type="http://schemas.openxmlformats.org/officeDocument/2006/relationships/slide" Target="slides/slide27.xml"/><Relationship Id="rId38" Type="http://schemas.openxmlformats.org/officeDocument/2006/relationships/slide" Target="slides/slide32.xml"/><Relationship Id="rId59" Type="http://schemas.openxmlformats.org/officeDocument/2006/relationships/slide" Target="slides/slide53.xml"/><Relationship Id="rId103" Type="http://schemas.openxmlformats.org/officeDocument/2006/relationships/slide" Target="slides/slide97.xml"/><Relationship Id="rId108" Type="http://schemas.openxmlformats.org/officeDocument/2006/relationships/slide" Target="slides/slide102.xml"/><Relationship Id="rId124" Type="http://schemas.openxmlformats.org/officeDocument/2006/relationships/slide" Target="slides/slide118.xml"/><Relationship Id="rId129" Type="http://schemas.openxmlformats.org/officeDocument/2006/relationships/tableStyles" Target="tableStyles.xml"/><Relationship Id="rId54" Type="http://schemas.openxmlformats.org/officeDocument/2006/relationships/slide" Target="slides/slide48.xml"/><Relationship Id="rId70" Type="http://schemas.openxmlformats.org/officeDocument/2006/relationships/slide" Target="slides/slide64.xml"/><Relationship Id="rId75" Type="http://schemas.openxmlformats.org/officeDocument/2006/relationships/slide" Target="slides/slide69.xml"/><Relationship Id="rId91" Type="http://schemas.openxmlformats.org/officeDocument/2006/relationships/slide" Target="slides/slide85.xml"/><Relationship Id="rId96" Type="http://schemas.openxmlformats.org/officeDocument/2006/relationships/slide" Target="slides/slide90.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 Target="slides/slide17.xml"/><Relationship Id="rId28" Type="http://schemas.openxmlformats.org/officeDocument/2006/relationships/slide" Target="slides/slide22.xml"/><Relationship Id="rId49" Type="http://schemas.openxmlformats.org/officeDocument/2006/relationships/slide" Target="slides/slide43.xml"/><Relationship Id="rId114" Type="http://schemas.openxmlformats.org/officeDocument/2006/relationships/slide" Target="slides/slide108.xml"/><Relationship Id="rId119" Type="http://schemas.openxmlformats.org/officeDocument/2006/relationships/slide" Target="slides/slide113.xml"/><Relationship Id="rId44" Type="http://schemas.openxmlformats.org/officeDocument/2006/relationships/slide" Target="slides/slide38.xml"/><Relationship Id="rId60" Type="http://schemas.openxmlformats.org/officeDocument/2006/relationships/slide" Target="slides/slide54.xml"/><Relationship Id="rId65" Type="http://schemas.openxmlformats.org/officeDocument/2006/relationships/slide" Target="slides/slide59.xml"/><Relationship Id="rId81" Type="http://schemas.openxmlformats.org/officeDocument/2006/relationships/slide" Target="slides/slide75.xml"/><Relationship Id="rId86" Type="http://schemas.openxmlformats.org/officeDocument/2006/relationships/slide" Target="slides/slide80.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109" Type="http://schemas.openxmlformats.org/officeDocument/2006/relationships/slide" Target="slides/slide103.xml"/><Relationship Id="rId34" Type="http://schemas.openxmlformats.org/officeDocument/2006/relationships/slide" Target="slides/slide28.xml"/><Relationship Id="rId50" Type="http://schemas.openxmlformats.org/officeDocument/2006/relationships/slide" Target="slides/slide44.xml"/><Relationship Id="rId55" Type="http://schemas.openxmlformats.org/officeDocument/2006/relationships/slide" Target="slides/slide49.xml"/><Relationship Id="rId76" Type="http://schemas.openxmlformats.org/officeDocument/2006/relationships/slide" Target="slides/slide70.xml"/><Relationship Id="rId97" Type="http://schemas.openxmlformats.org/officeDocument/2006/relationships/slide" Target="slides/slide91.xml"/><Relationship Id="rId104" Type="http://schemas.openxmlformats.org/officeDocument/2006/relationships/slide" Target="slides/slide98.xml"/><Relationship Id="rId120" Type="http://schemas.openxmlformats.org/officeDocument/2006/relationships/slide" Target="slides/slide114.xml"/><Relationship Id="rId125" Type="http://schemas.openxmlformats.org/officeDocument/2006/relationships/notesMaster" Target="notesMasters/notesMaster1.xml"/><Relationship Id="rId7" Type="http://schemas.openxmlformats.org/officeDocument/2006/relationships/slide" Target="slides/slide1.xml"/><Relationship Id="rId71" Type="http://schemas.openxmlformats.org/officeDocument/2006/relationships/slide" Target="slides/slide65.xml"/><Relationship Id="rId92" Type="http://schemas.openxmlformats.org/officeDocument/2006/relationships/slide" Target="slides/slide86.xml"/><Relationship Id="rId2" Type="http://schemas.openxmlformats.org/officeDocument/2006/relationships/slideMaster" Target="slideMasters/slideMaster2.xml"/><Relationship Id="rId29" Type="http://schemas.openxmlformats.org/officeDocument/2006/relationships/slide" Target="slides/slide23.xml"/><Relationship Id="rId24" Type="http://schemas.openxmlformats.org/officeDocument/2006/relationships/slide" Target="slides/slide18.xml"/><Relationship Id="rId40" Type="http://schemas.openxmlformats.org/officeDocument/2006/relationships/slide" Target="slides/slide34.xml"/><Relationship Id="rId45" Type="http://schemas.openxmlformats.org/officeDocument/2006/relationships/slide" Target="slides/slide39.xml"/><Relationship Id="rId66" Type="http://schemas.openxmlformats.org/officeDocument/2006/relationships/slide" Target="slides/slide60.xml"/><Relationship Id="rId87" Type="http://schemas.openxmlformats.org/officeDocument/2006/relationships/slide" Target="slides/slide81.xml"/><Relationship Id="rId110" Type="http://schemas.openxmlformats.org/officeDocument/2006/relationships/slide" Target="slides/slide104.xml"/><Relationship Id="rId115" Type="http://schemas.openxmlformats.org/officeDocument/2006/relationships/slide" Target="slides/slide109.xml"/><Relationship Id="rId61" Type="http://schemas.openxmlformats.org/officeDocument/2006/relationships/slide" Target="slides/slide55.xml"/><Relationship Id="rId82" Type="http://schemas.openxmlformats.org/officeDocument/2006/relationships/slide" Target="slides/slide76.xml"/><Relationship Id="rId19" Type="http://schemas.openxmlformats.org/officeDocument/2006/relationships/slide" Target="slides/slide13.xml"/><Relationship Id="rId14" Type="http://schemas.openxmlformats.org/officeDocument/2006/relationships/slide" Target="slides/slide8.xml"/><Relationship Id="rId30" Type="http://schemas.openxmlformats.org/officeDocument/2006/relationships/slide" Target="slides/slide24.xml"/><Relationship Id="rId35" Type="http://schemas.openxmlformats.org/officeDocument/2006/relationships/slide" Target="slides/slide29.xml"/><Relationship Id="rId56" Type="http://schemas.openxmlformats.org/officeDocument/2006/relationships/slide" Target="slides/slide50.xml"/><Relationship Id="rId77" Type="http://schemas.openxmlformats.org/officeDocument/2006/relationships/slide" Target="slides/slide71.xml"/><Relationship Id="rId100" Type="http://schemas.openxmlformats.org/officeDocument/2006/relationships/slide" Target="slides/slide94.xml"/><Relationship Id="rId105" Type="http://schemas.openxmlformats.org/officeDocument/2006/relationships/slide" Target="slides/slide99.xml"/><Relationship Id="rId126" Type="http://schemas.openxmlformats.org/officeDocument/2006/relationships/presProps" Target="presProps.xml"/><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slide" Target="slides/slide66.xml"/><Relationship Id="rId93" Type="http://schemas.openxmlformats.org/officeDocument/2006/relationships/slide" Target="slides/slide87.xml"/><Relationship Id="rId98" Type="http://schemas.openxmlformats.org/officeDocument/2006/relationships/slide" Target="slides/slide92.xml"/><Relationship Id="rId121" Type="http://schemas.openxmlformats.org/officeDocument/2006/relationships/slide" Target="slides/slide115.xml"/><Relationship Id="rId3" Type="http://schemas.openxmlformats.org/officeDocument/2006/relationships/slideMaster" Target="slideMasters/slideMaster3.xml"/><Relationship Id="rId25" Type="http://schemas.openxmlformats.org/officeDocument/2006/relationships/slide" Target="slides/slide19.xml"/><Relationship Id="rId46" Type="http://schemas.openxmlformats.org/officeDocument/2006/relationships/slide" Target="slides/slide40.xml"/><Relationship Id="rId67" Type="http://schemas.openxmlformats.org/officeDocument/2006/relationships/slide" Target="slides/slide61.xml"/><Relationship Id="rId116" Type="http://schemas.openxmlformats.org/officeDocument/2006/relationships/slide" Target="slides/slide110.xml"/><Relationship Id="rId20" Type="http://schemas.openxmlformats.org/officeDocument/2006/relationships/slide" Target="slides/slide14.xml"/><Relationship Id="rId41" Type="http://schemas.openxmlformats.org/officeDocument/2006/relationships/slide" Target="slides/slide35.xml"/><Relationship Id="rId62" Type="http://schemas.openxmlformats.org/officeDocument/2006/relationships/slide" Target="slides/slide56.xml"/><Relationship Id="rId83" Type="http://schemas.openxmlformats.org/officeDocument/2006/relationships/slide" Target="slides/slide77.xml"/><Relationship Id="rId88" Type="http://schemas.openxmlformats.org/officeDocument/2006/relationships/slide" Target="slides/slide82.xml"/><Relationship Id="rId111" Type="http://schemas.openxmlformats.org/officeDocument/2006/relationships/slide" Target="slides/slide105.xml"/><Relationship Id="rId15" Type="http://schemas.openxmlformats.org/officeDocument/2006/relationships/slide" Target="slides/slide9.xml"/><Relationship Id="rId36" Type="http://schemas.openxmlformats.org/officeDocument/2006/relationships/slide" Target="slides/slide30.xml"/><Relationship Id="rId57" Type="http://schemas.openxmlformats.org/officeDocument/2006/relationships/slide" Target="slides/slide51.xml"/><Relationship Id="rId106" Type="http://schemas.openxmlformats.org/officeDocument/2006/relationships/slide" Target="slides/slide100.xml"/><Relationship Id="rId127" Type="http://schemas.openxmlformats.org/officeDocument/2006/relationships/viewProps" Target="viewProps.xml"/><Relationship Id="rId10" Type="http://schemas.openxmlformats.org/officeDocument/2006/relationships/slide" Target="slides/slide4.xml"/><Relationship Id="rId31" Type="http://schemas.openxmlformats.org/officeDocument/2006/relationships/slide" Target="slides/slide25.xml"/><Relationship Id="rId52" Type="http://schemas.openxmlformats.org/officeDocument/2006/relationships/slide" Target="slides/slide46.xml"/><Relationship Id="rId73" Type="http://schemas.openxmlformats.org/officeDocument/2006/relationships/slide" Target="slides/slide67.xml"/><Relationship Id="rId78" Type="http://schemas.openxmlformats.org/officeDocument/2006/relationships/slide" Target="slides/slide72.xml"/><Relationship Id="rId94" Type="http://schemas.openxmlformats.org/officeDocument/2006/relationships/slide" Target="slides/slide88.xml"/><Relationship Id="rId99" Type="http://schemas.openxmlformats.org/officeDocument/2006/relationships/slide" Target="slides/slide93.xml"/><Relationship Id="rId101" Type="http://schemas.openxmlformats.org/officeDocument/2006/relationships/slide" Target="slides/slide95.xml"/><Relationship Id="rId122" Type="http://schemas.openxmlformats.org/officeDocument/2006/relationships/slide" Target="slides/slide116.xml"/><Relationship Id="rId4" Type="http://schemas.openxmlformats.org/officeDocument/2006/relationships/slideMaster" Target="slideMasters/slideMaster4.xml"/><Relationship Id="rId9" Type="http://schemas.openxmlformats.org/officeDocument/2006/relationships/slide" Target="slides/slide3.xml"/><Relationship Id="rId26" Type="http://schemas.openxmlformats.org/officeDocument/2006/relationships/slide" Target="slides/slide20.xml"/></Relationships>
</file>

<file path=ppt/charts/_rels/chart1.xml.rels><?xml version="1.0" encoding="UTF-8" standalone="yes"?>
<Relationships xmlns="http://schemas.openxmlformats.org/package/2006/relationships"><Relationship Id="rId3" Type="http://schemas.openxmlformats.org/officeDocument/2006/relationships/oleObject" Target="file:////Users/geraldo/Dropbox/Projects/matdram/Presentations/replots.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file:////Users/geraldo/Dropbox/Projects/matdram/Presentations/replots.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824155554744007"/>
          <c:y val="0.15488141393076674"/>
          <c:w val="0.76634516500208028"/>
          <c:h val="0.59511340134917934"/>
        </c:manualLayout>
      </c:layout>
      <c:barChart>
        <c:barDir val="col"/>
        <c:grouping val="clustered"/>
        <c:varyColors val="0"/>
        <c:ser>
          <c:idx val="0"/>
          <c:order val="0"/>
          <c:tx>
            <c:strRef>
              <c:f>Sheet1!$F$2</c:f>
              <c:strCache>
                <c:ptCount val="1"/>
                <c:pt idx="0">
                  <c:v>CPU</c:v>
                </c:pt>
              </c:strCache>
            </c:strRef>
          </c:tx>
          <c:spPr>
            <a:solidFill>
              <a:schemeClr val="accent1"/>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Sheet1!$F$3:$F$15</c:f>
              <c:numCache>
                <c:formatCode>General</c:formatCode>
                <c:ptCount val="13"/>
                <c:pt idx="0">
                  <c:v>1</c:v>
                </c:pt>
                <c:pt idx="1">
                  <c:v>1</c:v>
                </c:pt>
                <c:pt idx="2">
                  <c:v>1</c:v>
                </c:pt>
                <c:pt idx="3">
                  <c:v>1</c:v>
                </c:pt>
                <c:pt idx="4">
                  <c:v>1</c:v>
                </c:pt>
                <c:pt idx="5">
                  <c:v>1</c:v>
                </c:pt>
                <c:pt idx="6">
                  <c:v>1</c:v>
                </c:pt>
                <c:pt idx="7">
                  <c:v>1</c:v>
                </c:pt>
                <c:pt idx="8">
                  <c:v>1</c:v>
                </c:pt>
                <c:pt idx="9">
                  <c:v>1</c:v>
                </c:pt>
                <c:pt idx="10">
                  <c:v>1</c:v>
                </c:pt>
                <c:pt idx="11">
                  <c:v>1</c:v>
                </c:pt>
                <c:pt idx="12">
                  <c:v>1</c:v>
                </c:pt>
              </c:numCache>
            </c:numRef>
          </c:val>
          <c:extLst>
            <c:ext xmlns:c16="http://schemas.microsoft.com/office/drawing/2014/chart" uri="{C3380CC4-5D6E-409C-BE32-E72D297353CC}">
              <c16:uniqueId val="{00000000-7FA0-1B4A-A3CA-0ACE60322FD7}"/>
            </c:ext>
          </c:extLst>
        </c:ser>
        <c:ser>
          <c:idx val="1"/>
          <c:order val="1"/>
          <c:tx>
            <c:strRef>
              <c:f>Sheet1!$G$2</c:f>
              <c:strCache>
                <c:ptCount val="1"/>
                <c:pt idx="0">
                  <c:v>GPU</c:v>
                </c:pt>
              </c:strCache>
            </c:strRef>
          </c:tx>
          <c:spPr>
            <a:solidFill>
              <a:srgbClr val="F3BC61"/>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Sheet1!$G$3:$G$15</c:f>
              <c:numCache>
                <c:formatCode>General</c:formatCode>
                <c:ptCount val="13"/>
                <c:pt idx="0">
                  <c:v>0.13400000000000001</c:v>
                </c:pt>
                <c:pt idx="1">
                  <c:v>0.13800000000000001</c:v>
                </c:pt>
                <c:pt idx="2">
                  <c:v>3.5999999999999997E-2</c:v>
                </c:pt>
                <c:pt idx="3">
                  <c:v>6.3E-2</c:v>
                </c:pt>
                <c:pt idx="5">
                  <c:v>0.16300000000000001</c:v>
                </c:pt>
                <c:pt idx="6">
                  <c:v>1.2E-2</c:v>
                </c:pt>
                <c:pt idx="7">
                  <c:v>8.9999999999999993E-3</c:v>
                </c:pt>
                <c:pt idx="8">
                  <c:v>1.4999999999999999E-2</c:v>
                </c:pt>
                <c:pt idx="12">
                  <c:v>4.2709999999999998E-2</c:v>
                </c:pt>
              </c:numCache>
            </c:numRef>
          </c:val>
          <c:extLst>
            <c:ext xmlns:c16="http://schemas.microsoft.com/office/drawing/2014/chart" uri="{C3380CC4-5D6E-409C-BE32-E72D297353CC}">
              <c16:uniqueId val="{00000001-7FA0-1B4A-A3CA-0ACE60322FD7}"/>
            </c:ext>
          </c:extLst>
        </c:ser>
        <c:ser>
          <c:idx val="2"/>
          <c:order val="2"/>
          <c:tx>
            <c:strRef>
              <c:f>Sheet1!$H$2</c:f>
              <c:strCache>
                <c:ptCount val="1"/>
                <c:pt idx="0">
                  <c:v>SIMDRAM</c:v>
                </c:pt>
              </c:strCache>
            </c:strRef>
          </c:tx>
          <c:spPr>
            <a:solidFill>
              <a:srgbClr val="38A87F"/>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Sheet1!$H$3:$H$15</c:f>
              <c:numCache>
                <c:formatCode>General</c:formatCode>
                <c:ptCount val="13"/>
                <c:pt idx="0">
                  <c:v>2.3460000000000001</c:v>
                </c:pt>
                <c:pt idx="1">
                  <c:v>2.3279999999999998</c:v>
                </c:pt>
                <c:pt idx="2">
                  <c:v>8.1950000000000003</c:v>
                </c:pt>
                <c:pt idx="3">
                  <c:v>0.34300000000000003</c:v>
                </c:pt>
                <c:pt idx="4">
                  <c:v>2.6259999999999999</c:v>
                </c:pt>
                <c:pt idx="5">
                  <c:v>2.35</c:v>
                </c:pt>
                <c:pt idx="6">
                  <c:v>2.9940000000000002</c:v>
                </c:pt>
                <c:pt idx="7">
                  <c:v>4.1000000000000002E-2</c:v>
                </c:pt>
                <c:pt idx="8">
                  <c:v>5.1890000000000001</c:v>
                </c:pt>
                <c:pt idx="9">
                  <c:v>62.814</c:v>
                </c:pt>
                <c:pt idx="10">
                  <c:v>0.153</c:v>
                </c:pt>
                <c:pt idx="11">
                  <c:v>15.696</c:v>
                </c:pt>
                <c:pt idx="12">
                  <c:v>2.1378599999999999</c:v>
                </c:pt>
              </c:numCache>
            </c:numRef>
          </c:val>
          <c:extLst>
            <c:ext xmlns:c16="http://schemas.microsoft.com/office/drawing/2014/chart" uri="{C3380CC4-5D6E-409C-BE32-E72D297353CC}">
              <c16:uniqueId val="{00000002-7FA0-1B4A-A3CA-0ACE60322FD7}"/>
            </c:ext>
          </c:extLst>
        </c:ser>
        <c:ser>
          <c:idx val="3"/>
          <c:order val="3"/>
          <c:tx>
            <c:strRef>
              <c:f>Sheet1!$I$2</c:f>
              <c:strCache>
                <c:ptCount val="1"/>
                <c:pt idx="0">
                  <c:v>MIMDRAM</c:v>
                </c:pt>
              </c:strCache>
            </c:strRef>
          </c:tx>
          <c:spPr>
            <a:solidFill>
              <a:srgbClr val="5CA2DB"/>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Sheet1!$I$3:$I$15</c:f>
              <c:numCache>
                <c:formatCode>General</c:formatCode>
                <c:ptCount val="13"/>
                <c:pt idx="0">
                  <c:v>30.754000000000001</c:v>
                </c:pt>
                <c:pt idx="1">
                  <c:v>36.107999999999997</c:v>
                </c:pt>
                <c:pt idx="2">
                  <c:v>199.08099999999999</c:v>
                </c:pt>
                <c:pt idx="3">
                  <c:v>13.407999999999999</c:v>
                </c:pt>
                <c:pt idx="4">
                  <c:v>2.6890000000000001</c:v>
                </c:pt>
                <c:pt idx="5">
                  <c:v>26.765000000000001</c:v>
                </c:pt>
                <c:pt idx="6">
                  <c:v>35.271999999999998</c:v>
                </c:pt>
                <c:pt idx="7">
                  <c:v>1.429</c:v>
                </c:pt>
                <c:pt idx="8">
                  <c:v>123.361</c:v>
                </c:pt>
                <c:pt idx="9">
                  <c:v>2397.384</c:v>
                </c:pt>
                <c:pt idx="10">
                  <c:v>2.294</c:v>
                </c:pt>
                <c:pt idx="11">
                  <c:v>92.781999999999996</c:v>
                </c:pt>
                <c:pt idx="12">
                  <c:v>30.610330000000001</c:v>
                </c:pt>
              </c:numCache>
            </c:numRef>
          </c:val>
          <c:extLst>
            <c:ext xmlns:c16="http://schemas.microsoft.com/office/drawing/2014/chart" uri="{C3380CC4-5D6E-409C-BE32-E72D297353CC}">
              <c16:uniqueId val="{00000003-7FA0-1B4A-A3CA-0ACE60322FD7}"/>
            </c:ext>
          </c:extLst>
        </c:ser>
        <c:dLbls>
          <c:showLegendKey val="0"/>
          <c:showVal val="0"/>
          <c:showCatName val="0"/>
          <c:showSerName val="0"/>
          <c:showPercent val="0"/>
          <c:showBubbleSize val="0"/>
        </c:dLbls>
        <c:gapWidth val="0"/>
        <c:overlap val="-38"/>
        <c:axId val="100144992"/>
        <c:axId val="100196544"/>
      </c:barChart>
      <c:catAx>
        <c:axId val="100144992"/>
        <c:scaling>
          <c:orientation val="minMax"/>
        </c:scaling>
        <c:delete val="0"/>
        <c:axPos val="b"/>
        <c:numFmt formatCode="General" sourceLinked="1"/>
        <c:majorTickMark val="out"/>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100196544"/>
        <c:crosses val="autoZero"/>
        <c:auto val="1"/>
        <c:lblAlgn val="ctr"/>
        <c:lblOffset val="100"/>
        <c:noMultiLvlLbl val="0"/>
      </c:catAx>
      <c:valAx>
        <c:axId val="100196544"/>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r>
                  <a:rPr lang="en-US" sz="2000" b="1"/>
                  <a:t>CPU-Normalized</a:t>
                </a:r>
                <a:br>
                  <a:rPr lang="en-US" sz="2000" b="1"/>
                </a:br>
                <a:r>
                  <a:rPr lang="en-US" sz="2000" b="1"/>
                  <a:t>Performance/Watt</a:t>
                </a:r>
              </a:p>
            </c:rich>
          </c:tx>
          <c:overlay val="0"/>
          <c:spPr>
            <a:noFill/>
            <a:ln>
              <a:noFill/>
            </a:ln>
            <a:effectLst/>
          </c:spPr>
          <c:txPr>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Avenir Next" panose="020B0503020202020204" pitchFamily="34" charset="0"/>
                <a:ea typeface="+mn-ea"/>
                <a:cs typeface="+mn-cs"/>
              </a:defRPr>
            </a:pPr>
            <a:endParaRPr lang="en-US"/>
          </a:p>
        </c:txPr>
        <c:crossAx val="100144992"/>
        <c:crosses val="autoZero"/>
        <c:crossBetween val="between"/>
      </c:valAx>
      <c:spPr>
        <a:noFill/>
        <a:ln>
          <a:solidFill>
            <a:schemeClr val="tx1"/>
          </a:solidFill>
        </a:ln>
        <a:effectLst/>
      </c:spPr>
    </c:plotArea>
    <c:legend>
      <c:legendPos val="t"/>
      <c:legendEntry>
        <c:idx val="0"/>
        <c:delete val="1"/>
      </c:legendEntry>
      <c:layout>
        <c:manualLayout>
          <c:xMode val="edge"/>
          <c:yMode val="edge"/>
          <c:x val="0.15515423391829503"/>
          <c:y val="2.7777777777777776E-2"/>
          <c:w val="0.81593274630715329"/>
          <c:h val="8.4106517935258099E-2"/>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venir Next" panose="020B0503020202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90194972400082"/>
          <c:y val="0.17951917285199301"/>
          <c:w val="0.86348900153149044"/>
          <c:h val="0.56113878187513222"/>
        </c:manualLayout>
      </c:layout>
      <c:barChart>
        <c:barDir val="col"/>
        <c:grouping val="clustered"/>
        <c:varyColors val="0"/>
        <c:ser>
          <c:idx val="0"/>
          <c:order val="0"/>
          <c:tx>
            <c:strRef>
              <c:f>Sheet2!$G$3</c:f>
              <c:strCache>
                <c:ptCount val="1"/>
                <c:pt idx="0">
                  <c:v>DRISA</c:v>
                </c:pt>
              </c:strCache>
            </c:strRef>
          </c:tx>
          <c:spPr>
            <a:solidFill>
              <a:srgbClr val="F3BC61"/>
            </a:solidFill>
            <a:ln>
              <a:solidFill>
                <a:schemeClr val="tx1"/>
              </a:solidFill>
            </a:ln>
            <a:effectLst/>
          </c:spPr>
          <c:invertIfNegative val="0"/>
          <c:cat>
            <c:strRef>
              <c:f>Sheet2!$F$4:$F$16</c:f>
              <c:strCache>
                <c:ptCount val="13"/>
                <c:pt idx="0">
                  <c:v>pca</c:v>
                </c:pt>
                <c:pt idx="1">
                  <c:v>hw</c:v>
                </c:pt>
                <c:pt idx="2">
                  <c:v>fdtd</c:v>
                </c:pt>
                <c:pt idx="3">
                  <c:v>doitgen</c:v>
                </c:pt>
                <c:pt idx="4">
                  <c:v>gemm</c:v>
                </c:pt>
                <c:pt idx="5">
                  <c:v>kmeans</c:v>
                </c:pt>
                <c:pt idx="6">
                  <c:v>2mm</c:v>
                </c:pt>
                <c:pt idx="7">
                  <c:v>gs</c:v>
                </c:pt>
                <c:pt idx="8">
                  <c:v>3mm</c:v>
                </c:pt>
                <c:pt idx="9">
                  <c:v>bp</c:v>
                </c:pt>
                <c:pt idx="10">
                  <c:v>cov</c:v>
                </c:pt>
                <c:pt idx="11">
                  <c:v>x264</c:v>
                </c:pt>
                <c:pt idx="12">
                  <c:v>GMean</c:v>
                </c:pt>
              </c:strCache>
            </c:strRef>
          </c:cat>
          <c:val>
            <c:numRef>
              <c:f>Sheet2!$G$4:$G$16</c:f>
              <c:numCache>
                <c:formatCode>General</c:formatCode>
                <c:ptCount val="13"/>
                <c:pt idx="0">
                  <c:v>0.9</c:v>
                </c:pt>
                <c:pt idx="1">
                  <c:v>1.5</c:v>
                </c:pt>
                <c:pt idx="2">
                  <c:v>0.7</c:v>
                </c:pt>
                <c:pt idx="3">
                  <c:v>3.5</c:v>
                </c:pt>
                <c:pt idx="4">
                  <c:v>1</c:v>
                </c:pt>
                <c:pt idx="5">
                  <c:v>1.4</c:v>
                </c:pt>
                <c:pt idx="6">
                  <c:v>1</c:v>
                </c:pt>
                <c:pt idx="7">
                  <c:v>0.9</c:v>
                </c:pt>
                <c:pt idx="8">
                  <c:v>0.6</c:v>
                </c:pt>
                <c:pt idx="9">
                  <c:v>0.1</c:v>
                </c:pt>
                <c:pt idx="10">
                  <c:v>0.3</c:v>
                </c:pt>
                <c:pt idx="11">
                  <c:v>2.7</c:v>
                </c:pt>
                <c:pt idx="12">
                  <c:v>0.9</c:v>
                </c:pt>
              </c:numCache>
            </c:numRef>
          </c:val>
          <c:extLst>
            <c:ext xmlns:c16="http://schemas.microsoft.com/office/drawing/2014/chart" uri="{C3380CC4-5D6E-409C-BE32-E72D297353CC}">
              <c16:uniqueId val="{00000000-53AF-A949-A773-1F234E6900E0}"/>
            </c:ext>
          </c:extLst>
        </c:ser>
        <c:ser>
          <c:idx val="1"/>
          <c:order val="1"/>
          <c:tx>
            <c:strRef>
              <c:f>Sheet2!$H$3</c:f>
              <c:strCache>
                <c:ptCount val="1"/>
                <c:pt idx="0">
                  <c:v>Fulcrum</c:v>
                </c:pt>
              </c:strCache>
            </c:strRef>
          </c:tx>
          <c:spPr>
            <a:solidFill>
              <a:srgbClr val="38A87F"/>
            </a:solidFill>
            <a:ln>
              <a:solidFill>
                <a:schemeClr val="tx1"/>
              </a:solidFill>
            </a:ln>
            <a:effectLst/>
          </c:spPr>
          <c:invertIfNegative val="0"/>
          <c:cat>
            <c:strRef>
              <c:f>Sheet2!$F$4:$F$16</c:f>
              <c:strCache>
                <c:ptCount val="13"/>
                <c:pt idx="0">
                  <c:v>pca</c:v>
                </c:pt>
                <c:pt idx="1">
                  <c:v>hw</c:v>
                </c:pt>
                <c:pt idx="2">
                  <c:v>fdtd</c:v>
                </c:pt>
                <c:pt idx="3">
                  <c:v>doitgen</c:v>
                </c:pt>
                <c:pt idx="4">
                  <c:v>gemm</c:v>
                </c:pt>
                <c:pt idx="5">
                  <c:v>kmeans</c:v>
                </c:pt>
                <c:pt idx="6">
                  <c:v>2mm</c:v>
                </c:pt>
                <c:pt idx="7">
                  <c:v>gs</c:v>
                </c:pt>
                <c:pt idx="8">
                  <c:v>3mm</c:v>
                </c:pt>
                <c:pt idx="9">
                  <c:v>bp</c:v>
                </c:pt>
                <c:pt idx="10">
                  <c:v>cov</c:v>
                </c:pt>
                <c:pt idx="11">
                  <c:v>x264</c:v>
                </c:pt>
                <c:pt idx="12">
                  <c:v>GMean</c:v>
                </c:pt>
              </c:strCache>
            </c:strRef>
          </c:cat>
          <c:val>
            <c:numRef>
              <c:f>Sheet2!$H$4:$H$16</c:f>
              <c:numCache>
                <c:formatCode>General</c:formatCode>
                <c:ptCount val="13"/>
                <c:pt idx="0">
                  <c:v>0.4</c:v>
                </c:pt>
                <c:pt idx="1">
                  <c:v>1.6</c:v>
                </c:pt>
                <c:pt idx="2">
                  <c:v>0.7</c:v>
                </c:pt>
                <c:pt idx="3">
                  <c:v>3.1</c:v>
                </c:pt>
                <c:pt idx="4">
                  <c:v>1</c:v>
                </c:pt>
                <c:pt idx="5">
                  <c:v>0.8</c:v>
                </c:pt>
                <c:pt idx="6">
                  <c:v>0.9</c:v>
                </c:pt>
                <c:pt idx="7">
                  <c:v>0.9</c:v>
                </c:pt>
                <c:pt idx="8">
                  <c:v>0.5</c:v>
                </c:pt>
                <c:pt idx="9">
                  <c:v>0.1</c:v>
                </c:pt>
                <c:pt idx="10">
                  <c:v>0.1</c:v>
                </c:pt>
                <c:pt idx="11">
                  <c:v>0.1</c:v>
                </c:pt>
                <c:pt idx="12">
                  <c:v>0.5</c:v>
                </c:pt>
              </c:numCache>
            </c:numRef>
          </c:val>
          <c:extLst>
            <c:ext xmlns:c16="http://schemas.microsoft.com/office/drawing/2014/chart" uri="{C3380CC4-5D6E-409C-BE32-E72D297353CC}">
              <c16:uniqueId val="{00000001-53AF-A949-A773-1F234E6900E0}"/>
            </c:ext>
          </c:extLst>
        </c:ser>
        <c:ser>
          <c:idx val="2"/>
          <c:order val="2"/>
          <c:tx>
            <c:strRef>
              <c:f>Sheet2!$I$3</c:f>
              <c:strCache>
                <c:ptCount val="1"/>
                <c:pt idx="0">
                  <c:v>MIMDRAM</c:v>
                </c:pt>
              </c:strCache>
            </c:strRef>
          </c:tx>
          <c:spPr>
            <a:solidFill>
              <a:srgbClr val="5CA2DB"/>
            </a:solidFill>
            <a:ln>
              <a:solidFill>
                <a:schemeClr val="tx1"/>
              </a:solidFill>
            </a:ln>
            <a:effectLst/>
          </c:spPr>
          <c:invertIfNegative val="0"/>
          <c:cat>
            <c:strRef>
              <c:f>Sheet2!$F$4:$F$16</c:f>
              <c:strCache>
                <c:ptCount val="13"/>
                <c:pt idx="0">
                  <c:v>pca</c:v>
                </c:pt>
                <c:pt idx="1">
                  <c:v>hw</c:v>
                </c:pt>
                <c:pt idx="2">
                  <c:v>fdtd</c:v>
                </c:pt>
                <c:pt idx="3">
                  <c:v>doitgen</c:v>
                </c:pt>
                <c:pt idx="4">
                  <c:v>gemm</c:v>
                </c:pt>
                <c:pt idx="5">
                  <c:v>kmeans</c:v>
                </c:pt>
                <c:pt idx="6">
                  <c:v>2mm</c:v>
                </c:pt>
                <c:pt idx="7">
                  <c:v>gs</c:v>
                </c:pt>
                <c:pt idx="8">
                  <c:v>3mm</c:v>
                </c:pt>
                <c:pt idx="9">
                  <c:v>bp</c:v>
                </c:pt>
                <c:pt idx="10">
                  <c:v>cov</c:v>
                </c:pt>
                <c:pt idx="11">
                  <c:v>x264</c:v>
                </c:pt>
                <c:pt idx="12">
                  <c:v>GMean</c:v>
                </c:pt>
              </c:strCache>
            </c:strRef>
          </c:cat>
          <c:val>
            <c:numRef>
              <c:f>Sheet2!$I$4:$I$16</c:f>
              <c:numCache>
                <c:formatCode>General</c:formatCode>
                <c:ptCount val="13"/>
                <c:pt idx="0">
                  <c:v>1</c:v>
                </c:pt>
                <c:pt idx="1">
                  <c:v>1</c:v>
                </c:pt>
                <c:pt idx="2">
                  <c:v>1</c:v>
                </c:pt>
                <c:pt idx="3">
                  <c:v>1</c:v>
                </c:pt>
                <c:pt idx="4">
                  <c:v>1</c:v>
                </c:pt>
                <c:pt idx="5">
                  <c:v>1</c:v>
                </c:pt>
                <c:pt idx="6">
                  <c:v>1</c:v>
                </c:pt>
                <c:pt idx="7">
                  <c:v>1</c:v>
                </c:pt>
                <c:pt idx="8">
                  <c:v>1</c:v>
                </c:pt>
                <c:pt idx="9">
                  <c:v>1</c:v>
                </c:pt>
                <c:pt idx="10">
                  <c:v>1</c:v>
                </c:pt>
                <c:pt idx="11">
                  <c:v>1</c:v>
                </c:pt>
                <c:pt idx="12">
                  <c:v>1</c:v>
                </c:pt>
              </c:numCache>
            </c:numRef>
          </c:val>
          <c:extLst>
            <c:ext xmlns:c16="http://schemas.microsoft.com/office/drawing/2014/chart" uri="{C3380CC4-5D6E-409C-BE32-E72D297353CC}">
              <c16:uniqueId val="{00000002-53AF-A949-A773-1F234E6900E0}"/>
            </c:ext>
          </c:extLst>
        </c:ser>
        <c:dLbls>
          <c:showLegendKey val="0"/>
          <c:showVal val="0"/>
          <c:showCatName val="0"/>
          <c:showSerName val="0"/>
          <c:showPercent val="0"/>
          <c:showBubbleSize val="0"/>
        </c:dLbls>
        <c:gapWidth val="219"/>
        <c:overlap val="-27"/>
        <c:axId val="330652864"/>
        <c:axId val="105314448"/>
      </c:barChart>
      <c:catAx>
        <c:axId val="33065286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105314448"/>
        <c:crosses val="autoZero"/>
        <c:auto val="1"/>
        <c:lblAlgn val="ctr"/>
        <c:lblOffset val="100"/>
        <c:noMultiLvlLbl val="0"/>
      </c:catAx>
      <c:valAx>
        <c:axId val="10531444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r>
                  <a:rPr lang="en-US" sz="2000" b="1" dirty="0"/>
                  <a:t>MIMDRAM-Normalized</a:t>
                </a:r>
              </a:p>
              <a:p>
                <a:pPr>
                  <a:defRPr sz="2000" b="1"/>
                </a:pPr>
                <a:r>
                  <a:rPr lang="en-US" sz="2000" b="1" dirty="0"/>
                  <a:t>Performance/Area</a:t>
                </a:r>
              </a:p>
            </c:rich>
          </c:tx>
          <c:overlay val="0"/>
          <c:spPr>
            <a:noFill/>
            <a:ln>
              <a:noFill/>
            </a:ln>
            <a:effectLst/>
          </c:spPr>
          <c:txPr>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Avenir Next" panose="020B0503020202020204" pitchFamily="34" charset="0"/>
                <a:ea typeface="+mn-ea"/>
                <a:cs typeface="+mn-cs"/>
              </a:defRPr>
            </a:pPr>
            <a:endParaRPr lang="en-US"/>
          </a:p>
        </c:txPr>
        <c:crossAx val="330652864"/>
        <c:crosses val="autoZero"/>
        <c:crossBetween val="between"/>
      </c:valAx>
      <c:spPr>
        <a:noFill/>
        <a:ln>
          <a:solidFill>
            <a:schemeClr val="tx1"/>
          </a:solidFill>
        </a:ln>
        <a:effectLst/>
      </c:spPr>
    </c:plotArea>
    <c:legend>
      <c:legendPos val="t"/>
      <c:layout>
        <c:manualLayout>
          <c:xMode val="edge"/>
          <c:yMode val="edge"/>
          <c:x val="0.179419728783902"/>
          <c:y val="6.9444444444444448E-2"/>
          <c:w val="0.78838254593175849"/>
          <c:h val="8.4106517935258099E-2"/>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venir Next" panose="020B0503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816657665469114"/>
          <c:y val="0.14592831731370201"/>
          <c:w val="0.77176856915192704"/>
          <c:h val="0.55647779927766461"/>
        </c:manualLayout>
      </c:layout>
      <c:barChart>
        <c:barDir val="col"/>
        <c:grouping val="clustered"/>
        <c:varyColors val="0"/>
        <c:ser>
          <c:idx val="0"/>
          <c:order val="0"/>
          <c:tx>
            <c:strRef>
              <c:f>Sheet2!$J$24</c:f>
              <c:strCache>
                <c:ptCount val="1"/>
                <c:pt idx="0">
                  <c:v>GPU</c:v>
                </c:pt>
              </c:strCache>
            </c:strRef>
          </c:tx>
          <c:spPr>
            <a:solidFill>
              <a:schemeClr val="accent2"/>
            </a:solidFill>
            <a:ln>
              <a:solidFill>
                <a:schemeClr val="tx1"/>
              </a:solidFill>
            </a:ln>
            <a:effectLst/>
          </c:spPr>
          <c:invertIfNegative val="0"/>
          <c:cat>
            <c:strRef>
              <c:f>Sheet2!$I$25:$I$37</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Sheet2!$J$25:$J$37</c:f>
              <c:numCache>
                <c:formatCode>General</c:formatCode>
                <c:ptCount val="13"/>
                <c:pt idx="0">
                  <c:v>211.61</c:v>
                </c:pt>
                <c:pt idx="1">
                  <c:v>123.42</c:v>
                </c:pt>
                <c:pt idx="3">
                  <c:v>2.3999999999999998E-3</c:v>
                </c:pt>
                <c:pt idx="4">
                  <c:v>82.55</c:v>
                </c:pt>
                <c:pt idx="6">
                  <c:v>96.77</c:v>
                </c:pt>
                <c:pt idx="8">
                  <c:v>2.27</c:v>
                </c:pt>
                <c:pt idx="9">
                  <c:v>3.67</c:v>
                </c:pt>
                <c:pt idx="12">
                  <c:v>2.3199999999999998</c:v>
                </c:pt>
              </c:numCache>
            </c:numRef>
          </c:val>
          <c:extLst>
            <c:ext xmlns:c16="http://schemas.microsoft.com/office/drawing/2014/chart" uri="{C3380CC4-5D6E-409C-BE32-E72D297353CC}">
              <c16:uniqueId val="{00000000-BD8A-6549-9478-C736ED307D9E}"/>
            </c:ext>
          </c:extLst>
        </c:ser>
        <c:ser>
          <c:idx val="1"/>
          <c:order val="1"/>
          <c:tx>
            <c:strRef>
              <c:f>Sheet2!$K$24</c:f>
              <c:strCache>
                <c:ptCount val="1"/>
                <c:pt idx="0">
                  <c:v>SIMDRAM</c:v>
                </c:pt>
              </c:strCache>
            </c:strRef>
          </c:tx>
          <c:spPr>
            <a:solidFill>
              <a:schemeClr val="accent3"/>
            </a:solidFill>
            <a:ln>
              <a:solidFill>
                <a:schemeClr val="tx1"/>
              </a:solidFill>
            </a:ln>
            <a:effectLst/>
          </c:spPr>
          <c:invertIfNegative val="0"/>
          <c:cat>
            <c:strRef>
              <c:f>Sheet2!$I$25:$I$37</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Sheet2!$K$25:$K$37</c:f>
              <c:numCache>
                <c:formatCode>General</c:formatCode>
                <c:ptCount val="13"/>
                <c:pt idx="0">
                  <c:v>2.2200000000000002</c:v>
                </c:pt>
                <c:pt idx="1">
                  <c:v>1.69</c:v>
                </c:pt>
                <c:pt idx="2">
                  <c:v>6955.88</c:v>
                </c:pt>
                <c:pt idx="3">
                  <c:v>283.58</c:v>
                </c:pt>
                <c:pt idx="4">
                  <c:v>0.2</c:v>
                </c:pt>
                <c:pt idx="5">
                  <c:v>0.04</c:v>
                </c:pt>
                <c:pt idx="6">
                  <c:v>0.84</c:v>
                </c:pt>
                <c:pt idx="7">
                  <c:v>5.69</c:v>
                </c:pt>
                <c:pt idx="8">
                  <c:v>0.05</c:v>
                </c:pt>
                <c:pt idx="9">
                  <c:v>0.77</c:v>
                </c:pt>
                <c:pt idx="10">
                  <c:v>0.06</c:v>
                </c:pt>
                <c:pt idx="11">
                  <c:v>0.62</c:v>
                </c:pt>
                <c:pt idx="12">
                  <c:v>1.66</c:v>
                </c:pt>
              </c:numCache>
            </c:numRef>
          </c:val>
          <c:extLst>
            <c:ext xmlns:c16="http://schemas.microsoft.com/office/drawing/2014/chart" uri="{C3380CC4-5D6E-409C-BE32-E72D297353CC}">
              <c16:uniqueId val="{00000001-BD8A-6549-9478-C736ED307D9E}"/>
            </c:ext>
          </c:extLst>
        </c:ser>
        <c:ser>
          <c:idx val="2"/>
          <c:order val="2"/>
          <c:tx>
            <c:strRef>
              <c:f>Sheet2!$L$24</c:f>
              <c:strCache>
                <c:ptCount val="1"/>
                <c:pt idx="0">
                  <c:v>Proteus (Only w/ Dynamic Bit-Precision)</c:v>
                </c:pt>
              </c:strCache>
            </c:strRef>
          </c:tx>
          <c:spPr>
            <a:solidFill>
              <a:schemeClr val="accent5"/>
            </a:solidFill>
            <a:ln>
              <a:solidFill>
                <a:schemeClr val="tx1"/>
              </a:solidFill>
            </a:ln>
            <a:effectLst/>
          </c:spPr>
          <c:invertIfNegative val="0"/>
          <c:cat>
            <c:strRef>
              <c:f>Sheet2!$I$25:$I$37</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Sheet2!$L$25:$L$37</c:f>
              <c:numCache>
                <c:formatCode>General</c:formatCode>
                <c:ptCount val="13"/>
                <c:pt idx="0">
                  <c:v>7.72</c:v>
                </c:pt>
                <c:pt idx="1">
                  <c:v>18.86</c:v>
                </c:pt>
                <c:pt idx="2">
                  <c:v>35014.76</c:v>
                </c:pt>
                <c:pt idx="3">
                  <c:v>335.85</c:v>
                </c:pt>
                <c:pt idx="4">
                  <c:v>2.25</c:v>
                </c:pt>
                <c:pt idx="5">
                  <c:v>4.46</c:v>
                </c:pt>
                <c:pt idx="6">
                  <c:v>2.84</c:v>
                </c:pt>
                <c:pt idx="7">
                  <c:v>46.64</c:v>
                </c:pt>
                <c:pt idx="8">
                  <c:v>0.16</c:v>
                </c:pt>
                <c:pt idx="9">
                  <c:v>2.4900000000000002</c:v>
                </c:pt>
                <c:pt idx="10">
                  <c:v>0.94</c:v>
                </c:pt>
                <c:pt idx="11">
                  <c:v>1.99</c:v>
                </c:pt>
                <c:pt idx="12">
                  <c:v>10.43</c:v>
                </c:pt>
              </c:numCache>
            </c:numRef>
          </c:val>
          <c:extLst>
            <c:ext xmlns:c16="http://schemas.microsoft.com/office/drawing/2014/chart" uri="{C3380CC4-5D6E-409C-BE32-E72D297353CC}">
              <c16:uniqueId val="{00000002-BD8A-6549-9478-C736ED307D9E}"/>
            </c:ext>
          </c:extLst>
        </c:ser>
        <c:ser>
          <c:idx val="3"/>
          <c:order val="3"/>
          <c:tx>
            <c:strRef>
              <c:f>Sheet2!$M$24</c:f>
              <c:strCache>
                <c:ptCount val="1"/>
                <c:pt idx="0">
                  <c:v>Proteus </c:v>
                </c:pt>
              </c:strCache>
            </c:strRef>
          </c:tx>
          <c:spPr>
            <a:solidFill>
              <a:schemeClr val="accent4"/>
            </a:solidFill>
            <a:ln>
              <a:solidFill>
                <a:schemeClr val="tx1"/>
              </a:solidFill>
            </a:ln>
            <a:effectLst/>
          </c:spPr>
          <c:invertIfNegative val="0"/>
          <c:cat>
            <c:strRef>
              <c:f>Sheet2!$I$25:$I$37</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Sheet2!$M$25:$M$37</c:f>
              <c:numCache>
                <c:formatCode>General</c:formatCode>
                <c:ptCount val="13"/>
                <c:pt idx="0">
                  <c:v>14.61</c:v>
                </c:pt>
                <c:pt idx="1">
                  <c:v>26.43</c:v>
                </c:pt>
                <c:pt idx="2">
                  <c:v>54891.64</c:v>
                </c:pt>
                <c:pt idx="3">
                  <c:v>1360.9</c:v>
                </c:pt>
                <c:pt idx="4">
                  <c:v>2.83</c:v>
                </c:pt>
                <c:pt idx="5">
                  <c:v>5.05</c:v>
                </c:pt>
                <c:pt idx="6">
                  <c:v>5.37</c:v>
                </c:pt>
                <c:pt idx="7">
                  <c:v>64.61</c:v>
                </c:pt>
                <c:pt idx="8">
                  <c:v>0.28000000000000003</c:v>
                </c:pt>
                <c:pt idx="9">
                  <c:v>11.75</c:v>
                </c:pt>
                <c:pt idx="10">
                  <c:v>1.07</c:v>
                </c:pt>
                <c:pt idx="11">
                  <c:v>3.06</c:v>
                </c:pt>
                <c:pt idx="12">
                  <c:v>16.98</c:v>
                </c:pt>
              </c:numCache>
            </c:numRef>
          </c:val>
          <c:extLst>
            <c:ext xmlns:c16="http://schemas.microsoft.com/office/drawing/2014/chart" uri="{C3380CC4-5D6E-409C-BE32-E72D297353CC}">
              <c16:uniqueId val="{00000003-BD8A-6549-9478-C736ED307D9E}"/>
            </c:ext>
          </c:extLst>
        </c:ser>
        <c:dLbls>
          <c:showLegendKey val="0"/>
          <c:showVal val="0"/>
          <c:showCatName val="0"/>
          <c:showSerName val="0"/>
          <c:showPercent val="0"/>
          <c:showBubbleSize val="0"/>
        </c:dLbls>
        <c:gapWidth val="219"/>
        <c:overlap val="-27"/>
        <c:axId val="169433616"/>
        <c:axId val="2064475136"/>
      </c:barChart>
      <c:catAx>
        <c:axId val="169433616"/>
        <c:scaling>
          <c:orientation val="minMax"/>
        </c:scaling>
        <c:delete val="0"/>
        <c:axPos val="b"/>
        <c:numFmt formatCode="General" sourceLinked="1"/>
        <c:majorTickMark val="out"/>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2064475136"/>
        <c:crosses val="autoZero"/>
        <c:auto val="1"/>
        <c:lblAlgn val="ctr"/>
        <c:lblOffset val="100"/>
        <c:tickMarkSkip val="1"/>
        <c:noMultiLvlLbl val="0"/>
      </c:catAx>
      <c:valAx>
        <c:axId val="2064475136"/>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r>
                  <a:rPr lang="en-US" sz="2000" b="1" dirty="0"/>
                  <a:t>CPU-Normalized Performance/mm</a:t>
                </a:r>
                <a:r>
                  <a:rPr lang="en-US" sz="2000" b="1" baseline="30000" dirty="0"/>
                  <a:t>2</a:t>
                </a:r>
              </a:p>
            </c:rich>
          </c:tx>
          <c:layout>
            <c:manualLayout>
              <c:xMode val="edge"/>
              <c:yMode val="edge"/>
              <c:x val="1.5231400117164616E-2"/>
              <c:y val="0.13935358586933391"/>
            </c:manualLayout>
          </c:layout>
          <c:overlay val="0"/>
          <c:spPr>
            <a:noFill/>
            <a:ln>
              <a:noFill/>
            </a:ln>
            <a:effectLst/>
          </c:spPr>
          <c:txPr>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Avenir Next" panose="020B0503020202020204" pitchFamily="34" charset="0"/>
                <a:ea typeface="+mn-ea"/>
                <a:cs typeface="+mn-cs"/>
              </a:defRPr>
            </a:pPr>
            <a:endParaRPr lang="en-US"/>
          </a:p>
        </c:txPr>
        <c:crossAx val="169433616"/>
        <c:crossesAt val="1"/>
        <c:crossBetween val="between"/>
      </c:valAx>
      <c:spPr>
        <a:noFill/>
        <a:ln>
          <a:solidFill>
            <a:schemeClr val="tx1"/>
          </a:solidFill>
        </a:ln>
        <a:effectLst/>
      </c:spPr>
    </c:plotArea>
    <c:legend>
      <c:legendPos val="t"/>
      <c:layout>
        <c:manualLayout>
          <c:xMode val="edge"/>
          <c:yMode val="edge"/>
          <c:x val="0.10646362306519175"/>
          <c:y val="2.0396489555364557E-2"/>
          <c:w val="0.88164923872543044"/>
          <c:h val="9.3947783380715466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solidFill>
        <a:schemeClr val="bg1"/>
      </a:solidFill>
      <a:round/>
    </a:ln>
    <a:effectLst/>
  </c:spPr>
  <c:txPr>
    <a:bodyPr/>
    <a:lstStyle/>
    <a:p>
      <a:pPr>
        <a:defRPr sz="1600" b="0">
          <a:solidFill>
            <a:schemeClr val="tx1"/>
          </a:solidFill>
          <a:latin typeface="Avenir Next" panose="020B050302020202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827932310711229"/>
          <c:y val="0.12807500384786785"/>
          <c:w val="0.76906605215897528"/>
          <c:h val="0.62172204900205941"/>
        </c:manualLayout>
      </c:layout>
      <c:barChart>
        <c:barDir val="col"/>
        <c:grouping val="clustered"/>
        <c:varyColors val="0"/>
        <c:ser>
          <c:idx val="0"/>
          <c:order val="0"/>
          <c:tx>
            <c:strRef>
              <c:f>Sheet3!$J$146</c:f>
              <c:strCache>
                <c:ptCount val="1"/>
                <c:pt idx="0">
                  <c:v>GPU</c:v>
                </c:pt>
              </c:strCache>
            </c:strRef>
          </c:tx>
          <c:spPr>
            <a:solidFill>
              <a:schemeClr val="accent2"/>
            </a:solidFill>
            <a:ln>
              <a:solidFill>
                <a:schemeClr val="tx1"/>
              </a:solidFill>
            </a:ln>
            <a:effectLst/>
          </c:spPr>
          <c:invertIfNegative val="0"/>
          <c:cat>
            <c:strRef>
              <c:f>Sheet3!$I$147:$I$159</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Sheet3!$J$147:$J$159</c:f>
              <c:numCache>
                <c:formatCode>General</c:formatCode>
                <c:ptCount val="13"/>
                <c:pt idx="0">
                  <c:v>133.666</c:v>
                </c:pt>
                <c:pt idx="1">
                  <c:v>137.751</c:v>
                </c:pt>
                <c:pt idx="3">
                  <c:v>4.0000000000000001E-3</c:v>
                </c:pt>
                <c:pt idx="4">
                  <c:v>62.847999999999999</c:v>
                </c:pt>
                <c:pt idx="6">
                  <c:v>163.01499999999999</c:v>
                </c:pt>
                <c:pt idx="7">
                  <c:v>1E-3</c:v>
                </c:pt>
                <c:pt idx="8">
                  <c:v>9.1660000000000004</c:v>
                </c:pt>
                <c:pt idx="9">
                  <c:v>14.832000000000001</c:v>
                </c:pt>
                <c:pt idx="12">
                  <c:v>4.2789999999999999</c:v>
                </c:pt>
              </c:numCache>
            </c:numRef>
          </c:val>
          <c:extLst>
            <c:ext xmlns:c16="http://schemas.microsoft.com/office/drawing/2014/chart" uri="{C3380CC4-5D6E-409C-BE32-E72D297353CC}">
              <c16:uniqueId val="{00000000-232C-E64E-B82B-7B62B759D44D}"/>
            </c:ext>
          </c:extLst>
        </c:ser>
        <c:ser>
          <c:idx val="1"/>
          <c:order val="1"/>
          <c:tx>
            <c:strRef>
              <c:f>Sheet3!$K$146</c:f>
              <c:strCache>
                <c:ptCount val="1"/>
                <c:pt idx="0">
                  <c:v>SIMDRAM</c:v>
                </c:pt>
              </c:strCache>
            </c:strRef>
          </c:tx>
          <c:spPr>
            <a:solidFill>
              <a:schemeClr val="accent6"/>
            </a:solidFill>
            <a:ln>
              <a:solidFill>
                <a:schemeClr val="tx1"/>
              </a:solidFill>
            </a:ln>
            <a:effectLst/>
          </c:spPr>
          <c:invertIfNegative val="0"/>
          <c:cat>
            <c:strRef>
              <c:f>Sheet3!$I$147:$I$159</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Sheet3!$K$147:$K$159</c:f>
              <c:numCache>
                <c:formatCode>General</c:formatCode>
                <c:ptCount val="13"/>
                <c:pt idx="0">
                  <c:v>13.85</c:v>
                </c:pt>
                <c:pt idx="1">
                  <c:v>20.286000000000001</c:v>
                </c:pt>
                <c:pt idx="2">
                  <c:v>548.649</c:v>
                </c:pt>
                <c:pt idx="3">
                  <c:v>2941.47</c:v>
                </c:pt>
                <c:pt idx="4">
                  <c:v>2.992</c:v>
                </c:pt>
                <c:pt idx="5">
                  <c:v>0.56599999999999995</c:v>
                </c:pt>
                <c:pt idx="6">
                  <c:v>10.539</c:v>
                </c:pt>
                <c:pt idx="7">
                  <c:v>13.359</c:v>
                </c:pt>
                <c:pt idx="8">
                  <c:v>0.71299999999999997</c:v>
                </c:pt>
                <c:pt idx="9">
                  <c:v>9.8689999999999998</c:v>
                </c:pt>
                <c:pt idx="10">
                  <c:v>1.2789999999999999</c:v>
                </c:pt>
                <c:pt idx="11">
                  <c:v>3.633</c:v>
                </c:pt>
                <c:pt idx="12">
                  <c:v>11.108000000000001</c:v>
                </c:pt>
              </c:numCache>
            </c:numRef>
          </c:val>
          <c:extLst>
            <c:ext xmlns:c16="http://schemas.microsoft.com/office/drawing/2014/chart" uri="{C3380CC4-5D6E-409C-BE32-E72D297353CC}">
              <c16:uniqueId val="{00000001-232C-E64E-B82B-7B62B759D44D}"/>
            </c:ext>
          </c:extLst>
        </c:ser>
        <c:ser>
          <c:idx val="2"/>
          <c:order val="2"/>
          <c:tx>
            <c:strRef>
              <c:f>Sheet3!$L$146</c:f>
              <c:strCache>
                <c:ptCount val="1"/>
                <c:pt idx="0">
                  <c:v>Proteus (Only w/ Dynamic Bit-Precision)</c:v>
                </c:pt>
              </c:strCache>
            </c:strRef>
          </c:tx>
          <c:spPr>
            <a:solidFill>
              <a:schemeClr val="accent5"/>
            </a:solidFill>
            <a:ln>
              <a:solidFill>
                <a:schemeClr val="tx1"/>
              </a:solidFill>
            </a:ln>
            <a:effectLst/>
          </c:spPr>
          <c:invertIfNegative val="0"/>
          <c:cat>
            <c:strRef>
              <c:f>Sheet3!$I$147:$I$159</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Sheet3!$L$147:$L$159</c:f>
              <c:numCache>
                <c:formatCode>General</c:formatCode>
                <c:ptCount val="13"/>
                <c:pt idx="0">
                  <c:v>59.764000000000003</c:v>
                </c:pt>
                <c:pt idx="1">
                  <c:v>284.60300000000001</c:v>
                </c:pt>
                <c:pt idx="2">
                  <c:v>3426.5340000000001</c:v>
                </c:pt>
                <c:pt idx="3">
                  <c:v>4224.6559999999999</c:v>
                </c:pt>
                <c:pt idx="4">
                  <c:v>42.203000000000003</c:v>
                </c:pt>
                <c:pt idx="5">
                  <c:v>100.77500000000001</c:v>
                </c:pt>
                <c:pt idx="6">
                  <c:v>43.966000000000001</c:v>
                </c:pt>
                <c:pt idx="7">
                  <c:v>136.03800000000001</c:v>
                </c:pt>
                <c:pt idx="8">
                  <c:v>2.915</c:v>
                </c:pt>
                <c:pt idx="9">
                  <c:v>39.354999999999997</c:v>
                </c:pt>
                <c:pt idx="10">
                  <c:v>23.888999999999999</c:v>
                </c:pt>
                <c:pt idx="11">
                  <c:v>13.486000000000001</c:v>
                </c:pt>
                <c:pt idx="12">
                  <c:v>88.52</c:v>
                </c:pt>
              </c:numCache>
            </c:numRef>
          </c:val>
          <c:extLst>
            <c:ext xmlns:c16="http://schemas.microsoft.com/office/drawing/2014/chart" uri="{C3380CC4-5D6E-409C-BE32-E72D297353CC}">
              <c16:uniqueId val="{00000002-232C-E64E-B82B-7B62B759D44D}"/>
            </c:ext>
          </c:extLst>
        </c:ser>
        <c:ser>
          <c:idx val="3"/>
          <c:order val="3"/>
          <c:tx>
            <c:strRef>
              <c:f>Sheet3!$M$146</c:f>
              <c:strCache>
                <c:ptCount val="1"/>
                <c:pt idx="0">
                  <c:v>Proteus</c:v>
                </c:pt>
              </c:strCache>
            </c:strRef>
          </c:tx>
          <c:spPr>
            <a:solidFill>
              <a:schemeClr val="accent4"/>
            </a:solidFill>
            <a:ln>
              <a:solidFill>
                <a:schemeClr val="tx1"/>
              </a:solidFill>
            </a:ln>
            <a:effectLst/>
          </c:spPr>
          <c:invertIfNegative val="0"/>
          <c:cat>
            <c:strRef>
              <c:f>Sheet3!$I$147:$I$159</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Sheet3!$M$147:$M$159</c:f>
              <c:numCache>
                <c:formatCode>General</c:formatCode>
                <c:ptCount val="13"/>
                <c:pt idx="0">
                  <c:v>59.764000000000003</c:v>
                </c:pt>
                <c:pt idx="1">
                  <c:v>284.60300000000001</c:v>
                </c:pt>
                <c:pt idx="2">
                  <c:v>3426.5340000000001</c:v>
                </c:pt>
                <c:pt idx="3">
                  <c:v>11653.014999999999</c:v>
                </c:pt>
                <c:pt idx="4">
                  <c:v>42.203000000000003</c:v>
                </c:pt>
                <c:pt idx="5">
                  <c:v>109.32</c:v>
                </c:pt>
                <c:pt idx="6">
                  <c:v>43.966000000000001</c:v>
                </c:pt>
                <c:pt idx="7">
                  <c:v>136.03800000000001</c:v>
                </c:pt>
                <c:pt idx="8">
                  <c:v>2.915</c:v>
                </c:pt>
                <c:pt idx="9">
                  <c:v>142.79599999999999</c:v>
                </c:pt>
                <c:pt idx="10">
                  <c:v>24.423999999999999</c:v>
                </c:pt>
                <c:pt idx="11">
                  <c:v>14.939</c:v>
                </c:pt>
                <c:pt idx="12">
                  <c:v>90.307000000000002</c:v>
                </c:pt>
              </c:numCache>
            </c:numRef>
          </c:val>
          <c:extLst>
            <c:ext xmlns:c16="http://schemas.microsoft.com/office/drawing/2014/chart" uri="{C3380CC4-5D6E-409C-BE32-E72D297353CC}">
              <c16:uniqueId val="{00000003-232C-E64E-B82B-7B62B759D44D}"/>
            </c:ext>
          </c:extLst>
        </c:ser>
        <c:dLbls>
          <c:showLegendKey val="0"/>
          <c:showVal val="0"/>
          <c:showCatName val="0"/>
          <c:showSerName val="0"/>
          <c:showPercent val="0"/>
          <c:showBubbleSize val="0"/>
        </c:dLbls>
        <c:gapWidth val="219"/>
        <c:overlap val="-27"/>
        <c:axId val="1829013456"/>
        <c:axId val="1821985440"/>
      </c:barChart>
      <c:catAx>
        <c:axId val="1829013456"/>
        <c:scaling>
          <c:orientation val="minMax"/>
        </c:scaling>
        <c:delete val="0"/>
        <c:axPos val="b"/>
        <c:numFmt formatCode="General" sourceLinked="1"/>
        <c:majorTickMark val="out"/>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1821985440"/>
        <c:crosses val="autoZero"/>
        <c:auto val="1"/>
        <c:lblAlgn val="ctr"/>
        <c:lblOffset val="100"/>
        <c:noMultiLvlLbl val="0"/>
      </c:catAx>
      <c:valAx>
        <c:axId val="1821985440"/>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r>
                  <a:rPr lang="en-US" sz="2000" b="1" dirty="0"/>
                  <a:t>CPU-Normalized Energy Reduction</a:t>
                </a:r>
              </a:p>
            </c:rich>
          </c:tx>
          <c:layout>
            <c:manualLayout>
              <c:xMode val="edge"/>
              <c:yMode val="edge"/>
              <c:x val="1.5466763563670754E-2"/>
              <c:y val="0.12414197192310705"/>
            </c:manualLayout>
          </c:layout>
          <c:overlay val="0"/>
          <c:spPr>
            <a:noFill/>
            <a:ln>
              <a:noFill/>
            </a:ln>
            <a:effectLst/>
          </c:spPr>
          <c:txPr>
            <a:bodyPr rot="-54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1829013456"/>
        <c:crosses val="autoZero"/>
        <c:crossBetween val="between"/>
      </c:valAx>
      <c:spPr>
        <a:noFill/>
        <a:ln>
          <a:solidFill>
            <a:schemeClr val="tx1"/>
          </a:solidFill>
        </a:ln>
        <a:effectLst/>
      </c:spPr>
    </c:plotArea>
    <c:legend>
      <c:legendPos val="t"/>
      <c:layout>
        <c:manualLayout>
          <c:xMode val="edge"/>
          <c:yMode val="edge"/>
          <c:x val="0.10697353965575213"/>
          <c:y val="5.8792607348384239E-4"/>
          <c:w val="0.87874821293559502"/>
          <c:h val="6.2393370704362655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sz="1600">
          <a:solidFill>
            <a:schemeClr val="tx1"/>
          </a:solidFill>
          <a:latin typeface="Avenir Next" panose="020B0503020202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630A2F0-F6D6-6B43-940A-4FD98F67F47C}" type="datetimeFigureOut">
              <a:rPr lang="en-US" smtClean="0"/>
              <a:t>6/21/25</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AF323FB-BF2C-9B4E-83B8-1F1A8785A570}" type="slidenum">
              <a:rPr lang="en-US" smtClean="0"/>
              <a:t>‹#›</a:t>
            </a:fld>
            <a:endParaRPr lang="en-US"/>
          </a:p>
        </p:txBody>
      </p:sp>
    </p:spTree>
    <p:extLst>
      <p:ext uri="{BB962C8B-B14F-4D97-AF65-F5344CB8AC3E}">
        <p14:creationId xmlns:p14="http://schemas.microsoft.com/office/powerpoint/2010/main" val="369804904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t>Hi, I’m Geraldo, a PhD Student under the supervision of professor </a:t>
            </a:r>
            <a:r>
              <a:rPr lang="en-US" baseline="0" dirty="0" err="1"/>
              <a:t>Multu</a:t>
            </a:r>
            <a:r>
              <a:rPr lang="en-US" baseline="0" dirty="0"/>
              <a:t> at ETH Zurich and I’ll be talking about our work </a:t>
            </a:r>
            <a:r>
              <a:rPr lang="en-US" sz="1200" dirty="0">
                <a:solidFill>
                  <a:schemeClr val="bg1">
                    <a:lumMod val="95000"/>
                  </a:schemeClr>
                </a:solidFill>
                <a:latin typeface="Cambria" panose="02040503050406030204" pitchFamily="18" charset="0"/>
              </a:rPr>
              <a:t>DAMOV: A New Methodology and Benchmark Suite for Evaluating Data Movement Bottlenecks.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solidFill>
                <a:schemeClr val="bg1">
                  <a:lumMod val="95000"/>
                </a:schemeClr>
              </a:solidFill>
              <a:latin typeface="Cambria" panose="020405030504060302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lumMod val="95000"/>
                  </a:schemeClr>
                </a:solidFill>
                <a:latin typeface="Cambria" panose="02040503050406030204" pitchFamily="18" charset="0"/>
              </a:rPr>
              <a:t>[NEXT]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aseline="0" dirty="0">
              <a:solidFill>
                <a:schemeClr val="bg1">
                  <a:lumMod val="95000"/>
                </a:schemeClr>
              </a:solidFill>
              <a:latin typeface="Cambria" panose="020405030504060302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aseline="0" dirty="0">
              <a:solidFill>
                <a:schemeClr val="bg1">
                  <a:lumMod val="95000"/>
                </a:schemeClr>
              </a:solidFill>
              <a:latin typeface="Cambria" panose="020405030504060302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358360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order to implement bulk bitwise arithmetic operations, the authors of SIMDRAM implements a three-step framework that maps a designed operation into a series of in-DRAM row copy and majority operations. I will illustrate such process using a ripple carry adder.</a:t>
            </a:r>
          </a:p>
          <a:p>
            <a:endParaRPr lang="en-US" dirty="0"/>
          </a:p>
          <a:p>
            <a:r>
              <a:rPr lang="en-US" dirty="0"/>
              <a:t>In order to add two arrays A and B with data values of 1-bit, SIMDRAM converts </a:t>
            </a:r>
          </a:p>
          <a:p>
            <a:endParaRPr lang="en-US" dirty="0"/>
          </a:p>
          <a:p>
            <a:r>
              <a:rPr lang="en-US" dirty="0"/>
              <a:t>[CLICK] an AND/OR/NOT-based rippled carry adder into</a:t>
            </a:r>
          </a:p>
          <a:p>
            <a:endParaRPr lang="en-US" dirty="0"/>
          </a:p>
          <a:p>
            <a:r>
              <a:rPr lang="en-US" dirty="0"/>
              <a:t>[CLICK]  its equivalent MAJ/NOT-based circuit.</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527125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Then it issues in-DRAM triple-row activations in order to realize the required MAJ/NOT operations, one majority gate at a gate.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744736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the end, one DRAM row will hold the generated Sum and carry out bits for the 1-bit addition operation.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9102943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processes is repeated for all individual N bits in the input data word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104545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Thus, SIMDRAM transforms a DRAM chip into a very-wide bit-serial SIMD engine.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8302427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24</a:t>
            </a:fld>
            <a:endParaRPr lang="en-US"/>
          </a:p>
        </p:txBody>
      </p:sp>
    </p:spTree>
    <p:extLst>
      <p:ext uri="{BB962C8B-B14F-4D97-AF65-F5344CB8AC3E}">
        <p14:creationId xmlns:p14="http://schemas.microsoft.com/office/powerpoint/2010/main" val="262177298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5C435B-A0CD-F0F5-5A13-18B4626D3FE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D90B405-281C-4778-6947-8EDBD9324AB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42E943A-4584-2D2E-AAAE-8E79624040A7}"/>
              </a:ext>
            </a:extLst>
          </p:cNvPr>
          <p:cNvSpPr>
            <a:spLocks noGrp="1"/>
          </p:cNvSpPr>
          <p:nvPr>
            <p:ph type="body" idx="1"/>
          </p:nvPr>
        </p:nvSpPr>
        <p:spPr/>
        <p:txBody>
          <a:bodyPr/>
          <a:lstStyle/>
          <a:p>
            <a:r>
              <a:rPr lang="en-US" dirty="0"/>
              <a:t>[CLICK]In this study, we experimentally demonstrate that off-the-shelf DRAM chips </a:t>
            </a:r>
          </a:p>
          <a:p>
            <a:r>
              <a:rPr lang="en-US" dirty="0"/>
              <a:t>[CLICK] Can simultaneously activating up to 48 DRAM rows in two neighboring subarrays</a:t>
            </a:r>
          </a:p>
          <a:p>
            <a:r>
              <a:rPr lang="en-US" dirty="0"/>
              <a:t>[CLICK] Can performing NOT operation with up to 32 output operands</a:t>
            </a:r>
          </a:p>
          <a:p>
            <a:r>
              <a:rPr lang="en-US" dirty="0"/>
              <a:t>[CLICK] Can performing up to 16-input AND, NAND, OR, and NOR operations</a:t>
            </a:r>
          </a:p>
        </p:txBody>
      </p:sp>
      <p:sp>
        <p:nvSpPr>
          <p:cNvPr id="4" name="Slide Number Placeholder 3">
            <a:extLst>
              <a:ext uri="{FF2B5EF4-FFF2-40B4-BE49-F238E27FC236}">
                <a16:creationId xmlns:a16="http://schemas.microsoft.com/office/drawing/2014/main" id="{897087A8-9148-E124-5FF5-6AF013C4F086}"/>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7680079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AF323FB-BF2C-9B4E-83B8-1F1A8785A570}" type="slidenum">
              <a:rPr lang="en-US" smtClean="0"/>
              <a:t>26</a:t>
            </a:fld>
            <a:endParaRPr lang="en-US"/>
          </a:p>
        </p:txBody>
      </p:sp>
    </p:spTree>
    <p:extLst>
      <p:ext uri="{BB962C8B-B14F-4D97-AF65-F5344CB8AC3E}">
        <p14:creationId xmlns:p14="http://schemas.microsoft.com/office/powerpoint/2010/main" val="215466992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AF323FB-BF2C-9B4E-83B8-1F1A8785A570}" type="slidenum">
              <a:rPr lang="en-US" smtClean="0"/>
              <a:t>27</a:t>
            </a:fld>
            <a:endParaRPr lang="en-US"/>
          </a:p>
        </p:txBody>
      </p:sp>
    </p:spTree>
    <p:extLst>
      <p:ext uri="{BB962C8B-B14F-4D97-AF65-F5344CB8AC3E}">
        <p14:creationId xmlns:p14="http://schemas.microsoft.com/office/powerpoint/2010/main" val="105036704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architectures suffers from three main limitations due to the rigid and large DRAM access granularity </a:t>
            </a:r>
          </a:p>
          <a:p>
            <a:endParaRPr lang="en-US" dirty="0"/>
          </a:p>
          <a:p>
            <a:r>
              <a:rPr lang="en-US" dirty="0"/>
              <a:t>[CLICK] First, they suffer from SIMD underutilization</a:t>
            </a:r>
          </a:p>
          <a:p>
            <a:endParaRPr lang="en-US" dirty="0"/>
          </a:p>
          <a:p>
            <a:r>
              <a:rPr lang="en-US" dirty="0"/>
              <a:t>[CLICK] Second, they suffer from a limited computation support </a:t>
            </a:r>
          </a:p>
          <a:p>
            <a:endParaRPr lang="en-US" dirty="0"/>
          </a:p>
          <a:p>
            <a:r>
              <a:rPr lang="en-US" dirty="0"/>
              <a:t>[CLICK] Third, they have a challenging programming model </a:t>
            </a:r>
          </a:p>
          <a:p>
            <a:endParaRPr lang="en-US" dirty="0"/>
          </a:p>
          <a:p>
            <a:r>
              <a:rPr lang="en-US" dirty="0"/>
              <a:t>Let me elaborate on each limitation next</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28</a:t>
            </a:fld>
            <a:endParaRPr lang="en-US"/>
          </a:p>
        </p:txBody>
      </p:sp>
    </p:spTree>
    <p:extLst>
      <p:ext uri="{BB962C8B-B14F-4D97-AF65-F5344CB8AC3E}">
        <p14:creationId xmlns:p14="http://schemas.microsoft.com/office/powerpoint/2010/main" val="35792891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work, we focus on processing-using-memory architectures. In particular, its implementation using DRAM.</a:t>
            </a:r>
          </a:p>
          <a:p>
            <a:endParaRPr lang="en-US" dirty="0"/>
          </a:p>
          <a:p>
            <a:r>
              <a:rPr lang="en-US" dirty="0"/>
              <a:t>Before I introduce processing-using-DRAM architectures, I will provide a short background on DRAM organization and operation.</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5457314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[CLICK] </a:t>
            </a:r>
            <a:r>
              <a:rPr lang="en-US" b="0" dirty="0"/>
              <a:t>To summarize, </a:t>
            </a: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PUD’s </a:t>
            </a:r>
            <a:r>
              <a:rPr kumimoji="0" lang="en-US" sz="1200" b="0" i="0" u="sng" strike="noStrike" kern="0" cap="none" spc="0" normalizeH="0" baseline="0" noProof="0" dirty="0">
                <a:ln>
                  <a:noFill/>
                </a:ln>
                <a:solidFill>
                  <a:srgbClr val="E16161"/>
                </a:solidFill>
                <a:effectLst/>
                <a:uLnTx/>
                <a:uFillTx/>
                <a:latin typeface="Avenir Next" panose="020B0503020202020204" pitchFamily="34" charset="0"/>
              </a:rPr>
              <a:t>rigid granularity</a:t>
            </a: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 limits their applicability and  efficiency for different applications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E16161"/>
              </a:solidFill>
              <a:effectLst/>
              <a:uLnTx/>
              <a:uFillTx/>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[CLICK] Thus, our goal in this work is to </a:t>
            </a:r>
            <a:r>
              <a:rPr kumimoji="0" lang="en-US" sz="1200" b="0" i="0" u="none" strike="noStrike" kern="0" cap="none" spc="0" normalizeH="0" baseline="0" noProof="0" dirty="0">
                <a:ln>
                  <a:noFill/>
                </a:ln>
                <a:solidFill>
                  <a:schemeClr val="accent3"/>
                </a:solidFill>
                <a:effectLst/>
                <a:uLnTx/>
                <a:uFillTx/>
                <a:latin typeface="Avenir Next" panose="020B0503020202020204" pitchFamily="34" charset="0"/>
              </a:rPr>
              <a:t>d</a:t>
            </a:r>
            <a:r>
              <a:rPr lang="en-US" sz="1200" dirty="0" err="1">
                <a:solidFill>
                  <a:schemeClr val="accent3"/>
                </a:solidFill>
                <a:latin typeface="Avenir Next" panose="020B0503020202020204" pitchFamily="34" charset="0"/>
              </a:rPr>
              <a:t>esign</a:t>
            </a:r>
            <a:r>
              <a:rPr lang="en-US" sz="1200" dirty="0">
                <a:solidFill>
                  <a:schemeClr val="accent3"/>
                </a:solidFill>
                <a:latin typeface="Avenir Next" panose="020B0503020202020204" pitchFamily="34" charset="0"/>
              </a:rPr>
              <a:t> a flexible PUD system that overcomes the three limitations caused by DRAM’s large and rigid access granularity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solidFill>
                <a:schemeClr val="accent3"/>
              </a:solidFill>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accent3"/>
                </a:solidFill>
                <a:latin typeface="Avenir Next" panose="020B0503020202020204" pitchFamily="34" charset="0"/>
              </a:rPr>
              <a:t>[NEXT] </a:t>
            </a:r>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29</a:t>
            </a:fld>
            <a:endParaRPr lang="en-US"/>
          </a:p>
        </p:txBody>
      </p:sp>
    </p:spTree>
    <p:extLst>
      <p:ext uri="{BB962C8B-B14F-4D97-AF65-F5344CB8AC3E}">
        <p14:creationId xmlns:p14="http://schemas.microsoft.com/office/powerpoint/2010/main" val="75752392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MIMDRAM’s key idea is to leverage fine-grained DRAM access for processing-using-DRAM operation</a:t>
            </a:r>
          </a:p>
          <a:p>
            <a:endParaRPr lang="en-US" dirty="0"/>
          </a:p>
          <a:p>
            <a:r>
              <a:rPr lang="en-US" dirty="0"/>
              <a:t>[CLICK] In traditional architectures, on every DRAM access, all rows in a DRAM mat are asserted even if only portion of that row will be accessed, since the global wordline propagates across all DRAM MATS. </a:t>
            </a:r>
          </a:p>
          <a:p>
            <a:endParaRPr lang="en-US" dirty="0"/>
          </a:p>
          <a:p>
            <a:r>
              <a:rPr lang="en-US" dirty="0"/>
              <a:t>[CLICK] Fine-Grained DRAM architectures segments the global wordline to access individual DRAM mats on an DRAM access.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30</a:t>
            </a:fld>
            <a:endParaRPr lang="en-US"/>
          </a:p>
        </p:txBody>
      </p:sp>
    </p:spTree>
    <p:extLst>
      <p:ext uri="{BB962C8B-B14F-4D97-AF65-F5344CB8AC3E}">
        <p14:creationId xmlns:p14="http://schemas.microsoft.com/office/powerpoint/2010/main" val="100564096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Fine-grained DRAM has been previously proposed for energy-efficient DRAM access</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31</a:t>
            </a:fld>
            <a:endParaRPr lang="en-US"/>
          </a:p>
        </p:txBody>
      </p:sp>
    </p:spTree>
    <p:extLst>
      <p:ext uri="{BB962C8B-B14F-4D97-AF65-F5344CB8AC3E}">
        <p14:creationId xmlns:p14="http://schemas.microsoft.com/office/powerpoint/2010/main" val="260803960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the context of processing-using-DRAM, fine-grained DRAM provides three benefits</a:t>
            </a:r>
          </a:p>
          <a:p>
            <a:endParaRPr lang="en-US" dirty="0"/>
          </a:p>
          <a:p>
            <a:r>
              <a:rPr lang="en-US" dirty="0"/>
              <a:t>[CLICK] First, it improves SIMD utilization for a single PUD operations, by accessing only the DRAM mats with the target input operands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32</a:t>
            </a:fld>
            <a:endParaRPr lang="en-US"/>
          </a:p>
        </p:txBody>
      </p:sp>
    </p:spTree>
    <p:extLst>
      <p:ext uri="{BB962C8B-B14F-4D97-AF65-F5344CB8AC3E}">
        <p14:creationId xmlns:p14="http://schemas.microsoft.com/office/powerpoint/2010/main" val="230584704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Also, we can leverage the unused DRAM mats to concurrently execute independent PUD operations, in a multiple instruction, multiple data execution model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33</a:t>
            </a:fld>
            <a:endParaRPr lang="en-US"/>
          </a:p>
        </p:txBody>
      </p:sp>
    </p:spTree>
    <p:extLst>
      <p:ext uri="{BB962C8B-B14F-4D97-AF65-F5344CB8AC3E}">
        <p14:creationId xmlns:p14="http://schemas.microsoft.com/office/powerpoint/2010/main" val="359867832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we can leverage the global and local data buses that connect DRAM mats to move data within a DRAM subarray, allowing for the implementation of vector reduction operations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34</a:t>
            </a:fld>
            <a:endParaRPr lang="en-US"/>
          </a:p>
        </p:txBody>
      </p:sp>
    </p:spTree>
    <p:extLst>
      <p:ext uri="{BB962C8B-B14F-4D97-AF65-F5344CB8AC3E}">
        <p14:creationId xmlns:p14="http://schemas.microsoft.com/office/powerpoint/2010/main" val="251834483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Third, since the number of DRAM rows in a single DRAM mat are on par with the number of SIMD lanes in vector ISAs, we can ease PUD’s programmability by leveraging current compiler infrastructure for such ISAs</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35</a:t>
            </a:fld>
            <a:endParaRPr lang="en-US"/>
          </a:p>
        </p:txBody>
      </p:sp>
    </p:spTree>
    <p:extLst>
      <p:ext uri="{BB962C8B-B14F-4D97-AF65-F5344CB8AC3E}">
        <p14:creationId xmlns:p14="http://schemas.microsoft.com/office/powerpoint/2010/main" val="320327726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Based on that, we proposed MIMDRAM, a hardware/software co-designed PUD system that enables fine-grained PUD computation at low cost and low programming effort</a:t>
            </a:r>
          </a:p>
          <a:p>
            <a:endParaRPr lang="en-US" dirty="0"/>
          </a:p>
          <a:p>
            <a:r>
              <a:rPr lang="en-US" dirty="0"/>
              <a:t>[CLICK] MIMDRAM constitutes of hardware and</a:t>
            </a:r>
          </a:p>
          <a:p>
            <a:endParaRPr lang="en-US" dirty="0"/>
          </a:p>
          <a:p>
            <a:r>
              <a:rPr lang="en-US" dirty="0"/>
              <a:t>[CLICK] software components, which I will elaborate on next.</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36</a:t>
            </a:fld>
            <a:endParaRPr lang="en-US"/>
          </a:p>
        </p:txBody>
      </p:sp>
    </p:spTree>
    <p:extLst>
      <p:ext uri="{BB962C8B-B14F-4D97-AF65-F5344CB8AC3E}">
        <p14:creationId xmlns:p14="http://schemas.microsoft.com/office/powerpoint/2010/main" val="406482323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Starting from its DRAM array modifications for fine-grained PUD computation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37</a:t>
            </a:fld>
            <a:endParaRPr lang="en-US"/>
          </a:p>
        </p:txBody>
      </p:sp>
    </p:spTree>
    <p:extLst>
      <p:ext uri="{BB962C8B-B14F-4D97-AF65-F5344CB8AC3E}">
        <p14:creationId xmlns:p14="http://schemas.microsoft.com/office/powerpoint/2010/main" val="7824454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modify a DRAM array circuitry with four main components </a:t>
            </a:r>
          </a:p>
          <a:p>
            <a:endParaRPr lang="en-US" dirty="0"/>
          </a:p>
          <a:p>
            <a:r>
              <a:rPr lang="en-US" dirty="0"/>
              <a:t>[CLICK] First, the isolation transistors segment the global wordline, allowing a single mat to be activated </a:t>
            </a:r>
          </a:p>
          <a:p>
            <a:endParaRPr lang="en-US" dirty="0"/>
          </a:p>
          <a:p>
            <a:r>
              <a:rPr lang="en-US" dirty="0"/>
              <a:t>[CLICK] The row decoder latch stores the address of the currently activated row for a mat, allowing the row decoder to issue an request to a  different row </a:t>
            </a:r>
          </a:p>
          <a:p>
            <a:endParaRPr lang="en-US" dirty="0"/>
          </a:p>
          <a:p>
            <a:r>
              <a:rPr lang="en-US" dirty="0"/>
              <a:t>[CLICK] The mat selector asserts the isolation transistors </a:t>
            </a:r>
          </a:p>
          <a:p>
            <a:endParaRPr lang="en-US" dirty="0"/>
          </a:p>
          <a:p>
            <a:r>
              <a:rPr lang="en-US" dirty="0"/>
              <a:t>[CLICK] based on a mat range specified by the PUD operation. The mat range addresses a physically contiguous set of DRAM mats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38</a:t>
            </a:fld>
            <a:endParaRPr lang="en-US"/>
          </a:p>
        </p:txBody>
      </p:sp>
    </p:spTree>
    <p:extLst>
      <p:ext uri="{BB962C8B-B14F-4D97-AF65-F5344CB8AC3E}">
        <p14:creationId xmlns:p14="http://schemas.microsoft.com/office/powerpoint/2010/main" val="187997625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DRAM chips are hierarchically organized. </a:t>
            </a:r>
          </a:p>
          <a:p>
            <a:endParaRPr lang="en-US" dirty="0"/>
          </a:p>
          <a:p>
            <a:r>
              <a:rPr lang="en-US" dirty="0"/>
              <a:t>[CLICK] On the bottom level, we have a DRAM mat, which is a 2D array of DRAM cells</a:t>
            </a:r>
          </a:p>
          <a:p>
            <a:endParaRPr lang="en-US" dirty="0"/>
          </a:p>
          <a:p>
            <a:r>
              <a:rPr lang="en-US" dirty="0"/>
              <a:t>[CLICK] Rows in a DRAM mat share a wordline,</a:t>
            </a:r>
          </a:p>
          <a:p>
            <a:endParaRPr lang="en-US" dirty="0"/>
          </a:p>
          <a:p>
            <a:r>
              <a:rPr lang="en-US" dirty="0"/>
              <a:t>[CLICK] and columns share a bitline </a:t>
            </a:r>
          </a:p>
          <a:p>
            <a:endParaRPr lang="en-US" dirty="0"/>
          </a:p>
          <a:p>
            <a:r>
              <a:rPr lang="en-US" dirty="0"/>
              <a:t>[CLICK] Columns are connected to a set of  local sense amplifiers</a:t>
            </a:r>
          </a:p>
          <a:p>
            <a:endParaRPr lang="en-US" dirty="0"/>
          </a:p>
          <a:p>
            <a:r>
              <a:rPr lang="en-US" dirty="0"/>
              <a:t>[CLICK] and rows are connected to a local row decoder </a:t>
            </a:r>
          </a:p>
          <a:p>
            <a:endParaRPr lang="en-US" dirty="0"/>
          </a:p>
          <a:p>
            <a:r>
              <a:rPr lang="en-US" dirty="0"/>
              <a:t>[CLICK] Multiple DRAM mats constitute a DRAM subarray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a:t>
            </a:fld>
            <a:endParaRPr lang="en-US"/>
          </a:p>
        </p:txBody>
      </p:sp>
    </p:spTree>
    <p:extLst>
      <p:ext uri="{BB962C8B-B14F-4D97-AF65-F5344CB8AC3E}">
        <p14:creationId xmlns:p14="http://schemas.microsoft.com/office/powerpoint/2010/main" val="104213954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data path allows us to move data across adjacent DRAM mats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39</a:t>
            </a:fld>
            <a:endParaRPr lang="en-US"/>
          </a:p>
        </p:txBody>
      </p:sp>
    </p:spTree>
    <p:extLst>
      <p:ext uri="{BB962C8B-B14F-4D97-AF65-F5344CB8AC3E}">
        <p14:creationId xmlns:p14="http://schemas.microsoft.com/office/powerpoint/2010/main" val="39871577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goal of MIMDRAM’s control unit, implemented at the memory controller, is to schedule and orchestrate the execution of multiple PUD operations transparently from the user. I highlight three main components of our control unit.</a:t>
            </a:r>
          </a:p>
          <a:p>
            <a:endParaRPr lang="en-US" dirty="0"/>
          </a:p>
          <a:p>
            <a:r>
              <a:rPr lang="en-US" dirty="0"/>
              <a:t>[CLICK] First, the mat scheduler is responsible for identifying which PUD operations can be dispatched based on the current mat utilization </a:t>
            </a:r>
          </a:p>
          <a:p>
            <a:endParaRPr lang="en-US" dirty="0"/>
          </a:p>
          <a:p>
            <a:r>
              <a:rPr lang="en-US" dirty="0"/>
              <a:t>[CLICK] Second, the mat scoreboard keeps track of the current utilized mats </a:t>
            </a:r>
          </a:p>
          <a:p>
            <a:endParaRPr lang="en-US" dirty="0"/>
          </a:p>
          <a:p>
            <a:r>
              <a:rPr lang="en-US" dirty="0"/>
              <a:t>[CLICK] and the </a:t>
            </a:r>
            <a:r>
              <a:rPr lang="en-US" dirty="0" err="1"/>
              <a:t>uProgram</a:t>
            </a:r>
            <a:r>
              <a:rPr lang="en-US" dirty="0"/>
              <a:t> processing engines dispatch DRAM access for a given running PUD operation</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40</a:t>
            </a:fld>
            <a:endParaRPr lang="en-US"/>
          </a:p>
        </p:txBody>
      </p:sp>
    </p:spTree>
    <p:extLst>
      <p:ext uri="{BB962C8B-B14F-4D97-AF65-F5344CB8AC3E}">
        <p14:creationId xmlns:p14="http://schemas.microsoft.com/office/powerpoint/2010/main" val="383419637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Starting with our new compiler support for PUD applications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41</a:t>
            </a:fld>
            <a:endParaRPr lang="en-US"/>
          </a:p>
        </p:txBody>
      </p:sp>
    </p:spTree>
    <p:extLst>
      <p:ext uri="{BB962C8B-B14F-4D97-AF65-F5344CB8AC3E}">
        <p14:creationId xmlns:p14="http://schemas.microsoft.com/office/powerpoint/2010/main" val="255166578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goal is to transparently from the user, extract SIMD parallelism from an application and schedule PUD instructions while maximizing SIMD utilization</a:t>
            </a:r>
          </a:p>
          <a:p>
            <a:endParaRPr lang="en-US" dirty="0"/>
          </a:p>
          <a:p>
            <a:r>
              <a:rPr lang="en-US" dirty="0"/>
              <a:t>[CLICK] To this end, we implemented three LLVM passed targeting PUD execution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42</a:t>
            </a:fld>
            <a:endParaRPr lang="en-US"/>
          </a:p>
        </p:txBody>
      </p:sp>
    </p:spTree>
    <p:extLst>
      <p:ext uri="{BB962C8B-B14F-4D97-AF65-F5344CB8AC3E}">
        <p14:creationId xmlns:p14="http://schemas.microsoft.com/office/powerpoint/2010/main" val="398500576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first pass is responsible for identifying SIMD parallelism in a code, using LLVM’s auto-vectorization engine, generate PUD instructions and set the best vectorization factor for such PUD instruction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45EE7DAF-91B5-F546-8403-33BB41AE2B47}" type="slidenum">
              <a:rPr lang="en-US" smtClean="0"/>
              <a:t>43</a:t>
            </a:fld>
            <a:endParaRPr lang="en-US"/>
          </a:p>
        </p:txBody>
      </p:sp>
    </p:spTree>
    <p:extLst>
      <p:ext uri="{BB962C8B-B14F-4D97-AF65-F5344CB8AC3E}">
        <p14:creationId xmlns:p14="http://schemas.microsoft.com/office/powerpoint/2010/main" val="94527182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second pass is responsible for scheduling and mapping computation. Our pass uses metadata to mark independent PUD instructions that should be executed concurrently across mats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45EE7DAF-91B5-F546-8403-33BB41AE2B47}" type="slidenum">
              <a:rPr lang="en-US" smtClean="0"/>
              <a:t>44</a:t>
            </a:fld>
            <a:endParaRPr lang="en-US"/>
          </a:p>
        </p:txBody>
      </p:sp>
    </p:spTree>
    <p:extLst>
      <p:ext uri="{BB962C8B-B14F-4D97-AF65-F5344CB8AC3E}">
        <p14:creationId xmlns:p14="http://schemas.microsoft.com/office/powerpoint/2010/main" val="305016473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effectLst/>
                <a:latin typeface="Arial" panose="020B0604020202020204" pitchFamily="34" charset="0"/>
              </a:rPr>
              <a:t>Finally, the third pass is responsible for code generation and data allocation for PUD instructions </a:t>
            </a:r>
          </a:p>
          <a:p>
            <a:endParaRPr lang="en-US" b="0" i="0" dirty="0">
              <a:effectLst/>
              <a:latin typeface="Arial" panose="020B0604020202020204" pitchFamily="34" charset="0"/>
            </a:endParaRPr>
          </a:p>
          <a:p>
            <a:r>
              <a:rPr lang="en-US" b="0" i="0" dirty="0">
                <a:effectLst/>
                <a:latin typeface="Arial" panose="020B0604020202020204" pitchFamily="34" charset="0"/>
              </a:rPr>
              <a:t>[NEXT] </a:t>
            </a:r>
            <a:endParaRPr lang="en-US" dirty="0"/>
          </a:p>
        </p:txBody>
      </p:sp>
      <p:sp>
        <p:nvSpPr>
          <p:cNvPr id="4" name="Slide Number Placeholder 3"/>
          <p:cNvSpPr>
            <a:spLocks noGrp="1"/>
          </p:cNvSpPr>
          <p:nvPr>
            <p:ph type="sldNum" sz="quarter" idx="5"/>
          </p:nvPr>
        </p:nvSpPr>
        <p:spPr/>
        <p:txBody>
          <a:bodyPr/>
          <a:lstStyle/>
          <a:p>
            <a:fld id="{45EE7DAF-91B5-F546-8403-33BB41AE2B47}" type="slidenum">
              <a:rPr lang="en-US" smtClean="0"/>
              <a:t>45</a:t>
            </a:fld>
            <a:endParaRPr lang="en-US"/>
          </a:p>
        </p:txBody>
      </p:sp>
    </p:spTree>
    <p:extLst>
      <p:ext uri="{BB962C8B-B14F-4D97-AF65-F5344CB8AC3E}">
        <p14:creationId xmlns:p14="http://schemas.microsoft.com/office/powerpoint/2010/main" val="377666731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Such system support includes ISA extensions, execution and data transposition, data coherence, address translation, data allocation and alignment, and metadata translation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46</a:t>
            </a:fld>
            <a:endParaRPr lang="en-US"/>
          </a:p>
        </p:txBody>
      </p:sp>
    </p:spTree>
    <p:extLst>
      <p:ext uri="{BB962C8B-B14F-4D97-AF65-F5344CB8AC3E}">
        <p14:creationId xmlns:p14="http://schemas.microsoft.com/office/powerpoint/2010/main" val="224167268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compared MIMDRAM to a high-end CPU and GPU, two state-of-the-art PUD systems that use large DRAM access for computation, and a processing-near-DRAM architecture. </a:t>
            </a:r>
          </a:p>
          <a:p>
            <a:endParaRPr lang="en-US" dirty="0"/>
          </a:p>
          <a:p>
            <a:r>
              <a:rPr lang="en-US" dirty="0"/>
              <a:t>[CLICK] In our analyses, we use 12 workloads from four benchmark suites and 495 application mixes from such workloads </a:t>
            </a:r>
          </a:p>
          <a:p>
            <a:endParaRPr lang="en-US" dirty="0"/>
          </a:p>
          <a:p>
            <a:r>
              <a:rPr lang="en-US" dirty="0"/>
              <a:t>[CLICK] We perform a two-level analysis. For single applications, MIMDRAM can leverage its intra-application data parallelism and for multiple applications, MIMDRAM leverages inter-application data parallelism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47</a:t>
            </a:fld>
            <a:endParaRPr lang="en-US"/>
          </a:p>
        </p:txBody>
      </p:sp>
    </p:spTree>
    <p:extLst>
      <p:ext uri="{BB962C8B-B14F-4D97-AF65-F5344CB8AC3E}">
        <p14:creationId xmlns:p14="http://schemas.microsoft.com/office/powerpoint/2010/main" val="364341666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First, we evaluate the energy efficiency of the CPU </a:t>
            </a:r>
          </a:p>
          <a:p>
            <a:endParaRPr lang="en-US" dirty="0"/>
          </a:p>
          <a:p>
            <a:r>
              <a:rPr lang="en-US" dirty="0"/>
              <a:t>[CLICK] GPU</a:t>
            </a:r>
          </a:p>
          <a:p>
            <a:endParaRPr lang="en-US" dirty="0"/>
          </a:p>
          <a:p>
            <a:r>
              <a:rPr lang="en-US" dirty="0"/>
              <a:t>[CLICK] SIMDRAM and </a:t>
            </a:r>
          </a:p>
          <a:p>
            <a:endParaRPr lang="en-US" dirty="0"/>
          </a:p>
          <a:p>
            <a:r>
              <a:rPr lang="en-US" dirty="0"/>
              <a:t>[CLICK] MIMDRAM for the twelve applications using a single DRAM subarray, which is conservative for PUD systems.</a:t>
            </a:r>
          </a:p>
          <a:p>
            <a:endParaRPr lang="en-US" dirty="0"/>
          </a:p>
          <a:p>
            <a:r>
              <a:rPr lang="en-US" dirty="0"/>
              <a:t>Values are normalized to the baseline CPU</a:t>
            </a:r>
          </a:p>
          <a:p>
            <a:endParaRPr lang="en-US" dirty="0"/>
          </a:p>
          <a:p>
            <a:r>
              <a:rPr lang="en-US" dirty="0"/>
              <a:t> [CLICK] We observe that MIMDRAM significantly improves energy efficiency compared to the CPU, GPU and SIMDRAM</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48</a:t>
            </a:fld>
            <a:endParaRPr lang="en-US"/>
          </a:p>
        </p:txBody>
      </p:sp>
    </p:spTree>
    <p:extLst>
      <p:ext uri="{BB962C8B-B14F-4D97-AF65-F5344CB8AC3E}">
        <p14:creationId xmlns:p14="http://schemas.microsoft.com/office/powerpoint/2010/main" val="89005119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many mats in a DRAM subarray are indexed using a global row decoder, which propagates the target row address across all mats using the global wordline </a:t>
            </a:r>
          </a:p>
          <a:p>
            <a:endParaRPr lang="en-US" dirty="0"/>
          </a:p>
          <a:p>
            <a:r>
              <a:rPr lang="en-US" dirty="0"/>
              <a:t>[CLICK] To move data outside a mat, a DRAM subarray uses a global sense amplifier, </a:t>
            </a:r>
          </a:p>
          <a:p>
            <a:endParaRPr lang="en-US" dirty="0"/>
          </a:p>
          <a:p>
            <a:r>
              <a:rPr lang="en-US" dirty="0"/>
              <a:t>[CLICK] and to move data outside a DRAM subarray, a DRAM chip uses the I/O logic interface</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4</a:t>
            </a:fld>
            <a:endParaRPr lang="en-US"/>
          </a:p>
        </p:txBody>
      </p:sp>
    </p:spTree>
    <p:extLst>
      <p:ext uri="{BB962C8B-B14F-4D97-AF65-F5344CB8AC3E}">
        <p14:creationId xmlns:p14="http://schemas.microsoft.com/office/powerpoint/2010/main" val="327824249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Finally, we compared MIMDRAM to other processing-in-memory architectures for our twelve workloads </a:t>
            </a:r>
          </a:p>
          <a:p>
            <a:endParaRPr lang="en-US" dirty="0"/>
          </a:p>
          <a:p>
            <a:r>
              <a:rPr lang="en-US" dirty="0"/>
              <a:t>For fairness, we report performance normalized area results, since such PIM architectures incur significant area costs to DRAM for computation </a:t>
            </a:r>
          </a:p>
          <a:p>
            <a:endParaRPr lang="en-US" dirty="0"/>
          </a:p>
          <a:p>
            <a:r>
              <a:rPr lang="en-US" dirty="0"/>
              <a:t>[CLICK] We evaluate the performance of DRISA</a:t>
            </a:r>
          </a:p>
          <a:p>
            <a:endParaRPr lang="en-US" dirty="0"/>
          </a:p>
          <a:p>
            <a:r>
              <a:rPr lang="en-US" dirty="0"/>
              <a:t>[CLICK] Fulcrum,</a:t>
            </a:r>
          </a:p>
          <a:p>
            <a:endParaRPr lang="en-US" dirty="0"/>
          </a:p>
          <a:p>
            <a:r>
              <a:rPr lang="en-US" dirty="0"/>
              <a:t>[CLICK] and MIMDRAM</a:t>
            </a:r>
          </a:p>
          <a:p>
            <a:endParaRPr lang="en-US" dirty="0"/>
          </a:p>
          <a:p>
            <a:r>
              <a:rPr lang="en-US" dirty="0"/>
              <a:t>Values are normalized to MIMDRAM</a:t>
            </a:r>
          </a:p>
          <a:p>
            <a:endParaRPr lang="en-US" dirty="0"/>
          </a:p>
          <a:p>
            <a:r>
              <a:rPr lang="en-US" dirty="0"/>
              <a:t>[CLICK] We observe that on average across all applications, MIMDRAM improves performance per area compared to both DRISA and Fulcrum</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49</a:t>
            </a:fld>
            <a:endParaRPr lang="en-US"/>
          </a:p>
        </p:txBody>
      </p:sp>
    </p:spTree>
    <p:extLst>
      <p:ext uri="{BB962C8B-B14F-4D97-AF65-F5344CB8AC3E}">
        <p14:creationId xmlns:p14="http://schemas.microsoft.com/office/powerpoint/2010/main" val="60215398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AF323FB-BF2C-9B4E-83B8-1F1A8785A570}" type="slidenum">
              <a:rPr lang="en-US" smtClean="0"/>
              <a:t>50</a:t>
            </a:fld>
            <a:endParaRPr lang="en-US"/>
          </a:p>
        </p:txBody>
      </p:sp>
    </p:spTree>
    <p:extLst>
      <p:ext uri="{BB962C8B-B14F-4D97-AF65-F5344CB8AC3E}">
        <p14:creationId xmlns:p14="http://schemas.microsoft.com/office/powerpoint/2010/main" val="124377677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(PUD) architectures often use a bit-serial execution model, operating on each bit of a data word individually. However, naïvely applying this model introduces three key challenges.</a:t>
            </a:r>
            <a:br>
              <a:rPr lang="en-US" dirty="0"/>
            </a:br>
            <a:endParaRPr lang="en-US" dirty="0"/>
          </a:p>
          <a:p>
            <a:r>
              <a:rPr lang="en-US" dirty="0"/>
              <a:t>[CLICK] First, PUD systems rely on static data representations, leading to costly operations over incidental narrow values with small dynamic ranges. This results in wasted energy and poor performance.</a:t>
            </a:r>
            <a:br>
              <a:rPr lang="en-US" dirty="0"/>
            </a:br>
            <a:r>
              <a:rPr lang="en-US" b="1" dirty="0"/>
              <a:t>We can mitigate this by reducing the bit-precision of PUD operations, focusing computation on consequential bits.</a:t>
            </a:r>
            <a:br>
              <a:rPr lang="en-US" b="1" dirty="0"/>
            </a:br>
            <a:endParaRPr lang="en-US" dirty="0"/>
          </a:p>
          <a:p>
            <a:r>
              <a:rPr lang="en-US" dirty="0"/>
              <a:t>[CLICK] Second, while PUD systems employ throughput-oriented execution to hide high operation latency, they do not reduce the latency of individual in-DRAM operations.</a:t>
            </a:r>
            <a:br>
              <a:rPr lang="en-US" dirty="0"/>
            </a:br>
            <a:r>
              <a:rPr lang="en-US" b="1" dirty="0"/>
              <a:t>We propose mapping bits across multiple DRAM arrays to execute in parallel, hiding latency even for small data volumes. This also allow us to implement bit-parallel in-DRAM arithmetic operations. </a:t>
            </a:r>
            <a:br>
              <a:rPr lang="en-US" b="1" dirty="0"/>
            </a:br>
            <a:endParaRPr lang="en-US" dirty="0"/>
          </a:p>
          <a:p>
            <a:r>
              <a:rPr lang="en-US" dirty="0"/>
              <a:t>[CLICK] Third, bit-serial arithmetic scales poorly with bit-precision, causing high-precision operations to significantly degrade performance.</a:t>
            </a:r>
            <a:br>
              <a:rPr lang="en-US" dirty="0"/>
            </a:br>
            <a:r>
              <a:rPr lang="en-US" b="1" dirty="0"/>
              <a:t>We address this by adopting alternative data representations, where arithmetic latency is independent of bit-precision.</a:t>
            </a:r>
          </a:p>
          <a:p>
            <a:endParaRPr lang="en-US" b="1" dirty="0"/>
          </a:p>
          <a:p>
            <a:r>
              <a:rPr lang="en-US" b="1" dirty="0"/>
              <a:t>I will briefly expand on each issue next.</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69410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Staring with the rigid and static data representation of bit-serial PUD architectures</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8257203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It’ is well known that many applications display what is called narrow values, which are data with small dynamic range stored in large data formats. </a:t>
            </a:r>
            <a:br>
              <a:rPr lang="en-US" dirty="0"/>
            </a:br>
            <a:r>
              <a:rPr lang="en-US" dirty="0"/>
              <a:t>For example, let’s assume you have a data element A storing ’4` in its three least-significant bits. However, the minimum standard data format available in high-level programming languages as C is eight bits. </a:t>
            </a:r>
            <a:br>
              <a:rPr lang="en-US" dirty="0"/>
            </a:br>
            <a:r>
              <a:rPr lang="en-US" dirty="0"/>
              <a:t>Thus, the remaining 5 most significant bits of such data element will be leading 0s. </a:t>
            </a:r>
          </a:p>
          <a:p>
            <a:endParaRPr lang="en-US" dirty="0"/>
          </a:p>
          <a:p>
            <a:r>
              <a:rPr lang="en-US" dirty="0"/>
              <a:t>[CLICK] When adding two values that display narrow values using a bit-serial execution model</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167043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leading zero values will not contribute to the dynamic range of the produced output.</a:t>
            </a:r>
          </a:p>
          <a:p>
            <a:endParaRPr lang="en-US" dirty="0"/>
          </a:p>
          <a:p>
            <a:r>
              <a:rPr lang="en-US" dirty="0"/>
              <a:t>[CLICK] Yet, such inconsequential bits will still be processed by the bit-serial engine, wasting memory cycles and energy.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402006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our work, we quantized the amount of narrow values present in real applications.</a:t>
            </a:r>
          </a:p>
          <a:p>
            <a:endParaRPr lang="en-US" dirty="0"/>
          </a:p>
          <a:p>
            <a:r>
              <a:rPr lang="en-US" dirty="0"/>
              <a:t>To do so, we profiled the required bit-precision of data arrays of loops in twelve real-world applications.</a:t>
            </a:r>
          </a:p>
          <a:p>
            <a:endParaRPr lang="en-US" dirty="0"/>
          </a:p>
          <a:p>
            <a:r>
              <a:rPr lang="en-US" dirty="0"/>
              <a:t>[CLICK] We define the required-bit precision such as the minimum number of bits required to represent input operands. </a:t>
            </a:r>
          </a:p>
          <a:p>
            <a:endParaRPr lang="en-US" dirty="0"/>
          </a:p>
          <a:p>
            <a:r>
              <a:rPr lang="en-US" dirty="0"/>
              <a:t>[CLICK] In our box plots, whiskers extend to the largest and smallest bit-precision</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9276400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We make the key observation that applications display a significant amount of narrow values,  where the bit-precision can be reduced from 32 bits to 20 bits on average.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8554565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order to solve this issue, we propose to dynamically identify and skip inconsequential bits in narrow values during bit-serial operation.</a:t>
            </a:r>
          </a:p>
          <a:p>
            <a:endParaRPr lang="en-US" dirty="0"/>
          </a:p>
          <a:p>
            <a:r>
              <a:rPr lang="en-US" dirty="0"/>
              <a:t>[CLICK] Doing so allows our PUD substrate to save DRAM cycles and energy during PUD operation</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070303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Next, we discuss issue caused by PUD’s throughput-oriented execution with low latency tolerance</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206358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t"/>
            <a:r>
              <a:rPr lang="en-US" dirty="0">
                <a:effectLst/>
                <a:latin typeface="Arial" panose="020B0604020202020204" pitchFamily="34" charset="0"/>
              </a:rPr>
              <a:t>The operating principles of DRAM can be used to implement bulk-bitwise operations inside DRAM. For example, </a:t>
            </a:r>
            <a:r>
              <a:rPr lang="en-US" dirty="0" err="1">
                <a:effectLst/>
                <a:latin typeface="Arial" panose="020B0604020202020204" pitchFamily="34" charset="0"/>
              </a:rPr>
              <a:t>RowClone</a:t>
            </a:r>
            <a:r>
              <a:rPr lang="en-US" dirty="0">
                <a:effectLst/>
                <a:latin typeface="Arial" panose="020B0604020202020204" pitchFamily="34" charset="0"/>
              </a:rPr>
              <a:t> implements in-DRAM row copy operation by issuing back-to-back ACTIVATE commands to DRAM</a:t>
            </a:r>
          </a:p>
          <a:p>
            <a:pPr fontAlgn="t"/>
            <a:endParaRPr lang="en-US" dirty="0">
              <a:effectLst/>
              <a:latin typeface="Arial" panose="020B0604020202020204" pitchFamily="34" charset="0"/>
            </a:endParaRPr>
          </a:p>
          <a:p>
            <a:pPr fontAlgn="t"/>
            <a:r>
              <a:rPr lang="en-US" dirty="0">
                <a:effectLst/>
                <a:latin typeface="Arial" panose="020B0604020202020204" pitchFamily="34" charset="0"/>
              </a:rPr>
              <a:t>[CLICK] The first activate copies the source row into the local sense amplifier </a:t>
            </a:r>
          </a:p>
          <a:p>
            <a:pPr fontAlgn="t"/>
            <a:endParaRPr lang="en-US" dirty="0">
              <a:effectLst/>
              <a:latin typeface="Arial" panose="020B0604020202020204" pitchFamily="34" charset="0"/>
            </a:endParaRPr>
          </a:p>
          <a:p>
            <a:pPr fontAlgn="t"/>
            <a:r>
              <a:rPr lang="en-US" dirty="0">
                <a:effectLst/>
                <a:latin typeface="Arial" panose="020B0604020202020204" pitchFamily="34" charset="0"/>
              </a:rPr>
              <a:t>[NEXT]</a:t>
            </a:r>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5</a:t>
            </a:fld>
            <a:endParaRPr lang="en-US"/>
          </a:p>
        </p:txBody>
      </p:sp>
    </p:spTree>
    <p:extLst>
      <p:ext uri="{BB962C8B-B14F-4D97-AF65-F5344CB8AC3E}">
        <p14:creationId xmlns:p14="http://schemas.microsoft.com/office/powerpoint/2010/main" val="344794560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observe that PUD operations are inherently slow due to the need to operate on each bit of a data world serially.</a:t>
            </a:r>
          </a:p>
          <a:p>
            <a:endParaRPr lang="en-US" dirty="0"/>
          </a:p>
          <a:p>
            <a:r>
              <a:rPr lang="en-US" dirty="0"/>
              <a:t>[CLICK] This issue is further exacerbated by the inter-bit dependency present in bit-serial arithmetic operations</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917763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will illustrate this issue by showcasing a two-bit PUD addition operation of two plus two.</a:t>
            </a:r>
          </a:p>
          <a:p>
            <a:endParaRPr lang="en-US" dirty="0"/>
          </a:p>
          <a:p>
            <a:r>
              <a:rPr lang="en-US" dirty="0"/>
              <a:t>PUD substrates store all data bits of the input data world vertically within a single DRAM subarray</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149650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During operation, the MAJ/NOT operations required to implement the PUD addition will be first performed over bits 0 of the data world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74550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t>During this process, a carry from bit 0 will be generate and propagate to the input carry that will be used for bit 1 </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t>Note that Inter-bit dependency forces the serialization of  PUD primitives </a:t>
            </a:r>
            <a:r>
              <a:rPr lang="en-US" sz="1200" b="0" u="none" dirty="0">
                <a:solidFill>
                  <a:srgbClr val="E06161"/>
                </a:solidFill>
                <a:latin typeface="Avenir Next" panose="020B0503020202020204" pitchFamily="34" charset="0"/>
              </a:rPr>
              <a:t>when bits of a data word are placed  within the same DRAM subarray </a:t>
            </a:r>
            <a:endParaRPr kumimoji="0" lang="en-US" sz="12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715652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Only after the inter-bit dependency is satisfied, the MAJ/NOT operations over bit 1 can be executed, one MAJ/NOT operation per-time in a serial manner.</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823034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reduce the latency of PUD operations, we aim to leverage bit-level parallelism to execute independent PUD primitives concurrently across different DRAM subarrays.  </a:t>
            </a:r>
          </a:p>
          <a:p>
            <a:endParaRPr lang="en-US" dirty="0"/>
          </a:p>
          <a:p>
            <a:r>
              <a:rPr lang="en-US" dirty="0"/>
              <a:t>In the bit-serial addition example, after the carry from bit 0 is propagate to bit 1, the yellow and red MAJ gates become bit-independent and can be executed concurrently.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385383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order to exploit such key idea, Proteus implements a specialized data mapping called one-bit per-subarray, where bits of a data world are scattered across DRAM subarrays for parallel execution. </a:t>
            </a:r>
          </a:p>
          <a:p>
            <a:endParaRPr lang="en-US" dirty="0"/>
          </a:p>
          <a:p>
            <a:r>
              <a:rPr lang="en-US" dirty="0"/>
              <a:t>[CLICK] In this example, instead of storing all-bits of the input arrays in a single DRAM subarray, </a:t>
            </a:r>
          </a:p>
          <a:p>
            <a:endParaRPr lang="en-US" dirty="0"/>
          </a:p>
          <a:p>
            <a:r>
              <a:rPr lang="en-US" dirty="0"/>
              <a:t>[CLICK] Proteus stores in subarray 0 bits 0 and subarray 1 bits 1 of the input arrays A and B. Thus allowing both subarrays to operate concurrently over bit-independent values</a:t>
            </a:r>
          </a:p>
          <a:p>
            <a:endParaRPr lang="en-US" dirty="0"/>
          </a:p>
          <a:p>
            <a:r>
              <a:rPr lang="en-US" dirty="0"/>
              <a:t>[CLICK] Besides that, Proteus leverages a high-bandwidth inter-subarray interconnect that allows for data movement (required during carry propagation) between neighboring DRAM subarrays.</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6019737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see how proteus exploit bit-level parallelism in our two-digit bit-serial addition</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3641306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 Proteus executes the carry generation MAJ gate for bit 0 in subarray 0</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842539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Next, Proteus uses the inter-subarray interconnect to copy the generated carry from subarray 0 to subarray 1.</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230954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second activate connects the destination row to the local sense amplifier.</a:t>
            </a:r>
          </a:p>
          <a:p>
            <a:endParaRPr lang="en-US" dirty="0"/>
          </a:p>
          <a:p>
            <a:r>
              <a:rPr lang="en-US" dirty="0"/>
              <a:t>[CLICK] which allows the previously-latched source row to be written back to the destination row.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6</a:t>
            </a:fld>
            <a:endParaRPr lang="en-US"/>
          </a:p>
        </p:txBody>
      </p:sp>
    </p:spTree>
    <p:extLst>
      <p:ext uri="{BB962C8B-B14F-4D97-AF65-F5344CB8AC3E}">
        <p14:creationId xmlns:p14="http://schemas.microsoft.com/office/powerpoint/2010/main" val="312014394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Afterward, bit-independency is achieved, and the remaining MAJ operations across bits 0 and 1 can be concurrently executed in subarrays 0 and 1, respectively, hence reducing overall latency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229344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Finally, let’s look at the third issue caused by bit-serial execution, which is the scalability challenge for high-precision operations</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096381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Due to inter-bit dependency, bit-serial operations scales linearly for addition and subtraction operations</a:t>
            </a:r>
          </a:p>
          <a:p>
            <a:endParaRPr lang="en-US" dirty="0"/>
          </a:p>
          <a:p>
            <a:r>
              <a:rPr lang="en-US" dirty="0"/>
              <a:t>[CLICK] And quadratically for multiplication operation, </a:t>
            </a:r>
          </a:p>
          <a:p>
            <a:endParaRPr lang="en-US" dirty="0"/>
          </a:p>
          <a:p>
            <a:r>
              <a:rPr lang="en-US" dirty="0"/>
              <a:t>Resulting in high latencies as the bit-precision increases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786448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solve such an issue, we propose to use alternative data representation formats for high-precision PUD operations. In particular, we use the redundant binary representation format.</a:t>
            </a:r>
          </a:p>
          <a:p>
            <a:endParaRPr lang="en-US" dirty="0"/>
          </a:p>
          <a:p>
            <a:r>
              <a:rPr lang="en-US" dirty="0"/>
              <a:t>[CLICK] In such data format, each bit position is represented by two bits that can take a value of -1, 0, or 1. For example, the number 3  can be represented using for bits such as 0, 1, 0, and -1</a:t>
            </a:r>
          </a:p>
          <a:p>
            <a:endParaRPr lang="en-US" dirty="0"/>
          </a:p>
          <a:p>
            <a:r>
              <a:rPr lang="en-US" dirty="0"/>
              <a:t>[CLICK] Because of its redundancy nature, when implementing RBR-based arithmetic, the carry propagation is limited by at most two places, making the latency of PUD operations using such data format independent of the bit-precision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811737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Proteus IS a data-aware runtime mechanism for efficient PUD execution. Proteus adapts the bit-precision, in-DRAM implementation, and data format based on the target input data transparently from the user.</a:t>
            </a:r>
          </a:p>
          <a:p>
            <a:endParaRPr lang="en-US" dirty="0"/>
          </a:p>
          <a:p>
            <a:r>
              <a:rPr lang="en-US" dirty="0"/>
              <a:t>[CLICK[ Proteus is composed of three main components implemented at the memory controller:</a:t>
            </a:r>
          </a:p>
          <a:p>
            <a:endParaRPr lang="en-US" dirty="0"/>
          </a:p>
          <a:p>
            <a:r>
              <a:rPr lang="en-US" dirty="0"/>
              <a:t>[CLICK] A parallelism-aware </a:t>
            </a:r>
            <a:r>
              <a:rPr lang="en-US" dirty="0" err="1"/>
              <a:t>uProgram</a:t>
            </a:r>
            <a:r>
              <a:rPr lang="en-US" dirty="0"/>
              <a:t> library</a:t>
            </a:r>
          </a:p>
          <a:p>
            <a:endParaRPr lang="en-US" dirty="0"/>
          </a:p>
          <a:p>
            <a:r>
              <a:rPr lang="en-US" dirty="0"/>
              <a:t>[CLICK] a Dynamic bit-precision engine</a:t>
            </a:r>
          </a:p>
          <a:p>
            <a:endParaRPr lang="en-US" dirty="0"/>
          </a:p>
          <a:p>
            <a:r>
              <a:rPr lang="en-US" dirty="0"/>
              <a:t>[CLICK] and a </a:t>
            </a:r>
            <a:r>
              <a:rPr lang="en-US" dirty="0" err="1"/>
              <a:t>uprogram</a:t>
            </a:r>
            <a:r>
              <a:rPr lang="en-US" dirty="0"/>
              <a:t> select unit </a:t>
            </a:r>
          </a:p>
          <a:p>
            <a:endParaRPr lang="en-US" dirty="0"/>
          </a:p>
          <a:p>
            <a:r>
              <a:rPr lang="en-US" dirty="0"/>
              <a:t>I briefly elaborate on each component next</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065542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 the parallelism-aware </a:t>
            </a:r>
            <a:r>
              <a:rPr lang="en-US" dirty="0" err="1"/>
              <a:t>uProgram</a:t>
            </a:r>
            <a:r>
              <a:rPr lang="en-US" dirty="0"/>
              <a:t> is a collection of hand-optimized implementations of different PUD operations (called </a:t>
            </a:r>
            <a:r>
              <a:rPr lang="en-US" dirty="0" err="1"/>
              <a:t>uPrograms</a:t>
            </a:r>
            <a:r>
              <a:rPr lang="en-US" dirty="0"/>
              <a:t>). Each implementation has different trade-offs in terms of performance based on the target bit-precision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813710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the dynamic bit-precision engine aims to identify the dynamic range of evicted cache lines belonging to the target PUD operation by scanning the data within evicted cache lines to identify the largest value within a PUD memory object </a:t>
            </a:r>
          </a:p>
          <a:p>
            <a:endParaRPr lang="en-US" dirty="0"/>
          </a:p>
          <a:p>
            <a:r>
              <a:rPr lang="en-US" dirty="0"/>
              <a:t>[NEXT] </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7389795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Third, the </a:t>
            </a:r>
            <a:r>
              <a:rPr lang="en-US" dirty="0" err="1"/>
              <a:t>uProgram</a:t>
            </a:r>
            <a:r>
              <a:rPr lang="en-US" dirty="0"/>
              <a:t> select unit aims to identify the appropriate bit-precision based on the previously identified largest values belonging to the memory addresses involved in the PUD operation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794383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Based on this calculated target bit-precision, the </a:t>
            </a:r>
            <a:r>
              <a:rPr lang="en-US" dirty="0" err="1"/>
              <a:t>uProgram</a:t>
            </a:r>
            <a:r>
              <a:rPr lang="en-US" dirty="0"/>
              <a:t> select unit probes the parallelism-aware </a:t>
            </a:r>
            <a:r>
              <a:rPr lang="en-US" dirty="0" err="1"/>
              <a:t>uProgram</a:t>
            </a:r>
            <a:r>
              <a:rPr lang="en-US" dirty="0"/>
              <a:t> library to identify what is the best in-DRAM realization of the target operation based on the target bit-precision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5921495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Due to time constraints, I refer you to the paper for more details on proteus implementation, including Detailed hardware description, Implementation of bit-parallel PUD operations</a:t>
            </a:r>
            <a:br>
              <a:rPr lang="en-US" dirty="0"/>
            </a:br>
            <a:endParaRPr lang="en-US" dirty="0"/>
          </a:p>
          <a:p>
            <a:r>
              <a:rPr lang="en-US" dirty="0"/>
              <a:t>Pareto analyses for PUD operations</a:t>
            </a:r>
            <a:br>
              <a:rPr lang="en-US" dirty="0"/>
            </a:br>
            <a:endParaRPr lang="en-US" dirty="0"/>
          </a:p>
          <a:p>
            <a:r>
              <a:rPr lang="en-US" dirty="0"/>
              <a:t>Data format conversion procedure </a:t>
            </a:r>
            <a:br>
              <a:rPr lang="en-US" dirty="0"/>
            </a:br>
            <a:endParaRPr lang="en-US" dirty="0"/>
          </a:p>
          <a:p>
            <a:r>
              <a:rPr lang="en-US" dirty="0"/>
              <a:t>System integration</a:t>
            </a:r>
            <a:br>
              <a:rPr lang="en-US" sz="1100" dirty="0"/>
            </a:br>
            <a:endParaRPr lang="en-US" sz="1100" dirty="0"/>
          </a:p>
          <a:p>
            <a:r>
              <a:rPr lang="en-US" i="1" dirty="0"/>
              <a:t>Proteus</a:t>
            </a:r>
            <a:r>
              <a:rPr lang="en-US" dirty="0"/>
              <a:t> for floating-point operations </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743127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second activate connects the destination row to the local sense amplifier.</a:t>
            </a:r>
          </a:p>
          <a:p>
            <a:endParaRPr lang="en-US" dirty="0"/>
          </a:p>
          <a:p>
            <a:r>
              <a:rPr lang="en-US" dirty="0"/>
              <a:t>[CLICK] which allows the previously-latched source row to be written back to the destination row.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7</a:t>
            </a:fld>
            <a:endParaRPr lang="en-US"/>
          </a:p>
        </p:txBody>
      </p:sp>
    </p:spTree>
    <p:extLst>
      <p:ext uri="{BB962C8B-B14F-4D97-AF65-F5344CB8AC3E}">
        <p14:creationId xmlns:p14="http://schemas.microsoft.com/office/powerpoint/2010/main" val="312014394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more details, please, check our paper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7174865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compared Proteus to a high-end CPU and GPU, and a  SIMDRAM</a:t>
            </a:r>
          </a:p>
          <a:p>
            <a:endParaRPr lang="en-US" dirty="0"/>
          </a:p>
          <a:p>
            <a:r>
              <a:rPr lang="en-US" dirty="0"/>
              <a:t>In our analyses, we use 12 workloads from four benchmark suites</a:t>
            </a:r>
            <a:br>
              <a:rPr lang="en-US" dirty="0"/>
            </a:br>
            <a:endParaRPr lang="en-US" dirty="0"/>
          </a:p>
          <a:p>
            <a:r>
              <a:rPr lang="en-US" dirty="0"/>
              <a:t>And we evaluated CPU-normalized performance per area and energy savings</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424397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 in terms of</a:t>
            </a:r>
          </a:p>
          <a:p>
            <a:endParaRPr lang="en-US" dirty="0"/>
          </a:p>
          <a:p>
            <a:r>
              <a:rPr lang="en-US" dirty="0"/>
              <a:t>[CLICK] performance per area, compared to the CPU,</a:t>
            </a:r>
          </a:p>
          <a:p>
            <a:endParaRPr lang="en-US" dirty="0"/>
          </a:p>
          <a:p>
            <a:r>
              <a:rPr lang="en-US" dirty="0"/>
              <a:t>[CLICK] GPU</a:t>
            </a:r>
          </a:p>
          <a:p>
            <a:endParaRPr lang="en-US" dirty="0"/>
          </a:p>
          <a:p>
            <a:r>
              <a:rPr lang="en-US" dirty="0"/>
              <a:t>[CLICK] SIMDRAM, and </a:t>
            </a:r>
          </a:p>
          <a:p>
            <a:endParaRPr lang="en-US" dirty="0"/>
          </a:p>
          <a:p>
            <a:r>
              <a:rPr lang="en-US" dirty="0"/>
              <a:t>[CLICK] Proteus with only its dynamic bit-precision engine enabled</a:t>
            </a:r>
          </a:p>
          <a:p>
            <a:endParaRPr lang="en-US" dirty="0"/>
          </a:p>
          <a:p>
            <a:r>
              <a:rPr lang="en-US" dirty="0"/>
              <a:t>[CLICK] Proteus can</a:t>
            </a:r>
          </a:p>
          <a:p>
            <a:endParaRPr lang="en-US" dirty="0"/>
          </a:p>
          <a:p>
            <a:r>
              <a:rPr lang="en-US" dirty="0"/>
              <a:t>[CLICK] lead to significant performance improvements. </a:t>
            </a:r>
          </a:p>
          <a:p>
            <a:endParaRPr lang="en-US" dirty="0"/>
          </a:p>
          <a:p>
            <a:r>
              <a:rPr lang="en-US" dirty="0"/>
              <a:t>[CLICK] We observe that a significant portion of such improvements comes from our dynamic bit-precision engine.</a:t>
            </a:r>
          </a:p>
          <a:p>
            <a:endParaRPr lang="en-US" dirty="0"/>
          </a:p>
          <a:p>
            <a:r>
              <a:rPr lang="en-US" dirty="0"/>
              <a:t>[NEXT] </a:t>
            </a:r>
          </a:p>
          <a:p>
            <a:r>
              <a:rPr lang="en-US" dirty="0"/>
              <a:t> </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06944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in terms of</a:t>
            </a:r>
          </a:p>
          <a:p>
            <a:endParaRPr lang="en-US" dirty="0"/>
          </a:p>
          <a:p>
            <a:r>
              <a:rPr lang="en-US" dirty="0"/>
              <a:t>[CLICK] energy savings, we compared to the CPU,</a:t>
            </a:r>
          </a:p>
          <a:p>
            <a:endParaRPr lang="en-US" dirty="0"/>
          </a:p>
          <a:p>
            <a:r>
              <a:rPr lang="en-US" dirty="0"/>
              <a:t>[CLICK] GPU</a:t>
            </a:r>
          </a:p>
          <a:p>
            <a:endParaRPr lang="en-US" dirty="0"/>
          </a:p>
          <a:p>
            <a:r>
              <a:rPr lang="en-US" dirty="0"/>
              <a:t>[CLICK] SIMDRAM, and </a:t>
            </a:r>
          </a:p>
          <a:p>
            <a:endParaRPr lang="en-US" dirty="0"/>
          </a:p>
          <a:p>
            <a:r>
              <a:rPr lang="en-US" dirty="0"/>
              <a:t>[CLICK] Proteus with only its dynamic bit-precision engine enabled</a:t>
            </a:r>
          </a:p>
          <a:p>
            <a:endParaRPr lang="en-US" dirty="0"/>
          </a:p>
          <a:p>
            <a:r>
              <a:rPr lang="en-US" dirty="0"/>
              <a:t>[CLICK] Proteus can</a:t>
            </a:r>
          </a:p>
          <a:p>
            <a:endParaRPr lang="en-US" dirty="0"/>
          </a:p>
          <a:p>
            <a:r>
              <a:rPr lang="en-US" dirty="0"/>
              <a:t>[CLICK] lead to significant energy-efficient improvements. </a:t>
            </a:r>
          </a:p>
          <a:p>
            <a:endParaRPr lang="en-US" dirty="0"/>
          </a:p>
          <a:p>
            <a:r>
              <a:rPr lang="en-US" dirty="0"/>
              <a:t>[NEXT] </a:t>
            </a:r>
          </a:p>
          <a:p>
            <a:r>
              <a:rPr lang="en-US" dirty="0"/>
              <a:t> </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6605192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our paper, we have further analysis including </a:t>
            </a:r>
            <a:r>
              <a:rPr lang="en-US" i="1" dirty="0"/>
              <a:t>Proteus</a:t>
            </a:r>
            <a:r>
              <a:rPr lang="en-US" dirty="0"/>
              <a:t> with statically-identified narrow values</a:t>
            </a:r>
            <a:br>
              <a:rPr lang="en-US" dirty="0"/>
            </a:br>
            <a:endParaRPr lang="en-US" dirty="0"/>
          </a:p>
          <a:p>
            <a:r>
              <a:rPr lang="en-US" dirty="0"/>
              <a:t>Data mapping and representation format conversion overheads</a:t>
            </a:r>
            <a:br>
              <a:rPr lang="en-US" dirty="0"/>
            </a:br>
            <a:endParaRPr lang="en-US" dirty="0"/>
          </a:p>
          <a:p>
            <a:r>
              <a:rPr lang="en-US" dirty="0"/>
              <a:t>Performance of floating-point operations</a:t>
            </a:r>
            <a:br>
              <a:rPr lang="en-US" dirty="0"/>
            </a:br>
            <a:endParaRPr lang="en-US" dirty="0"/>
          </a:p>
          <a:p>
            <a:r>
              <a:rPr lang="en-US" i="1" dirty="0"/>
              <a:t>Proteus</a:t>
            </a:r>
            <a:r>
              <a:rPr lang="en-US" dirty="0"/>
              <a:t> versus Tensor Cores in GPUs</a:t>
            </a:r>
            <a:br>
              <a:rPr lang="en-US" dirty="0"/>
            </a:br>
            <a:endParaRPr lang="en-US" dirty="0"/>
          </a:p>
          <a:p>
            <a:r>
              <a:rPr lang="en-US" dirty="0"/>
              <a:t>Area analysis</a:t>
            </a:r>
            <a:endParaRPr lang="en-US" sz="1100"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1044866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all that, please check our paper</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5102284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t>Hi, I’m Geraldo, a PhD Student under the supervision of professor </a:t>
            </a:r>
            <a:r>
              <a:rPr lang="en-US" baseline="0" dirty="0" err="1"/>
              <a:t>Multu</a:t>
            </a:r>
            <a:r>
              <a:rPr lang="en-US" baseline="0" dirty="0"/>
              <a:t> at ETH Zurich and I’ll be talking about our work </a:t>
            </a:r>
            <a:r>
              <a:rPr lang="en-US" sz="1200" dirty="0">
                <a:solidFill>
                  <a:schemeClr val="bg1">
                    <a:lumMod val="95000"/>
                  </a:schemeClr>
                </a:solidFill>
                <a:latin typeface="Cambria" panose="02040503050406030204" pitchFamily="18" charset="0"/>
              </a:rPr>
              <a:t>DAMOV: A New Methodology and Benchmark Suite for Evaluating Data Movement Bottlenecks.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solidFill>
                <a:schemeClr val="bg1">
                  <a:lumMod val="95000"/>
                </a:schemeClr>
              </a:solidFill>
              <a:latin typeface="Cambria" panose="020405030504060302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lumMod val="95000"/>
                  </a:schemeClr>
                </a:solidFill>
                <a:latin typeface="Cambria" panose="02040503050406030204" pitchFamily="18" charset="0"/>
              </a:rPr>
              <a:t>[NEXT]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aseline="0" dirty="0">
              <a:solidFill>
                <a:schemeClr val="bg1">
                  <a:lumMod val="95000"/>
                </a:schemeClr>
              </a:solidFill>
              <a:latin typeface="Cambria" panose="020405030504060302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aseline="0" dirty="0">
              <a:solidFill>
                <a:schemeClr val="bg1">
                  <a:lumMod val="95000"/>
                </a:schemeClr>
              </a:solidFill>
              <a:latin typeface="Cambria" panose="020405030504060302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545309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Thanks for your attention. </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86</a:t>
            </a:fld>
            <a:endParaRPr lang="en-US"/>
          </a:p>
        </p:txBody>
      </p:sp>
    </p:spTree>
    <p:extLst>
      <p:ext uri="{BB962C8B-B14F-4D97-AF65-F5344CB8AC3E}">
        <p14:creationId xmlns:p14="http://schemas.microsoft.com/office/powerpoint/2010/main" val="136569561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leverage the inter-and intra-mat interconnects to implement in-DRAM vector reduction in three steps that implement a reduction three.  </a:t>
            </a:r>
          </a:p>
          <a:p>
            <a:endParaRPr lang="en-US" dirty="0"/>
          </a:p>
          <a:p>
            <a:r>
              <a:rPr lang="en-US" dirty="0"/>
              <a:t>Let’s assume that we want to sum all elements of two vectors into a single element. We use two DRAM mats in this example.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97</a:t>
            </a:fld>
            <a:endParaRPr lang="en-US"/>
          </a:p>
        </p:txBody>
      </p:sp>
    </p:spTree>
    <p:extLst>
      <p:ext uri="{BB962C8B-B14F-4D97-AF65-F5344CB8AC3E}">
        <p14:creationId xmlns:p14="http://schemas.microsoft.com/office/powerpoint/2010/main" val="285565624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do so, we first compute the target PUD operation using both data elements </a:t>
            </a:r>
          </a:p>
        </p:txBody>
      </p:sp>
      <p:sp>
        <p:nvSpPr>
          <p:cNvPr id="4" name="Slide Number Placeholder 3"/>
          <p:cNvSpPr>
            <a:spLocks noGrp="1"/>
          </p:cNvSpPr>
          <p:nvPr>
            <p:ph type="sldNum" sz="quarter" idx="5"/>
          </p:nvPr>
        </p:nvSpPr>
        <p:spPr/>
        <p:txBody>
          <a:bodyPr/>
          <a:lstStyle/>
          <a:p>
            <a:fld id="{DAF323FB-BF2C-9B4E-83B8-1F1A8785A570}" type="slidenum">
              <a:rPr lang="en-US" smtClean="0"/>
              <a:t>98</a:t>
            </a:fld>
            <a:endParaRPr lang="en-US"/>
          </a:p>
        </p:txBody>
      </p:sp>
    </p:spTree>
    <p:extLst>
      <p:ext uri="{BB962C8B-B14F-4D97-AF65-F5344CB8AC3E}">
        <p14:creationId xmlns:p14="http://schemas.microsoft.com/office/powerpoint/2010/main" val="26774317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12</a:t>
            </a:fld>
            <a:endParaRPr lang="en-US"/>
          </a:p>
        </p:txBody>
      </p:sp>
    </p:spTree>
    <p:extLst>
      <p:ext uri="{BB962C8B-B14F-4D97-AF65-F5344CB8AC3E}">
        <p14:creationId xmlns:p14="http://schemas.microsoft.com/office/powerpoint/2010/main" val="271478113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Then, we move the result of the first computation in the first DRAM mat to the second DRAM mat via the inter-mat network </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99</a:t>
            </a:fld>
            <a:endParaRPr lang="en-US"/>
          </a:p>
        </p:txBody>
      </p:sp>
    </p:spTree>
    <p:extLst>
      <p:ext uri="{BB962C8B-B14F-4D97-AF65-F5344CB8AC3E}">
        <p14:creationId xmlns:p14="http://schemas.microsoft.com/office/powerpoint/2010/main" val="68349400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Once the data from the first mat is in the second mat, we can once again compute the reduction step using only the second mat </a:t>
            </a:r>
          </a:p>
          <a:p>
            <a:endParaRPr lang="en-US" dirty="0"/>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100</a:t>
            </a:fld>
            <a:endParaRPr lang="en-US"/>
          </a:p>
        </p:txBody>
      </p:sp>
    </p:spTree>
    <p:extLst>
      <p:ext uri="{BB962C8B-B14F-4D97-AF65-F5344CB8AC3E}">
        <p14:creationId xmlns:p14="http://schemas.microsoft.com/office/powerpoint/2010/main" val="288538156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We use a FPGA based DDR4 testing infrastructure developed from DRAM bender that </a:t>
            </a:r>
          </a:p>
          <a:p>
            <a:r>
              <a:rPr lang="en-US" dirty="0"/>
              <a:t>[CLICK] enables fine-grained control over DRAM commands, timings, and temperature</a:t>
            </a:r>
            <a:endParaRPr lang="en-CH" dirty="0"/>
          </a:p>
        </p:txBody>
      </p:sp>
      <p:sp>
        <p:nvSpPr>
          <p:cNvPr id="5" name="Slayt Numarası Yer Tutucusu 4">
            <a:extLst>
              <a:ext uri="{FF2B5EF4-FFF2-40B4-BE49-F238E27FC236}">
                <a16:creationId xmlns:a16="http://schemas.microsoft.com/office/drawing/2014/main" id="{5EAC5C3B-DDAB-D5BE-600D-C959378DEA36}"/>
              </a:ext>
            </a:extLst>
          </p:cNvPr>
          <p:cNvSpPr>
            <a:spLocks noGrp="1"/>
          </p:cNvSpPr>
          <p:nvPr>
            <p:ph type="sldNum" sz="quarter" idx="5"/>
          </p:nvPr>
        </p:nvSpPr>
        <p:spPr/>
        <p:txBody>
          <a:bodyPr/>
          <a:lstStyle/>
          <a:p>
            <a:fld id="{9215BD74-A3FE-8D41-A5F8-7391B7541C41}" type="slidenum">
              <a:rPr lang="en-US" smtClean="0"/>
              <a:t>101</a:t>
            </a:fld>
            <a:endParaRPr lang="en-US"/>
          </a:p>
        </p:txBody>
      </p:sp>
    </p:spTree>
    <p:extLst>
      <p:ext uri="{BB962C8B-B14F-4D97-AF65-F5344CB8AC3E}">
        <p14:creationId xmlns:p14="http://schemas.microsoft.com/office/powerpoint/2010/main" val="6013001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[CLICK]We test 256 DDR4 chips from two major DRAM manufacturers, </a:t>
            </a:r>
          </a:p>
          <a:p>
            <a:r>
              <a:rPr lang="en-US" dirty="0"/>
              <a:t>[CLICK] covering different die densities and revisions</a:t>
            </a:r>
            <a:endParaRPr lang="en-CH" dirty="0"/>
          </a:p>
        </p:txBody>
      </p:sp>
      <p:sp>
        <p:nvSpPr>
          <p:cNvPr id="5" name="Slayt Numarası Yer Tutucusu 4">
            <a:extLst>
              <a:ext uri="{FF2B5EF4-FFF2-40B4-BE49-F238E27FC236}">
                <a16:creationId xmlns:a16="http://schemas.microsoft.com/office/drawing/2014/main" id="{356D7060-3310-7338-E057-EF71108F03ED}"/>
              </a:ext>
            </a:extLst>
          </p:cNvPr>
          <p:cNvSpPr>
            <a:spLocks noGrp="1"/>
          </p:cNvSpPr>
          <p:nvPr>
            <p:ph type="sldNum" sz="quarter" idx="5"/>
          </p:nvPr>
        </p:nvSpPr>
        <p:spPr/>
        <p:txBody>
          <a:bodyPr/>
          <a:lstStyle/>
          <a:p>
            <a:fld id="{9215BD74-A3FE-8D41-A5F8-7391B7541C41}" type="slidenum">
              <a:rPr lang="en-US" smtClean="0"/>
              <a:t>102</a:t>
            </a:fld>
            <a:endParaRPr lang="en-US"/>
          </a:p>
        </p:txBody>
      </p:sp>
    </p:spTree>
    <p:extLst>
      <p:ext uri="{BB962C8B-B14F-4D97-AF65-F5344CB8AC3E}">
        <p14:creationId xmlns:p14="http://schemas.microsoft.com/office/powerpoint/2010/main" val="206180543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r>
              <a:rPr lang="en-US" dirty="0"/>
              <a:t>In this study, we focus on two neighboring subarrays, here denoted as Subarray X and Subarray Y, which share a common component, sense amplifiers</a:t>
            </a:r>
          </a:p>
          <a:p>
            <a:endParaRPr lang="en-US" dirty="0"/>
          </a:p>
          <a:p>
            <a:r>
              <a:rPr lang="en-US" dirty="0"/>
              <a:t>[CLICK] We perform our experiment using the following command sequence: Activate Row A, which is in the subarray X, </a:t>
            </a:r>
            <a:r>
              <a:rPr lang="en-US" dirty="0" err="1"/>
              <a:t>Precharge</a:t>
            </a:r>
            <a:r>
              <a:rPr lang="en-US" dirty="0"/>
              <a:t>, and Activate Row B</a:t>
            </a:r>
          </a:p>
          <a:p>
            <a:endParaRPr lang="en-US" dirty="0"/>
          </a:p>
          <a:p>
            <a:r>
              <a:rPr lang="en-US" dirty="0"/>
              <a:t>[CLICK] We carefully sweep four parameters: Row addresses: Row A and Row B</a:t>
            </a:r>
          </a:p>
          <a:p>
            <a:r>
              <a:rPr lang="en-US" dirty="0"/>
              <a:t>[CLICK] Timing parameters between ACT Row A and </a:t>
            </a:r>
            <a:r>
              <a:rPr lang="en-US" dirty="0" err="1"/>
              <a:t>Precharge</a:t>
            </a:r>
            <a:r>
              <a:rPr lang="en-US" dirty="0"/>
              <a:t> and between </a:t>
            </a:r>
            <a:r>
              <a:rPr lang="en-US" dirty="0" err="1"/>
              <a:t>Precharge</a:t>
            </a:r>
            <a:r>
              <a:rPr lang="en-US" dirty="0"/>
              <a:t> and ACT Row B</a:t>
            </a:r>
          </a:p>
        </p:txBody>
      </p:sp>
      <p:sp>
        <p:nvSpPr>
          <p:cNvPr id="4" name="Slayt Numarası Yer Tutucusu 3"/>
          <p:cNvSpPr>
            <a:spLocks noGrp="1"/>
          </p:cNvSpPr>
          <p:nvPr>
            <p:ph type="sldNum" sz="quarter" idx="5"/>
          </p:nvPr>
        </p:nvSpPr>
        <p:spPr/>
        <p:txBody>
          <a:bodyPr/>
          <a:lstStyle/>
          <a:p>
            <a:fld id="{9215BD74-A3FE-8D41-A5F8-7391B7541C41}" type="slidenum">
              <a:rPr lang="en-US" smtClean="0"/>
              <a:t>103</a:t>
            </a:fld>
            <a:endParaRPr lang="en-US"/>
          </a:p>
        </p:txBody>
      </p:sp>
    </p:spTree>
    <p:extLst>
      <p:ext uri="{BB962C8B-B14F-4D97-AF65-F5344CB8AC3E}">
        <p14:creationId xmlns:p14="http://schemas.microsoft.com/office/powerpoint/2010/main" val="390185390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F73E30-FE41-B97A-AB76-063F50E2A6C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B4BB567-C46A-D7C1-8C87-E40DAA6AA88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CB6B45A-8B8F-19BF-5386-00B477BE77F6}"/>
              </a:ext>
            </a:extLst>
          </p:cNvPr>
          <p:cNvSpPr>
            <a:spLocks noGrp="1"/>
          </p:cNvSpPr>
          <p:nvPr>
            <p:ph type="body" idx="1"/>
          </p:nvPr>
        </p:nvSpPr>
        <p:spPr/>
        <p:txBody>
          <a:bodyPr/>
          <a:lstStyle/>
          <a:p>
            <a:endParaRPr lang="en-US" b="0" baseline="0" dirty="0"/>
          </a:p>
        </p:txBody>
      </p:sp>
      <p:sp>
        <p:nvSpPr>
          <p:cNvPr id="5" name="Slayt Numarası Yer Tutucusu 4">
            <a:extLst>
              <a:ext uri="{FF2B5EF4-FFF2-40B4-BE49-F238E27FC236}">
                <a16:creationId xmlns:a16="http://schemas.microsoft.com/office/drawing/2014/main" id="{75FD08B4-F6BA-6B33-619B-BDA32A33554A}"/>
              </a:ext>
            </a:extLst>
          </p:cNvPr>
          <p:cNvSpPr>
            <a:spLocks noGrp="1"/>
          </p:cNvSpPr>
          <p:nvPr>
            <p:ph type="sldNum" sz="quarter" idx="5"/>
          </p:nvPr>
        </p:nvSpPr>
        <p:spPr/>
        <p:txBody>
          <a:bodyPr/>
          <a:lstStyle/>
          <a:p>
            <a:fld id="{9215BD74-A3FE-8D41-A5F8-7391B7541C41}" type="slidenum">
              <a:rPr lang="en-US" smtClean="0"/>
              <a:t>104</a:t>
            </a:fld>
            <a:endParaRPr lang="en-US"/>
          </a:p>
        </p:txBody>
      </p:sp>
    </p:spTree>
    <p:extLst>
      <p:ext uri="{BB962C8B-B14F-4D97-AF65-F5344CB8AC3E}">
        <p14:creationId xmlns:p14="http://schemas.microsoft.com/office/powerpoint/2010/main" val="3806125917"/>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The key observation is that, if we </a:t>
            </a:r>
            <a:r>
              <a:rPr lang="en-CH" dirty="0">
                <a:solidFill>
                  <a:schemeClr val="accent1"/>
                </a:solidFill>
              </a:rPr>
              <a:t>simultaneously activate multiple wordlines within a block, which we call intra-block MWS, it results in the bitwise AND of stored data in the wordlines. </a:t>
            </a:r>
            <a:r>
              <a:rPr lang="en-CH" b="1" dirty="0">
                <a:solidFill>
                  <a:schemeClr val="accent1"/>
                </a:solidFill>
              </a:rPr>
              <a:t>[Click]</a:t>
            </a:r>
          </a:p>
          <a:p>
            <a:endParaRPr lang="en-CH" b="1" dirty="0">
              <a:solidFill>
                <a:schemeClr val="accent1"/>
              </a:solidFill>
            </a:endParaRPr>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655455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As explained all the non-target cell would operate as a resistance, </a:t>
            </a:r>
            <a:r>
              <a:rPr lang="en-CH" b="1" dirty="0"/>
              <a:t>[Click] </a:t>
            </a:r>
            <a:r>
              <a:rPr lang="en-CH" b="0" dirty="0"/>
              <a:t>while …</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917784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Target cells operate as either a resistance or an open switch depending the stored data. </a:t>
            </a:r>
            <a:r>
              <a:rPr lang="en-CH" b="1" dirty="0"/>
              <a:t>[Click]</a:t>
            </a:r>
          </a:p>
          <a:p>
            <a:endParaRPr lang="en-CH" b="1" dirty="0"/>
          </a:p>
          <a:p>
            <a:r>
              <a:rPr lang="en-CH" b="0" dirty="0"/>
              <a:t>In this example, only Bitline 4 can conduct flow, as the other bitlines have at least one cell that operates as an open switch. </a:t>
            </a:r>
            <a:r>
              <a:rPr lang="en-CH" b="1" dirty="0"/>
              <a:t>[Click]</a:t>
            </a:r>
          </a:p>
          <a:p>
            <a:endParaRPr lang="en-CH" b="1" dirty="0"/>
          </a:p>
          <a:p>
            <a:endParaRPr lang="en-CH" b="0" dirty="0"/>
          </a:p>
          <a:p>
            <a:endParaRPr lang="en-CH" b="0" dirty="0"/>
          </a:p>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507486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So, the sensing result would be ‘1’ only when all the target cells store bit data ‘1’, which is equivalent to the bitwise AND of all the target cells. </a:t>
            </a:r>
            <a:r>
              <a:rPr lang="en-CH" b="1" dirty="0"/>
              <a:t>[Click]</a:t>
            </a:r>
            <a:endParaRPr lang="en-CH" b="0" dirty="0"/>
          </a:p>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583515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13</a:t>
            </a:fld>
            <a:endParaRPr lang="en-US"/>
          </a:p>
        </p:txBody>
      </p:sp>
    </p:spTree>
    <p:extLst>
      <p:ext uri="{BB962C8B-B14F-4D97-AF65-F5344CB8AC3E}">
        <p14:creationId xmlns:p14="http://schemas.microsoft.com/office/powerpoint/2010/main" val="325090014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This property also holds </a:t>
            </a:r>
            <a:r>
              <a:rPr lang="en-CH" b="1" dirty="0"/>
              <a:t>[Click] </a:t>
            </a:r>
            <a:r>
              <a:rPr lang="en-CH" dirty="0"/>
              <a:t>when we activate more than two wordlines at the same time, </a:t>
            </a:r>
            <a:r>
              <a:rPr lang="en-CH" b="1" dirty="0"/>
              <a:t>[Click]</a:t>
            </a:r>
            <a:r>
              <a:rPr lang="en-CH" b="0" dirty="0"/>
              <a:t>, for example, …</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61747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The bitline current cannot flow through Bitline 4 any longer, as it has a cell that stores ‘0’ and blocks the bitline current. </a:t>
            </a:r>
            <a:r>
              <a:rPr lang="en-CH" b="1" dirty="0"/>
              <a:t>[Click]</a:t>
            </a:r>
            <a:endParaRPr lang="en-CH" b="0" dirty="0"/>
          </a:p>
          <a:p>
            <a:endParaRPr lang="en-CH" b="0" dirty="0"/>
          </a:p>
          <a:p>
            <a:endParaRPr lang="en-CH" b="1"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9436517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This way, intra-block MWS enables bitwise AND operation on any pages in the same block via a single sensing operation. </a:t>
            </a:r>
            <a:r>
              <a:rPr lang="en-CH" b="1" dirty="0"/>
              <a:t>[Click]</a:t>
            </a:r>
          </a:p>
          <a:p>
            <a:endParaRPr lang="en-CH" b="1" dirty="0"/>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0284299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Flash-Cosmos also enables bitwise OR operations by simultaneously activating multiple wordlines in different blocks, which we call inter-block MWS. </a:t>
            </a:r>
            <a:r>
              <a:rPr lang="en-CH" b="1" dirty="0"/>
              <a:t>[Click]</a:t>
            </a:r>
          </a:p>
          <a:p>
            <a:endParaRPr lang="en-CH" b="1" dirty="0"/>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0653269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In this example, only Bitline 4 cannot conduct current, as both the target NAND string have a cell that operates as an open switch. </a:t>
            </a:r>
            <a:r>
              <a:rPr lang="en-CH" b="1" dirty="0"/>
              <a:t>[Click]</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336247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It means that the sensing result would read as ‘0’ only when all the target cells store bit data ‘0’, which is equivalent to the bitwise OR of all the target cells. </a:t>
            </a:r>
            <a:r>
              <a:rPr lang="en-CH" b="1" dirty="0"/>
              <a:t>[Click]</a:t>
            </a:r>
          </a:p>
          <a:p>
            <a:endParaRPr lang="en-CH" b="1" dirty="0"/>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150723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Like intra-block MWS, </a:t>
            </a:r>
            <a:r>
              <a:rPr lang="en-CH" b="1" dirty="0"/>
              <a:t>[Click] </a:t>
            </a:r>
            <a:r>
              <a:rPr lang="en-CH" dirty="0"/>
              <a:t>this property holds when we activate more than two wordlines in different blocks at the same time, </a:t>
            </a:r>
            <a:r>
              <a:rPr lang="en-CH" b="1" dirty="0"/>
              <a:t>[Click]</a:t>
            </a:r>
            <a:r>
              <a:rPr lang="en-CH" b="0" dirty="0"/>
              <a:t>, as we can see …</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013107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As we can see the current can flow through Bitline 4 as well, since there is a cell that operates as a resistance. </a:t>
            </a:r>
            <a:r>
              <a:rPr lang="en-CH" b="1" dirty="0"/>
              <a:t>[Click]</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07806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This way, inter-block MWS enables bitwise OR operations on any pages in different blocks via only a single sensing operation. </a:t>
            </a:r>
            <a:r>
              <a:rPr lang="en-CH" b="1" dirty="0"/>
              <a:t>[Click]</a:t>
            </a:r>
          </a:p>
          <a:p>
            <a:endParaRPr lang="en-CH" b="1" dirty="0"/>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420169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b="1" dirty="0"/>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4797812"/>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5.png"/></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5.png"/></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543300"/>
          </a:xfrm>
          <a:prstGeom prst="rect">
            <a:avLst/>
          </a:prstGeom>
          <a:solidFill>
            <a:srgbClr val="9DD1F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FUTURA MEDIUM" panose="020B0602020204020303" pitchFamily="34" charset="-79"/>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pic>
        <p:nvPicPr>
          <p:cNvPr id="12" name="Picture 2" descr="http://www.euroc-project.eu/fileadmin/imgEuroc/eurocConsortiumLogos/ethLogo.png">
            <a:extLst>
              <a:ext uri="{FF2B5EF4-FFF2-40B4-BE49-F238E27FC236}">
                <a16:creationId xmlns:a16="http://schemas.microsoft.com/office/drawing/2014/main" id="{8CF7D528-60B9-7C4D-8128-F52BA3A7A4B6}"/>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3444" y="5893016"/>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a:blip r:embed="rId3"/>
          <a:stretch>
            <a:fillRect/>
          </a:stretch>
        </p:blipFill>
        <p:spPr>
          <a:xfrm>
            <a:off x="5583046" y="5857819"/>
            <a:ext cx="2640412" cy="607662"/>
          </a:xfrm>
          <a:prstGeom prst="rect">
            <a:avLst/>
          </a:prstGeom>
        </p:spPr>
      </p:pic>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FUTURA MEDIUM" panose="020B0602020204020303" pitchFamily="34" charset="-79"/>
                <a:ea typeface="Segoe UI Symbol" panose="020B0502040204020203" pitchFamily="34" charset="0"/>
                <a:cs typeface="FUTURA MEDIUM" panose="020B0602020204020303" pitchFamily="34" charset="-79"/>
              </a:defRPr>
            </a:lvl1pPr>
          </a:lstStyle>
          <a:p>
            <a:pPr lvl="0"/>
            <a:r>
              <a:rPr lang="en-US" dirty="0"/>
              <a:t>Click to edit Title</a:t>
            </a:r>
          </a:p>
        </p:txBody>
      </p:sp>
    </p:spTree>
    <p:extLst>
      <p:ext uri="{BB962C8B-B14F-4D97-AF65-F5344CB8AC3E}">
        <p14:creationId xmlns:p14="http://schemas.microsoft.com/office/powerpoint/2010/main" val="343664074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543300"/>
          </a:xfrm>
          <a:prstGeom prst="rect">
            <a:avLst/>
          </a:prstGeom>
          <a:solidFill>
            <a:srgbClr val="9DD1F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FUTURA MEDIUM" panose="020B0602020204020303" pitchFamily="34" charset="-79"/>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pic>
        <p:nvPicPr>
          <p:cNvPr id="12" name="Picture 2" descr="http://www.euroc-project.eu/fileadmin/imgEuroc/eurocConsortiumLogos/ethLogo.png">
            <a:extLst>
              <a:ext uri="{FF2B5EF4-FFF2-40B4-BE49-F238E27FC236}">
                <a16:creationId xmlns:a16="http://schemas.microsoft.com/office/drawing/2014/main" id="{8CF7D528-60B9-7C4D-8128-F52BA3A7A4B6}"/>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3444" y="5893016"/>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a:blip r:embed="rId3"/>
          <a:stretch>
            <a:fillRect/>
          </a:stretch>
        </p:blipFill>
        <p:spPr>
          <a:xfrm>
            <a:off x="5583046" y="5857819"/>
            <a:ext cx="2640412" cy="607662"/>
          </a:xfrm>
          <a:prstGeom prst="rect">
            <a:avLst/>
          </a:prstGeom>
        </p:spPr>
      </p:pic>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FUTURA MEDIUM" panose="020B0602020204020303" pitchFamily="34" charset="-79"/>
                <a:ea typeface="Segoe UI Symbol" panose="020B0502040204020203" pitchFamily="34" charset="0"/>
                <a:cs typeface="FUTURA MEDIUM" panose="020B0602020204020303" pitchFamily="34" charset="-79"/>
              </a:defRPr>
            </a:lvl1pPr>
          </a:lstStyle>
          <a:p>
            <a:pPr lvl="0"/>
            <a:r>
              <a:rPr lang="en-US" dirty="0"/>
              <a:t>Click to edit Title</a:t>
            </a:r>
          </a:p>
        </p:txBody>
      </p:sp>
    </p:spTree>
    <p:extLst>
      <p:ext uri="{BB962C8B-B14F-4D97-AF65-F5344CB8AC3E}">
        <p14:creationId xmlns:p14="http://schemas.microsoft.com/office/powerpoint/2010/main" val="25155149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94D57C2-5A43-56AF-5C3B-A53FEAB50635}"/>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169011" y="132334"/>
            <a:ext cx="8894602" cy="606084"/>
          </a:xfrm>
          <a:prstGeom prst="rect">
            <a:avLst/>
          </a:prstGeom>
        </p:spPr>
        <p:txBody>
          <a:bodyPr/>
          <a:lstStyle>
            <a:lvl1pPr algn="ctr">
              <a:defRPr sz="4400" b="1">
                <a:solidFill>
                  <a:srgbClr val="1A82C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936172"/>
            <a:ext cx="8894602" cy="5293805"/>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b="0" smtClean="0">
                <a:latin typeface="Avenir Next" panose="020B0503020202020204" pitchFamily="34" charset="0"/>
                <a:cs typeface="Futura Medium" panose="020B0602020204020303" pitchFamily="34" charset="-79"/>
              </a:rPr>
              <a:pPr/>
              <a:t>‹#›</a:t>
            </a:fld>
            <a:endParaRPr lang="en-US" b="0"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3154"/>
            <a:ext cx="1080120" cy="312522"/>
          </a:xfrm>
          <a:prstGeom prst="rect">
            <a:avLst/>
          </a:prstGeom>
        </p:spPr>
      </p:pic>
      <p:cxnSp>
        <p:nvCxnSpPr>
          <p:cNvPr id="2" name="Straight Connector 1">
            <a:extLst>
              <a:ext uri="{FF2B5EF4-FFF2-40B4-BE49-F238E27FC236}">
                <a16:creationId xmlns:a16="http://schemas.microsoft.com/office/drawing/2014/main" id="{403DC045-997A-35AB-E700-44B03E28D48E}"/>
              </a:ext>
            </a:extLst>
          </p:cNvPr>
          <p:cNvCxnSpPr>
            <a:cxnSpLocks/>
          </p:cNvCxnSpPr>
          <p:nvPr userDrawn="1"/>
        </p:nvCxnSpPr>
        <p:spPr>
          <a:xfrm>
            <a:off x="0" y="1068007"/>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8004019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79954782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543300"/>
          </a:xfrm>
          <a:prstGeom prst="rect">
            <a:avLst/>
          </a:prstGeom>
          <a:solidFill>
            <a:srgbClr val="9DD1F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FUTURA MEDIUM" panose="020B0602020204020303" pitchFamily="34" charset="-79"/>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pic>
        <p:nvPicPr>
          <p:cNvPr id="12" name="Picture 2" descr="http://www.euroc-project.eu/fileadmin/imgEuroc/eurocConsortiumLogos/ethLogo.png">
            <a:extLst>
              <a:ext uri="{FF2B5EF4-FFF2-40B4-BE49-F238E27FC236}">
                <a16:creationId xmlns:a16="http://schemas.microsoft.com/office/drawing/2014/main" id="{8CF7D528-60B9-7C4D-8128-F52BA3A7A4B6}"/>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3444" y="5893016"/>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a:blip r:embed="rId3"/>
          <a:stretch>
            <a:fillRect/>
          </a:stretch>
        </p:blipFill>
        <p:spPr>
          <a:xfrm>
            <a:off x="5583046" y="5857819"/>
            <a:ext cx="2640412" cy="607662"/>
          </a:xfrm>
          <a:prstGeom prst="rect">
            <a:avLst/>
          </a:prstGeom>
        </p:spPr>
      </p:pic>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FUTURA MEDIUM" panose="020B0602020204020303" pitchFamily="34" charset="-79"/>
                <a:ea typeface="Segoe UI Symbol" panose="020B0502040204020203" pitchFamily="34" charset="0"/>
                <a:cs typeface="FUTURA MEDIUM" panose="020B0602020204020303" pitchFamily="34" charset="-79"/>
              </a:defRPr>
            </a:lvl1pPr>
          </a:lstStyle>
          <a:p>
            <a:pPr lvl="0"/>
            <a:r>
              <a:rPr lang="en-US" dirty="0"/>
              <a:t>Click to edit Title</a:t>
            </a:r>
          </a:p>
        </p:txBody>
      </p:sp>
    </p:spTree>
    <p:extLst>
      <p:ext uri="{BB962C8B-B14F-4D97-AF65-F5344CB8AC3E}">
        <p14:creationId xmlns:p14="http://schemas.microsoft.com/office/powerpoint/2010/main" val="28286050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94D57C2-5A43-56AF-5C3B-A53FEAB50635}"/>
              </a:ext>
            </a:extLst>
          </p:cNvPr>
          <p:cNvSpPr/>
          <p:nvPr userDrawn="1"/>
        </p:nvSpPr>
        <p:spPr>
          <a:xfrm>
            <a:off x="0" y="-6523"/>
            <a:ext cx="9144000" cy="1132378"/>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0" y="-6525"/>
            <a:ext cx="9144000" cy="1108947"/>
          </a:xfrm>
          <a:prstGeom prst="rect">
            <a:avLst/>
          </a:prstGeom>
        </p:spPr>
        <p:txBody>
          <a:bodyPr anchor="ctr"/>
          <a:lstStyle>
            <a:lvl1pPr algn="ctr">
              <a:defRPr sz="4400" b="1">
                <a:solidFill>
                  <a:srgbClr val="1A7FC7"/>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1337310"/>
            <a:ext cx="8894602" cy="5143846"/>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b="0" smtClean="0">
                <a:latin typeface="Avenir Next" panose="020B0503020202020204" pitchFamily="34" charset="0"/>
                <a:cs typeface="Futura Medium" panose="020B0602020204020303" pitchFamily="34" charset="-79"/>
              </a:rPr>
              <a:pPr/>
              <a:t>‹#›</a:t>
            </a:fld>
            <a:endParaRPr lang="en-US" b="0"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3154"/>
            <a:ext cx="1080120" cy="312522"/>
          </a:xfrm>
          <a:prstGeom prst="rect">
            <a:avLst/>
          </a:prstGeom>
        </p:spPr>
      </p:pic>
      <p:cxnSp>
        <p:nvCxnSpPr>
          <p:cNvPr id="2" name="Straight Connector 1">
            <a:extLst>
              <a:ext uri="{FF2B5EF4-FFF2-40B4-BE49-F238E27FC236}">
                <a16:creationId xmlns:a16="http://schemas.microsoft.com/office/drawing/2014/main" id="{403DC045-997A-35AB-E700-44B03E28D48E}"/>
              </a:ext>
            </a:extLst>
          </p:cNvPr>
          <p:cNvCxnSpPr>
            <a:cxnSpLocks/>
          </p:cNvCxnSpPr>
          <p:nvPr userDrawn="1"/>
        </p:nvCxnSpPr>
        <p:spPr>
          <a:xfrm>
            <a:off x="0" y="1114424"/>
            <a:ext cx="9144000" cy="0"/>
          </a:xfrm>
          <a:prstGeom prst="line">
            <a:avLst/>
          </a:prstGeom>
          <a:ln w="38100">
            <a:solidFill>
              <a:srgbClr val="1A7FC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3140876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94D57C2-5A43-56AF-5C3B-A53FEAB50635}"/>
              </a:ext>
            </a:extLst>
          </p:cNvPr>
          <p:cNvSpPr/>
          <p:nvPr userDrawn="1"/>
        </p:nvSpPr>
        <p:spPr>
          <a:xfrm>
            <a:off x="0" y="-6523"/>
            <a:ext cx="9144000" cy="1132378"/>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0" y="-6525"/>
            <a:ext cx="9144000" cy="1108947"/>
          </a:xfrm>
          <a:prstGeom prst="rect">
            <a:avLst/>
          </a:prstGeom>
        </p:spPr>
        <p:txBody>
          <a:bodyPr anchor="ctr"/>
          <a:lstStyle>
            <a:lvl1pPr algn="ctr">
              <a:defRPr sz="4400" b="1">
                <a:solidFill>
                  <a:srgbClr val="1A7FC7"/>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1337310"/>
            <a:ext cx="8894602" cy="5143846"/>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b="0" smtClean="0">
                <a:latin typeface="Avenir Next" panose="020B0503020202020204" pitchFamily="34" charset="0"/>
                <a:cs typeface="Futura Medium" panose="020B0602020204020303" pitchFamily="34" charset="-79"/>
              </a:rPr>
              <a:pPr/>
              <a:t>‹#›</a:t>
            </a:fld>
            <a:endParaRPr lang="en-US" b="0"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3154"/>
            <a:ext cx="1080120" cy="312522"/>
          </a:xfrm>
          <a:prstGeom prst="rect">
            <a:avLst/>
          </a:prstGeom>
        </p:spPr>
      </p:pic>
      <p:cxnSp>
        <p:nvCxnSpPr>
          <p:cNvPr id="2" name="Straight Connector 1">
            <a:extLst>
              <a:ext uri="{FF2B5EF4-FFF2-40B4-BE49-F238E27FC236}">
                <a16:creationId xmlns:a16="http://schemas.microsoft.com/office/drawing/2014/main" id="{403DC045-997A-35AB-E700-44B03E28D48E}"/>
              </a:ext>
            </a:extLst>
          </p:cNvPr>
          <p:cNvCxnSpPr>
            <a:cxnSpLocks/>
          </p:cNvCxnSpPr>
          <p:nvPr userDrawn="1"/>
        </p:nvCxnSpPr>
        <p:spPr>
          <a:xfrm>
            <a:off x="0" y="1114424"/>
            <a:ext cx="9144000" cy="0"/>
          </a:xfrm>
          <a:prstGeom prst="line">
            <a:avLst/>
          </a:prstGeom>
          <a:ln w="38100">
            <a:solidFill>
              <a:srgbClr val="1A7FC7"/>
            </a:solidFill>
          </a:ln>
        </p:spPr>
        <p:style>
          <a:lnRef idx="1">
            <a:schemeClr val="accent1"/>
          </a:lnRef>
          <a:fillRef idx="0">
            <a:schemeClr val="accent1"/>
          </a:fillRef>
          <a:effectRef idx="0">
            <a:schemeClr val="accent1"/>
          </a:effectRef>
          <a:fontRef idx="minor">
            <a:schemeClr val="tx1"/>
          </a:fontRef>
        </p:style>
      </p:cxnSp>
      <p:graphicFrame>
        <p:nvGraphicFramePr>
          <p:cNvPr id="3" name="Table 2">
            <a:extLst>
              <a:ext uri="{FF2B5EF4-FFF2-40B4-BE49-F238E27FC236}">
                <a16:creationId xmlns:a16="http://schemas.microsoft.com/office/drawing/2014/main" id="{C9870F50-8E46-F4E5-D990-8A176AFB4B14}"/>
              </a:ext>
            </a:extLst>
          </p:cNvPr>
          <p:cNvGraphicFramePr>
            <a:graphicFrameLocks noGrp="1"/>
          </p:cNvGraphicFramePr>
          <p:nvPr userDrawn="1">
            <p:extLst>
              <p:ext uri="{D42A27DB-BD31-4B8C-83A1-F6EECF244321}">
                <p14:modId xmlns:p14="http://schemas.microsoft.com/office/powerpoint/2010/main" val="1849701354"/>
              </p:ext>
            </p:extLst>
          </p:nvPr>
        </p:nvGraphicFramePr>
        <p:xfrm>
          <a:off x="-5052249" y="0"/>
          <a:ext cx="4971862" cy="6864534"/>
        </p:xfrm>
        <a:graphic>
          <a:graphicData uri="http://schemas.openxmlformats.org/drawingml/2006/table">
            <a:tbl>
              <a:tblPr firstRow="1" bandRow="1">
                <a:tableStyleId>{5940675A-B579-460E-94D1-54222C63F5DA}</a:tableStyleId>
              </a:tblPr>
              <a:tblGrid>
                <a:gridCol w="4971862">
                  <a:extLst>
                    <a:ext uri="{9D8B030D-6E8A-4147-A177-3AD203B41FA5}">
                      <a16:colId xmlns:a16="http://schemas.microsoft.com/office/drawing/2014/main" val="223737127"/>
                    </a:ext>
                  </a:extLst>
                </a:gridCol>
              </a:tblGrid>
              <a:tr h="381363">
                <a:tc>
                  <a:txBody>
                    <a:bodyPr/>
                    <a:lstStyle/>
                    <a:p>
                      <a:endParaRPr lang="en-US" dirty="0"/>
                    </a:p>
                  </a:txBody>
                  <a:tcPr/>
                </a:tc>
                <a:extLst>
                  <a:ext uri="{0D108BD9-81ED-4DB2-BD59-A6C34878D82A}">
                    <a16:rowId xmlns:a16="http://schemas.microsoft.com/office/drawing/2014/main" val="3320532598"/>
                  </a:ext>
                </a:extLst>
              </a:tr>
              <a:tr h="381363">
                <a:tc>
                  <a:txBody>
                    <a:bodyPr/>
                    <a:lstStyle/>
                    <a:p>
                      <a:endParaRPr lang="en-US" dirty="0"/>
                    </a:p>
                  </a:txBody>
                  <a:tcPr/>
                </a:tc>
                <a:extLst>
                  <a:ext uri="{0D108BD9-81ED-4DB2-BD59-A6C34878D82A}">
                    <a16:rowId xmlns:a16="http://schemas.microsoft.com/office/drawing/2014/main" val="3652010690"/>
                  </a:ext>
                </a:extLst>
              </a:tr>
              <a:tr h="381363">
                <a:tc>
                  <a:txBody>
                    <a:bodyPr/>
                    <a:lstStyle/>
                    <a:p>
                      <a:endParaRPr lang="en-US" dirty="0"/>
                    </a:p>
                  </a:txBody>
                  <a:tcPr/>
                </a:tc>
                <a:extLst>
                  <a:ext uri="{0D108BD9-81ED-4DB2-BD59-A6C34878D82A}">
                    <a16:rowId xmlns:a16="http://schemas.microsoft.com/office/drawing/2014/main" val="662115092"/>
                  </a:ext>
                </a:extLst>
              </a:tr>
              <a:tr h="381363">
                <a:tc>
                  <a:txBody>
                    <a:bodyPr/>
                    <a:lstStyle/>
                    <a:p>
                      <a:endParaRPr lang="en-US" dirty="0"/>
                    </a:p>
                  </a:txBody>
                  <a:tcPr/>
                </a:tc>
                <a:extLst>
                  <a:ext uri="{0D108BD9-81ED-4DB2-BD59-A6C34878D82A}">
                    <a16:rowId xmlns:a16="http://schemas.microsoft.com/office/drawing/2014/main" val="2119354059"/>
                  </a:ext>
                </a:extLst>
              </a:tr>
              <a:tr h="381363">
                <a:tc>
                  <a:txBody>
                    <a:bodyPr/>
                    <a:lstStyle/>
                    <a:p>
                      <a:endParaRPr lang="en-US" dirty="0"/>
                    </a:p>
                  </a:txBody>
                  <a:tcPr/>
                </a:tc>
                <a:extLst>
                  <a:ext uri="{0D108BD9-81ED-4DB2-BD59-A6C34878D82A}">
                    <a16:rowId xmlns:a16="http://schemas.microsoft.com/office/drawing/2014/main" val="1994578188"/>
                  </a:ext>
                </a:extLst>
              </a:tr>
              <a:tr h="381363">
                <a:tc>
                  <a:txBody>
                    <a:bodyPr/>
                    <a:lstStyle/>
                    <a:p>
                      <a:endParaRPr lang="en-US" dirty="0"/>
                    </a:p>
                  </a:txBody>
                  <a:tcPr/>
                </a:tc>
                <a:extLst>
                  <a:ext uri="{0D108BD9-81ED-4DB2-BD59-A6C34878D82A}">
                    <a16:rowId xmlns:a16="http://schemas.microsoft.com/office/drawing/2014/main" val="2047341035"/>
                  </a:ext>
                </a:extLst>
              </a:tr>
              <a:tr h="381363">
                <a:tc>
                  <a:txBody>
                    <a:bodyPr/>
                    <a:lstStyle/>
                    <a:p>
                      <a:endParaRPr lang="en-US" dirty="0"/>
                    </a:p>
                  </a:txBody>
                  <a:tcPr/>
                </a:tc>
                <a:extLst>
                  <a:ext uri="{0D108BD9-81ED-4DB2-BD59-A6C34878D82A}">
                    <a16:rowId xmlns:a16="http://schemas.microsoft.com/office/drawing/2014/main" val="1315283424"/>
                  </a:ext>
                </a:extLst>
              </a:tr>
              <a:tr h="381363">
                <a:tc>
                  <a:txBody>
                    <a:bodyPr/>
                    <a:lstStyle/>
                    <a:p>
                      <a:endParaRPr lang="en-US" dirty="0"/>
                    </a:p>
                  </a:txBody>
                  <a:tcPr/>
                </a:tc>
                <a:extLst>
                  <a:ext uri="{0D108BD9-81ED-4DB2-BD59-A6C34878D82A}">
                    <a16:rowId xmlns:a16="http://schemas.microsoft.com/office/drawing/2014/main" val="3731949039"/>
                  </a:ext>
                </a:extLst>
              </a:tr>
              <a:tr h="381363">
                <a:tc>
                  <a:txBody>
                    <a:bodyPr/>
                    <a:lstStyle/>
                    <a:p>
                      <a:endParaRPr lang="en-US" dirty="0"/>
                    </a:p>
                  </a:txBody>
                  <a:tcPr/>
                </a:tc>
                <a:extLst>
                  <a:ext uri="{0D108BD9-81ED-4DB2-BD59-A6C34878D82A}">
                    <a16:rowId xmlns:a16="http://schemas.microsoft.com/office/drawing/2014/main" val="2375536932"/>
                  </a:ext>
                </a:extLst>
              </a:tr>
              <a:tr h="381363">
                <a:tc>
                  <a:txBody>
                    <a:bodyPr/>
                    <a:lstStyle/>
                    <a:p>
                      <a:endParaRPr lang="en-US" dirty="0"/>
                    </a:p>
                  </a:txBody>
                  <a:tcPr/>
                </a:tc>
                <a:extLst>
                  <a:ext uri="{0D108BD9-81ED-4DB2-BD59-A6C34878D82A}">
                    <a16:rowId xmlns:a16="http://schemas.microsoft.com/office/drawing/2014/main" val="2555716107"/>
                  </a:ext>
                </a:extLst>
              </a:tr>
              <a:tr h="381363">
                <a:tc>
                  <a:txBody>
                    <a:bodyPr/>
                    <a:lstStyle/>
                    <a:p>
                      <a:endParaRPr lang="en-US" dirty="0"/>
                    </a:p>
                  </a:txBody>
                  <a:tcPr/>
                </a:tc>
                <a:extLst>
                  <a:ext uri="{0D108BD9-81ED-4DB2-BD59-A6C34878D82A}">
                    <a16:rowId xmlns:a16="http://schemas.microsoft.com/office/drawing/2014/main" val="642799781"/>
                  </a:ext>
                </a:extLst>
              </a:tr>
              <a:tr h="381363">
                <a:tc>
                  <a:txBody>
                    <a:bodyPr/>
                    <a:lstStyle/>
                    <a:p>
                      <a:endParaRPr lang="en-US" dirty="0"/>
                    </a:p>
                  </a:txBody>
                  <a:tcPr/>
                </a:tc>
                <a:extLst>
                  <a:ext uri="{0D108BD9-81ED-4DB2-BD59-A6C34878D82A}">
                    <a16:rowId xmlns:a16="http://schemas.microsoft.com/office/drawing/2014/main" val="3334415613"/>
                  </a:ext>
                </a:extLst>
              </a:tr>
              <a:tr h="381363">
                <a:tc>
                  <a:txBody>
                    <a:bodyPr/>
                    <a:lstStyle/>
                    <a:p>
                      <a:endParaRPr lang="en-US" dirty="0"/>
                    </a:p>
                  </a:txBody>
                  <a:tcPr/>
                </a:tc>
                <a:extLst>
                  <a:ext uri="{0D108BD9-81ED-4DB2-BD59-A6C34878D82A}">
                    <a16:rowId xmlns:a16="http://schemas.microsoft.com/office/drawing/2014/main" val="237876920"/>
                  </a:ext>
                </a:extLst>
              </a:tr>
              <a:tr h="381363">
                <a:tc>
                  <a:txBody>
                    <a:bodyPr/>
                    <a:lstStyle/>
                    <a:p>
                      <a:endParaRPr lang="en-US" dirty="0"/>
                    </a:p>
                  </a:txBody>
                  <a:tcPr/>
                </a:tc>
                <a:extLst>
                  <a:ext uri="{0D108BD9-81ED-4DB2-BD59-A6C34878D82A}">
                    <a16:rowId xmlns:a16="http://schemas.microsoft.com/office/drawing/2014/main" val="3340697577"/>
                  </a:ext>
                </a:extLst>
              </a:tr>
              <a:tr h="381363">
                <a:tc>
                  <a:txBody>
                    <a:bodyPr/>
                    <a:lstStyle/>
                    <a:p>
                      <a:endParaRPr lang="en-US" dirty="0"/>
                    </a:p>
                  </a:txBody>
                  <a:tcPr/>
                </a:tc>
                <a:extLst>
                  <a:ext uri="{0D108BD9-81ED-4DB2-BD59-A6C34878D82A}">
                    <a16:rowId xmlns:a16="http://schemas.microsoft.com/office/drawing/2014/main" val="3289913357"/>
                  </a:ext>
                </a:extLst>
              </a:tr>
              <a:tr h="381363">
                <a:tc>
                  <a:txBody>
                    <a:bodyPr/>
                    <a:lstStyle/>
                    <a:p>
                      <a:endParaRPr lang="en-US" dirty="0"/>
                    </a:p>
                  </a:txBody>
                  <a:tcPr/>
                </a:tc>
                <a:extLst>
                  <a:ext uri="{0D108BD9-81ED-4DB2-BD59-A6C34878D82A}">
                    <a16:rowId xmlns:a16="http://schemas.microsoft.com/office/drawing/2014/main" val="4214643633"/>
                  </a:ext>
                </a:extLst>
              </a:tr>
              <a:tr h="381363">
                <a:tc>
                  <a:txBody>
                    <a:bodyPr/>
                    <a:lstStyle/>
                    <a:p>
                      <a:endParaRPr lang="en-US" dirty="0"/>
                    </a:p>
                  </a:txBody>
                  <a:tcPr/>
                </a:tc>
                <a:extLst>
                  <a:ext uri="{0D108BD9-81ED-4DB2-BD59-A6C34878D82A}">
                    <a16:rowId xmlns:a16="http://schemas.microsoft.com/office/drawing/2014/main" val="1609981650"/>
                  </a:ext>
                </a:extLst>
              </a:tr>
              <a:tr h="381363">
                <a:tc>
                  <a:txBody>
                    <a:bodyPr/>
                    <a:lstStyle/>
                    <a:p>
                      <a:endParaRPr lang="en-US" dirty="0"/>
                    </a:p>
                  </a:txBody>
                  <a:tcPr/>
                </a:tc>
                <a:extLst>
                  <a:ext uri="{0D108BD9-81ED-4DB2-BD59-A6C34878D82A}">
                    <a16:rowId xmlns:a16="http://schemas.microsoft.com/office/drawing/2014/main" val="2784581167"/>
                  </a:ext>
                </a:extLst>
              </a:tr>
            </a:tbl>
          </a:graphicData>
        </a:graphic>
      </p:graphicFrame>
    </p:spTree>
    <p:extLst>
      <p:ext uri="{BB962C8B-B14F-4D97-AF65-F5344CB8AC3E}">
        <p14:creationId xmlns:p14="http://schemas.microsoft.com/office/powerpoint/2010/main" val="425671723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926205"/>
          </a:xfrm>
          <a:prstGeom prst="rect">
            <a:avLst/>
          </a:prstGeom>
          <a:solidFill>
            <a:srgbClr val="5CA2DB"/>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Avenir Next" panose="020B0503020202020204" pitchFamily="34" charset="0"/>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Avenir Next" panose="020B0503020202020204" pitchFamily="34" charset="0"/>
                <a:ea typeface="Segoe UI Symbol" panose="020B0502040204020203" pitchFamily="34" charset="0"/>
                <a:cs typeface="FUTURA MEDIUM" panose="020B0602020204020303" pitchFamily="34" charset="-79"/>
              </a:defRPr>
            </a:lvl1pPr>
          </a:lstStyle>
          <a:p>
            <a:pPr lvl="0"/>
            <a:r>
              <a:rPr lang="en-US" dirty="0"/>
              <a:t>Click to edit Title</a:t>
            </a:r>
          </a:p>
        </p:txBody>
      </p:sp>
      <p:grpSp>
        <p:nvGrpSpPr>
          <p:cNvPr id="4" name="Group 3">
            <a:extLst>
              <a:ext uri="{FF2B5EF4-FFF2-40B4-BE49-F238E27FC236}">
                <a16:creationId xmlns:a16="http://schemas.microsoft.com/office/drawing/2014/main" id="{FE871024-82B3-7E13-363D-9C62273AECC7}"/>
              </a:ext>
            </a:extLst>
          </p:cNvPr>
          <p:cNvGrpSpPr/>
          <p:nvPr userDrawn="1"/>
        </p:nvGrpSpPr>
        <p:grpSpPr>
          <a:xfrm>
            <a:off x="3446615" y="5901477"/>
            <a:ext cx="5455492" cy="655879"/>
            <a:chOff x="3345180" y="5867187"/>
            <a:chExt cx="5455492" cy="655879"/>
          </a:xfrm>
        </p:grpSpPr>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rotWithShape="1">
            <a:blip r:embed="rId2"/>
            <a:srcRect l="1751"/>
            <a:stretch/>
          </p:blipFill>
          <p:spPr>
            <a:xfrm>
              <a:off x="6206489" y="5891295"/>
              <a:ext cx="2594183" cy="607662"/>
            </a:xfrm>
            <a:prstGeom prst="rect">
              <a:avLst/>
            </a:prstGeom>
          </p:spPr>
        </p:pic>
        <p:pic>
          <p:nvPicPr>
            <p:cNvPr id="2" name="Picture 1">
              <a:extLst>
                <a:ext uri="{FF2B5EF4-FFF2-40B4-BE49-F238E27FC236}">
                  <a16:creationId xmlns:a16="http://schemas.microsoft.com/office/drawing/2014/main" id="{DF7B6E33-5D11-44FD-6C32-D782E14BA5B9}"/>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10325" t="17668" r="10297" b="20981"/>
            <a:stretch/>
          </p:blipFill>
          <p:spPr>
            <a:xfrm>
              <a:off x="3345180" y="5867187"/>
              <a:ext cx="2054101" cy="655879"/>
            </a:xfrm>
            <a:prstGeom prst="rect">
              <a:avLst/>
            </a:prstGeom>
          </p:spPr>
        </p:pic>
      </p:grpSp>
      <p:pic>
        <p:nvPicPr>
          <p:cNvPr id="17" name="Picture 16">
            <a:extLst>
              <a:ext uri="{FF2B5EF4-FFF2-40B4-BE49-F238E27FC236}">
                <a16:creationId xmlns:a16="http://schemas.microsoft.com/office/drawing/2014/main" id="{06888326-3078-2E7A-6996-A637929186BD}"/>
              </a:ext>
            </a:extLst>
          </p:cNvPr>
          <p:cNvPicPr>
            <a:picLocks noChangeAspect="1"/>
          </p:cNvPicPr>
          <p:nvPr userDrawn="1"/>
        </p:nvPicPr>
        <p:blipFill>
          <a:blip r:embed="rId4"/>
          <a:stretch>
            <a:fillRect/>
          </a:stretch>
        </p:blipFill>
        <p:spPr>
          <a:xfrm>
            <a:off x="-146931" y="5708116"/>
            <a:ext cx="3192210" cy="1149882"/>
          </a:xfrm>
          <a:prstGeom prst="rect">
            <a:avLst/>
          </a:prstGeom>
        </p:spPr>
      </p:pic>
    </p:spTree>
    <p:extLst>
      <p:ext uri="{BB962C8B-B14F-4D97-AF65-F5344CB8AC3E}">
        <p14:creationId xmlns:p14="http://schemas.microsoft.com/office/powerpoint/2010/main" val="209437410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936172"/>
            <a:ext cx="8894602" cy="5293805"/>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 name="Straight Connector 1">
            <a:extLst>
              <a:ext uri="{FF2B5EF4-FFF2-40B4-BE49-F238E27FC236}">
                <a16:creationId xmlns:a16="http://schemas.microsoft.com/office/drawing/2014/main" id="{C748C737-4D26-0FF3-232F-3A08D8965C65}"/>
              </a:ext>
            </a:extLst>
          </p:cNvPr>
          <p:cNvCxnSpPr>
            <a:cxnSpLocks/>
          </p:cNvCxnSpPr>
          <p:nvPr userDrawn="1"/>
        </p:nvCxnSpPr>
        <p:spPr>
          <a:xfrm>
            <a:off x="0" y="1093292"/>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1EBCD4E0-84A9-6AFD-214C-F1566F40F6E3}"/>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169011" y="132334"/>
            <a:ext cx="8894602" cy="606084"/>
          </a:xfrm>
          <a:prstGeom prst="rect">
            <a:avLst/>
          </a:prstGeom>
        </p:spPr>
        <p:txBody>
          <a:bodyPr/>
          <a:lstStyle>
            <a:lvl1pPr algn="ctr">
              <a:defRPr sz="4400" b="1">
                <a:solidFill>
                  <a:schemeClr val="accent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latin typeface="Avenir Next" panose="020B0503020202020204" pitchFamily="34" charset="0"/>
                <a:cs typeface="Futura Medium" panose="020B0602020204020303" pitchFamily="34" charset="-79"/>
              </a:rPr>
              <a:pPr/>
              <a:t>‹#›</a:t>
            </a:fld>
            <a:endParaRPr lang="en-US"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4043"/>
            <a:ext cx="1080120" cy="312522"/>
          </a:xfrm>
          <a:prstGeom prst="rect">
            <a:avLst/>
          </a:prstGeom>
        </p:spPr>
      </p:pic>
    </p:spTree>
    <p:extLst>
      <p:ext uri="{BB962C8B-B14F-4D97-AF65-F5344CB8AC3E}">
        <p14:creationId xmlns:p14="http://schemas.microsoft.com/office/powerpoint/2010/main" val="17840979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926205"/>
          </a:xfrm>
          <a:prstGeom prst="rect">
            <a:avLst/>
          </a:prstGeom>
          <a:solidFill>
            <a:srgbClr val="5CA2DB"/>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Avenir Next" panose="020B0503020202020204" pitchFamily="34" charset="0"/>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Avenir Next" panose="020B0503020202020204" pitchFamily="34" charset="0"/>
                <a:ea typeface="Segoe UI Symbol" panose="020B0502040204020203" pitchFamily="34" charset="0"/>
                <a:cs typeface="FUTURA MEDIUM" panose="020B0602020204020303" pitchFamily="34" charset="-79"/>
              </a:defRPr>
            </a:lvl1pPr>
          </a:lstStyle>
          <a:p>
            <a:pPr lvl="0"/>
            <a:r>
              <a:rPr lang="en-US" dirty="0"/>
              <a:t>Click to edit Title</a:t>
            </a:r>
          </a:p>
        </p:txBody>
      </p:sp>
      <p:grpSp>
        <p:nvGrpSpPr>
          <p:cNvPr id="4" name="Group 3">
            <a:extLst>
              <a:ext uri="{FF2B5EF4-FFF2-40B4-BE49-F238E27FC236}">
                <a16:creationId xmlns:a16="http://schemas.microsoft.com/office/drawing/2014/main" id="{FE871024-82B3-7E13-363D-9C62273AECC7}"/>
              </a:ext>
            </a:extLst>
          </p:cNvPr>
          <p:cNvGrpSpPr/>
          <p:nvPr userDrawn="1"/>
        </p:nvGrpSpPr>
        <p:grpSpPr>
          <a:xfrm>
            <a:off x="3446615" y="5901477"/>
            <a:ext cx="5455492" cy="655879"/>
            <a:chOff x="3345180" y="5867187"/>
            <a:chExt cx="5455492" cy="655879"/>
          </a:xfrm>
        </p:grpSpPr>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rotWithShape="1">
            <a:blip r:embed="rId2"/>
            <a:srcRect l="1751"/>
            <a:stretch/>
          </p:blipFill>
          <p:spPr>
            <a:xfrm>
              <a:off x="6206489" y="5891295"/>
              <a:ext cx="2594183" cy="607662"/>
            </a:xfrm>
            <a:prstGeom prst="rect">
              <a:avLst/>
            </a:prstGeom>
          </p:spPr>
        </p:pic>
        <p:pic>
          <p:nvPicPr>
            <p:cNvPr id="2" name="Picture 1">
              <a:extLst>
                <a:ext uri="{FF2B5EF4-FFF2-40B4-BE49-F238E27FC236}">
                  <a16:creationId xmlns:a16="http://schemas.microsoft.com/office/drawing/2014/main" id="{DF7B6E33-5D11-44FD-6C32-D782E14BA5B9}"/>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10325" t="17668" r="10297" b="20981"/>
            <a:stretch/>
          </p:blipFill>
          <p:spPr>
            <a:xfrm>
              <a:off x="3345180" y="5867187"/>
              <a:ext cx="2054101" cy="655879"/>
            </a:xfrm>
            <a:prstGeom prst="rect">
              <a:avLst/>
            </a:prstGeom>
          </p:spPr>
        </p:pic>
      </p:grpSp>
      <p:pic>
        <p:nvPicPr>
          <p:cNvPr id="17" name="Picture 16">
            <a:extLst>
              <a:ext uri="{FF2B5EF4-FFF2-40B4-BE49-F238E27FC236}">
                <a16:creationId xmlns:a16="http://schemas.microsoft.com/office/drawing/2014/main" id="{06888326-3078-2E7A-6996-A637929186BD}"/>
              </a:ext>
            </a:extLst>
          </p:cNvPr>
          <p:cNvPicPr>
            <a:picLocks noChangeAspect="1"/>
          </p:cNvPicPr>
          <p:nvPr userDrawn="1"/>
        </p:nvPicPr>
        <p:blipFill>
          <a:blip r:embed="rId4"/>
          <a:stretch>
            <a:fillRect/>
          </a:stretch>
        </p:blipFill>
        <p:spPr>
          <a:xfrm>
            <a:off x="-146931" y="5708116"/>
            <a:ext cx="3192210" cy="1149882"/>
          </a:xfrm>
          <a:prstGeom prst="rect">
            <a:avLst/>
          </a:prstGeom>
        </p:spPr>
      </p:pic>
    </p:spTree>
    <p:extLst>
      <p:ext uri="{BB962C8B-B14F-4D97-AF65-F5344CB8AC3E}">
        <p14:creationId xmlns:p14="http://schemas.microsoft.com/office/powerpoint/2010/main" val="235425142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1297308"/>
            <a:ext cx="8894602" cy="4932669"/>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2" name="Straight Connector 1">
            <a:extLst>
              <a:ext uri="{FF2B5EF4-FFF2-40B4-BE49-F238E27FC236}">
                <a16:creationId xmlns:a16="http://schemas.microsoft.com/office/drawing/2014/main" id="{C748C737-4D26-0FF3-232F-3A08D8965C65}"/>
              </a:ext>
            </a:extLst>
          </p:cNvPr>
          <p:cNvCxnSpPr>
            <a:cxnSpLocks/>
          </p:cNvCxnSpPr>
          <p:nvPr userDrawn="1"/>
        </p:nvCxnSpPr>
        <p:spPr>
          <a:xfrm>
            <a:off x="0" y="1093292"/>
            <a:ext cx="9144000" cy="0"/>
          </a:xfrm>
          <a:prstGeom prst="line">
            <a:avLst/>
          </a:prstGeom>
          <a:ln w="38100">
            <a:solidFill>
              <a:srgbClr val="2381C4"/>
            </a:solidFill>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1EBCD4E0-84A9-6AFD-214C-F1566F40F6E3}"/>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0" y="1"/>
            <a:ext cx="9144000" cy="1068006"/>
          </a:xfrm>
          <a:prstGeom prst="rect">
            <a:avLst/>
          </a:prstGeom>
        </p:spPr>
        <p:txBody>
          <a:bodyPr/>
          <a:lstStyle>
            <a:lvl1pPr algn="ctr">
              <a:defRPr sz="4400" b="1">
                <a:solidFill>
                  <a:schemeClr val="accent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latin typeface="Avenir Next" panose="020B0503020202020204" pitchFamily="34" charset="0"/>
                <a:cs typeface="Futura Medium" panose="020B0602020204020303" pitchFamily="34" charset="-79"/>
              </a:rPr>
              <a:pPr/>
              <a:t>‹#›</a:t>
            </a:fld>
            <a:endParaRPr lang="en-US"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4043"/>
            <a:ext cx="1080120" cy="312522"/>
          </a:xfrm>
          <a:prstGeom prst="rect">
            <a:avLst/>
          </a:prstGeom>
        </p:spPr>
      </p:pic>
    </p:spTree>
    <p:extLst>
      <p:ext uri="{BB962C8B-B14F-4D97-AF65-F5344CB8AC3E}">
        <p14:creationId xmlns:p14="http://schemas.microsoft.com/office/powerpoint/2010/main" val="411661301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75573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5E94D8-3B35-0727-B4E2-241AC58DD756}"/>
              </a:ext>
            </a:extLst>
          </p:cNvPr>
          <p:cNvSpPr>
            <a:spLocks noGrp="1"/>
          </p:cNvSpPr>
          <p:nvPr>
            <p:ph type="ctrTitle"/>
          </p:nvPr>
        </p:nvSpPr>
        <p:spPr>
          <a:xfrm>
            <a:off x="0" y="1122363"/>
            <a:ext cx="9144000" cy="2387600"/>
          </a:xfrm>
          <a:solidFill>
            <a:srgbClr val="FAF7F5"/>
          </a:solidFill>
          <a:ln>
            <a:solidFill>
              <a:srgbClr val="FAF7F5"/>
            </a:solidFill>
          </a:ln>
        </p:spPr>
        <p:txBody>
          <a:bodyPr anchor="ctr">
            <a:normAutofit/>
          </a:bodyPr>
          <a:lstStyle>
            <a:lvl1pPr algn="ctr">
              <a:lnSpc>
                <a:spcPct val="110000"/>
              </a:lnSpc>
              <a:defRPr sz="3600">
                <a:solidFill>
                  <a:srgbClr val="C80060"/>
                </a:solidFill>
              </a:defRPr>
            </a:lvl1pPr>
          </a:lstStyle>
          <a:p>
            <a:r>
              <a:rPr lang="en-GB"/>
              <a:t>Click to edit Master title style</a:t>
            </a:r>
            <a:endParaRPr lang="en-CH" dirty="0"/>
          </a:p>
        </p:txBody>
      </p:sp>
      <p:sp>
        <p:nvSpPr>
          <p:cNvPr id="3" name="Subtitle 2">
            <a:extLst>
              <a:ext uri="{FF2B5EF4-FFF2-40B4-BE49-F238E27FC236}">
                <a16:creationId xmlns:a16="http://schemas.microsoft.com/office/drawing/2014/main" id="{2A199CD0-69FB-5141-54B6-3956626D3CE1}"/>
              </a:ext>
            </a:extLst>
          </p:cNvPr>
          <p:cNvSpPr>
            <a:spLocks noGrp="1"/>
          </p:cNvSpPr>
          <p:nvPr>
            <p:ph type="subTitle" idx="1"/>
          </p:nvPr>
        </p:nvSpPr>
        <p:spPr>
          <a:xfrm>
            <a:off x="1143000" y="4079875"/>
            <a:ext cx="6858000" cy="2095638"/>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GB"/>
              <a:t>Click to edit Master subtitle style</a:t>
            </a:r>
            <a:endParaRPr lang="en-CH" dirty="0"/>
          </a:p>
        </p:txBody>
      </p:sp>
      <p:sp>
        <p:nvSpPr>
          <p:cNvPr id="8" name="Rectangle 7">
            <a:extLst>
              <a:ext uri="{FF2B5EF4-FFF2-40B4-BE49-F238E27FC236}">
                <a16:creationId xmlns:a16="http://schemas.microsoft.com/office/drawing/2014/main" id="{72A71D8C-6C6C-0E43-C344-9D08D9E1FB2F}"/>
              </a:ext>
            </a:extLst>
          </p:cNvPr>
          <p:cNvSpPr/>
          <p:nvPr userDrawn="1"/>
        </p:nvSpPr>
        <p:spPr>
          <a:xfrm>
            <a:off x="0" y="942113"/>
            <a:ext cx="9144000" cy="176350"/>
          </a:xfrm>
          <a:prstGeom prst="rect">
            <a:avLst/>
          </a:prstGeom>
          <a:solidFill>
            <a:srgbClr val="C80060"/>
          </a:solidFill>
          <a:ln>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sz="1350"/>
          </a:p>
        </p:txBody>
      </p:sp>
      <p:sp>
        <p:nvSpPr>
          <p:cNvPr id="9" name="Rectangle 8">
            <a:extLst>
              <a:ext uri="{FF2B5EF4-FFF2-40B4-BE49-F238E27FC236}">
                <a16:creationId xmlns:a16="http://schemas.microsoft.com/office/drawing/2014/main" id="{F94B6E8A-AD55-AF2C-D557-449A0305A438}"/>
              </a:ext>
            </a:extLst>
          </p:cNvPr>
          <p:cNvSpPr/>
          <p:nvPr userDrawn="1"/>
        </p:nvSpPr>
        <p:spPr>
          <a:xfrm>
            <a:off x="0" y="3513863"/>
            <a:ext cx="9144000" cy="176350"/>
          </a:xfrm>
          <a:prstGeom prst="rect">
            <a:avLst/>
          </a:prstGeom>
          <a:solidFill>
            <a:srgbClr val="C80060"/>
          </a:solidFill>
          <a:ln>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sz="1350"/>
          </a:p>
        </p:txBody>
      </p:sp>
    </p:spTree>
    <p:extLst>
      <p:ext uri="{BB962C8B-B14F-4D97-AF65-F5344CB8AC3E}">
        <p14:creationId xmlns:p14="http://schemas.microsoft.com/office/powerpoint/2010/main" val="416811258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9F2C52-D81D-6103-C514-3D93F3A3A3E7}"/>
              </a:ext>
            </a:extLst>
          </p:cNvPr>
          <p:cNvSpPr>
            <a:spLocks noGrp="1"/>
          </p:cNvSpPr>
          <p:nvPr>
            <p:ph type="title"/>
          </p:nvPr>
        </p:nvSpPr>
        <p:spPr>
          <a:xfrm>
            <a:off x="0" y="1"/>
            <a:ext cx="9144000" cy="800082"/>
          </a:xfrm>
          <a:solidFill>
            <a:srgbClr val="FAF7F5"/>
          </a:solidFill>
          <a:ln>
            <a:solidFill>
              <a:srgbClr val="FAF7F5"/>
            </a:solidFill>
          </a:ln>
        </p:spPr>
        <p:txBody>
          <a:bodyPr tIns="180000">
            <a:normAutofit/>
          </a:bodyPr>
          <a:lstStyle>
            <a:lvl1pPr>
              <a:defRPr sz="3200">
                <a:solidFill>
                  <a:srgbClr val="66665C"/>
                </a:solidFill>
              </a:defRPr>
            </a:lvl1pPr>
          </a:lstStyle>
          <a:p>
            <a:r>
              <a:rPr lang="en-GB" dirty="0"/>
              <a:t>Click to edit Master title style</a:t>
            </a:r>
            <a:endParaRPr lang="en-CH" dirty="0"/>
          </a:p>
        </p:txBody>
      </p:sp>
      <p:sp>
        <p:nvSpPr>
          <p:cNvPr id="3" name="Content Placeholder 2">
            <a:extLst>
              <a:ext uri="{FF2B5EF4-FFF2-40B4-BE49-F238E27FC236}">
                <a16:creationId xmlns:a16="http://schemas.microsoft.com/office/drawing/2014/main" id="{CB56C9A7-A794-032F-6DCF-FA32238AA5C7}"/>
              </a:ext>
            </a:extLst>
          </p:cNvPr>
          <p:cNvSpPr>
            <a:spLocks noGrp="1"/>
          </p:cNvSpPr>
          <p:nvPr>
            <p:ph idx="1"/>
          </p:nvPr>
        </p:nvSpPr>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CH" dirty="0"/>
          </a:p>
        </p:txBody>
      </p:sp>
      <p:sp>
        <p:nvSpPr>
          <p:cNvPr id="5" name="Footer Placeholder 4">
            <a:extLst>
              <a:ext uri="{FF2B5EF4-FFF2-40B4-BE49-F238E27FC236}">
                <a16:creationId xmlns:a16="http://schemas.microsoft.com/office/drawing/2014/main" id="{D11946FB-B897-7EEF-322B-36B66F1D7D09}"/>
              </a:ext>
            </a:extLst>
          </p:cNvPr>
          <p:cNvSpPr>
            <a:spLocks noGrp="1"/>
          </p:cNvSpPr>
          <p:nvPr>
            <p:ph type="ftr" sz="quarter" idx="11"/>
          </p:nvPr>
        </p:nvSpPr>
        <p:spPr>
          <a:xfrm>
            <a:off x="-8519" y="6560583"/>
            <a:ext cx="8004550" cy="365125"/>
          </a:xfrm>
        </p:spPr>
        <p:txBody>
          <a:bodyPr/>
          <a:lstStyle>
            <a:lvl1pPr>
              <a:defRPr sz="1200" b="1" i="0">
                <a:solidFill>
                  <a:schemeClr val="bg1"/>
                </a:solidFill>
                <a:latin typeface="Avenir Next Demi Bold" panose="020B0503020202020204" pitchFamily="34" charset="0"/>
              </a:defRPr>
            </a:lvl1pPr>
          </a:lstStyle>
          <a:p>
            <a:r>
              <a:rPr lang="en-GB" dirty="0"/>
              <a:t>Flash-Cosmos: In-Flash Bulk Bitwise Operations Using Inherent Computation </a:t>
            </a:r>
            <a:r>
              <a:rPr lang="en-GB" dirty="0" err="1"/>
              <a:t>Capbility</a:t>
            </a:r>
            <a:r>
              <a:rPr lang="en-GB" dirty="0"/>
              <a:t> of NAND Flash Memory</a:t>
            </a:r>
            <a:endParaRPr lang="en-CH" dirty="0"/>
          </a:p>
        </p:txBody>
      </p:sp>
      <p:sp>
        <p:nvSpPr>
          <p:cNvPr id="6" name="Slide Number Placeholder 5">
            <a:extLst>
              <a:ext uri="{FF2B5EF4-FFF2-40B4-BE49-F238E27FC236}">
                <a16:creationId xmlns:a16="http://schemas.microsoft.com/office/drawing/2014/main" id="{4A994CEE-A16E-CD13-AD5A-343524F6CAA0}"/>
              </a:ext>
            </a:extLst>
          </p:cNvPr>
          <p:cNvSpPr>
            <a:spLocks noGrp="1"/>
          </p:cNvSpPr>
          <p:nvPr>
            <p:ph type="sldNum" sz="quarter" idx="12"/>
          </p:nvPr>
        </p:nvSpPr>
        <p:spPr>
          <a:xfrm>
            <a:off x="6967331" y="6560583"/>
            <a:ext cx="2057400" cy="365125"/>
          </a:xfrm>
        </p:spPr>
        <p:txBody>
          <a:bodyPr/>
          <a:lstStyle>
            <a:lvl1pPr>
              <a:defRPr sz="1400" b="1" i="0">
                <a:solidFill>
                  <a:srgbClr val="66665C"/>
                </a:solidFill>
                <a:latin typeface="Avenir Next Demi Bold" panose="020B0503020202020204" pitchFamily="34" charset="0"/>
              </a:defRPr>
            </a:lvl1pPr>
          </a:lstStyle>
          <a:p>
            <a:fld id="{CC579B59-77B5-774A-97C3-0D6C62254113}" type="slidenum">
              <a:rPr lang="en-CH" smtClean="0"/>
              <a:pPr/>
              <a:t>‹#›</a:t>
            </a:fld>
            <a:endParaRPr lang="en-CH" dirty="0"/>
          </a:p>
        </p:txBody>
      </p:sp>
      <p:sp>
        <p:nvSpPr>
          <p:cNvPr id="7" name="Rectangle 6">
            <a:extLst>
              <a:ext uri="{FF2B5EF4-FFF2-40B4-BE49-F238E27FC236}">
                <a16:creationId xmlns:a16="http://schemas.microsoft.com/office/drawing/2014/main" id="{F7D32CAE-C200-B97E-8C05-88E1DCEFC7C8}"/>
              </a:ext>
            </a:extLst>
          </p:cNvPr>
          <p:cNvSpPr/>
          <p:nvPr userDrawn="1"/>
        </p:nvSpPr>
        <p:spPr>
          <a:xfrm>
            <a:off x="0" y="802951"/>
            <a:ext cx="9144000" cy="74466"/>
          </a:xfrm>
          <a:prstGeom prst="rect">
            <a:avLst/>
          </a:prstGeom>
          <a:solidFill>
            <a:srgbClr val="C80060"/>
          </a:solidFill>
          <a:ln>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sz="1350"/>
          </a:p>
        </p:txBody>
      </p:sp>
      <p:pic>
        <p:nvPicPr>
          <p:cNvPr id="4" name="그래픽 12">
            <a:extLst>
              <a:ext uri="{FF2B5EF4-FFF2-40B4-BE49-F238E27FC236}">
                <a16:creationId xmlns:a16="http://schemas.microsoft.com/office/drawing/2014/main" id="{2D6660E3-897F-7940-5162-70C1F7A2295C}"/>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1096" y="6637917"/>
            <a:ext cx="978667" cy="188277"/>
          </a:xfrm>
          <a:prstGeom prst="rect">
            <a:avLst/>
          </a:prstGeom>
        </p:spPr>
      </p:pic>
    </p:spTree>
    <p:extLst>
      <p:ext uri="{BB962C8B-B14F-4D97-AF65-F5344CB8AC3E}">
        <p14:creationId xmlns:p14="http://schemas.microsoft.com/office/powerpoint/2010/main" val="383013072"/>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4.xml"/><Relationship Id="rId1" Type="http://schemas.openxmlformats.org/officeDocument/2006/relationships/slideLayout" Target="../slideLayouts/slideLayout3.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9.xml"/><Relationship Id="rId1" Type="http://schemas.openxmlformats.org/officeDocument/2006/relationships/slideLayout" Target="../slideLayouts/slideLayout8.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slideLayout" Target="../slideLayouts/slideLayout11.xml"/><Relationship Id="rId1" Type="http://schemas.openxmlformats.org/officeDocument/2006/relationships/slideLayout" Target="../slideLayouts/slideLayout10.xml"/><Relationship Id="rId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3" Type="http://schemas.openxmlformats.org/officeDocument/2006/relationships/theme" Target="../theme/theme6.xml"/><Relationship Id="rId2" Type="http://schemas.openxmlformats.org/officeDocument/2006/relationships/slideLayout" Target="../slideLayouts/slideLayout14.xml"/><Relationship Id="rId1" Type="http://schemas.openxmlformats.org/officeDocument/2006/relationships/slideLayout" Target="../slideLayouts/slideLayout1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6/21/25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144678194"/>
      </p:ext>
    </p:extLst>
  </p:cSld>
  <p:clrMap bg1="lt1" tx1="dk1" bg2="lt2" tx2="dk2" accent1="accent1" accent2="accent2" accent3="accent3" accent4="accent4" accent5="accent5" accent6="accent6" hlink="hlink" folHlink="folHlink"/>
  <p:sldLayoutIdLst>
    <p:sldLayoutId id="2147483661" r:id="rId1"/>
    <p:sldLayoutId id="2147483662"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6/21/25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3372649173"/>
      </p:ext>
    </p:extLst>
  </p:cSld>
  <p:clrMap bg1="lt1" tx1="dk1" bg2="lt2" tx2="dk2" accent1="accent1" accent2="accent2" accent3="accent3" accent4="accent4" accent5="accent5" accent6="accent6" hlink="hlink" folHlink="folHlink"/>
  <p:sldLayoutIdLst>
    <p:sldLayoutId id="2147483664" r:id="rId1"/>
    <p:sldLayoutId id="2147483665"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6/21/25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274380392"/>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90" r:id="rId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52C175A-001B-F122-EAEC-701B23593B9D}"/>
              </a:ext>
            </a:extLst>
          </p:cNvPr>
          <p:cNvSpPr>
            <a:spLocks noGrp="1"/>
          </p:cNvSpPr>
          <p:nvPr>
            <p:ph type="title"/>
          </p:nvPr>
        </p:nvSpPr>
        <p:spPr>
          <a:xfrm>
            <a:off x="0" y="1"/>
            <a:ext cx="9144000" cy="914400"/>
          </a:xfrm>
          <a:prstGeom prst="rect">
            <a:avLst/>
          </a:prstGeom>
          <a:noFill/>
        </p:spPr>
        <p:txBody>
          <a:bodyPr vert="horz" lIns="180000" tIns="45720" rIns="91440" bIns="45720" rtlCol="0" anchor="ctr">
            <a:normAutofit/>
          </a:bodyPr>
          <a:lstStyle/>
          <a:p>
            <a:r>
              <a:rPr lang="en-GB"/>
              <a:t>Click to edit Master title style</a:t>
            </a:r>
            <a:endParaRPr lang="en-CH" dirty="0"/>
          </a:p>
        </p:txBody>
      </p:sp>
      <p:sp>
        <p:nvSpPr>
          <p:cNvPr id="3" name="Text Placeholder 2">
            <a:extLst>
              <a:ext uri="{FF2B5EF4-FFF2-40B4-BE49-F238E27FC236}">
                <a16:creationId xmlns:a16="http://schemas.microsoft.com/office/drawing/2014/main" id="{288C6696-E964-955E-282B-B11220F407EB}"/>
              </a:ext>
            </a:extLst>
          </p:cNvPr>
          <p:cNvSpPr>
            <a:spLocks noGrp="1"/>
          </p:cNvSpPr>
          <p:nvPr>
            <p:ph type="body" idx="1"/>
          </p:nvPr>
        </p:nvSpPr>
        <p:spPr>
          <a:xfrm>
            <a:off x="119270" y="999986"/>
            <a:ext cx="8905461" cy="5475010"/>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CH" dirty="0"/>
          </a:p>
        </p:txBody>
      </p:sp>
      <p:sp>
        <p:nvSpPr>
          <p:cNvPr id="4" name="Date Placeholder 3">
            <a:extLst>
              <a:ext uri="{FF2B5EF4-FFF2-40B4-BE49-F238E27FC236}">
                <a16:creationId xmlns:a16="http://schemas.microsoft.com/office/drawing/2014/main" id="{6A0367FD-E7D1-AA1A-9CFD-E52520E4924D}"/>
              </a:ext>
            </a:extLst>
          </p:cNvPr>
          <p:cNvSpPr>
            <a:spLocks noGrp="1"/>
          </p:cNvSpPr>
          <p:nvPr>
            <p:ph type="dt" sz="half" idx="2"/>
          </p:nvPr>
        </p:nvSpPr>
        <p:spPr>
          <a:xfrm>
            <a:off x="628650" y="6560583"/>
            <a:ext cx="2057400" cy="365125"/>
          </a:xfrm>
          <a:prstGeom prst="rect">
            <a:avLst/>
          </a:prstGeom>
        </p:spPr>
        <p:txBody>
          <a:bodyPr vert="horz" lIns="91440" tIns="45720" rIns="91440" bIns="45720" rtlCol="0" anchor="ctr"/>
          <a:lstStyle>
            <a:lvl1pPr algn="l">
              <a:defRPr sz="900" b="0" i="0">
                <a:solidFill>
                  <a:schemeClr val="tx1">
                    <a:tint val="75000"/>
                  </a:schemeClr>
                </a:solidFill>
                <a:latin typeface="Avenir Next Medium" panose="020B0503020202020204" pitchFamily="34" charset="0"/>
              </a:defRPr>
            </a:lvl1pPr>
          </a:lstStyle>
          <a:p>
            <a:endParaRPr lang="en-CH"/>
          </a:p>
        </p:txBody>
      </p:sp>
      <p:sp>
        <p:nvSpPr>
          <p:cNvPr id="5" name="Footer Placeholder 4">
            <a:extLst>
              <a:ext uri="{FF2B5EF4-FFF2-40B4-BE49-F238E27FC236}">
                <a16:creationId xmlns:a16="http://schemas.microsoft.com/office/drawing/2014/main" id="{B7CCA823-584F-54AF-7E5C-3B25CBCD23D6}"/>
              </a:ext>
            </a:extLst>
          </p:cNvPr>
          <p:cNvSpPr>
            <a:spLocks noGrp="1"/>
          </p:cNvSpPr>
          <p:nvPr>
            <p:ph type="ftr" sz="quarter" idx="3"/>
          </p:nvPr>
        </p:nvSpPr>
        <p:spPr>
          <a:xfrm>
            <a:off x="3028950" y="6560583"/>
            <a:ext cx="3086100" cy="365125"/>
          </a:xfrm>
          <a:prstGeom prst="rect">
            <a:avLst/>
          </a:prstGeom>
        </p:spPr>
        <p:txBody>
          <a:bodyPr vert="horz" lIns="91440" tIns="45720" rIns="91440" bIns="45720" rtlCol="0" anchor="ctr"/>
          <a:lstStyle>
            <a:lvl1pPr algn="ctr">
              <a:defRPr sz="900" b="0" i="0">
                <a:solidFill>
                  <a:schemeClr val="tx1">
                    <a:tint val="75000"/>
                  </a:schemeClr>
                </a:solidFill>
                <a:latin typeface="Avenir Next Medium" panose="020B0503020202020204" pitchFamily="34" charset="0"/>
              </a:defRPr>
            </a:lvl1pPr>
          </a:lstStyle>
          <a:p>
            <a:r>
              <a:rPr lang="en-GB"/>
              <a:t>Flash-Cosmos: In-Flash Bulk Bitwise Operations Using Inherent Computation Capbility of NAND Flash Memory</a:t>
            </a:r>
            <a:endParaRPr lang="en-CH" dirty="0"/>
          </a:p>
        </p:txBody>
      </p:sp>
      <p:sp>
        <p:nvSpPr>
          <p:cNvPr id="6" name="Slide Number Placeholder 5">
            <a:extLst>
              <a:ext uri="{FF2B5EF4-FFF2-40B4-BE49-F238E27FC236}">
                <a16:creationId xmlns:a16="http://schemas.microsoft.com/office/drawing/2014/main" id="{9912CAAC-4D46-D667-4BCE-1658B9342CD9}"/>
              </a:ext>
            </a:extLst>
          </p:cNvPr>
          <p:cNvSpPr>
            <a:spLocks noGrp="1"/>
          </p:cNvSpPr>
          <p:nvPr>
            <p:ph type="sldNum" sz="quarter" idx="4"/>
          </p:nvPr>
        </p:nvSpPr>
        <p:spPr>
          <a:xfrm>
            <a:off x="6457950" y="6560583"/>
            <a:ext cx="2057400" cy="365125"/>
          </a:xfrm>
          <a:prstGeom prst="rect">
            <a:avLst/>
          </a:prstGeom>
        </p:spPr>
        <p:txBody>
          <a:bodyPr vert="horz" lIns="91440" tIns="45720" rIns="91440" bIns="45720" rtlCol="0" anchor="ctr"/>
          <a:lstStyle>
            <a:lvl1pPr algn="r">
              <a:defRPr sz="900" b="0" i="0">
                <a:solidFill>
                  <a:schemeClr val="tx1">
                    <a:tint val="75000"/>
                  </a:schemeClr>
                </a:solidFill>
                <a:latin typeface="Avenir Next Medium" panose="020B0503020202020204" pitchFamily="34" charset="0"/>
              </a:defRPr>
            </a:lvl1pPr>
          </a:lstStyle>
          <a:p>
            <a:fld id="{CC579B59-77B5-774A-97C3-0D6C62254113}" type="slidenum">
              <a:rPr lang="en-CH" smtClean="0"/>
              <a:pPr/>
              <a:t>‹#›</a:t>
            </a:fld>
            <a:endParaRPr lang="en-CH"/>
          </a:p>
        </p:txBody>
      </p:sp>
    </p:spTree>
    <p:extLst>
      <p:ext uri="{BB962C8B-B14F-4D97-AF65-F5344CB8AC3E}">
        <p14:creationId xmlns:p14="http://schemas.microsoft.com/office/powerpoint/2010/main" val="1794451744"/>
      </p:ext>
    </p:extLst>
  </p:cSld>
  <p:clrMap bg1="lt1" tx1="dk1" bg2="lt2" tx2="dk2" accent1="accent1" accent2="accent2" accent3="accent3" accent4="accent4" accent5="accent5" accent6="accent6" hlink="hlink" folHlink="folHlink"/>
  <p:sldLayoutIdLst>
    <p:sldLayoutId id="2147483678" r:id="rId1"/>
    <p:sldLayoutId id="2147483679" r:id="rId2"/>
  </p:sldLayoutIdLst>
  <p:hf hdr="0" ftr="0" dt="0"/>
  <p:txStyles>
    <p:titleStyle>
      <a:lvl1pPr algn="l" defTabSz="685800" rtl="0" eaLnBrk="1" latinLnBrk="0" hangingPunct="1">
        <a:lnSpc>
          <a:spcPct val="90000"/>
        </a:lnSpc>
        <a:spcBef>
          <a:spcPct val="0"/>
        </a:spcBef>
        <a:buNone/>
        <a:defRPr sz="3000" b="0" i="0" kern="1200">
          <a:solidFill>
            <a:schemeClr val="tx1"/>
          </a:solidFill>
          <a:latin typeface="Avenir Next Medium" panose="020B0503020202020204" pitchFamily="34" charset="0"/>
          <a:ea typeface="+mj-ea"/>
          <a:cs typeface="+mj-cs"/>
        </a:defRPr>
      </a:lvl1pPr>
    </p:titleStyle>
    <p:bodyStyle>
      <a:lvl1pPr marL="171450" indent="-171450" algn="l" defTabSz="685800" rtl="0" eaLnBrk="1" latinLnBrk="0" hangingPunct="1">
        <a:lnSpc>
          <a:spcPct val="90000"/>
        </a:lnSpc>
        <a:spcBef>
          <a:spcPts val="750"/>
        </a:spcBef>
        <a:buClr>
          <a:srgbClr val="C80060"/>
        </a:buClr>
        <a:buFont typeface="Wingdings" pitchFamily="2" charset="2"/>
        <a:buChar char="§"/>
        <a:defRPr sz="2100" b="0" i="0" kern="1200">
          <a:solidFill>
            <a:schemeClr val="tx1"/>
          </a:solidFill>
          <a:latin typeface="Avenir Next" panose="020B0503020202020204" pitchFamily="34" charset="0"/>
          <a:ea typeface="+mn-ea"/>
          <a:cs typeface="+mn-cs"/>
        </a:defRPr>
      </a:lvl1pPr>
      <a:lvl2pPr marL="514350" indent="-171450" algn="l" defTabSz="685800" rtl="0" eaLnBrk="1" latinLnBrk="0" hangingPunct="1">
        <a:lnSpc>
          <a:spcPct val="90000"/>
        </a:lnSpc>
        <a:spcBef>
          <a:spcPts val="375"/>
        </a:spcBef>
        <a:buClr>
          <a:schemeClr val="tx1"/>
        </a:buClr>
        <a:buFont typeface="Arial" panose="020B0604020202020204" pitchFamily="34" charset="0"/>
        <a:buChar char="•"/>
        <a:defRPr sz="1950" b="0" i="0" kern="1200">
          <a:solidFill>
            <a:schemeClr val="tx1"/>
          </a:solidFill>
          <a:latin typeface="Avenir Next" panose="020B0503020202020204" pitchFamily="34" charset="0"/>
          <a:ea typeface="+mn-ea"/>
          <a:cs typeface="+mn-cs"/>
        </a:defRPr>
      </a:lvl2pPr>
      <a:lvl3pPr marL="857250" indent="-171450" algn="l" defTabSz="685800" rtl="0" eaLnBrk="1" latinLnBrk="0" hangingPunct="1">
        <a:lnSpc>
          <a:spcPct val="90000"/>
        </a:lnSpc>
        <a:spcBef>
          <a:spcPts val="375"/>
        </a:spcBef>
        <a:buClr>
          <a:schemeClr val="tx1"/>
        </a:buClr>
        <a:buSzPct val="70000"/>
        <a:buFont typeface="Courier New" panose="02070309020205020404" pitchFamily="49" charset="0"/>
        <a:buChar char="o"/>
        <a:defRPr sz="1800" b="0" i="0" kern="1200">
          <a:solidFill>
            <a:schemeClr val="tx1"/>
          </a:solidFill>
          <a:latin typeface="Avenir Next" panose="020B0503020202020204" pitchFamily="34" charset="0"/>
          <a:ea typeface="+mn-ea"/>
          <a:cs typeface="+mn-cs"/>
        </a:defRPr>
      </a:lvl3pPr>
      <a:lvl4pPr marL="1200150" indent="-171450" algn="l" defTabSz="685800" rtl="0" eaLnBrk="1" latinLnBrk="0" hangingPunct="1">
        <a:lnSpc>
          <a:spcPct val="90000"/>
        </a:lnSpc>
        <a:spcBef>
          <a:spcPts val="375"/>
        </a:spcBef>
        <a:buFont typeface="Apple Symbols" panose="02000000000000000000" pitchFamily="2" charset="-79"/>
        <a:buChar char="⎻"/>
        <a:defRPr sz="1650" b="0" i="0" kern="1200">
          <a:solidFill>
            <a:schemeClr val="tx1"/>
          </a:solidFill>
          <a:latin typeface="Avenir Next" panose="020B0503020202020204" pitchFamily="34" charset="0"/>
          <a:ea typeface="+mn-ea"/>
          <a:cs typeface="+mn-cs"/>
        </a:defRPr>
      </a:lvl4pPr>
      <a:lvl5pPr marL="1543050" indent="-171450" algn="l" defTabSz="685800" rtl="0" eaLnBrk="1" latinLnBrk="0" hangingPunct="1">
        <a:lnSpc>
          <a:spcPct val="90000"/>
        </a:lnSpc>
        <a:spcBef>
          <a:spcPts val="375"/>
        </a:spcBef>
        <a:buFont typeface="Wingdings" pitchFamily="2" charset="2"/>
        <a:buChar char="§"/>
        <a:defRPr sz="1650" b="0" i="0" kern="1200">
          <a:solidFill>
            <a:schemeClr val="tx1"/>
          </a:solidFill>
          <a:latin typeface="Avenir Next" panose="020B050302020202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CH"/>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6/21/25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1472685532"/>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91" r:id="rId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6/21/25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3336823291"/>
      </p:ext>
    </p:extLst>
  </p:cSld>
  <p:clrMap bg1="lt1" tx1="dk1" bg2="lt2" tx2="dk2" accent1="accent1" accent2="accent2" accent3="accent3" accent4="accent4" accent5="accent5" accent6="accent6" hlink="hlink" folHlink="folHlink"/>
  <p:sldLayoutIdLst>
    <p:sldLayoutId id="2147483688" r:id="rId1"/>
    <p:sldLayoutId id="2147483689"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hyperlink" Target="https://geraldofojunior.github.io/" TargetMode="External"/><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hyperlink" Target="mailto:geraldofojunior@gmail.com" TargetMode="External"/><Relationship Id="rId5" Type="http://schemas.openxmlformats.org/officeDocument/2006/relationships/image" Target="../media/image8.svg"/><Relationship Id="rId4" Type="http://schemas.openxmlformats.org/officeDocument/2006/relationships/image" Target="../media/image6.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82.xml"/><Relationship Id="rId1" Type="http://schemas.openxmlformats.org/officeDocument/2006/relationships/slideLayout" Target="../slideLayouts/slideLayout2.xml"/><Relationship Id="rId4" Type="http://schemas.openxmlformats.org/officeDocument/2006/relationships/hyperlink" Target="https://arxiv.org/pdf/2211.05838" TargetMode="External"/></Relationships>
</file>

<file path=ppt/slides/_rels/slide10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4.xml"/><Relationship Id="rId1" Type="http://schemas.openxmlformats.org/officeDocument/2006/relationships/slideLayout" Target="../slideLayouts/slideLayout2.xml"/><Relationship Id="rId4" Type="http://schemas.openxmlformats.org/officeDocument/2006/relationships/image" Target="../media/image36.svg"/></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9.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9.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9.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9.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8" Type="http://schemas.openxmlformats.org/officeDocument/2006/relationships/hyperlink" Target="http://users.ece.cmu.edu/~omutlu/pub/rowclone_seshadri_micro13-poster.pptx" TargetMode="External"/><Relationship Id="rId3" Type="http://schemas.openxmlformats.org/officeDocument/2006/relationships/hyperlink" Target="http://www.microarch.org/micro46/" TargetMode="External"/><Relationship Id="rId7" Type="http://schemas.openxmlformats.org/officeDocument/2006/relationships/hyperlink" Target="http://users.ece.cmu.edu/~omutlu/pub/rowclone_seshadri_micro13_lightning-talk.pdf" TargetMode="External"/><Relationship Id="rId2" Type="http://schemas.openxmlformats.org/officeDocument/2006/relationships/hyperlink" Target="http://users.ece.cmu.edu/~omutlu/pub/rowclone_micro13.pdf" TargetMode="External"/><Relationship Id="rId1" Type="http://schemas.openxmlformats.org/officeDocument/2006/relationships/slideLayout" Target="../slideLayouts/slideLayout2.xml"/><Relationship Id="rId6" Type="http://schemas.openxmlformats.org/officeDocument/2006/relationships/hyperlink" Target="http://users.ece.cmu.edu/~omutlu/pub/rowclone_seshadri_micro13_lightning-talk.pptx" TargetMode="External"/><Relationship Id="rId5" Type="http://schemas.openxmlformats.org/officeDocument/2006/relationships/hyperlink" Target="http://users.ece.cmu.edu/~omutlu/pub/rowclone_seshadri_micro13-talk.pdf" TargetMode="External"/><Relationship Id="rId10" Type="http://schemas.openxmlformats.org/officeDocument/2006/relationships/image" Target="../media/image9.png"/><Relationship Id="rId4" Type="http://schemas.openxmlformats.org/officeDocument/2006/relationships/hyperlink" Target="http://users.ece.cmu.edu/~omutlu/pub/rowclone_seshadri_micro13-talk.pptx" TargetMode="External"/><Relationship Id="rId9" Type="http://schemas.openxmlformats.org/officeDocument/2006/relationships/hyperlink" Target="http://users.ece.cmu.edu/~omutlu/pub/rowclone_seshadri_micro13-poster.pdf" TargetMode="Externa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9.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9.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9.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9.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9.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9.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9.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9.xml"/></Relationships>
</file>

<file path=ppt/slides/_rels/slide11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99.xml"/><Relationship Id="rId1" Type="http://schemas.openxmlformats.org/officeDocument/2006/relationships/slideLayout" Target="../slideLayouts/slideLayout9.xml"/><Relationship Id="rId5" Type="http://schemas.openxmlformats.org/officeDocument/2006/relationships/image" Target="../media/image38.png"/><Relationship Id="rId4" Type="http://schemas.openxmlformats.org/officeDocument/2006/relationships/hyperlink" Target="https://arxiv.org/abs/2209.05566.pdf" TargetMode="Externa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hyperlink" Target="http://www.computer.org/web/cal" TargetMode="External"/><Relationship Id="rId2" Type="http://schemas.openxmlformats.org/officeDocument/2006/relationships/hyperlink" Target="http://users.ece.cmu.edu/~omutlu/pub/in-DRAM-bulk-AND-OR-ieee_cal15.pdf" TargetMode="External"/><Relationship Id="rId1" Type="http://schemas.openxmlformats.org/officeDocument/2006/relationships/slideLayout" Target="../slideLayouts/slideLayout2.xml"/><Relationship Id="rId4" Type="http://schemas.openxmlformats.org/officeDocument/2006/relationships/image" Target="../media/image10.png"/></Relationships>
</file>

<file path=ppt/slides/_rels/slide1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hyperlink" Target="https://arxiv.org/pdf/2402.18736.pdf" TargetMode="Externa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hyperlink" Target="https://github.com/CMU-SAFARI/MIMDRAM" TargetMode="External"/><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48.xml"/><Relationship Id="rId1" Type="http://schemas.openxmlformats.org/officeDocument/2006/relationships/slideLayout" Target="../slideLayouts/slideLayout1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1.xml"/></Relationships>
</file>

<file path=ppt/slides/_rels/slide6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60.xml"/><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1.xml"/></Relationships>
</file>

<file path=ppt/slides/_rels/slide73.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64.xml"/><Relationship Id="rId1" Type="http://schemas.openxmlformats.org/officeDocument/2006/relationships/slideLayout" Target="../slideLayouts/slideLayout14.xml"/><Relationship Id="rId4" Type="http://schemas.openxmlformats.org/officeDocument/2006/relationships/image" Target="../media/image140.png"/></Relationships>
</file>

<file path=ppt/slides/_rels/slide74.xml.rels><?xml version="1.0" encoding="UTF-8" standalone="yes"?>
<Relationships xmlns="http://schemas.openxmlformats.org/package/2006/relationships"><Relationship Id="rId3" Type="http://schemas.openxmlformats.org/officeDocument/2006/relationships/image" Target="../media/image220.png"/><Relationship Id="rId7" Type="http://schemas.openxmlformats.org/officeDocument/2006/relationships/image" Target="../media/image230.png"/><Relationship Id="rId2" Type="http://schemas.openxmlformats.org/officeDocument/2006/relationships/notesSlide" Target="../notesSlides/notesSlide65.xml"/><Relationship Id="rId1" Type="http://schemas.openxmlformats.org/officeDocument/2006/relationships/slideLayout" Target="../slideLayouts/slideLayout14.xml"/><Relationship Id="rId6" Type="http://schemas.openxmlformats.org/officeDocument/2006/relationships/image" Target="../media/image24.png"/><Relationship Id="rId5" Type="http://schemas.openxmlformats.org/officeDocument/2006/relationships/image" Target="../media/image130.png"/><Relationship Id="rId4" Type="http://schemas.openxmlformats.org/officeDocument/2006/relationships/image" Target="../media/image150.png"/></Relationships>
</file>

<file path=ppt/slides/_rels/slide75.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130.png"/><Relationship Id="rId2" Type="http://schemas.openxmlformats.org/officeDocument/2006/relationships/notesSlide" Target="../notesSlides/notesSlide66.xml"/><Relationship Id="rId1" Type="http://schemas.openxmlformats.org/officeDocument/2006/relationships/slideLayout" Target="../slideLayouts/slideLayout14.xml"/><Relationship Id="rId6" Type="http://schemas.openxmlformats.org/officeDocument/2006/relationships/image" Target="../media/image160.png"/><Relationship Id="rId5" Type="http://schemas.openxmlformats.org/officeDocument/2006/relationships/image" Target="../media/image220.png"/><Relationship Id="rId4" Type="http://schemas.openxmlformats.org/officeDocument/2006/relationships/image" Target="../media/image230.png"/></Relationships>
</file>

<file path=ppt/slides/_rels/slide76.xml.rels><?xml version="1.0" encoding="UTF-8" standalone="yes"?>
<Relationships xmlns="http://schemas.openxmlformats.org/package/2006/relationships"><Relationship Id="rId3" Type="http://schemas.openxmlformats.org/officeDocument/2006/relationships/image" Target="../media/image170.png"/><Relationship Id="rId7" Type="http://schemas.openxmlformats.org/officeDocument/2006/relationships/image" Target="../media/image190.png"/><Relationship Id="rId2" Type="http://schemas.openxmlformats.org/officeDocument/2006/relationships/notesSlide" Target="../notesSlides/notesSlide67.xml"/><Relationship Id="rId1" Type="http://schemas.openxmlformats.org/officeDocument/2006/relationships/slideLayout" Target="../slideLayouts/slideLayout14.xml"/><Relationship Id="rId6" Type="http://schemas.openxmlformats.org/officeDocument/2006/relationships/image" Target="../media/image160.png"/><Relationship Id="rId5" Type="http://schemas.openxmlformats.org/officeDocument/2006/relationships/image" Target="../media/image220.png"/><Relationship Id="rId4" Type="http://schemas.openxmlformats.org/officeDocument/2006/relationships/image" Target="../media/image180.png"/></Relationships>
</file>

<file path=ppt/slides/_rels/slide77.xml.rels><?xml version="1.0" encoding="UTF-8" standalone="yes"?>
<Relationships xmlns="http://schemas.openxmlformats.org/package/2006/relationships"><Relationship Id="rId3" Type="http://schemas.openxmlformats.org/officeDocument/2006/relationships/image" Target="../media/image160.png"/><Relationship Id="rId7" Type="http://schemas.openxmlformats.org/officeDocument/2006/relationships/image" Target="../media/image220.png"/><Relationship Id="rId2" Type="http://schemas.openxmlformats.org/officeDocument/2006/relationships/notesSlide" Target="../notesSlides/notesSlide68.xml"/><Relationship Id="rId1" Type="http://schemas.openxmlformats.org/officeDocument/2006/relationships/slideLayout" Target="../slideLayouts/slideLayout14.xml"/><Relationship Id="rId6" Type="http://schemas.openxmlformats.org/officeDocument/2006/relationships/image" Target="../media/image230.png"/><Relationship Id="rId5" Type="http://schemas.openxmlformats.org/officeDocument/2006/relationships/image" Target="../media/image24.png"/><Relationship Id="rId4" Type="http://schemas.openxmlformats.org/officeDocument/2006/relationships/image" Target="../media/image190.png"/></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1.xml"/></Relationships>
</file>

<file path=ppt/slides/_rels/slide79.xml.rels><?xml version="1.0" encoding="UTF-8" standalone="yes"?>
<Relationships xmlns="http://schemas.openxmlformats.org/package/2006/relationships"><Relationship Id="rId3" Type="http://schemas.openxmlformats.org/officeDocument/2006/relationships/hyperlink" Target="https://arxiv.org/abs/2501.17466" TargetMode="External"/><Relationship Id="rId2" Type="http://schemas.openxmlformats.org/officeDocument/2006/relationships/notesSlide" Target="../notesSlides/notesSlide70.xml"/><Relationship Id="rId1" Type="http://schemas.openxmlformats.org/officeDocument/2006/relationships/slideLayout" Target="../slideLayouts/slideLayout11.xml"/><Relationship Id="rId5" Type="http://schemas.openxmlformats.org/officeDocument/2006/relationships/image" Target="../media/image22.png"/><Relationship Id="rId4" Type="http://schemas.openxmlformats.org/officeDocument/2006/relationships/hyperlink" Target="https://github.com/CMU-SAFARI/Proteus" TargetMode="Externa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hyperlink" Target="https://github.com/CMU-SAFARI/Proteus" TargetMode="External"/><Relationship Id="rId2" Type="http://schemas.openxmlformats.org/officeDocument/2006/relationships/notesSlide" Target="../notesSlides/notesSlide71.xml"/><Relationship Id="rId1" Type="http://schemas.openxmlformats.org/officeDocument/2006/relationships/slideLayout" Target="../slideLayouts/slideLayout11.xml"/></Relationships>
</file>

<file path=ppt/slides/_rels/slide81.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72.xml"/><Relationship Id="rId1" Type="http://schemas.openxmlformats.org/officeDocument/2006/relationships/slideLayout" Target="../slideLayouts/slideLayout14.xml"/></Relationships>
</file>

<file path=ppt/slides/_rels/slide8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73.xml"/><Relationship Id="rId1" Type="http://schemas.openxmlformats.org/officeDocument/2006/relationships/slideLayout" Target="../slideLayouts/slideLayout14.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1.xml"/></Relationships>
</file>

<file path=ppt/slides/_rels/slide84.xml.rels><?xml version="1.0" encoding="UTF-8" standalone="yes"?>
<Relationships xmlns="http://schemas.openxmlformats.org/package/2006/relationships"><Relationship Id="rId3" Type="http://schemas.openxmlformats.org/officeDocument/2006/relationships/hyperlink" Target="https://arxiv.org/abs/2501.17466" TargetMode="External"/><Relationship Id="rId2" Type="http://schemas.openxmlformats.org/officeDocument/2006/relationships/notesSlide" Target="../notesSlides/notesSlide75.xml"/><Relationship Id="rId1" Type="http://schemas.openxmlformats.org/officeDocument/2006/relationships/slideLayout" Target="../slideLayouts/slideLayout11.xml"/><Relationship Id="rId5" Type="http://schemas.openxmlformats.org/officeDocument/2006/relationships/image" Target="../media/image22.png"/><Relationship Id="rId4" Type="http://schemas.openxmlformats.org/officeDocument/2006/relationships/hyperlink" Target="https://github.com/CMU-SAFARI/Proteus" TargetMode="External"/></Relationships>
</file>

<file path=ppt/slides/_rels/slide85.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hyperlink" Target="https://geraldofojunior.github.io/" TargetMode="External"/><Relationship Id="rId2" Type="http://schemas.openxmlformats.org/officeDocument/2006/relationships/notesSlide" Target="../notesSlides/notesSlide76.xml"/><Relationship Id="rId1" Type="http://schemas.openxmlformats.org/officeDocument/2006/relationships/slideLayout" Target="../slideLayouts/slideLayout12.xml"/><Relationship Id="rId6" Type="http://schemas.openxmlformats.org/officeDocument/2006/relationships/hyperlink" Target="mailto:geraldofojunior@gmail.com" TargetMode="External"/><Relationship Id="rId5" Type="http://schemas.openxmlformats.org/officeDocument/2006/relationships/image" Target="../media/image8.svg"/><Relationship Id="rId4" Type="http://schemas.openxmlformats.org/officeDocument/2006/relationships/image" Target="../media/image6.png"/></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2" Type="http://schemas.openxmlformats.org/officeDocument/2006/relationships/image" Target="../media/image25.emf"/><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image" Target="../media/image26.emf"/><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2" Type="http://schemas.openxmlformats.org/officeDocument/2006/relationships/image" Target="../media/image27.emf"/><Relationship Id="rId1" Type="http://schemas.openxmlformats.org/officeDocument/2006/relationships/slideLayout" Target="../slideLayouts/slideLayout4.xml"/></Relationships>
</file>

<file path=ppt/slides/_rels/slide92.xml.rels><?xml version="1.0" encoding="UTF-8" standalone="yes"?>
<Relationships xmlns="http://schemas.openxmlformats.org/package/2006/relationships"><Relationship Id="rId2" Type="http://schemas.openxmlformats.org/officeDocument/2006/relationships/image" Target="../media/image28.emf"/><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4.xml"/></Relationships>
</file>

<file path=ppt/slides/_rels/slide9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4.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Title 1"/>
          <p:cNvSpPr txBox="1">
            <a:spLocks/>
          </p:cNvSpPr>
          <p:nvPr/>
        </p:nvSpPr>
        <p:spPr>
          <a:xfrm>
            <a:off x="0" y="-39415"/>
            <a:ext cx="9144000" cy="4161824"/>
          </a:xfrm>
          <a:prstGeom prst="rect">
            <a:avLst/>
          </a:prstGeom>
          <a:solidFill>
            <a:srgbClr val="45A1E6"/>
          </a:solidFill>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US" sz="6600" b="1" i="0" u="none" strike="noStrike" kern="1200" cap="none" spc="0" normalizeH="0" baseline="0" noProof="0" dirty="0">
              <a:ln>
                <a:noFill/>
              </a:ln>
              <a:solidFill>
                <a:srgbClr val="70AD47"/>
              </a:solidFill>
              <a:effectLst/>
              <a:uLnTx/>
              <a:uFillTx/>
              <a:latin typeface="Calibri Light" panose="020F0302020204030204"/>
              <a:ea typeface="+mj-ea"/>
              <a:cs typeface="+mj-cs"/>
            </a:endParaRPr>
          </a:p>
        </p:txBody>
      </p:sp>
      <p:sp>
        <p:nvSpPr>
          <p:cNvPr id="102" name="Title 1"/>
          <p:cNvSpPr>
            <a:spLocks noGrp="1"/>
          </p:cNvSpPr>
          <p:nvPr>
            <p:ph type="ctrTitle" idx="4294967295"/>
          </p:nvPr>
        </p:nvSpPr>
        <p:spPr>
          <a:xfrm>
            <a:off x="-25102" y="-39416"/>
            <a:ext cx="9164081" cy="4175370"/>
          </a:xfrm>
          <a:prstGeom prst="rect">
            <a:avLst/>
          </a:prstGeom>
          <a:noFill/>
        </p:spPr>
        <p:txBody>
          <a:bodyPr anchor="ctr">
            <a:noAutofit/>
          </a:bodyPr>
          <a:lstStyle/>
          <a:p>
            <a:pPr algn="ctr">
              <a:lnSpc>
                <a:spcPct val="100000"/>
              </a:lnSpc>
            </a:pPr>
            <a:r>
              <a:rPr lang="en-US" sz="4000" b="1" dirty="0">
                <a:solidFill>
                  <a:schemeClr val="bg1"/>
                </a:solidFill>
                <a:latin typeface="Avenir Next" panose="020B0503020202020204" pitchFamily="34" charset="0"/>
              </a:rPr>
              <a:t>Processing-Using-Memory Systems </a:t>
            </a:r>
            <a:br>
              <a:rPr lang="en-US" sz="4000" b="1" dirty="0">
                <a:solidFill>
                  <a:schemeClr val="bg1"/>
                </a:solidFill>
                <a:latin typeface="Avenir Next" panose="020B0503020202020204" pitchFamily="34" charset="0"/>
              </a:rPr>
            </a:br>
            <a:r>
              <a:rPr lang="en-US" sz="4000" b="1" dirty="0">
                <a:solidFill>
                  <a:schemeClr val="bg1"/>
                </a:solidFill>
                <a:latin typeface="Avenir Next" panose="020B0503020202020204" pitchFamily="34" charset="0"/>
              </a:rPr>
              <a:t>for Bulk Bitwise Operations</a:t>
            </a:r>
            <a:endParaRPr lang="en-US" sz="4000" b="1" dirty="0">
              <a:solidFill>
                <a:schemeClr val="bg1"/>
              </a:solidFill>
              <a:latin typeface="Avenir Next" panose="020B0503020202020204" pitchFamily="34" charset="0"/>
              <a:cs typeface="Cambria"/>
            </a:endParaRPr>
          </a:p>
        </p:txBody>
      </p:sp>
      <p:pic>
        <p:nvPicPr>
          <p:cNvPr id="1026" name="Picture 2" descr="http://www.euroc-project.eu/fileadmin/imgEuroc/eurocConsortiumLogos/eth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568720" y="6120484"/>
            <a:ext cx="2307364" cy="473973"/>
          </a:xfrm>
          <a:prstGeom prst="rect">
            <a:avLst/>
          </a:prstGeom>
          <a:noFill/>
          <a:extLst>
            <a:ext uri="{909E8E84-426E-40DD-AFC4-6F175D3DCCD1}">
              <a14:hiddenFill xmlns:a14="http://schemas.microsoft.com/office/drawing/2010/main">
                <a:solidFill>
                  <a:srgbClr val="FFFFFF"/>
                </a:solidFill>
              </a14:hiddenFill>
            </a:ext>
          </a:extLst>
        </p:spPr>
      </p:pic>
      <p:pic>
        <p:nvPicPr>
          <p:cNvPr id="12" name="Graphic 11">
            <a:extLst>
              <a:ext uri="{FF2B5EF4-FFF2-40B4-BE49-F238E27FC236}">
                <a16:creationId xmlns:a16="http://schemas.microsoft.com/office/drawing/2014/main" id="{CBD60745-F199-BC4E-BEDC-0EBEC427E3B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14857" y="6106940"/>
            <a:ext cx="2534121" cy="487517"/>
          </a:xfrm>
          <a:prstGeom prst="rect">
            <a:avLst/>
          </a:prstGeom>
        </p:spPr>
      </p:pic>
      <p:sp>
        <p:nvSpPr>
          <p:cNvPr id="2" name="Subtitle 2">
            <a:extLst>
              <a:ext uri="{FF2B5EF4-FFF2-40B4-BE49-F238E27FC236}">
                <a16:creationId xmlns:a16="http://schemas.microsoft.com/office/drawing/2014/main" id="{6FDBE4B7-3F19-DC8B-E20D-78F784A17DF1}"/>
              </a:ext>
            </a:extLst>
          </p:cNvPr>
          <p:cNvSpPr txBox="1">
            <a:spLocks/>
          </p:cNvSpPr>
          <p:nvPr/>
        </p:nvSpPr>
        <p:spPr>
          <a:xfrm>
            <a:off x="-15061" y="4108864"/>
            <a:ext cx="9174123" cy="1998075"/>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noProof="0" dirty="0">
                <a:ln>
                  <a:noFill/>
                </a:ln>
                <a:solidFill>
                  <a:srgbClr val="44A1E6"/>
                </a:solidFill>
                <a:effectLst/>
                <a:uLnTx/>
                <a:uFillTx/>
                <a:latin typeface="Avenir Next" panose="020B0503020202020204" pitchFamily="34" charset="0"/>
                <a:ea typeface="+mn-ea"/>
                <a:cs typeface="Cambria"/>
              </a:rPr>
              <a:t>Geraldo F. Oliveira</a:t>
            </a:r>
            <a:br>
              <a:rPr kumimoji="0" lang="en-US" sz="1800" b="1" i="0" u="none" strike="noStrike" kern="1200" cap="none" spc="0" normalizeH="0" baseline="30000" noProof="0" dirty="0">
                <a:ln>
                  <a:noFill/>
                </a:ln>
                <a:solidFill>
                  <a:srgbClr val="000000"/>
                </a:solidFill>
                <a:effectLst/>
                <a:uLnTx/>
                <a:uFillTx/>
                <a:latin typeface="Avenir Next" panose="020B0503020202020204" pitchFamily="34" charset="0"/>
                <a:ea typeface="+mn-ea"/>
                <a:cs typeface="Cambria"/>
              </a:rPr>
            </a:br>
            <a:r>
              <a:rPr kumimoji="0" lang="en-US" sz="20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Cambria"/>
                <a:hlinkClick r:id="rId6">
                  <a:extLst>
                    <a:ext uri="{A12FA001-AC4F-418D-AE19-62706E023703}">
                      <ahyp:hlinkClr xmlns:ahyp="http://schemas.microsoft.com/office/drawing/2018/hyperlinkcolor" val="tx"/>
                    </a:ext>
                  </a:extLst>
                </a:hlinkClick>
              </a:rPr>
              <a:t>geraldofojunior@gmail.com</a:t>
            </a:r>
            <a:endParaRPr kumimoji="0" lang="en-US" sz="20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Cambria"/>
            </a:endParaRP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Cambria"/>
                <a:hlinkClick r:id="rId7">
                  <a:extLst>
                    <a:ext uri="{A12FA001-AC4F-418D-AE19-62706E023703}">
                      <ahyp:hlinkClr xmlns:ahyp="http://schemas.microsoft.com/office/drawing/2018/hyperlinkcolor" val="tx"/>
                    </a:ext>
                  </a:extLst>
                </a:hlinkClick>
              </a:rPr>
              <a:t>https://geraldofojunior.github.io</a:t>
            </a:r>
            <a:r>
              <a:rPr kumimoji="0" lang="en-US" sz="20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Cambria"/>
              </a:rPr>
              <a:t> </a:t>
            </a:r>
          </a:p>
        </p:txBody>
      </p:sp>
      <p:sp>
        <p:nvSpPr>
          <p:cNvPr id="3" name="TextBox 2">
            <a:extLst>
              <a:ext uri="{FF2B5EF4-FFF2-40B4-BE49-F238E27FC236}">
                <a16:creationId xmlns:a16="http://schemas.microsoft.com/office/drawing/2014/main" id="{A59F2F48-D417-649C-D5BE-CBDC8015B31C}"/>
              </a:ext>
            </a:extLst>
          </p:cNvPr>
          <p:cNvSpPr txBox="1"/>
          <p:nvPr/>
        </p:nvSpPr>
        <p:spPr>
          <a:xfrm>
            <a:off x="0" y="11572"/>
            <a:ext cx="9144000"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chemeClr val="bg1">
                    <a:lumMod val="95000"/>
                  </a:schemeClr>
                </a:solidFill>
                <a:effectLst/>
                <a:uLnTx/>
                <a:uFillTx/>
                <a:latin typeface="Avenir Next" panose="020B0503020202020204" pitchFamily="34" charset="0"/>
              </a:rPr>
              <a:t>3</a:t>
            </a:r>
            <a:r>
              <a:rPr kumimoji="0" lang="en-US" sz="1600" b="0" i="0" u="none" strike="noStrike" kern="1200" cap="none" spc="0" normalizeH="0" baseline="30000" noProof="0" dirty="0">
                <a:ln>
                  <a:noFill/>
                </a:ln>
                <a:solidFill>
                  <a:schemeClr val="bg1">
                    <a:lumMod val="95000"/>
                  </a:schemeClr>
                </a:solidFill>
                <a:effectLst/>
                <a:uLnTx/>
                <a:uFillTx/>
                <a:latin typeface="Avenir Next" panose="020B0503020202020204" pitchFamily="34" charset="0"/>
              </a:rPr>
              <a:t>rd</a:t>
            </a:r>
            <a:r>
              <a:rPr kumimoji="0" lang="en-US" sz="1600" b="0" i="0" u="none" strike="noStrike" kern="1200" cap="none" spc="0" normalizeH="0" baseline="0" noProof="0" dirty="0">
                <a:ln>
                  <a:noFill/>
                </a:ln>
                <a:solidFill>
                  <a:schemeClr val="bg1">
                    <a:lumMod val="95000"/>
                  </a:schemeClr>
                </a:solidFill>
                <a:effectLst/>
                <a:uLnTx/>
                <a:uFillTx/>
                <a:latin typeface="Avenir Next" panose="020B0503020202020204" pitchFamily="34" charset="0"/>
              </a:rPr>
              <a:t> Workshop on Memory-Centric Computing Systems @ ISCA’25</a:t>
            </a:r>
          </a:p>
        </p:txBody>
      </p:sp>
      <p:sp>
        <p:nvSpPr>
          <p:cNvPr id="4" name="TextBox 3">
            <a:extLst>
              <a:ext uri="{FF2B5EF4-FFF2-40B4-BE49-F238E27FC236}">
                <a16:creationId xmlns:a16="http://schemas.microsoft.com/office/drawing/2014/main" id="{663421DC-C6CB-25E7-0759-4B74079BE482}"/>
              </a:ext>
            </a:extLst>
          </p:cNvPr>
          <p:cNvSpPr txBox="1"/>
          <p:nvPr/>
        </p:nvSpPr>
        <p:spPr>
          <a:xfrm>
            <a:off x="-10041" y="3695209"/>
            <a:ext cx="9159061" cy="4001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b="1" dirty="0">
                <a:solidFill>
                  <a:schemeClr val="bg1">
                    <a:lumMod val="95000"/>
                  </a:schemeClr>
                </a:solidFill>
                <a:latin typeface="Avenir Next" panose="020B0503020202020204" pitchFamily="34" charset="0"/>
              </a:rPr>
              <a:t>June 21</a:t>
            </a:r>
            <a:r>
              <a:rPr lang="en-US" sz="2000" b="1" baseline="30000" dirty="0">
                <a:solidFill>
                  <a:schemeClr val="bg1">
                    <a:lumMod val="95000"/>
                  </a:schemeClr>
                </a:solidFill>
                <a:latin typeface="Avenir Next" panose="020B0503020202020204" pitchFamily="34" charset="0"/>
              </a:rPr>
              <a:t>st</a:t>
            </a:r>
            <a:r>
              <a:rPr lang="en-US" sz="2000" b="1" dirty="0">
                <a:solidFill>
                  <a:schemeClr val="bg1">
                    <a:lumMod val="95000"/>
                  </a:schemeClr>
                </a:solidFill>
                <a:latin typeface="Avenir Next" panose="020B0503020202020204" pitchFamily="34" charset="0"/>
              </a:rPr>
              <a:t> 2025</a:t>
            </a:r>
            <a:endParaRPr kumimoji="0" lang="en-US" sz="2000" b="1" i="0" u="none" strike="noStrike" kern="1200" cap="none" spc="0" normalizeH="0" baseline="0" noProof="0" dirty="0">
              <a:ln>
                <a:noFill/>
              </a:ln>
              <a:solidFill>
                <a:schemeClr val="bg1">
                  <a:lumMod val="95000"/>
                </a:schemeClr>
              </a:solidFill>
              <a:effectLst/>
              <a:uLnTx/>
              <a:uFillTx/>
              <a:latin typeface="Avenir Next" panose="020B0503020202020204" pitchFamily="34" charset="0"/>
            </a:endParaRPr>
          </a:p>
        </p:txBody>
      </p:sp>
    </p:spTree>
    <p:extLst>
      <p:ext uri="{BB962C8B-B14F-4D97-AF65-F5344CB8AC3E}">
        <p14:creationId xmlns:p14="http://schemas.microsoft.com/office/powerpoint/2010/main" val="363578410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9" name="Straight Connector 68"/>
          <p:cNvCxnSpPr>
            <a:stCxn id="75" idx="0"/>
          </p:cNvCxnSpPr>
          <p:nvPr/>
        </p:nvCxnSpPr>
        <p:spPr>
          <a:xfrm rot="5400000" flipH="1" flipV="1">
            <a:off x="4906775"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0" name="Straight Connector 69"/>
          <p:cNvCxnSpPr/>
          <p:nvPr/>
        </p:nvCxnSpPr>
        <p:spPr>
          <a:xfrm rot="5400000" flipH="1" flipV="1">
            <a:off x="5243591"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1" name="Straight Connector 70"/>
          <p:cNvCxnSpPr/>
          <p:nvPr/>
        </p:nvCxnSpPr>
        <p:spPr>
          <a:xfrm rot="5400000" flipH="1" flipV="1">
            <a:off x="5545277"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2" name="Straight Connector 71"/>
          <p:cNvCxnSpPr/>
          <p:nvPr/>
        </p:nvCxnSpPr>
        <p:spPr>
          <a:xfrm rot="5400000" flipH="1" flipV="1">
            <a:off x="5865843"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3" name="Straight Connector 72"/>
          <p:cNvCxnSpPr/>
          <p:nvPr/>
        </p:nvCxnSpPr>
        <p:spPr>
          <a:xfrm rot="5400000" flipH="1" flipV="1">
            <a:off x="6202175"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4" name="Straight Connector 73"/>
          <p:cNvCxnSpPr/>
          <p:nvPr/>
        </p:nvCxnSpPr>
        <p:spPr>
          <a:xfrm rot="5400000" flipH="1" flipV="1">
            <a:off x="6522741" y="4982976"/>
            <a:ext cx="1752600" cy="16249"/>
          </a:xfrm>
          <a:prstGeom prst="line">
            <a:avLst/>
          </a:prstGeom>
          <a:noFill/>
          <a:ln w="38100" cap="flat" cmpd="sng" algn="ctr">
            <a:solidFill>
              <a:srgbClr val="262626"/>
            </a:solidFill>
            <a:prstDash val="solid"/>
            <a:headEnd type="none" w="med" len="med"/>
            <a:tailEnd type="none" w="med" len="med"/>
          </a:ln>
          <a:effectLst/>
        </p:spPr>
      </p:cxnSp>
      <p:sp>
        <p:nvSpPr>
          <p:cNvPr id="75" name="Rounded Rectangle 74"/>
          <p:cNvSpPr/>
          <p:nvPr/>
        </p:nvSpPr>
        <p:spPr>
          <a:xfrm>
            <a:off x="5610359"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76" name="Rounded Rectangle 75"/>
          <p:cNvSpPr/>
          <p:nvPr/>
        </p:nvSpPr>
        <p:spPr>
          <a:xfrm>
            <a:off x="5938786"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77" name="Rounded Rectangle 76"/>
          <p:cNvSpPr/>
          <p:nvPr/>
        </p:nvSpPr>
        <p:spPr>
          <a:xfrm>
            <a:off x="6262346"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78" name="Rounded Rectangle 77"/>
          <p:cNvSpPr/>
          <p:nvPr/>
        </p:nvSpPr>
        <p:spPr>
          <a:xfrm>
            <a:off x="6573598"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79" name="Rounded Rectangle 78"/>
          <p:cNvSpPr/>
          <p:nvPr/>
        </p:nvSpPr>
        <p:spPr>
          <a:xfrm>
            <a:off x="6907765"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80" name="Rounded Rectangle 79"/>
          <p:cNvSpPr/>
          <p:nvPr/>
        </p:nvSpPr>
        <p:spPr>
          <a:xfrm>
            <a:off x="7234783"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grpSp>
        <p:nvGrpSpPr>
          <p:cNvPr id="81" name="Group 80"/>
          <p:cNvGrpSpPr/>
          <p:nvPr/>
        </p:nvGrpSpPr>
        <p:grpSpPr>
          <a:xfrm>
            <a:off x="294361" y="2514600"/>
            <a:ext cx="4038600" cy="2590799"/>
            <a:chOff x="417468" y="3935105"/>
            <a:chExt cx="6059532" cy="3696201"/>
          </a:xfrm>
        </p:grpSpPr>
        <p:sp>
          <p:nvSpPr>
            <p:cNvPr id="82" name="Rounded Rectangle 81"/>
            <p:cNvSpPr/>
            <p:nvPr/>
          </p:nvSpPr>
          <p:spPr>
            <a:xfrm>
              <a:off x="1676400" y="3962400"/>
              <a:ext cx="4800600" cy="3505200"/>
            </a:xfrm>
            <a:prstGeom prst="roundRect">
              <a:avLst>
                <a:gd name="adj" fmla="val 5683"/>
              </a:avLst>
            </a:prstGeom>
            <a:solidFill>
              <a:sysClr val="window" lastClr="FFFFFF"/>
            </a:solidFill>
            <a:ln w="25400" cap="flat" cmpd="sng" algn="ctr">
              <a:solidFill>
                <a:srgbClr val="26262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rgbClr val="262626"/>
                </a:solidFill>
                <a:effectLst/>
                <a:uLnTx/>
                <a:uFillTx/>
                <a:latin typeface="Corbel"/>
                <a:ea typeface="ヒラギノ角ゴ ProN W6"/>
              </a:endParaRPr>
            </a:p>
          </p:txBody>
        </p:sp>
        <p:cxnSp>
          <p:nvCxnSpPr>
            <p:cNvPr id="83" name="Straight Arrow Connector 82"/>
            <p:cNvCxnSpPr/>
            <p:nvPr/>
          </p:nvCxnSpPr>
          <p:spPr>
            <a:xfrm rot="5400000">
              <a:off x="-534195" y="5763905"/>
              <a:ext cx="3658394" cy="794"/>
            </a:xfrm>
            <a:prstGeom prst="straightConnector1">
              <a:avLst/>
            </a:prstGeom>
            <a:noFill/>
            <a:ln w="38100" cap="flat" cmpd="sng" algn="ctr">
              <a:solidFill>
                <a:srgbClr val="262626">
                  <a:lumMod val="75000"/>
                  <a:lumOff val="25000"/>
                </a:srgbClr>
              </a:solidFill>
              <a:prstDash val="solid"/>
              <a:headEnd type="stealth" w="lg" len="lg"/>
              <a:tailEnd type="stealth" w="lg" len="lg"/>
            </a:ln>
            <a:effectLst/>
          </p:spPr>
        </p:cxnSp>
        <p:sp>
          <p:nvSpPr>
            <p:cNvPr id="84" name="TextBox 83"/>
            <p:cNvSpPr txBox="1"/>
            <p:nvPr/>
          </p:nvSpPr>
          <p:spPr>
            <a:xfrm rot="16200000">
              <a:off x="-678216" y="6012402"/>
              <a:ext cx="2714588" cy="52321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rgbClr val="262626">
                      <a:lumMod val="95000"/>
                      <a:lumOff val="5000"/>
                    </a:srgbClr>
                  </a:solidFill>
                  <a:effectLst/>
                  <a:uLnTx/>
                  <a:uFillTx/>
                  <a:latin typeface="Myriad Pro Bold Cond"/>
                  <a:ea typeface="ヒラギノ角ゴ ProN W6"/>
                </a:rPr>
                <a:t>Memory Channel</a:t>
              </a:r>
            </a:p>
          </p:txBody>
        </p:sp>
        <p:sp>
          <p:nvSpPr>
            <p:cNvPr id="85" name="Rounded Rectangle 84"/>
            <p:cNvSpPr/>
            <p:nvPr/>
          </p:nvSpPr>
          <p:spPr>
            <a:xfrm>
              <a:off x="1905000" y="4114800"/>
              <a:ext cx="685800" cy="3200400"/>
            </a:xfrm>
            <a:prstGeom prst="roundRect">
              <a:avLst/>
            </a:prstGeom>
            <a:solidFill>
              <a:sysClr val="window" lastClr="FFFFFF"/>
            </a:solidFill>
            <a:ln w="28575" cap="flat" cmpd="sng" algn="ctr">
              <a:solidFill>
                <a:srgbClr val="262626"/>
              </a:solidFill>
              <a:prstDash val="solid"/>
            </a:ln>
            <a:effectLst/>
          </p:spPr>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rgbClr val="262626"/>
                  </a:solidFill>
                  <a:effectLst/>
                  <a:uLnTx/>
                  <a:uFillTx/>
                  <a:latin typeface="Corbel"/>
                  <a:ea typeface="ヒラギノ角ゴ ProN W6"/>
                </a:rPr>
                <a:t>Chip I/O</a:t>
              </a:r>
            </a:p>
          </p:txBody>
        </p:sp>
        <p:cxnSp>
          <p:nvCxnSpPr>
            <p:cNvPr id="86" name="Straight Arrow Connector 85"/>
            <p:cNvCxnSpPr>
              <a:stCxn id="85" idx="1"/>
            </p:cNvCxnSpPr>
            <p:nvPr/>
          </p:nvCxnSpPr>
          <p:spPr>
            <a:xfrm rot="10800000">
              <a:off x="1295400" y="5715000"/>
              <a:ext cx="609600" cy="1588"/>
            </a:xfrm>
            <a:prstGeom prst="straightConnector1">
              <a:avLst/>
            </a:prstGeom>
            <a:noFill/>
            <a:ln w="38100" cap="flat" cmpd="sng" algn="ctr">
              <a:solidFill>
                <a:srgbClr val="262626">
                  <a:lumMod val="75000"/>
                  <a:lumOff val="25000"/>
                </a:srgbClr>
              </a:solidFill>
              <a:prstDash val="solid"/>
              <a:headEnd type="none" w="med" len="med"/>
              <a:tailEnd type="none" w="med" len="med"/>
            </a:ln>
            <a:effectLst/>
          </p:spPr>
        </p:cxnSp>
        <p:cxnSp>
          <p:nvCxnSpPr>
            <p:cNvPr id="87" name="Straight Arrow Connector 86"/>
            <p:cNvCxnSpPr/>
            <p:nvPr/>
          </p:nvCxnSpPr>
          <p:spPr>
            <a:xfrm rot="10800000">
              <a:off x="2590800" y="5715000"/>
              <a:ext cx="3657600" cy="1588"/>
            </a:xfrm>
            <a:prstGeom prst="straightConnector1">
              <a:avLst/>
            </a:prstGeom>
            <a:noFill/>
            <a:ln w="38100" cap="flat" cmpd="sng" algn="ctr">
              <a:solidFill>
                <a:srgbClr val="262626">
                  <a:lumMod val="75000"/>
                  <a:lumOff val="25000"/>
                </a:srgbClr>
              </a:solidFill>
              <a:prstDash val="solid"/>
              <a:headEnd type="none" w="med" len="med"/>
              <a:tailEnd type="none" w="med" len="med"/>
            </a:ln>
            <a:effectLst/>
          </p:spPr>
        </p:cxnSp>
        <p:sp>
          <p:nvSpPr>
            <p:cNvPr id="88" name="Rounded Rectangle 87"/>
            <p:cNvSpPr/>
            <p:nvPr/>
          </p:nvSpPr>
          <p:spPr>
            <a:xfrm>
              <a:off x="2819400" y="4114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89" name="Rounded Rectangle 88"/>
            <p:cNvSpPr/>
            <p:nvPr/>
          </p:nvSpPr>
          <p:spPr>
            <a:xfrm>
              <a:off x="4648200" y="4114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rgbClr val="262626"/>
                  </a:solidFill>
                  <a:effectLst/>
                  <a:uLnTx/>
                  <a:uFillTx/>
                  <a:latin typeface="Corbel"/>
                  <a:ea typeface="ヒラギノ角ゴ ProN W6"/>
                </a:rPr>
                <a:t>Bank</a:t>
              </a:r>
            </a:p>
          </p:txBody>
        </p:sp>
        <p:sp>
          <p:nvSpPr>
            <p:cNvPr id="90" name="Rounded Rectangle 89"/>
            <p:cNvSpPr/>
            <p:nvPr/>
          </p:nvSpPr>
          <p:spPr>
            <a:xfrm>
              <a:off x="2819400" y="6019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91" name="Rounded Rectangle 90"/>
            <p:cNvSpPr/>
            <p:nvPr/>
          </p:nvSpPr>
          <p:spPr>
            <a:xfrm>
              <a:off x="4648200" y="6019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cxnSp>
          <p:nvCxnSpPr>
            <p:cNvPr id="92" name="Straight Connector 91"/>
            <p:cNvCxnSpPr>
              <a:stCxn id="89" idx="2"/>
              <a:endCxn id="91" idx="0"/>
            </p:cNvCxnSpPr>
            <p:nvPr/>
          </p:nvCxnSpPr>
          <p:spPr>
            <a:xfrm rot="5400000">
              <a:off x="5143500" y="5715000"/>
              <a:ext cx="609600" cy="0"/>
            </a:xfrm>
            <a:prstGeom prst="line">
              <a:avLst/>
            </a:prstGeom>
            <a:noFill/>
            <a:ln w="38100" cap="flat" cmpd="sng" algn="ctr">
              <a:solidFill>
                <a:srgbClr val="262626">
                  <a:lumMod val="75000"/>
                  <a:lumOff val="25000"/>
                </a:srgbClr>
              </a:solidFill>
              <a:prstDash val="solid"/>
              <a:headEnd type="none" w="med" len="med"/>
              <a:tailEnd type="none" w="med" len="med"/>
            </a:ln>
            <a:effectLst/>
          </p:spPr>
        </p:cxnSp>
        <p:cxnSp>
          <p:nvCxnSpPr>
            <p:cNvPr id="93" name="Straight Connector 92"/>
            <p:cNvCxnSpPr>
              <a:stCxn id="88" idx="2"/>
              <a:endCxn id="90" idx="0"/>
            </p:cNvCxnSpPr>
            <p:nvPr/>
          </p:nvCxnSpPr>
          <p:spPr>
            <a:xfrm rot="5400000">
              <a:off x="3314700" y="5715000"/>
              <a:ext cx="609600" cy="0"/>
            </a:xfrm>
            <a:prstGeom prst="line">
              <a:avLst/>
            </a:prstGeom>
            <a:noFill/>
            <a:ln w="38100" cap="flat" cmpd="sng" algn="ctr">
              <a:solidFill>
                <a:srgbClr val="262626">
                  <a:lumMod val="75000"/>
                  <a:lumOff val="25000"/>
                </a:srgbClr>
              </a:solidFill>
              <a:prstDash val="solid"/>
              <a:headEnd type="none" w="med" len="med"/>
              <a:tailEnd type="none" w="med" len="med"/>
            </a:ln>
            <a:effectLst/>
          </p:spPr>
        </p:cxnSp>
      </p:grpSp>
      <p:grpSp>
        <p:nvGrpSpPr>
          <p:cNvPr id="94" name="Group 93"/>
          <p:cNvGrpSpPr/>
          <p:nvPr/>
        </p:nvGrpSpPr>
        <p:grpSpPr>
          <a:xfrm>
            <a:off x="5475961" y="1371600"/>
            <a:ext cx="2209800" cy="2133600"/>
            <a:chOff x="7696200" y="4038600"/>
            <a:chExt cx="3200400" cy="3276600"/>
          </a:xfrm>
        </p:grpSpPr>
        <p:sp>
          <p:nvSpPr>
            <p:cNvPr id="95" name="Rounded Rectangle 94"/>
            <p:cNvSpPr/>
            <p:nvPr/>
          </p:nvSpPr>
          <p:spPr>
            <a:xfrm>
              <a:off x="7696200" y="4038600"/>
              <a:ext cx="3200400" cy="3276600"/>
            </a:xfrm>
            <a:prstGeom prst="roundRect">
              <a:avLst>
                <a:gd name="adj" fmla="val 4365"/>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96" name="Rounded Rectangle 95"/>
            <p:cNvSpPr/>
            <p:nvPr/>
          </p:nvSpPr>
          <p:spPr>
            <a:xfrm>
              <a:off x="7848600" y="6477000"/>
              <a:ext cx="2895600" cy="685800"/>
            </a:xfrm>
            <a:prstGeom prst="roundRect">
              <a:avLst/>
            </a:prstGeom>
            <a:solidFill>
              <a:sysClr val="window" lastClr="FFFFFF"/>
            </a:solidFill>
            <a:ln w="25400" cap="flat" cmpd="sng" algn="ctr">
              <a:solidFill>
                <a:srgbClr val="26262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rgbClr val="262626"/>
                  </a:solidFill>
                  <a:effectLst/>
                  <a:uLnTx/>
                  <a:uFillTx/>
                  <a:latin typeface="Corbel"/>
                  <a:ea typeface="ヒラギノ角ゴ ProN W6"/>
                </a:rPr>
                <a:t>Bank I/O</a:t>
              </a:r>
            </a:p>
          </p:txBody>
        </p:sp>
        <p:sp>
          <p:nvSpPr>
            <p:cNvPr id="97" name="Rounded Rectangle 96"/>
            <p:cNvSpPr/>
            <p:nvPr/>
          </p:nvSpPr>
          <p:spPr>
            <a:xfrm>
              <a:off x="7848600" y="5334000"/>
              <a:ext cx="2895600" cy="990600"/>
            </a:xfrm>
            <a:prstGeom prst="roundRect">
              <a:avLst>
                <a:gd name="adj" fmla="val 7118"/>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98" name="Rounded Rectangle 97"/>
            <p:cNvSpPr/>
            <p:nvPr/>
          </p:nvSpPr>
          <p:spPr>
            <a:xfrm>
              <a:off x="7848600" y="4191000"/>
              <a:ext cx="2895600" cy="990600"/>
            </a:xfrm>
            <a:prstGeom prst="roundRect">
              <a:avLst>
                <a:gd name="adj" fmla="val 7118"/>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rgbClr val="262626"/>
                  </a:solidFill>
                  <a:effectLst/>
                  <a:uLnTx/>
                  <a:uFillTx/>
                  <a:latin typeface="Corbel"/>
                  <a:ea typeface="ヒラギノ角ゴ ProN W6"/>
                </a:rPr>
                <a:t>Subarray</a:t>
              </a:r>
            </a:p>
          </p:txBody>
        </p:sp>
      </p:grpSp>
      <p:cxnSp>
        <p:nvCxnSpPr>
          <p:cNvPr id="99" name="Straight Connector 98"/>
          <p:cNvCxnSpPr/>
          <p:nvPr/>
        </p:nvCxnSpPr>
        <p:spPr>
          <a:xfrm>
            <a:off x="4114800" y="3505200"/>
            <a:ext cx="1361161" cy="0"/>
          </a:xfrm>
          <a:prstGeom prst="line">
            <a:avLst/>
          </a:prstGeom>
          <a:noFill/>
          <a:ln w="19050" cap="flat" cmpd="sng" algn="ctr">
            <a:solidFill>
              <a:srgbClr val="262626">
                <a:lumMod val="75000"/>
                <a:lumOff val="25000"/>
              </a:srgbClr>
            </a:solidFill>
            <a:prstDash val="dash"/>
            <a:headEnd type="none" w="med" len="med"/>
            <a:tailEnd type="none" w="med" len="med"/>
          </a:ln>
          <a:effectLst/>
        </p:spPr>
      </p:cxnSp>
      <p:cxnSp>
        <p:nvCxnSpPr>
          <p:cNvPr id="100" name="Straight Connector 99"/>
          <p:cNvCxnSpPr/>
          <p:nvPr/>
        </p:nvCxnSpPr>
        <p:spPr>
          <a:xfrm flipV="1">
            <a:off x="4114800" y="1447802"/>
            <a:ext cx="1361160" cy="1219198"/>
          </a:xfrm>
          <a:prstGeom prst="line">
            <a:avLst/>
          </a:prstGeom>
          <a:noFill/>
          <a:ln w="19050" cap="flat" cmpd="sng" algn="ctr">
            <a:solidFill>
              <a:srgbClr val="262626">
                <a:lumMod val="75000"/>
                <a:lumOff val="25000"/>
              </a:srgbClr>
            </a:solidFill>
            <a:prstDash val="dash"/>
            <a:headEnd type="none" w="med" len="med"/>
            <a:tailEnd type="none" w="med" len="med"/>
          </a:ln>
          <a:effectLst/>
        </p:spPr>
      </p:cxnSp>
      <p:sp>
        <p:nvSpPr>
          <p:cNvPr id="101" name="Oval 100"/>
          <p:cNvSpPr/>
          <p:nvPr/>
        </p:nvSpPr>
        <p:spPr>
          <a:xfrm>
            <a:off x="5931157"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2" name="Oval 101"/>
          <p:cNvSpPr/>
          <p:nvPr/>
        </p:nvSpPr>
        <p:spPr>
          <a:xfrm>
            <a:off x="6256009"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3" name="Oval 102"/>
          <p:cNvSpPr/>
          <p:nvPr/>
        </p:nvSpPr>
        <p:spPr>
          <a:xfrm>
            <a:off x="6580862"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4" name="Oval 103"/>
          <p:cNvSpPr/>
          <p:nvPr/>
        </p:nvSpPr>
        <p:spPr>
          <a:xfrm>
            <a:off x="6905715"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5" name="Oval 104"/>
          <p:cNvSpPr/>
          <p:nvPr/>
        </p:nvSpPr>
        <p:spPr>
          <a:xfrm>
            <a:off x="7230567"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6" name="Oval 105"/>
          <p:cNvSpPr/>
          <p:nvPr/>
        </p:nvSpPr>
        <p:spPr>
          <a:xfrm>
            <a:off x="5931157"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7" name="Oval 106"/>
          <p:cNvSpPr/>
          <p:nvPr/>
        </p:nvSpPr>
        <p:spPr>
          <a:xfrm>
            <a:off x="6256009"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8" name="Oval 107"/>
          <p:cNvSpPr/>
          <p:nvPr/>
        </p:nvSpPr>
        <p:spPr>
          <a:xfrm>
            <a:off x="6580862"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9" name="Oval 108"/>
          <p:cNvSpPr/>
          <p:nvPr/>
        </p:nvSpPr>
        <p:spPr>
          <a:xfrm>
            <a:off x="6905715"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0" name="Oval 109"/>
          <p:cNvSpPr/>
          <p:nvPr/>
        </p:nvSpPr>
        <p:spPr>
          <a:xfrm>
            <a:off x="7230567"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1" name="Oval 110"/>
          <p:cNvSpPr/>
          <p:nvPr/>
        </p:nvSpPr>
        <p:spPr>
          <a:xfrm>
            <a:off x="5606304"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2" name="Oval 111"/>
          <p:cNvSpPr/>
          <p:nvPr/>
        </p:nvSpPr>
        <p:spPr>
          <a:xfrm>
            <a:off x="5606304"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grpSp>
        <p:nvGrpSpPr>
          <p:cNvPr id="113" name="Group 120"/>
          <p:cNvGrpSpPr/>
          <p:nvPr/>
        </p:nvGrpSpPr>
        <p:grpSpPr>
          <a:xfrm>
            <a:off x="5606304" y="5025189"/>
            <a:ext cx="1949116" cy="324853"/>
            <a:chOff x="11963400" y="12192000"/>
            <a:chExt cx="2743200" cy="457200"/>
          </a:xfrm>
        </p:grpSpPr>
        <p:sp>
          <p:nvSpPr>
            <p:cNvPr id="114" name="Oval 113"/>
            <p:cNvSpPr/>
            <p:nvPr/>
          </p:nvSpPr>
          <p:spPr>
            <a:xfrm>
              <a:off x="124206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5" name="Oval 114"/>
            <p:cNvSpPr/>
            <p:nvPr/>
          </p:nvSpPr>
          <p:spPr>
            <a:xfrm>
              <a:off x="128778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6" name="Oval 115"/>
            <p:cNvSpPr/>
            <p:nvPr/>
          </p:nvSpPr>
          <p:spPr>
            <a:xfrm>
              <a:off x="137922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7" name="Oval 116"/>
            <p:cNvSpPr/>
            <p:nvPr/>
          </p:nvSpPr>
          <p:spPr>
            <a:xfrm>
              <a:off x="142494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8" name="Oval 117"/>
            <p:cNvSpPr/>
            <p:nvPr/>
          </p:nvSpPr>
          <p:spPr>
            <a:xfrm>
              <a:off x="119634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9" name="Oval 118"/>
            <p:cNvSpPr/>
            <p:nvPr/>
          </p:nvSpPr>
          <p:spPr>
            <a:xfrm>
              <a:off x="133350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grpSp>
      <p:sp>
        <p:nvSpPr>
          <p:cNvPr id="120" name="Oval 119"/>
          <p:cNvSpPr/>
          <p:nvPr/>
        </p:nvSpPr>
        <p:spPr>
          <a:xfrm>
            <a:off x="5606304"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21" name="Oval 120"/>
          <p:cNvSpPr/>
          <p:nvPr/>
        </p:nvSpPr>
        <p:spPr>
          <a:xfrm>
            <a:off x="5931157"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22" name="Oval 121"/>
          <p:cNvSpPr/>
          <p:nvPr/>
        </p:nvSpPr>
        <p:spPr>
          <a:xfrm>
            <a:off x="6256009"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23" name="Oval 122"/>
          <p:cNvSpPr/>
          <p:nvPr/>
        </p:nvSpPr>
        <p:spPr>
          <a:xfrm>
            <a:off x="6580862"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24" name="Oval 123"/>
          <p:cNvSpPr/>
          <p:nvPr/>
        </p:nvSpPr>
        <p:spPr>
          <a:xfrm>
            <a:off x="6905715"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25" name="Oval 124"/>
          <p:cNvSpPr/>
          <p:nvPr/>
        </p:nvSpPr>
        <p:spPr>
          <a:xfrm>
            <a:off x="7230567"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26" name="Freeform 125"/>
          <p:cNvSpPr/>
          <p:nvPr/>
        </p:nvSpPr>
        <p:spPr>
          <a:xfrm>
            <a:off x="7570939" y="2091846"/>
            <a:ext cx="492690" cy="2327754"/>
          </a:xfrm>
          <a:custGeom>
            <a:avLst/>
            <a:gdLst>
              <a:gd name="connsiteX0" fmla="*/ 0 w 492690"/>
              <a:gd name="connsiteY0" fmla="*/ 0 h 1941534"/>
              <a:gd name="connsiteX1" fmla="*/ 488515 w 492690"/>
              <a:gd name="connsiteY1" fmla="*/ 1102290 h 1941534"/>
              <a:gd name="connsiteX2" fmla="*/ 25052 w 492690"/>
              <a:gd name="connsiteY2" fmla="*/ 1941534 h 1941534"/>
            </a:gdLst>
            <a:ahLst/>
            <a:cxnLst>
              <a:cxn ang="0">
                <a:pos x="connsiteX0" y="connsiteY0"/>
              </a:cxn>
              <a:cxn ang="0">
                <a:pos x="connsiteX1" y="connsiteY1"/>
              </a:cxn>
              <a:cxn ang="0">
                <a:pos x="connsiteX2" y="connsiteY2"/>
              </a:cxn>
            </a:cxnLst>
            <a:rect l="l" t="t" r="r" b="b"/>
            <a:pathLst>
              <a:path w="492690" h="1941534">
                <a:moveTo>
                  <a:pt x="0" y="0"/>
                </a:moveTo>
                <a:cubicBezTo>
                  <a:pt x="242170" y="389350"/>
                  <a:pt x="484340" y="778701"/>
                  <a:pt x="488515" y="1102290"/>
                </a:cubicBezTo>
                <a:cubicBezTo>
                  <a:pt x="492690" y="1425879"/>
                  <a:pt x="258871" y="1683706"/>
                  <a:pt x="25052" y="1941534"/>
                </a:cubicBezTo>
              </a:path>
            </a:pathLst>
          </a:custGeom>
          <a:noFill/>
          <a:ln w="19050" cap="flat" cmpd="sng" algn="ctr">
            <a:solidFill>
              <a:srgbClr val="262626">
                <a:lumMod val="75000"/>
                <a:lumOff val="25000"/>
              </a:srgbClr>
            </a:solidFill>
            <a:prstDash val="dash"/>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62626"/>
              </a:solidFill>
              <a:effectLst/>
              <a:uLnTx/>
              <a:uFillTx/>
              <a:latin typeface="Corbel"/>
              <a:ea typeface="ヒラギノ角ゴ ProN W6"/>
            </a:endParaRPr>
          </a:p>
        </p:txBody>
      </p:sp>
      <p:sp>
        <p:nvSpPr>
          <p:cNvPr id="127" name="Freeform 126"/>
          <p:cNvSpPr/>
          <p:nvPr/>
        </p:nvSpPr>
        <p:spPr>
          <a:xfrm>
            <a:off x="7570939" y="1465544"/>
            <a:ext cx="1192061" cy="4859055"/>
          </a:xfrm>
          <a:custGeom>
            <a:avLst/>
            <a:gdLst>
              <a:gd name="connsiteX0" fmla="*/ 0 w 1192061"/>
              <a:gd name="connsiteY0" fmla="*/ 0 h 4572000"/>
              <a:gd name="connsiteX1" fmla="*/ 1189973 w 1192061"/>
              <a:gd name="connsiteY1" fmla="*/ 1979113 h 4572000"/>
              <a:gd name="connsiteX2" fmla="*/ 12526 w 1192061"/>
              <a:gd name="connsiteY2" fmla="*/ 4572000 h 4572000"/>
            </a:gdLst>
            <a:ahLst/>
            <a:cxnLst>
              <a:cxn ang="0">
                <a:pos x="connsiteX0" y="connsiteY0"/>
              </a:cxn>
              <a:cxn ang="0">
                <a:pos x="connsiteX1" y="connsiteY1"/>
              </a:cxn>
              <a:cxn ang="0">
                <a:pos x="connsiteX2" y="connsiteY2"/>
              </a:cxn>
            </a:cxnLst>
            <a:rect l="l" t="t" r="r" b="b"/>
            <a:pathLst>
              <a:path w="1192061" h="4572000">
                <a:moveTo>
                  <a:pt x="0" y="0"/>
                </a:moveTo>
                <a:cubicBezTo>
                  <a:pt x="593942" y="608556"/>
                  <a:pt x="1187885" y="1217113"/>
                  <a:pt x="1189973" y="1979113"/>
                </a:cubicBezTo>
                <a:cubicBezTo>
                  <a:pt x="1192061" y="2741113"/>
                  <a:pt x="602293" y="3656556"/>
                  <a:pt x="12526" y="4572000"/>
                </a:cubicBezTo>
              </a:path>
            </a:pathLst>
          </a:custGeom>
          <a:noFill/>
          <a:ln w="19050" cap="flat" cmpd="sng" algn="ctr">
            <a:solidFill>
              <a:srgbClr val="262626">
                <a:lumMod val="75000"/>
                <a:lumOff val="25000"/>
              </a:srgbClr>
            </a:solidFill>
            <a:prstDash val="dash"/>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62626"/>
              </a:solidFill>
              <a:effectLst/>
              <a:uLnTx/>
              <a:uFillTx/>
              <a:latin typeface="Corbel"/>
              <a:ea typeface="ヒラギノ角ゴ ProN W6"/>
            </a:endParaRPr>
          </a:p>
        </p:txBody>
      </p:sp>
      <p:cxnSp>
        <p:nvCxnSpPr>
          <p:cNvPr id="128" name="Curved Connector 127"/>
          <p:cNvCxnSpPr>
            <a:stCxn id="112" idx="2"/>
            <a:endCxn id="120" idx="2"/>
          </p:cNvCxnSpPr>
          <p:nvPr/>
        </p:nvCxnSpPr>
        <p:spPr>
          <a:xfrm rot="10800000" flipV="1">
            <a:off x="5606303" y="4862763"/>
            <a:ext cx="1588" cy="649705"/>
          </a:xfrm>
          <a:prstGeom prst="curvedConnector3">
            <a:avLst>
              <a:gd name="adj1" fmla="val 34115313"/>
            </a:avLst>
          </a:prstGeom>
          <a:noFill/>
          <a:ln w="38100" cap="flat" cmpd="sng" algn="ctr">
            <a:solidFill>
              <a:srgbClr val="C00000"/>
            </a:solidFill>
            <a:prstDash val="solid"/>
            <a:headEnd type="triangle" w="lg" len="med"/>
            <a:tailEnd type="triangle" w="lg" len="med"/>
          </a:ln>
          <a:effectLst/>
        </p:spPr>
      </p:cxnSp>
      <p:sp>
        <p:nvSpPr>
          <p:cNvPr id="129" name="TextBox 128"/>
          <p:cNvSpPr txBox="1"/>
          <p:nvPr/>
        </p:nvSpPr>
        <p:spPr>
          <a:xfrm>
            <a:off x="3120248" y="5638800"/>
            <a:ext cx="2465740" cy="8309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262626">
                    <a:lumMod val="95000"/>
                    <a:lumOff val="5000"/>
                  </a:srgbClr>
                </a:solidFill>
                <a:effectLst/>
                <a:uLnTx/>
                <a:uFillTx/>
                <a:latin typeface="Tahoma"/>
                <a:ea typeface="ヒラギノ角ゴ ProN W6"/>
                <a:cs typeface="Tahoma"/>
              </a:rPr>
              <a:t>Intra </a:t>
            </a:r>
            <a:r>
              <a:rPr kumimoji="0" lang="en-US" sz="2400" b="1" i="0" u="none" strike="noStrike" kern="0" cap="none" spc="0" normalizeH="0" baseline="0" noProof="0" dirty="0" err="1">
                <a:ln>
                  <a:noFill/>
                </a:ln>
                <a:solidFill>
                  <a:srgbClr val="262626">
                    <a:lumMod val="95000"/>
                    <a:lumOff val="5000"/>
                  </a:srgbClr>
                </a:solidFill>
                <a:effectLst/>
                <a:uLnTx/>
                <a:uFillTx/>
                <a:latin typeface="Tahoma"/>
                <a:ea typeface="ヒラギノ角ゴ ProN W6"/>
                <a:cs typeface="Tahoma"/>
              </a:rPr>
              <a:t>Subarray</a:t>
            </a:r>
            <a:endParaRPr kumimoji="0" lang="en-US" sz="2400" b="1" i="0" u="none" strike="noStrike" kern="0" cap="none" spc="0" normalizeH="0" baseline="0" noProof="0" dirty="0">
              <a:ln>
                <a:noFill/>
              </a:ln>
              <a:solidFill>
                <a:srgbClr val="262626">
                  <a:lumMod val="95000"/>
                  <a:lumOff val="5000"/>
                </a:srgbClr>
              </a:solidFill>
              <a:effectLst/>
              <a:uLnTx/>
              <a:uFillTx/>
              <a:latin typeface="Tahoma"/>
              <a:ea typeface="ヒラギノ角ゴ ProN W6"/>
              <a:cs typeface="Tahoma"/>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2626">
                    <a:lumMod val="95000"/>
                    <a:lumOff val="5000"/>
                  </a:srgbClr>
                </a:solidFill>
                <a:effectLst/>
                <a:uLnTx/>
                <a:uFillTx/>
                <a:latin typeface="Tahoma"/>
                <a:ea typeface="ヒラギノ角ゴ ProN W6"/>
                <a:cs typeface="Tahoma"/>
              </a:rPr>
              <a:t>Copy (2 ACTs)</a:t>
            </a:r>
          </a:p>
        </p:txBody>
      </p:sp>
      <p:cxnSp>
        <p:nvCxnSpPr>
          <p:cNvPr id="130" name="Curved Connector 129"/>
          <p:cNvCxnSpPr>
            <a:stCxn id="90" idx="2"/>
            <a:endCxn id="91" idx="2"/>
          </p:cNvCxnSpPr>
          <p:nvPr/>
        </p:nvCxnSpPr>
        <p:spPr>
          <a:xfrm rot="16200000" flipH="1">
            <a:off x="3037910" y="4274393"/>
            <a:ext cx="1588" cy="1218871"/>
          </a:xfrm>
          <a:prstGeom prst="curvedConnector3">
            <a:avLst>
              <a:gd name="adj1" fmla="val 33326522"/>
            </a:avLst>
          </a:prstGeom>
          <a:noFill/>
          <a:ln w="38100" cap="flat" cmpd="sng" algn="ctr">
            <a:solidFill>
              <a:srgbClr val="C00000"/>
            </a:solidFill>
            <a:prstDash val="solid"/>
            <a:headEnd type="triangle" w="lg" len="med"/>
            <a:tailEnd type="triangle" w="lg" len="med"/>
          </a:ln>
          <a:effectLst/>
        </p:spPr>
      </p:cxnSp>
      <p:sp>
        <p:nvSpPr>
          <p:cNvPr id="131" name="TextBox 130"/>
          <p:cNvSpPr txBox="1"/>
          <p:nvPr/>
        </p:nvSpPr>
        <p:spPr>
          <a:xfrm>
            <a:off x="370127" y="5325016"/>
            <a:ext cx="2701382" cy="120032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262626">
                    <a:lumMod val="95000"/>
                    <a:lumOff val="5000"/>
                  </a:srgbClr>
                </a:solidFill>
                <a:effectLst/>
                <a:uLnTx/>
                <a:uFillTx/>
                <a:latin typeface="Tahoma"/>
                <a:ea typeface="ヒラギノ角ゴ ProN W6"/>
                <a:cs typeface="Tahoma"/>
              </a:rPr>
              <a:t>Inter Bank Copy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2626">
                    <a:lumMod val="95000"/>
                    <a:lumOff val="5000"/>
                  </a:srgbClr>
                </a:solidFill>
                <a:effectLst/>
                <a:uLnTx/>
                <a:uFillTx/>
                <a:latin typeface="Tahoma"/>
                <a:ea typeface="ヒラギノ角ゴ ProN W6"/>
                <a:cs typeface="Tahoma"/>
              </a:rPr>
              <a:t>(Pipelined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2626">
                    <a:lumMod val="95000"/>
                    <a:lumOff val="5000"/>
                  </a:srgbClr>
                </a:solidFill>
                <a:effectLst/>
                <a:uLnTx/>
                <a:uFillTx/>
                <a:latin typeface="Tahoma"/>
                <a:ea typeface="ヒラギノ角ゴ ProN W6"/>
                <a:cs typeface="Tahoma"/>
              </a:rPr>
              <a:t>Internal RD/WR)</a:t>
            </a:r>
          </a:p>
        </p:txBody>
      </p:sp>
      <p:cxnSp>
        <p:nvCxnSpPr>
          <p:cNvPr id="132" name="Curved Connector 131"/>
          <p:cNvCxnSpPr>
            <a:stCxn id="98" idx="1"/>
            <a:endCxn id="97" idx="1"/>
          </p:cNvCxnSpPr>
          <p:nvPr/>
        </p:nvCxnSpPr>
        <p:spPr>
          <a:xfrm rot="10800000" flipV="1">
            <a:off x="5581190" y="1793357"/>
            <a:ext cx="1588" cy="744279"/>
          </a:xfrm>
          <a:prstGeom prst="curvedConnector3">
            <a:avLst>
              <a:gd name="adj1" fmla="val 68822188"/>
            </a:avLst>
          </a:prstGeom>
          <a:noFill/>
          <a:ln w="38100" cap="flat" cmpd="sng" algn="ctr">
            <a:solidFill>
              <a:srgbClr val="C00000"/>
            </a:solidFill>
            <a:prstDash val="solid"/>
            <a:headEnd type="triangle" w="lg" len="med"/>
            <a:tailEnd type="triangle" w="lg" len="med"/>
          </a:ln>
          <a:effectLst/>
        </p:spPr>
      </p:cxnSp>
      <p:sp>
        <p:nvSpPr>
          <p:cNvPr id="133" name="TextBox 132"/>
          <p:cNvSpPr txBox="1"/>
          <p:nvPr/>
        </p:nvSpPr>
        <p:spPr>
          <a:xfrm>
            <a:off x="374953" y="1268760"/>
            <a:ext cx="4109869" cy="8309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262626">
                    <a:lumMod val="95000"/>
                    <a:lumOff val="5000"/>
                  </a:srgbClr>
                </a:solidFill>
                <a:effectLst/>
                <a:uLnTx/>
                <a:uFillTx/>
                <a:latin typeface="Tahoma"/>
                <a:ea typeface="ヒラギノ角ゴ ProN W6"/>
                <a:cs typeface="Tahoma"/>
              </a:rPr>
              <a:t>Inter S</a:t>
            </a:r>
            <a:r>
              <a:rPr kumimoji="0" lang="en-US" sz="2400" b="1" i="0" u="none" strike="noStrike" kern="0" cap="none" spc="0" normalizeH="0" baseline="0" noProof="0" dirty="0" err="1">
                <a:ln>
                  <a:noFill/>
                </a:ln>
                <a:solidFill>
                  <a:srgbClr val="262626">
                    <a:lumMod val="95000"/>
                    <a:lumOff val="5000"/>
                  </a:srgbClr>
                </a:solidFill>
                <a:effectLst/>
                <a:uLnTx/>
                <a:uFillTx/>
                <a:latin typeface="Tahoma"/>
                <a:ea typeface="ヒラギノ角ゴ ProN W6"/>
                <a:cs typeface="Tahoma"/>
              </a:rPr>
              <a:t>ubarray</a:t>
            </a:r>
            <a:r>
              <a:rPr kumimoji="0" lang="en-US" sz="2400" b="1" i="0" u="none" strike="noStrike" kern="0" cap="none" spc="0" normalizeH="0" baseline="0" noProof="0" dirty="0">
                <a:ln>
                  <a:noFill/>
                </a:ln>
                <a:solidFill>
                  <a:srgbClr val="262626">
                    <a:lumMod val="95000"/>
                    <a:lumOff val="5000"/>
                  </a:srgbClr>
                </a:solidFill>
                <a:effectLst/>
                <a:uLnTx/>
                <a:uFillTx/>
                <a:latin typeface="Tahoma"/>
                <a:ea typeface="ヒラギノ角ゴ ProN W6"/>
                <a:cs typeface="Tahoma"/>
              </a:rPr>
              <a:t> Copy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2626">
                    <a:lumMod val="95000"/>
                    <a:lumOff val="5000"/>
                  </a:srgbClr>
                </a:solidFill>
                <a:effectLst/>
                <a:uLnTx/>
                <a:uFillTx/>
                <a:latin typeface="Tahoma"/>
                <a:ea typeface="ヒラギノ角ゴ ProN W6"/>
                <a:cs typeface="Tahoma"/>
              </a:rPr>
              <a:t>(Use Inter-Bank Copy Twice)</a:t>
            </a:r>
          </a:p>
        </p:txBody>
      </p:sp>
      <p:sp>
        <p:nvSpPr>
          <p:cNvPr id="134" name="Rectangle 4"/>
          <p:cNvSpPr>
            <a:spLocks noGrp="1" noChangeArrowheads="1"/>
          </p:cNvSpPr>
          <p:nvPr>
            <p:ph type="title"/>
          </p:nvPr>
        </p:nvSpPr>
        <p:spPr>
          <a:xfrm>
            <a:off x="0" y="2659"/>
            <a:ext cx="9144000" cy="1090211"/>
          </a:xfrm>
          <a:ln/>
        </p:spPr>
        <p:txBody>
          <a:bodyPr>
            <a:normAutofit/>
          </a:bodyPr>
          <a:lstStyle/>
          <a:p>
            <a:r>
              <a:rPr lang="en-US" dirty="0">
                <a:solidFill>
                  <a:schemeClr val="accent4"/>
                </a:solidFill>
                <a:cs typeface="Garamond"/>
              </a:rPr>
              <a:t>Generalized RowClone</a:t>
            </a:r>
          </a:p>
        </p:txBody>
      </p:sp>
      <p:sp>
        <p:nvSpPr>
          <p:cNvPr id="68" name="TextBox 67"/>
          <p:cNvSpPr txBox="1"/>
          <p:nvPr/>
        </p:nvSpPr>
        <p:spPr>
          <a:xfrm>
            <a:off x="4381516" y="3553482"/>
            <a:ext cx="327635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8000"/>
                </a:solidFill>
                <a:effectLst/>
                <a:uLnTx/>
                <a:uFillTx/>
                <a:latin typeface="Tahoma"/>
                <a:ea typeface="ヒラギノ角ゴ ProN W6"/>
                <a:cs typeface="Tahoma"/>
              </a:rPr>
              <a:t>0.01% area cost</a:t>
            </a:r>
          </a:p>
        </p:txBody>
      </p:sp>
    </p:spTree>
    <p:extLst>
      <p:ext uri="{BB962C8B-B14F-4D97-AF65-F5344CB8AC3E}">
        <p14:creationId xmlns:p14="http://schemas.microsoft.com/office/powerpoint/2010/main" val="18692651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8"/>
                                        </p:tgtEl>
                                        <p:attrNameLst>
                                          <p:attrName>style.visibility</p:attrName>
                                        </p:attrNameLst>
                                      </p:cBhvr>
                                      <p:to>
                                        <p:strVal val="visible"/>
                                      </p:to>
                                    </p:set>
                                    <p:animEffect transition="in" filter="fade">
                                      <p:cBhvr>
                                        <p:cTn id="7" dur="500"/>
                                        <p:tgtEl>
                                          <p:spTgt spid="1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9"/>
                                        </p:tgtEl>
                                        <p:attrNameLst>
                                          <p:attrName>style.visibility</p:attrName>
                                        </p:attrNameLst>
                                      </p:cBhvr>
                                      <p:to>
                                        <p:strVal val="visible"/>
                                      </p:to>
                                    </p:set>
                                    <p:animEffect transition="in" filter="fade">
                                      <p:cBhvr>
                                        <p:cTn id="10" dur="500"/>
                                        <p:tgtEl>
                                          <p:spTgt spid="12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500"/>
                                        <p:tgtEl>
                                          <p:spTgt spid="128"/>
                                        </p:tgtEl>
                                      </p:cBhvr>
                                    </p:animEffect>
                                    <p:set>
                                      <p:cBhvr>
                                        <p:cTn id="15" dur="1" fill="hold">
                                          <p:stCondLst>
                                            <p:cond delay="499"/>
                                          </p:stCondLst>
                                        </p:cTn>
                                        <p:tgtEl>
                                          <p:spTgt spid="128"/>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129"/>
                                        </p:tgtEl>
                                      </p:cBhvr>
                                    </p:animEffect>
                                    <p:set>
                                      <p:cBhvr>
                                        <p:cTn id="18" dur="1" fill="hold">
                                          <p:stCondLst>
                                            <p:cond delay="499"/>
                                          </p:stCondLst>
                                        </p:cTn>
                                        <p:tgtEl>
                                          <p:spTgt spid="129"/>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31"/>
                                        </p:tgtEl>
                                        <p:attrNameLst>
                                          <p:attrName>style.visibility</p:attrName>
                                        </p:attrNameLst>
                                      </p:cBhvr>
                                      <p:to>
                                        <p:strVal val="visible"/>
                                      </p:to>
                                    </p:set>
                                    <p:animEffect transition="in" filter="fade">
                                      <p:cBhvr>
                                        <p:cTn id="23" dur="500"/>
                                        <p:tgtEl>
                                          <p:spTgt spid="131"/>
                                        </p:tgtEl>
                                      </p:cBhvr>
                                    </p:animEffect>
                                  </p:childTnLst>
                                </p:cTn>
                              </p:par>
                              <p:par>
                                <p:cTn id="24" presetID="10" presetClass="entr" presetSubtype="0" fill="hold" nodeType="withEffect">
                                  <p:stCondLst>
                                    <p:cond delay="0"/>
                                  </p:stCondLst>
                                  <p:childTnLst>
                                    <p:set>
                                      <p:cBhvr>
                                        <p:cTn id="25" dur="1" fill="hold">
                                          <p:stCondLst>
                                            <p:cond delay="0"/>
                                          </p:stCondLst>
                                        </p:cTn>
                                        <p:tgtEl>
                                          <p:spTgt spid="130"/>
                                        </p:tgtEl>
                                        <p:attrNameLst>
                                          <p:attrName>style.visibility</p:attrName>
                                        </p:attrNameLst>
                                      </p:cBhvr>
                                      <p:to>
                                        <p:strVal val="visible"/>
                                      </p:to>
                                    </p:set>
                                    <p:animEffect transition="in" filter="fade">
                                      <p:cBhvr>
                                        <p:cTn id="26" dur="500"/>
                                        <p:tgtEl>
                                          <p:spTgt spid="130"/>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500"/>
                                        <p:tgtEl>
                                          <p:spTgt spid="130"/>
                                        </p:tgtEl>
                                      </p:cBhvr>
                                    </p:animEffect>
                                    <p:set>
                                      <p:cBhvr>
                                        <p:cTn id="31" dur="1" fill="hold">
                                          <p:stCondLst>
                                            <p:cond delay="499"/>
                                          </p:stCondLst>
                                        </p:cTn>
                                        <p:tgtEl>
                                          <p:spTgt spid="130"/>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131"/>
                                        </p:tgtEl>
                                      </p:cBhvr>
                                    </p:animEffect>
                                    <p:set>
                                      <p:cBhvr>
                                        <p:cTn id="34" dur="1" fill="hold">
                                          <p:stCondLst>
                                            <p:cond delay="499"/>
                                          </p:stCondLst>
                                        </p:cTn>
                                        <p:tgtEl>
                                          <p:spTgt spid="131"/>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32"/>
                                        </p:tgtEl>
                                        <p:attrNameLst>
                                          <p:attrName>style.visibility</p:attrName>
                                        </p:attrNameLst>
                                      </p:cBhvr>
                                      <p:to>
                                        <p:strVal val="visible"/>
                                      </p:to>
                                    </p:set>
                                    <p:animEffect transition="in" filter="fade">
                                      <p:cBhvr>
                                        <p:cTn id="39" dur="500"/>
                                        <p:tgtEl>
                                          <p:spTgt spid="132"/>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33"/>
                                        </p:tgtEl>
                                        <p:attrNameLst>
                                          <p:attrName>style.visibility</p:attrName>
                                        </p:attrNameLst>
                                      </p:cBhvr>
                                      <p:to>
                                        <p:strVal val="visible"/>
                                      </p:to>
                                    </p:set>
                                    <p:animEffect transition="in" filter="fade">
                                      <p:cBhvr>
                                        <p:cTn id="42" dur="500"/>
                                        <p:tgtEl>
                                          <p:spTgt spid="133"/>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xit" presetSubtype="0" fill="hold" grpId="1" nodeType="clickEffect">
                                  <p:stCondLst>
                                    <p:cond delay="0"/>
                                  </p:stCondLst>
                                  <p:childTnLst>
                                    <p:animEffect transition="out" filter="fade">
                                      <p:cBhvr>
                                        <p:cTn id="46" dur="500"/>
                                        <p:tgtEl>
                                          <p:spTgt spid="133"/>
                                        </p:tgtEl>
                                      </p:cBhvr>
                                    </p:animEffect>
                                    <p:set>
                                      <p:cBhvr>
                                        <p:cTn id="47" dur="1" fill="hold">
                                          <p:stCondLst>
                                            <p:cond delay="499"/>
                                          </p:stCondLst>
                                        </p:cTn>
                                        <p:tgtEl>
                                          <p:spTgt spid="133"/>
                                        </p:tgtEl>
                                        <p:attrNameLst>
                                          <p:attrName>style.visibility</p:attrName>
                                        </p:attrNameLst>
                                      </p:cBhvr>
                                      <p:to>
                                        <p:strVal val="hidden"/>
                                      </p:to>
                                    </p:set>
                                  </p:childTnLst>
                                </p:cTn>
                              </p:par>
                              <p:par>
                                <p:cTn id="48" presetID="10" presetClass="exit" presetSubtype="0" fill="hold" nodeType="withEffect">
                                  <p:stCondLst>
                                    <p:cond delay="0"/>
                                  </p:stCondLst>
                                  <p:childTnLst>
                                    <p:animEffect transition="out" filter="fade">
                                      <p:cBhvr>
                                        <p:cTn id="49" dur="500"/>
                                        <p:tgtEl>
                                          <p:spTgt spid="132"/>
                                        </p:tgtEl>
                                      </p:cBhvr>
                                    </p:animEffect>
                                    <p:set>
                                      <p:cBhvr>
                                        <p:cTn id="50" dur="1" fill="hold">
                                          <p:stCondLst>
                                            <p:cond delay="499"/>
                                          </p:stCondLst>
                                        </p:cTn>
                                        <p:tgtEl>
                                          <p:spTgt spid="132"/>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129" grpId="1"/>
      <p:bldP spid="131" grpId="0"/>
      <p:bldP spid="131" grpId="1"/>
      <p:bldP spid="133" grpId="0"/>
      <p:bldP spid="133" grpId="1"/>
      <p:bldP spid="68"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In-DRAM Vector Reduction (IV)</a:t>
            </a:r>
          </a:p>
        </p:txBody>
      </p:sp>
      <p:sp>
        <p:nvSpPr>
          <p:cNvPr id="1200" name="Rectangle 1199" hidden="1">
            <a:extLst>
              <a:ext uri="{FF2B5EF4-FFF2-40B4-BE49-F238E27FC236}">
                <a16:creationId xmlns:a16="http://schemas.microsoft.com/office/drawing/2014/main" id="{BDD4A02E-413E-36AC-2DAB-027C8F6622D1}"/>
              </a:ext>
            </a:extLst>
          </p:cNvPr>
          <p:cNvSpPr/>
          <p:nvPr/>
        </p:nvSpPr>
        <p:spPr>
          <a:xfrm>
            <a:off x="200329" y="4903546"/>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local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5" name="Rectangle 1074">
            <a:extLst>
              <a:ext uri="{FF2B5EF4-FFF2-40B4-BE49-F238E27FC236}">
                <a16:creationId xmlns:a16="http://schemas.microsoft.com/office/drawing/2014/main" id="{B8A26B3F-314D-24A0-E734-0097FB04A021}"/>
              </a:ext>
            </a:extLst>
          </p:cNvPr>
          <p:cNvSpPr/>
          <p:nvPr/>
        </p:nvSpPr>
        <p:spPr>
          <a:xfrm>
            <a:off x="2369256" y="5480881"/>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global</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6" name="Rounded Rectangle 1075">
            <a:extLst>
              <a:ext uri="{FF2B5EF4-FFF2-40B4-BE49-F238E27FC236}">
                <a16:creationId xmlns:a16="http://schemas.microsoft.com/office/drawing/2014/main" id="{6852F016-75AD-E750-3FA0-4FA6021709D5}"/>
              </a:ext>
            </a:extLst>
          </p:cNvPr>
          <p:cNvSpPr/>
          <p:nvPr/>
        </p:nvSpPr>
        <p:spPr>
          <a:xfrm rot="5400000">
            <a:off x="3272202" y="3352291"/>
            <a:ext cx="1266139" cy="1261717"/>
          </a:xfrm>
          <a:prstGeom prst="roundRect">
            <a:avLst>
              <a:gd name="adj" fmla="val 5605"/>
            </a:avLst>
          </a:prstGeom>
          <a:solidFill>
            <a:srgbClr val="5B9BD5">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7" name="Rounded Rectangle 1076">
            <a:extLst>
              <a:ext uri="{FF2B5EF4-FFF2-40B4-BE49-F238E27FC236}">
                <a16:creationId xmlns:a16="http://schemas.microsoft.com/office/drawing/2014/main" id="{6E85420C-4110-A00A-9E3E-C4E7DA5B504B}"/>
              </a:ext>
            </a:extLst>
          </p:cNvPr>
          <p:cNvSpPr/>
          <p:nvPr/>
        </p:nvSpPr>
        <p:spPr>
          <a:xfrm rot="5400000">
            <a:off x="3740625" y="4236758"/>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78" name="Rectangle 93">
            <a:extLst>
              <a:ext uri="{FF2B5EF4-FFF2-40B4-BE49-F238E27FC236}">
                <a16:creationId xmlns:a16="http://schemas.microsoft.com/office/drawing/2014/main" id="{C717E82A-C75B-9AE5-9457-90A53985A17D}"/>
              </a:ext>
            </a:extLst>
          </p:cNvPr>
          <p:cNvSpPr/>
          <p:nvPr/>
        </p:nvSpPr>
        <p:spPr>
          <a:xfrm>
            <a:off x="3360649"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9" name="Rectangle 94">
            <a:extLst>
              <a:ext uri="{FF2B5EF4-FFF2-40B4-BE49-F238E27FC236}">
                <a16:creationId xmlns:a16="http://schemas.microsoft.com/office/drawing/2014/main" id="{2513D47C-76CD-6C1F-D2D5-CDBE22AFDCA6}"/>
              </a:ext>
            </a:extLst>
          </p:cNvPr>
          <p:cNvSpPr/>
          <p:nvPr/>
        </p:nvSpPr>
        <p:spPr>
          <a:xfrm>
            <a:off x="3591407"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0" name="Rectangle 95">
            <a:extLst>
              <a:ext uri="{FF2B5EF4-FFF2-40B4-BE49-F238E27FC236}">
                <a16:creationId xmlns:a16="http://schemas.microsoft.com/office/drawing/2014/main" id="{003206E5-A16B-3EF7-B84F-D196ED085E89}"/>
              </a:ext>
            </a:extLst>
          </p:cNvPr>
          <p:cNvSpPr/>
          <p:nvPr/>
        </p:nvSpPr>
        <p:spPr>
          <a:xfrm>
            <a:off x="3822164"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1" name="Rectangle 96">
            <a:extLst>
              <a:ext uri="{FF2B5EF4-FFF2-40B4-BE49-F238E27FC236}">
                <a16:creationId xmlns:a16="http://schemas.microsoft.com/office/drawing/2014/main" id="{569E3C46-B1A2-99D9-AD2D-0D3DBA11E85E}"/>
              </a:ext>
            </a:extLst>
          </p:cNvPr>
          <p:cNvSpPr/>
          <p:nvPr/>
        </p:nvSpPr>
        <p:spPr>
          <a:xfrm>
            <a:off x="4052922"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082" name="Straight Connector 1081">
            <a:extLst>
              <a:ext uri="{FF2B5EF4-FFF2-40B4-BE49-F238E27FC236}">
                <a16:creationId xmlns:a16="http://schemas.microsoft.com/office/drawing/2014/main" id="{C423CA59-BF1A-B8C5-6AD5-069F87C87E3D}"/>
              </a:ext>
            </a:extLst>
          </p:cNvPr>
          <p:cNvCxnSpPr>
            <a:cxnSpLocks/>
            <a:stCxn id="1147" idx="0"/>
            <a:endCxn id="1078" idx="0"/>
          </p:cNvCxnSpPr>
          <p:nvPr/>
        </p:nvCxnSpPr>
        <p:spPr>
          <a:xfrm flipH="1">
            <a:off x="3443596" y="3493622"/>
            <a:ext cx="2597" cy="1301478"/>
          </a:xfrm>
          <a:prstGeom prst="line">
            <a:avLst/>
          </a:prstGeom>
          <a:noFill/>
          <a:ln w="28575" cap="flat" cmpd="sng" algn="ctr">
            <a:solidFill>
              <a:srgbClr val="C00000"/>
            </a:solidFill>
            <a:prstDash val="solid"/>
            <a:miter lim="800000"/>
          </a:ln>
          <a:effectLst/>
        </p:spPr>
      </p:cxnSp>
      <p:cxnSp>
        <p:nvCxnSpPr>
          <p:cNvPr id="1083" name="Straight Connector 1082">
            <a:extLst>
              <a:ext uri="{FF2B5EF4-FFF2-40B4-BE49-F238E27FC236}">
                <a16:creationId xmlns:a16="http://schemas.microsoft.com/office/drawing/2014/main" id="{66CC7017-30CD-EB58-942E-B2FFE3AD8ED8}"/>
              </a:ext>
            </a:extLst>
          </p:cNvPr>
          <p:cNvCxnSpPr>
            <a:cxnSpLocks/>
            <a:stCxn id="1148" idx="0"/>
            <a:endCxn id="1079" idx="0"/>
          </p:cNvCxnSpPr>
          <p:nvPr/>
        </p:nvCxnSpPr>
        <p:spPr>
          <a:xfrm>
            <a:off x="3673939" y="3493622"/>
            <a:ext cx="416" cy="1301478"/>
          </a:xfrm>
          <a:prstGeom prst="line">
            <a:avLst/>
          </a:prstGeom>
          <a:noFill/>
          <a:ln w="28575" cap="flat" cmpd="sng" algn="ctr">
            <a:solidFill>
              <a:srgbClr val="C00000"/>
            </a:solidFill>
            <a:prstDash val="solid"/>
            <a:miter lim="800000"/>
          </a:ln>
          <a:effectLst/>
        </p:spPr>
      </p:cxnSp>
      <p:cxnSp>
        <p:nvCxnSpPr>
          <p:cNvPr id="1084" name="Straight Connector 1083">
            <a:extLst>
              <a:ext uri="{FF2B5EF4-FFF2-40B4-BE49-F238E27FC236}">
                <a16:creationId xmlns:a16="http://schemas.microsoft.com/office/drawing/2014/main" id="{3BC4DACD-D77E-8398-CF03-76D51C2B46F9}"/>
              </a:ext>
            </a:extLst>
          </p:cNvPr>
          <p:cNvCxnSpPr>
            <a:cxnSpLocks/>
            <a:stCxn id="1149" idx="0"/>
            <a:endCxn id="1080" idx="0"/>
          </p:cNvCxnSpPr>
          <p:nvPr/>
        </p:nvCxnSpPr>
        <p:spPr>
          <a:xfrm>
            <a:off x="3901685" y="3493622"/>
            <a:ext cx="3427" cy="1301478"/>
          </a:xfrm>
          <a:prstGeom prst="line">
            <a:avLst/>
          </a:prstGeom>
          <a:noFill/>
          <a:ln w="28575" cap="flat" cmpd="sng" algn="ctr">
            <a:solidFill>
              <a:srgbClr val="C00000"/>
            </a:solidFill>
            <a:prstDash val="solid"/>
            <a:miter lim="800000"/>
          </a:ln>
          <a:effectLst/>
        </p:spPr>
      </p:cxnSp>
      <p:cxnSp>
        <p:nvCxnSpPr>
          <p:cNvPr id="1085" name="Straight Connector 1084">
            <a:extLst>
              <a:ext uri="{FF2B5EF4-FFF2-40B4-BE49-F238E27FC236}">
                <a16:creationId xmlns:a16="http://schemas.microsoft.com/office/drawing/2014/main" id="{9B078D36-7218-1C14-5C93-5558A4551197}"/>
              </a:ext>
            </a:extLst>
          </p:cNvPr>
          <p:cNvCxnSpPr>
            <a:cxnSpLocks/>
            <a:stCxn id="1150" idx="0"/>
            <a:endCxn id="1081" idx="0"/>
          </p:cNvCxnSpPr>
          <p:nvPr/>
        </p:nvCxnSpPr>
        <p:spPr>
          <a:xfrm>
            <a:off x="4129431" y="3493622"/>
            <a:ext cx="6439" cy="1301478"/>
          </a:xfrm>
          <a:prstGeom prst="line">
            <a:avLst/>
          </a:prstGeom>
          <a:noFill/>
          <a:ln w="28575" cap="flat" cmpd="sng" algn="ctr">
            <a:solidFill>
              <a:srgbClr val="C00000"/>
            </a:solidFill>
            <a:prstDash val="solid"/>
            <a:miter lim="800000"/>
          </a:ln>
          <a:effectLst/>
        </p:spPr>
      </p:cxnSp>
      <p:grpSp>
        <p:nvGrpSpPr>
          <p:cNvPr id="1086" name="Group 1085">
            <a:extLst>
              <a:ext uri="{FF2B5EF4-FFF2-40B4-BE49-F238E27FC236}">
                <a16:creationId xmlns:a16="http://schemas.microsoft.com/office/drawing/2014/main" id="{BC72E493-0638-E757-0A8C-266533EBADEB}"/>
              </a:ext>
            </a:extLst>
          </p:cNvPr>
          <p:cNvGrpSpPr/>
          <p:nvPr/>
        </p:nvGrpSpPr>
        <p:grpSpPr>
          <a:xfrm>
            <a:off x="3315820" y="5035954"/>
            <a:ext cx="1171730" cy="564656"/>
            <a:chOff x="691693" y="1634096"/>
            <a:chExt cx="710824" cy="342545"/>
          </a:xfrm>
        </p:grpSpPr>
        <p:cxnSp>
          <p:nvCxnSpPr>
            <p:cNvPr id="1087" name="Straight Connector 1086">
              <a:extLst>
                <a:ext uri="{FF2B5EF4-FFF2-40B4-BE49-F238E27FC236}">
                  <a16:creationId xmlns:a16="http://schemas.microsoft.com/office/drawing/2014/main" id="{247BF827-F2BB-7C37-E09A-6653F73F3E1A}"/>
                </a:ext>
              </a:extLst>
            </p:cNvPr>
            <p:cNvCxnSpPr>
              <a:cxnSpLocks/>
            </p:cNvCxnSpPr>
            <p:nvPr/>
          </p:nvCxnSpPr>
          <p:spPr>
            <a:xfrm>
              <a:off x="1046978" y="1634096"/>
              <a:ext cx="0" cy="241292"/>
            </a:xfrm>
            <a:prstGeom prst="line">
              <a:avLst/>
            </a:prstGeom>
            <a:noFill/>
            <a:ln w="38100" cap="flat" cmpd="sng" algn="ctr">
              <a:solidFill>
                <a:schemeClr val="tx1"/>
              </a:solidFill>
              <a:prstDash val="solid"/>
              <a:miter lim="800000"/>
            </a:ln>
            <a:effectLst/>
          </p:spPr>
        </p:cxnSp>
        <p:sp>
          <p:nvSpPr>
            <p:cNvPr id="1088" name="Rounded Rectangle 1087">
              <a:extLst>
                <a:ext uri="{FF2B5EF4-FFF2-40B4-BE49-F238E27FC236}">
                  <a16:creationId xmlns:a16="http://schemas.microsoft.com/office/drawing/2014/main" id="{12D7E820-B723-0676-963C-C3E9CE38C5F1}"/>
                </a:ext>
              </a:extLst>
            </p:cNvPr>
            <p:cNvSpPr/>
            <p:nvPr/>
          </p:nvSpPr>
          <p:spPr>
            <a:xfrm rot="5400000">
              <a:off x="945851" y="1519976"/>
              <a:ext cx="202507" cy="710824"/>
            </a:xfrm>
            <a:prstGeom prst="roundRect">
              <a:avLst/>
            </a:prstGeom>
            <a:solidFill>
              <a:srgbClr val="E7E6E6">
                <a:lumMod val="90000"/>
              </a:srgb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89" name="Rectangle 93">
              <a:extLst>
                <a:ext uri="{FF2B5EF4-FFF2-40B4-BE49-F238E27FC236}">
                  <a16:creationId xmlns:a16="http://schemas.microsoft.com/office/drawing/2014/main" id="{46E508E7-D092-667E-EA22-AD929620C8D5}"/>
                </a:ext>
              </a:extLst>
            </p:cNvPr>
            <p:cNvSpPr/>
            <p:nvPr/>
          </p:nvSpPr>
          <p:spPr>
            <a:xfrm>
              <a:off x="772980" y="1817168"/>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0" name="Rectangle 94">
              <a:extLst>
                <a:ext uri="{FF2B5EF4-FFF2-40B4-BE49-F238E27FC236}">
                  <a16:creationId xmlns:a16="http://schemas.microsoft.com/office/drawing/2014/main" id="{7CEB3365-84B4-5DB5-AFD6-9E2F7FC73D8F}"/>
                </a:ext>
              </a:extLst>
            </p:cNvPr>
            <p:cNvSpPr/>
            <p:nvPr/>
          </p:nvSpPr>
          <p:spPr>
            <a:xfrm>
              <a:off x="913892" y="1815984"/>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1" name="Rectangle 95">
              <a:extLst>
                <a:ext uri="{FF2B5EF4-FFF2-40B4-BE49-F238E27FC236}">
                  <a16:creationId xmlns:a16="http://schemas.microsoft.com/office/drawing/2014/main" id="{6800DAE5-00A6-2FBA-7B20-2CFFAAA65FAD}"/>
                </a:ext>
              </a:extLst>
            </p:cNvPr>
            <p:cNvSpPr/>
            <p:nvPr/>
          </p:nvSpPr>
          <p:spPr>
            <a:xfrm>
              <a:off x="1054804" y="1817037"/>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2" name="Rectangle 96">
              <a:extLst>
                <a:ext uri="{FF2B5EF4-FFF2-40B4-BE49-F238E27FC236}">
                  <a16:creationId xmlns:a16="http://schemas.microsoft.com/office/drawing/2014/main" id="{1FB1E8D2-8C85-DEFF-2C99-6F58D7EAAB1F}"/>
                </a:ext>
              </a:extLst>
            </p:cNvPr>
            <p:cNvSpPr/>
            <p:nvPr/>
          </p:nvSpPr>
          <p:spPr>
            <a:xfrm>
              <a:off x="1195717" y="1817168"/>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093" name="Straight Connector 1092">
            <a:extLst>
              <a:ext uri="{FF2B5EF4-FFF2-40B4-BE49-F238E27FC236}">
                <a16:creationId xmlns:a16="http://schemas.microsoft.com/office/drawing/2014/main" id="{A15E6425-FC57-079E-A39F-886461BB2A82}"/>
              </a:ext>
            </a:extLst>
          </p:cNvPr>
          <p:cNvCxnSpPr>
            <a:cxnSpLocks/>
            <a:stCxn id="1151" idx="0"/>
            <a:endCxn id="1108" idx="0"/>
          </p:cNvCxnSpPr>
          <p:nvPr/>
        </p:nvCxnSpPr>
        <p:spPr>
          <a:xfrm>
            <a:off x="4357181" y="3493622"/>
            <a:ext cx="979" cy="1301478"/>
          </a:xfrm>
          <a:prstGeom prst="line">
            <a:avLst/>
          </a:prstGeom>
          <a:noFill/>
          <a:ln w="28575" cap="flat" cmpd="sng" algn="ctr">
            <a:solidFill>
              <a:srgbClr val="C00000"/>
            </a:solidFill>
            <a:prstDash val="solid"/>
            <a:miter lim="800000"/>
          </a:ln>
          <a:effectLst/>
        </p:spPr>
      </p:cxnSp>
      <p:grpSp>
        <p:nvGrpSpPr>
          <p:cNvPr id="1094" name="Group 1093">
            <a:extLst>
              <a:ext uri="{FF2B5EF4-FFF2-40B4-BE49-F238E27FC236}">
                <a16:creationId xmlns:a16="http://schemas.microsoft.com/office/drawing/2014/main" id="{9D44D4FE-88BA-43EE-3B5D-351B1AD566E6}"/>
              </a:ext>
            </a:extLst>
          </p:cNvPr>
          <p:cNvGrpSpPr/>
          <p:nvPr/>
        </p:nvGrpSpPr>
        <p:grpSpPr>
          <a:xfrm>
            <a:off x="3385901" y="4137476"/>
            <a:ext cx="1031572" cy="120585"/>
            <a:chOff x="1038380" y="752862"/>
            <a:chExt cx="625798" cy="73152"/>
          </a:xfrm>
          <a:solidFill>
            <a:srgbClr val="E7E6E6"/>
          </a:solidFill>
        </p:grpSpPr>
        <p:cxnSp>
          <p:nvCxnSpPr>
            <p:cNvPr id="1095" name="Straight Connector 1094">
              <a:extLst>
                <a:ext uri="{FF2B5EF4-FFF2-40B4-BE49-F238E27FC236}">
                  <a16:creationId xmlns:a16="http://schemas.microsoft.com/office/drawing/2014/main" id="{397CF279-88A4-A45A-9201-414837B13935}"/>
                </a:ext>
              </a:extLst>
            </p:cNvPr>
            <p:cNvCxnSpPr>
              <a:cxnSpLocks/>
              <a:stCxn id="1096" idx="2"/>
              <a:endCxn id="1100"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096" name="Oval 1095">
              <a:extLst>
                <a:ext uri="{FF2B5EF4-FFF2-40B4-BE49-F238E27FC236}">
                  <a16:creationId xmlns:a16="http://schemas.microsoft.com/office/drawing/2014/main" id="{B9DB3FAB-E31A-0EE1-FB1E-40D5D828C309}"/>
                </a:ext>
              </a:extLst>
            </p:cNvPr>
            <p:cNvSpPr>
              <a:spLocks noChangeAspect="1"/>
            </p:cNvSpPr>
            <p:nvPr/>
          </p:nvSpPr>
          <p:spPr>
            <a:xfrm>
              <a:off x="1038380"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7" name="Oval 1096">
              <a:extLst>
                <a:ext uri="{FF2B5EF4-FFF2-40B4-BE49-F238E27FC236}">
                  <a16:creationId xmlns:a16="http://schemas.microsoft.com/office/drawing/2014/main" id="{B281A77D-D4F5-1A27-F667-08A6BF87FE5A}"/>
                </a:ext>
              </a:extLst>
            </p:cNvPr>
            <p:cNvSpPr>
              <a:spLocks noChangeAspect="1"/>
            </p:cNvSpPr>
            <p:nvPr/>
          </p:nvSpPr>
          <p:spPr>
            <a:xfrm>
              <a:off x="1176541"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8" name="Oval 1097">
              <a:extLst>
                <a:ext uri="{FF2B5EF4-FFF2-40B4-BE49-F238E27FC236}">
                  <a16:creationId xmlns:a16="http://schemas.microsoft.com/office/drawing/2014/main" id="{7E1FD21D-EF3C-AE7E-F174-3B9FD41F43DB}"/>
                </a:ext>
              </a:extLst>
            </p:cNvPr>
            <p:cNvSpPr>
              <a:spLocks noChangeAspect="1"/>
            </p:cNvSpPr>
            <p:nvPr/>
          </p:nvSpPr>
          <p:spPr>
            <a:xfrm>
              <a:off x="1314702"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9" name="Oval 1098">
              <a:extLst>
                <a:ext uri="{FF2B5EF4-FFF2-40B4-BE49-F238E27FC236}">
                  <a16:creationId xmlns:a16="http://schemas.microsoft.com/office/drawing/2014/main" id="{0E1313BA-9A0A-866A-B781-83DF136CBA78}"/>
                </a:ext>
              </a:extLst>
            </p:cNvPr>
            <p:cNvSpPr>
              <a:spLocks noChangeAspect="1"/>
            </p:cNvSpPr>
            <p:nvPr/>
          </p:nvSpPr>
          <p:spPr>
            <a:xfrm>
              <a:off x="1452863"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0" name="Oval 1099">
              <a:extLst>
                <a:ext uri="{FF2B5EF4-FFF2-40B4-BE49-F238E27FC236}">
                  <a16:creationId xmlns:a16="http://schemas.microsoft.com/office/drawing/2014/main" id="{7AAC87D5-59AA-6410-0BDA-0C17FD1C7AF7}"/>
                </a:ext>
              </a:extLst>
            </p:cNvPr>
            <p:cNvSpPr>
              <a:spLocks noChangeAspect="1"/>
            </p:cNvSpPr>
            <p:nvPr/>
          </p:nvSpPr>
          <p:spPr>
            <a:xfrm>
              <a:off x="1591026"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01" name="Group 1100">
            <a:extLst>
              <a:ext uri="{FF2B5EF4-FFF2-40B4-BE49-F238E27FC236}">
                <a16:creationId xmlns:a16="http://schemas.microsoft.com/office/drawing/2014/main" id="{59AD3628-8FA4-BD31-1660-7158E0080839}"/>
              </a:ext>
            </a:extLst>
          </p:cNvPr>
          <p:cNvGrpSpPr/>
          <p:nvPr/>
        </p:nvGrpSpPr>
        <p:grpSpPr>
          <a:xfrm>
            <a:off x="3385901" y="4352096"/>
            <a:ext cx="1031572" cy="120585"/>
            <a:chOff x="1038380" y="752862"/>
            <a:chExt cx="625798" cy="73152"/>
          </a:xfrm>
          <a:solidFill>
            <a:srgbClr val="E16161"/>
          </a:solidFill>
        </p:grpSpPr>
        <p:cxnSp>
          <p:nvCxnSpPr>
            <p:cNvPr id="1102" name="Straight Connector 1101">
              <a:extLst>
                <a:ext uri="{FF2B5EF4-FFF2-40B4-BE49-F238E27FC236}">
                  <a16:creationId xmlns:a16="http://schemas.microsoft.com/office/drawing/2014/main" id="{EA40B35C-CECA-4B1C-76A9-BB064E8BB5CA}"/>
                </a:ext>
              </a:extLst>
            </p:cNvPr>
            <p:cNvCxnSpPr>
              <a:cxnSpLocks/>
              <a:stCxn id="1103" idx="2"/>
              <a:endCxn id="1107"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03" name="Oval 1102">
              <a:extLst>
                <a:ext uri="{FF2B5EF4-FFF2-40B4-BE49-F238E27FC236}">
                  <a16:creationId xmlns:a16="http://schemas.microsoft.com/office/drawing/2014/main" id="{D023C09F-A12A-0B85-0BC4-FDFB1F011BFA}"/>
                </a:ext>
              </a:extLst>
            </p:cNvPr>
            <p:cNvSpPr>
              <a:spLocks noChangeAspect="1"/>
            </p:cNvSpPr>
            <p:nvPr/>
          </p:nvSpPr>
          <p:spPr>
            <a:xfrm>
              <a:off x="1038380" y="752862"/>
              <a:ext cx="73152" cy="73152"/>
            </a:xfrm>
            <a:prstGeom prst="ellipse">
              <a:avLst/>
            </a:prstGeom>
            <a:grp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4" name="Oval 1103">
              <a:extLst>
                <a:ext uri="{FF2B5EF4-FFF2-40B4-BE49-F238E27FC236}">
                  <a16:creationId xmlns:a16="http://schemas.microsoft.com/office/drawing/2014/main" id="{67600EBE-1434-DB0C-815B-C3068F2B865A}"/>
                </a:ext>
              </a:extLst>
            </p:cNvPr>
            <p:cNvSpPr>
              <a:spLocks noChangeAspect="1"/>
            </p:cNvSpPr>
            <p:nvPr/>
          </p:nvSpPr>
          <p:spPr>
            <a:xfrm>
              <a:off x="1176541" y="752862"/>
              <a:ext cx="73152" cy="73152"/>
            </a:xfrm>
            <a:prstGeom prst="ellipse">
              <a:avLst/>
            </a:prstGeom>
            <a:grp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5" name="Oval 1104">
              <a:extLst>
                <a:ext uri="{FF2B5EF4-FFF2-40B4-BE49-F238E27FC236}">
                  <a16:creationId xmlns:a16="http://schemas.microsoft.com/office/drawing/2014/main" id="{6562B16D-EB78-DC7D-7123-763448C9E282}"/>
                </a:ext>
              </a:extLst>
            </p:cNvPr>
            <p:cNvSpPr>
              <a:spLocks noChangeAspect="1"/>
            </p:cNvSpPr>
            <p:nvPr/>
          </p:nvSpPr>
          <p:spPr>
            <a:xfrm>
              <a:off x="1314702" y="752862"/>
              <a:ext cx="73152" cy="73152"/>
            </a:xfrm>
            <a:prstGeom prst="ellipse">
              <a:avLst/>
            </a:prstGeom>
            <a:grp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6" name="Oval 1105">
              <a:extLst>
                <a:ext uri="{FF2B5EF4-FFF2-40B4-BE49-F238E27FC236}">
                  <a16:creationId xmlns:a16="http://schemas.microsoft.com/office/drawing/2014/main" id="{6B855D17-153F-F18D-DB2A-2ED52B6DACF8}"/>
                </a:ext>
              </a:extLst>
            </p:cNvPr>
            <p:cNvSpPr>
              <a:spLocks noChangeAspect="1"/>
            </p:cNvSpPr>
            <p:nvPr/>
          </p:nvSpPr>
          <p:spPr>
            <a:xfrm>
              <a:off x="1452863" y="752862"/>
              <a:ext cx="73152" cy="73152"/>
            </a:xfrm>
            <a:prstGeom prst="ellipse">
              <a:avLst/>
            </a:prstGeom>
            <a:grp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7" name="Oval 1106">
              <a:extLst>
                <a:ext uri="{FF2B5EF4-FFF2-40B4-BE49-F238E27FC236}">
                  <a16:creationId xmlns:a16="http://schemas.microsoft.com/office/drawing/2014/main" id="{82D670FE-6FE6-FEF3-05DA-D7B14650FFE7}"/>
                </a:ext>
              </a:extLst>
            </p:cNvPr>
            <p:cNvSpPr>
              <a:spLocks noChangeAspect="1"/>
            </p:cNvSpPr>
            <p:nvPr/>
          </p:nvSpPr>
          <p:spPr>
            <a:xfrm>
              <a:off x="1591026" y="752862"/>
              <a:ext cx="73152" cy="73152"/>
            </a:xfrm>
            <a:prstGeom prst="ellipse">
              <a:avLst/>
            </a:prstGeom>
            <a:grp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08" name="Rectangle 96">
            <a:extLst>
              <a:ext uri="{FF2B5EF4-FFF2-40B4-BE49-F238E27FC236}">
                <a16:creationId xmlns:a16="http://schemas.microsoft.com/office/drawing/2014/main" id="{DD219EF8-7242-448C-A3AF-B33FE6470ADC}"/>
              </a:ext>
            </a:extLst>
          </p:cNvPr>
          <p:cNvSpPr/>
          <p:nvPr/>
        </p:nvSpPr>
        <p:spPr>
          <a:xfrm>
            <a:off x="4275213"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9" name="Rounded Rectangle 1108">
            <a:extLst>
              <a:ext uri="{FF2B5EF4-FFF2-40B4-BE49-F238E27FC236}">
                <a16:creationId xmlns:a16="http://schemas.microsoft.com/office/drawing/2014/main" id="{A0221A22-D3E5-DBEB-988D-1DB4FE2F4C73}"/>
              </a:ext>
            </a:extLst>
          </p:cNvPr>
          <p:cNvSpPr/>
          <p:nvPr/>
        </p:nvSpPr>
        <p:spPr>
          <a:xfrm rot="5400000">
            <a:off x="4733866" y="3352293"/>
            <a:ext cx="1266139" cy="1261717"/>
          </a:xfrm>
          <a:prstGeom prst="roundRect">
            <a:avLst>
              <a:gd name="adj" fmla="val 5605"/>
            </a:avLst>
          </a:prstGeom>
          <a:solidFill>
            <a:srgbClr val="5B9BD5">
              <a:lumMod val="20000"/>
              <a:lumOff val="8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0" name="Rounded Rectangle 1109">
            <a:extLst>
              <a:ext uri="{FF2B5EF4-FFF2-40B4-BE49-F238E27FC236}">
                <a16:creationId xmlns:a16="http://schemas.microsoft.com/office/drawing/2014/main" id="{A883C586-6E7D-248B-CA4E-55425F3D6C52}"/>
              </a:ext>
            </a:extLst>
          </p:cNvPr>
          <p:cNvSpPr/>
          <p:nvPr/>
        </p:nvSpPr>
        <p:spPr>
          <a:xfrm rot="5400000">
            <a:off x="5202290" y="4236760"/>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11" name="Rectangle 93">
            <a:extLst>
              <a:ext uri="{FF2B5EF4-FFF2-40B4-BE49-F238E27FC236}">
                <a16:creationId xmlns:a16="http://schemas.microsoft.com/office/drawing/2014/main" id="{A01B8499-F939-96C6-75A6-AC22D3E92B4C}"/>
              </a:ext>
            </a:extLst>
          </p:cNvPr>
          <p:cNvSpPr/>
          <p:nvPr/>
        </p:nvSpPr>
        <p:spPr>
          <a:xfrm>
            <a:off x="4822314"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2" name="Rectangle 94">
            <a:extLst>
              <a:ext uri="{FF2B5EF4-FFF2-40B4-BE49-F238E27FC236}">
                <a16:creationId xmlns:a16="http://schemas.microsoft.com/office/drawing/2014/main" id="{86761DF0-7781-D38A-C5FE-F58E46F911CE}"/>
              </a:ext>
            </a:extLst>
          </p:cNvPr>
          <p:cNvSpPr/>
          <p:nvPr/>
        </p:nvSpPr>
        <p:spPr>
          <a:xfrm>
            <a:off x="5053071"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3" name="Rectangle 95">
            <a:extLst>
              <a:ext uri="{FF2B5EF4-FFF2-40B4-BE49-F238E27FC236}">
                <a16:creationId xmlns:a16="http://schemas.microsoft.com/office/drawing/2014/main" id="{60DB8B93-2203-5EF6-CC7B-625A7CF716B9}"/>
              </a:ext>
            </a:extLst>
          </p:cNvPr>
          <p:cNvSpPr/>
          <p:nvPr/>
        </p:nvSpPr>
        <p:spPr>
          <a:xfrm>
            <a:off x="5283829"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4" name="Rectangle 96">
            <a:extLst>
              <a:ext uri="{FF2B5EF4-FFF2-40B4-BE49-F238E27FC236}">
                <a16:creationId xmlns:a16="http://schemas.microsoft.com/office/drawing/2014/main" id="{915E0176-BA0F-9988-B033-C47C6C9C470B}"/>
              </a:ext>
            </a:extLst>
          </p:cNvPr>
          <p:cNvSpPr/>
          <p:nvPr/>
        </p:nvSpPr>
        <p:spPr>
          <a:xfrm>
            <a:off x="5514587"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15" name="Straight Connector 1114">
            <a:extLst>
              <a:ext uri="{FF2B5EF4-FFF2-40B4-BE49-F238E27FC236}">
                <a16:creationId xmlns:a16="http://schemas.microsoft.com/office/drawing/2014/main" id="{1B48FD7F-0C2A-436D-EBCD-433E47A4422D}"/>
              </a:ext>
            </a:extLst>
          </p:cNvPr>
          <p:cNvCxnSpPr>
            <a:cxnSpLocks/>
            <a:stCxn id="1163" idx="0"/>
            <a:endCxn id="1111" idx="0"/>
          </p:cNvCxnSpPr>
          <p:nvPr/>
        </p:nvCxnSpPr>
        <p:spPr>
          <a:xfrm flipH="1">
            <a:off x="4905261" y="3493623"/>
            <a:ext cx="2597" cy="1301478"/>
          </a:xfrm>
          <a:prstGeom prst="line">
            <a:avLst/>
          </a:prstGeom>
          <a:noFill/>
          <a:ln w="19050" cap="flat" cmpd="sng" algn="ctr">
            <a:solidFill>
              <a:schemeClr val="tx1"/>
            </a:solidFill>
            <a:prstDash val="solid"/>
            <a:miter lim="800000"/>
          </a:ln>
          <a:effectLst/>
        </p:spPr>
      </p:cxnSp>
      <p:cxnSp>
        <p:nvCxnSpPr>
          <p:cNvPr id="1116" name="Straight Connector 1115">
            <a:extLst>
              <a:ext uri="{FF2B5EF4-FFF2-40B4-BE49-F238E27FC236}">
                <a16:creationId xmlns:a16="http://schemas.microsoft.com/office/drawing/2014/main" id="{A8379A0A-C0F4-1B74-2916-F66BA645AA94}"/>
              </a:ext>
            </a:extLst>
          </p:cNvPr>
          <p:cNvCxnSpPr>
            <a:cxnSpLocks/>
            <a:stCxn id="1164" idx="0"/>
            <a:endCxn id="1112" idx="0"/>
          </p:cNvCxnSpPr>
          <p:nvPr/>
        </p:nvCxnSpPr>
        <p:spPr>
          <a:xfrm>
            <a:off x="5135604" y="3493623"/>
            <a:ext cx="416" cy="1301478"/>
          </a:xfrm>
          <a:prstGeom prst="line">
            <a:avLst/>
          </a:prstGeom>
          <a:noFill/>
          <a:ln w="19050" cap="flat" cmpd="sng" algn="ctr">
            <a:solidFill>
              <a:schemeClr val="tx1"/>
            </a:solidFill>
            <a:prstDash val="solid"/>
            <a:miter lim="800000"/>
          </a:ln>
          <a:effectLst/>
        </p:spPr>
      </p:cxnSp>
      <p:cxnSp>
        <p:nvCxnSpPr>
          <p:cNvPr id="1117" name="Straight Connector 1116">
            <a:extLst>
              <a:ext uri="{FF2B5EF4-FFF2-40B4-BE49-F238E27FC236}">
                <a16:creationId xmlns:a16="http://schemas.microsoft.com/office/drawing/2014/main" id="{967638D7-994C-1179-60A5-D96C37FBB384}"/>
              </a:ext>
            </a:extLst>
          </p:cNvPr>
          <p:cNvCxnSpPr>
            <a:cxnSpLocks/>
            <a:stCxn id="1165" idx="0"/>
            <a:endCxn id="1113" idx="0"/>
          </p:cNvCxnSpPr>
          <p:nvPr/>
        </p:nvCxnSpPr>
        <p:spPr>
          <a:xfrm>
            <a:off x="5363350" y="3493623"/>
            <a:ext cx="3427" cy="1301478"/>
          </a:xfrm>
          <a:prstGeom prst="line">
            <a:avLst/>
          </a:prstGeom>
          <a:noFill/>
          <a:ln w="19050" cap="flat" cmpd="sng" algn="ctr">
            <a:solidFill>
              <a:schemeClr val="tx1"/>
            </a:solidFill>
            <a:prstDash val="solid"/>
            <a:miter lim="800000"/>
          </a:ln>
          <a:effectLst/>
        </p:spPr>
      </p:cxnSp>
      <p:cxnSp>
        <p:nvCxnSpPr>
          <p:cNvPr id="1118" name="Straight Connector 1117">
            <a:extLst>
              <a:ext uri="{FF2B5EF4-FFF2-40B4-BE49-F238E27FC236}">
                <a16:creationId xmlns:a16="http://schemas.microsoft.com/office/drawing/2014/main" id="{5372FB50-0723-7921-4B7E-E767E5FD07C2}"/>
              </a:ext>
            </a:extLst>
          </p:cNvPr>
          <p:cNvCxnSpPr>
            <a:cxnSpLocks/>
            <a:stCxn id="1166" idx="0"/>
            <a:endCxn id="1114" idx="0"/>
          </p:cNvCxnSpPr>
          <p:nvPr/>
        </p:nvCxnSpPr>
        <p:spPr>
          <a:xfrm>
            <a:off x="5591096" y="3493623"/>
            <a:ext cx="6439" cy="1301478"/>
          </a:xfrm>
          <a:prstGeom prst="line">
            <a:avLst/>
          </a:prstGeom>
          <a:noFill/>
          <a:ln w="19050" cap="flat" cmpd="sng" algn="ctr">
            <a:solidFill>
              <a:schemeClr val="tx1"/>
            </a:solidFill>
            <a:prstDash val="solid"/>
            <a:miter lim="800000"/>
          </a:ln>
          <a:effectLst/>
        </p:spPr>
      </p:cxnSp>
      <p:grpSp>
        <p:nvGrpSpPr>
          <p:cNvPr id="1119" name="Group 1118">
            <a:extLst>
              <a:ext uri="{FF2B5EF4-FFF2-40B4-BE49-F238E27FC236}">
                <a16:creationId xmlns:a16="http://schemas.microsoft.com/office/drawing/2014/main" id="{A5DF4D56-1B3E-DC77-AB74-E5FC47EF72AC}"/>
              </a:ext>
            </a:extLst>
          </p:cNvPr>
          <p:cNvGrpSpPr/>
          <p:nvPr/>
        </p:nvGrpSpPr>
        <p:grpSpPr>
          <a:xfrm>
            <a:off x="4777485" y="5035956"/>
            <a:ext cx="1171730" cy="564656"/>
            <a:chOff x="691693" y="1634096"/>
            <a:chExt cx="710824" cy="342545"/>
          </a:xfrm>
        </p:grpSpPr>
        <p:cxnSp>
          <p:nvCxnSpPr>
            <p:cNvPr id="1120" name="Straight Connector 1119">
              <a:extLst>
                <a:ext uri="{FF2B5EF4-FFF2-40B4-BE49-F238E27FC236}">
                  <a16:creationId xmlns:a16="http://schemas.microsoft.com/office/drawing/2014/main" id="{EE97897F-DF54-E2FE-C769-85B6FDC419A8}"/>
                </a:ext>
              </a:extLst>
            </p:cNvPr>
            <p:cNvCxnSpPr>
              <a:cxnSpLocks/>
            </p:cNvCxnSpPr>
            <p:nvPr/>
          </p:nvCxnSpPr>
          <p:spPr>
            <a:xfrm>
              <a:off x="1046978" y="1634096"/>
              <a:ext cx="0" cy="241292"/>
            </a:xfrm>
            <a:prstGeom prst="line">
              <a:avLst/>
            </a:prstGeom>
            <a:noFill/>
            <a:ln w="38100" cap="flat" cmpd="sng" algn="ctr">
              <a:solidFill>
                <a:schemeClr val="tx1"/>
              </a:solidFill>
              <a:prstDash val="solid"/>
              <a:miter lim="800000"/>
            </a:ln>
            <a:effectLst/>
          </p:spPr>
        </p:cxnSp>
        <p:sp>
          <p:nvSpPr>
            <p:cNvPr id="1121" name="Rounded Rectangle 1120">
              <a:extLst>
                <a:ext uri="{FF2B5EF4-FFF2-40B4-BE49-F238E27FC236}">
                  <a16:creationId xmlns:a16="http://schemas.microsoft.com/office/drawing/2014/main" id="{EACECE32-AB43-4E29-EA0D-33AF58FA5245}"/>
                </a:ext>
              </a:extLst>
            </p:cNvPr>
            <p:cNvSpPr/>
            <p:nvPr/>
          </p:nvSpPr>
          <p:spPr>
            <a:xfrm rot="5400000">
              <a:off x="945851" y="1519976"/>
              <a:ext cx="202507" cy="710824"/>
            </a:xfrm>
            <a:prstGeom prst="roundRect">
              <a:avLst/>
            </a:prstGeom>
            <a:solidFill>
              <a:srgbClr val="E7E6E6">
                <a:lumMod val="9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22" name="Rectangle 93">
              <a:extLst>
                <a:ext uri="{FF2B5EF4-FFF2-40B4-BE49-F238E27FC236}">
                  <a16:creationId xmlns:a16="http://schemas.microsoft.com/office/drawing/2014/main" id="{F81E48B2-5B9B-AD9E-642A-8033CE1A36EF}"/>
                </a:ext>
              </a:extLst>
            </p:cNvPr>
            <p:cNvSpPr/>
            <p:nvPr/>
          </p:nvSpPr>
          <p:spPr>
            <a:xfrm>
              <a:off x="772980" y="1817168"/>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3" name="Rectangle 94">
              <a:extLst>
                <a:ext uri="{FF2B5EF4-FFF2-40B4-BE49-F238E27FC236}">
                  <a16:creationId xmlns:a16="http://schemas.microsoft.com/office/drawing/2014/main" id="{2048D6EE-8A1A-7C3C-EC9D-4B0B3300E733}"/>
                </a:ext>
              </a:extLst>
            </p:cNvPr>
            <p:cNvSpPr/>
            <p:nvPr/>
          </p:nvSpPr>
          <p:spPr>
            <a:xfrm>
              <a:off x="913892" y="1815984"/>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4" name="Rectangle 95">
              <a:extLst>
                <a:ext uri="{FF2B5EF4-FFF2-40B4-BE49-F238E27FC236}">
                  <a16:creationId xmlns:a16="http://schemas.microsoft.com/office/drawing/2014/main" id="{FF9A7E61-06B4-4067-1AF8-1CB993EAFF8B}"/>
                </a:ext>
              </a:extLst>
            </p:cNvPr>
            <p:cNvSpPr/>
            <p:nvPr/>
          </p:nvSpPr>
          <p:spPr>
            <a:xfrm>
              <a:off x="1054804" y="1817037"/>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5" name="Rectangle 96">
              <a:extLst>
                <a:ext uri="{FF2B5EF4-FFF2-40B4-BE49-F238E27FC236}">
                  <a16:creationId xmlns:a16="http://schemas.microsoft.com/office/drawing/2014/main" id="{49E95F86-F64B-153F-82FB-18EA46A64F76}"/>
                </a:ext>
              </a:extLst>
            </p:cNvPr>
            <p:cNvSpPr/>
            <p:nvPr/>
          </p:nvSpPr>
          <p:spPr>
            <a:xfrm>
              <a:off x="1195717" y="1817168"/>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126" name="Straight Connector 1125">
            <a:extLst>
              <a:ext uri="{FF2B5EF4-FFF2-40B4-BE49-F238E27FC236}">
                <a16:creationId xmlns:a16="http://schemas.microsoft.com/office/drawing/2014/main" id="{39D2601D-DDA2-23AF-8762-E5611647AB1A}"/>
              </a:ext>
            </a:extLst>
          </p:cNvPr>
          <p:cNvCxnSpPr>
            <a:cxnSpLocks/>
            <a:stCxn id="1167" idx="0"/>
            <a:endCxn id="1141" idx="0"/>
          </p:cNvCxnSpPr>
          <p:nvPr/>
        </p:nvCxnSpPr>
        <p:spPr>
          <a:xfrm>
            <a:off x="5818845" y="3493623"/>
            <a:ext cx="979" cy="1301478"/>
          </a:xfrm>
          <a:prstGeom prst="line">
            <a:avLst/>
          </a:prstGeom>
          <a:noFill/>
          <a:ln w="19050" cap="flat" cmpd="sng" algn="ctr">
            <a:solidFill>
              <a:schemeClr val="tx1"/>
            </a:solidFill>
            <a:prstDash val="solid"/>
            <a:miter lim="800000"/>
          </a:ln>
          <a:effectLst/>
        </p:spPr>
      </p:cxnSp>
      <p:grpSp>
        <p:nvGrpSpPr>
          <p:cNvPr id="1127" name="Group 1126">
            <a:extLst>
              <a:ext uri="{FF2B5EF4-FFF2-40B4-BE49-F238E27FC236}">
                <a16:creationId xmlns:a16="http://schemas.microsoft.com/office/drawing/2014/main" id="{D0D9C1DF-5CC8-8950-3244-D8B088EE9B86}"/>
              </a:ext>
            </a:extLst>
          </p:cNvPr>
          <p:cNvGrpSpPr/>
          <p:nvPr/>
        </p:nvGrpSpPr>
        <p:grpSpPr>
          <a:xfrm>
            <a:off x="4847565" y="4137478"/>
            <a:ext cx="1031572" cy="120585"/>
            <a:chOff x="1038380" y="752862"/>
            <a:chExt cx="625798" cy="73152"/>
          </a:xfrm>
          <a:solidFill>
            <a:srgbClr val="E7E6E6"/>
          </a:solidFill>
        </p:grpSpPr>
        <p:cxnSp>
          <p:nvCxnSpPr>
            <p:cNvPr id="1128" name="Straight Connector 1127">
              <a:extLst>
                <a:ext uri="{FF2B5EF4-FFF2-40B4-BE49-F238E27FC236}">
                  <a16:creationId xmlns:a16="http://schemas.microsoft.com/office/drawing/2014/main" id="{1DCBEE29-CA3A-9A39-4B6E-F6FAFA7040B4}"/>
                </a:ext>
              </a:extLst>
            </p:cNvPr>
            <p:cNvCxnSpPr>
              <a:cxnSpLocks/>
              <a:stCxn id="1129" idx="2"/>
              <a:endCxn id="1133"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29" name="Oval 1128">
              <a:extLst>
                <a:ext uri="{FF2B5EF4-FFF2-40B4-BE49-F238E27FC236}">
                  <a16:creationId xmlns:a16="http://schemas.microsoft.com/office/drawing/2014/main" id="{93AC285A-1074-8208-9621-3A39EC576F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0" name="Oval 1129">
              <a:extLst>
                <a:ext uri="{FF2B5EF4-FFF2-40B4-BE49-F238E27FC236}">
                  <a16:creationId xmlns:a16="http://schemas.microsoft.com/office/drawing/2014/main" id="{63B5AD9B-F233-5EC2-EE70-B415F01F737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1" name="Oval 1130">
              <a:extLst>
                <a:ext uri="{FF2B5EF4-FFF2-40B4-BE49-F238E27FC236}">
                  <a16:creationId xmlns:a16="http://schemas.microsoft.com/office/drawing/2014/main" id="{7B613C43-EFD0-5697-600C-3755D8CE5903}"/>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2" name="Oval 1131">
              <a:extLst>
                <a:ext uri="{FF2B5EF4-FFF2-40B4-BE49-F238E27FC236}">
                  <a16:creationId xmlns:a16="http://schemas.microsoft.com/office/drawing/2014/main" id="{EEED1372-A9E9-A7D1-3A67-8612724CD0D4}"/>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3" name="Oval 1132">
              <a:extLst>
                <a:ext uri="{FF2B5EF4-FFF2-40B4-BE49-F238E27FC236}">
                  <a16:creationId xmlns:a16="http://schemas.microsoft.com/office/drawing/2014/main" id="{89B1512D-F51C-9024-1E7B-FBE256A17DAF}"/>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34" name="Group 1133">
            <a:extLst>
              <a:ext uri="{FF2B5EF4-FFF2-40B4-BE49-F238E27FC236}">
                <a16:creationId xmlns:a16="http://schemas.microsoft.com/office/drawing/2014/main" id="{38FCB4DA-DCEB-1EAC-C014-8C24F4179F74}"/>
              </a:ext>
            </a:extLst>
          </p:cNvPr>
          <p:cNvGrpSpPr/>
          <p:nvPr/>
        </p:nvGrpSpPr>
        <p:grpSpPr>
          <a:xfrm>
            <a:off x="4847565" y="4352097"/>
            <a:ext cx="1031572" cy="120585"/>
            <a:chOff x="1038380" y="752862"/>
            <a:chExt cx="625798" cy="73152"/>
          </a:xfrm>
          <a:solidFill>
            <a:srgbClr val="E7E6E6"/>
          </a:solidFill>
        </p:grpSpPr>
        <p:cxnSp>
          <p:nvCxnSpPr>
            <p:cNvPr id="1135" name="Straight Connector 1134">
              <a:extLst>
                <a:ext uri="{FF2B5EF4-FFF2-40B4-BE49-F238E27FC236}">
                  <a16:creationId xmlns:a16="http://schemas.microsoft.com/office/drawing/2014/main" id="{E2D335CB-E676-F156-3046-7A243A517651}"/>
                </a:ext>
              </a:extLst>
            </p:cNvPr>
            <p:cNvCxnSpPr>
              <a:cxnSpLocks/>
              <a:stCxn id="1136" idx="2"/>
              <a:endCxn id="114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36" name="Oval 1135">
              <a:extLst>
                <a:ext uri="{FF2B5EF4-FFF2-40B4-BE49-F238E27FC236}">
                  <a16:creationId xmlns:a16="http://schemas.microsoft.com/office/drawing/2014/main" id="{E4F78B88-95EB-8A89-4512-5E3E4C1C451B}"/>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7" name="Oval 1136">
              <a:extLst>
                <a:ext uri="{FF2B5EF4-FFF2-40B4-BE49-F238E27FC236}">
                  <a16:creationId xmlns:a16="http://schemas.microsoft.com/office/drawing/2014/main" id="{350BD9F7-E5B5-80B9-00A7-7CA2BF8B9CAB}"/>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8" name="Oval 1137">
              <a:extLst>
                <a:ext uri="{FF2B5EF4-FFF2-40B4-BE49-F238E27FC236}">
                  <a16:creationId xmlns:a16="http://schemas.microsoft.com/office/drawing/2014/main" id="{767933FA-BFB0-F7B5-4E11-667182298759}"/>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9" name="Oval 1138">
              <a:extLst>
                <a:ext uri="{FF2B5EF4-FFF2-40B4-BE49-F238E27FC236}">
                  <a16:creationId xmlns:a16="http://schemas.microsoft.com/office/drawing/2014/main" id="{151C60BE-E3A4-C041-5915-6815F9196E06}"/>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0" name="Oval 1139">
              <a:extLst>
                <a:ext uri="{FF2B5EF4-FFF2-40B4-BE49-F238E27FC236}">
                  <a16:creationId xmlns:a16="http://schemas.microsoft.com/office/drawing/2014/main" id="{77F3467D-4BBE-323B-9D5A-B137B06588C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41" name="Rectangle 96">
            <a:extLst>
              <a:ext uri="{FF2B5EF4-FFF2-40B4-BE49-F238E27FC236}">
                <a16:creationId xmlns:a16="http://schemas.microsoft.com/office/drawing/2014/main" id="{5BC59B2E-2490-935A-CAAD-B7A90EDCD799}"/>
              </a:ext>
            </a:extLst>
          </p:cNvPr>
          <p:cNvSpPr/>
          <p:nvPr/>
        </p:nvSpPr>
        <p:spPr>
          <a:xfrm>
            <a:off x="5736877"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42" name="Straight Connector 1141">
            <a:extLst>
              <a:ext uri="{FF2B5EF4-FFF2-40B4-BE49-F238E27FC236}">
                <a16:creationId xmlns:a16="http://schemas.microsoft.com/office/drawing/2014/main" id="{7C62C11D-A045-27C6-C8E5-52F8F7D9B939}"/>
              </a:ext>
            </a:extLst>
          </p:cNvPr>
          <p:cNvCxnSpPr>
            <a:cxnSpLocks/>
            <a:stCxn id="1088" idx="0"/>
            <a:endCxn id="1121" idx="2"/>
          </p:cNvCxnSpPr>
          <p:nvPr/>
        </p:nvCxnSpPr>
        <p:spPr>
          <a:xfrm>
            <a:off x="4487550" y="5433704"/>
            <a:ext cx="289934" cy="2"/>
          </a:xfrm>
          <a:prstGeom prst="line">
            <a:avLst/>
          </a:prstGeom>
          <a:noFill/>
          <a:ln w="38100" cap="flat" cmpd="sng" algn="ctr">
            <a:solidFill>
              <a:schemeClr val="tx1"/>
            </a:solidFill>
            <a:prstDash val="solid"/>
            <a:miter lim="800000"/>
          </a:ln>
          <a:effectLst/>
        </p:spPr>
      </p:cxnSp>
      <p:sp>
        <p:nvSpPr>
          <p:cNvPr id="1143" name="Rectangle 1142">
            <a:extLst>
              <a:ext uri="{FF2B5EF4-FFF2-40B4-BE49-F238E27FC236}">
                <a16:creationId xmlns:a16="http://schemas.microsoft.com/office/drawing/2014/main" id="{C456BF22-EBAB-FC8C-41D4-F9F8933982DC}"/>
              </a:ext>
            </a:extLst>
          </p:cNvPr>
          <p:cNvSpPr/>
          <p:nvPr/>
        </p:nvSpPr>
        <p:spPr>
          <a:xfrm>
            <a:off x="3325318" y="3492190"/>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4" name="Rectangle 1143">
            <a:extLst>
              <a:ext uri="{FF2B5EF4-FFF2-40B4-BE49-F238E27FC236}">
                <a16:creationId xmlns:a16="http://schemas.microsoft.com/office/drawing/2014/main" id="{22314D1D-2986-583A-D70E-31A33EA8AD0A}"/>
              </a:ext>
            </a:extLst>
          </p:cNvPr>
          <p:cNvSpPr/>
          <p:nvPr/>
        </p:nvSpPr>
        <p:spPr>
          <a:xfrm>
            <a:off x="3322783" y="3697456"/>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45" name="Group 1144">
            <a:extLst>
              <a:ext uri="{FF2B5EF4-FFF2-40B4-BE49-F238E27FC236}">
                <a16:creationId xmlns:a16="http://schemas.microsoft.com/office/drawing/2014/main" id="{3124EF9D-B78E-E38B-321D-A34E774D8816}"/>
              </a:ext>
            </a:extLst>
          </p:cNvPr>
          <p:cNvGrpSpPr/>
          <p:nvPr/>
        </p:nvGrpSpPr>
        <p:grpSpPr>
          <a:xfrm>
            <a:off x="3385901" y="3493622"/>
            <a:ext cx="1031572" cy="120585"/>
            <a:chOff x="1038380" y="752862"/>
            <a:chExt cx="625798" cy="73152"/>
          </a:xfrm>
          <a:solidFill>
            <a:srgbClr val="E7E6E6"/>
          </a:solidFill>
        </p:grpSpPr>
        <p:cxnSp>
          <p:nvCxnSpPr>
            <p:cNvPr id="1146" name="Straight Connector 1145">
              <a:extLst>
                <a:ext uri="{FF2B5EF4-FFF2-40B4-BE49-F238E27FC236}">
                  <a16:creationId xmlns:a16="http://schemas.microsoft.com/office/drawing/2014/main" id="{451A2027-BCEB-68D0-1DAC-F49101F3CB76}"/>
                </a:ext>
              </a:extLst>
            </p:cNvPr>
            <p:cNvCxnSpPr>
              <a:cxnSpLocks/>
              <a:stCxn id="1147" idx="2"/>
              <a:endCxn id="1151"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47" name="Oval 1146">
              <a:extLst>
                <a:ext uri="{FF2B5EF4-FFF2-40B4-BE49-F238E27FC236}">
                  <a16:creationId xmlns:a16="http://schemas.microsoft.com/office/drawing/2014/main" id="{2A8B38F7-528A-7837-6AE6-9D5E9BC65DB0}"/>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8" name="Oval 1147">
              <a:extLst>
                <a:ext uri="{FF2B5EF4-FFF2-40B4-BE49-F238E27FC236}">
                  <a16:creationId xmlns:a16="http://schemas.microsoft.com/office/drawing/2014/main" id="{9190C862-BB26-FB0F-9DE2-27445803CEDF}"/>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9" name="Oval 1148">
              <a:extLst>
                <a:ext uri="{FF2B5EF4-FFF2-40B4-BE49-F238E27FC236}">
                  <a16:creationId xmlns:a16="http://schemas.microsoft.com/office/drawing/2014/main" id="{444B2A1D-1E3E-D4FA-A338-600049FB1757}"/>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0" name="Oval 1149">
              <a:extLst>
                <a:ext uri="{FF2B5EF4-FFF2-40B4-BE49-F238E27FC236}">
                  <a16:creationId xmlns:a16="http://schemas.microsoft.com/office/drawing/2014/main" id="{973264ED-08FE-705F-34CE-B13084781492}"/>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1" name="Oval 1150">
              <a:extLst>
                <a:ext uri="{FF2B5EF4-FFF2-40B4-BE49-F238E27FC236}">
                  <a16:creationId xmlns:a16="http://schemas.microsoft.com/office/drawing/2014/main" id="{2FDC9C1A-427F-DB1C-86D8-F4EA79365897}"/>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52" name="Group 1151">
            <a:extLst>
              <a:ext uri="{FF2B5EF4-FFF2-40B4-BE49-F238E27FC236}">
                <a16:creationId xmlns:a16="http://schemas.microsoft.com/office/drawing/2014/main" id="{90B43832-E06A-7166-0C04-AFBA00E9067B}"/>
              </a:ext>
            </a:extLst>
          </p:cNvPr>
          <p:cNvGrpSpPr/>
          <p:nvPr/>
        </p:nvGrpSpPr>
        <p:grpSpPr>
          <a:xfrm>
            <a:off x="3385901" y="3708240"/>
            <a:ext cx="1031572" cy="120585"/>
            <a:chOff x="1038380" y="752862"/>
            <a:chExt cx="625798" cy="73152"/>
          </a:xfrm>
          <a:solidFill>
            <a:srgbClr val="E7E6E6"/>
          </a:solidFill>
        </p:grpSpPr>
        <p:cxnSp>
          <p:nvCxnSpPr>
            <p:cNvPr id="1153" name="Straight Connector 1152">
              <a:extLst>
                <a:ext uri="{FF2B5EF4-FFF2-40B4-BE49-F238E27FC236}">
                  <a16:creationId xmlns:a16="http://schemas.microsoft.com/office/drawing/2014/main" id="{E2E6C55D-8F75-2F86-AF16-5D5954481DE9}"/>
                </a:ext>
              </a:extLst>
            </p:cNvPr>
            <p:cNvCxnSpPr>
              <a:cxnSpLocks/>
              <a:stCxn id="1154" idx="2"/>
              <a:endCxn id="115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54" name="Oval 1153">
              <a:extLst>
                <a:ext uri="{FF2B5EF4-FFF2-40B4-BE49-F238E27FC236}">
                  <a16:creationId xmlns:a16="http://schemas.microsoft.com/office/drawing/2014/main" id="{CB252513-C112-610F-7132-156D30E5E7B8}"/>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5" name="Oval 1154">
              <a:extLst>
                <a:ext uri="{FF2B5EF4-FFF2-40B4-BE49-F238E27FC236}">
                  <a16:creationId xmlns:a16="http://schemas.microsoft.com/office/drawing/2014/main" id="{9D02FC23-39E7-F189-7C57-F0945254496E}"/>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6" name="Oval 1155">
              <a:extLst>
                <a:ext uri="{FF2B5EF4-FFF2-40B4-BE49-F238E27FC236}">
                  <a16:creationId xmlns:a16="http://schemas.microsoft.com/office/drawing/2014/main" id="{1E96E749-A13E-D06D-7519-9A746C982B8B}"/>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7" name="Oval 1156">
              <a:extLst>
                <a:ext uri="{FF2B5EF4-FFF2-40B4-BE49-F238E27FC236}">
                  <a16:creationId xmlns:a16="http://schemas.microsoft.com/office/drawing/2014/main" id="{B93C9EAE-79DC-04D0-C38F-681B83227E56}"/>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8" name="Oval 1157">
              <a:extLst>
                <a:ext uri="{FF2B5EF4-FFF2-40B4-BE49-F238E27FC236}">
                  <a16:creationId xmlns:a16="http://schemas.microsoft.com/office/drawing/2014/main" id="{106E9D4C-8818-B0DA-FD6F-9212362FDEC4}"/>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59" name="Rectangle 1158">
            <a:extLst>
              <a:ext uri="{FF2B5EF4-FFF2-40B4-BE49-F238E27FC236}">
                <a16:creationId xmlns:a16="http://schemas.microsoft.com/office/drawing/2014/main" id="{CA349A3D-9C3E-106C-B195-22064AAC64D1}"/>
              </a:ext>
            </a:extLst>
          </p:cNvPr>
          <p:cNvSpPr/>
          <p:nvPr/>
        </p:nvSpPr>
        <p:spPr>
          <a:xfrm>
            <a:off x="4781689" y="3482371"/>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0" name="Rectangle 1159">
            <a:extLst>
              <a:ext uri="{FF2B5EF4-FFF2-40B4-BE49-F238E27FC236}">
                <a16:creationId xmlns:a16="http://schemas.microsoft.com/office/drawing/2014/main" id="{355159F6-235A-607D-E9E0-6C80558033DB}"/>
              </a:ext>
            </a:extLst>
          </p:cNvPr>
          <p:cNvSpPr/>
          <p:nvPr/>
        </p:nvSpPr>
        <p:spPr>
          <a:xfrm>
            <a:off x="4777483" y="3692433"/>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61" name="Group 1160">
            <a:extLst>
              <a:ext uri="{FF2B5EF4-FFF2-40B4-BE49-F238E27FC236}">
                <a16:creationId xmlns:a16="http://schemas.microsoft.com/office/drawing/2014/main" id="{B306812A-F3E9-12F1-591E-31D9672994D9}"/>
              </a:ext>
            </a:extLst>
          </p:cNvPr>
          <p:cNvGrpSpPr/>
          <p:nvPr/>
        </p:nvGrpSpPr>
        <p:grpSpPr>
          <a:xfrm>
            <a:off x="4847565" y="3493623"/>
            <a:ext cx="1031572" cy="120585"/>
            <a:chOff x="1038380" y="752862"/>
            <a:chExt cx="625798" cy="73152"/>
          </a:xfrm>
          <a:solidFill>
            <a:srgbClr val="E7E6E6"/>
          </a:solidFill>
        </p:grpSpPr>
        <p:cxnSp>
          <p:nvCxnSpPr>
            <p:cNvPr id="1162" name="Straight Connector 1161">
              <a:extLst>
                <a:ext uri="{FF2B5EF4-FFF2-40B4-BE49-F238E27FC236}">
                  <a16:creationId xmlns:a16="http://schemas.microsoft.com/office/drawing/2014/main" id="{8F9624C9-59D4-5F6C-54E8-8E228D6E6EC4}"/>
                </a:ext>
              </a:extLst>
            </p:cNvPr>
            <p:cNvCxnSpPr>
              <a:cxnSpLocks/>
              <a:stCxn id="1163" idx="2"/>
              <a:endCxn id="1167"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63" name="Oval 1162">
              <a:extLst>
                <a:ext uri="{FF2B5EF4-FFF2-40B4-BE49-F238E27FC236}">
                  <a16:creationId xmlns:a16="http://schemas.microsoft.com/office/drawing/2014/main" id="{2D912258-76E3-1892-D7F3-31586FFD559E}"/>
                </a:ext>
              </a:extLst>
            </p:cNvPr>
            <p:cNvSpPr>
              <a:spLocks noChangeAspect="1"/>
            </p:cNvSpPr>
            <p:nvPr/>
          </p:nvSpPr>
          <p:spPr>
            <a:xfrm>
              <a:off x="1038380"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4" name="Oval 1163">
              <a:extLst>
                <a:ext uri="{FF2B5EF4-FFF2-40B4-BE49-F238E27FC236}">
                  <a16:creationId xmlns:a16="http://schemas.microsoft.com/office/drawing/2014/main" id="{E7535DE8-FC65-0800-2294-29180D99D7B9}"/>
                </a:ext>
              </a:extLst>
            </p:cNvPr>
            <p:cNvSpPr>
              <a:spLocks noChangeAspect="1"/>
            </p:cNvSpPr>
            <p:nvPr/>
          </p:nvSpPr>
          <p:spPr>
            <a:xfrm>
              <a:off x="1176541"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5" name="Oval 1164">
              <a:extLst>
                <a:ext uri="{FF2B5EF4-FFF2-40B4-BE49-F238E27FC236}">
                  <a16:creationId xmlns:a16="http://schemas.microsoft.com/office/drawing/2014/main" id="{5032E2F3-056D-B73D-E3AA-7D596B1A3A90}"/>
                </a:ext>
              </a:extLst>
            </p:cNvPr>
            <p:cNvSpPr>
              <a:spLocks noChangeAspect="1"/>
            </p:cNvSpPr>
            <p:nvPr/>
          </p:nvSpPr>
          <p:spPr>
            <a:xfrm>
              <a:off x="1314702"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6" name="Oval 1165">
              <a:extLst>
                <a:ext uri="{FF2B5EF4-FFF2-40B4-BE49-F238E27FC236}">
                  <a16:creationId xmlns:a16="http://schemas.microsoft.com/office/drawing/2014/main" id="{5598E376-977A-A9DA-6D48-D3718C06CD65}"/>
                </a:ext>
              </a:extLst>
            </p:cNvPr>
            <p:cNvSpPr>
              <a:spLocks noChangeAspect="1"/>
            </p:cNvSpPr>
            <p:nvPr/>
          </p:nvSpPr>
          <p:spPr>
            <a:xfrm>
              <a:off x="1452863"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7" name="Oval 1166">
              <a:extLst>
                <a:ext uri="{FF2B5EF4-FFF2-40B4-BE49-F238E27FC236}">
                  <a16:creationId xmlns:a16="http://schemas.microsoft.com/office/drawing/2014/main" id="{6725A77F-DFBD-F500-FEEA-A2A111A63537}"/>
                </a:ext>
              </a:extLst>
            </p:cNvPr>
            <p:cNvSpPr>
              <a:spLocks noChangeAspect="1"/>
            </p:cNvSpPr>
            <p:nvPr/>
          </p:nvSpPr>
          <p:spPr>
            <a:xfrm>
              <a:off x="1591026"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68" name="Group 1167">
            <a:extLst>
              <a:ext uri="{FF2B5EF4-FFF2-40B4-BE49-F238E27FC236}">
                <a16:creationId xmlns:a16="http://schemas.microsoft.com/office/drawing/2014/main" id="{6CDD95DD-B566-29CE-0E7B-575A8EF2CA44}"/>
              </a:ext>
            </a:extLst>
          </p:cNvPr>
          <p:cNvGrpSpPr/>
          <p:nvPr/>
        </p:nvGrpSpPr>
        <p:grpSpPr>
          <a:xfrm>
            <a:off x="4847565" y="3708241"/>
            <a:ext cx="1031572" cy="120585"/>
            <a:chOff x="1038380" y="752862"/>
            <a:chExt cx="625798" cy="73152"/>
          </a:xfrm>
          <a:solidFill>
            <a:srgbClr val="E7E6E6"/>
          </a:solidFill>
        </p:grpSpPr>
        <p:cxnSp>
          <p:nvCxnSpPr>
            <p:cNvPr id="1169" name="Straight Connector 1168">
              <a:extLst>
                <a:ext uri="{FF2B5EF4-FFF2-40B4-BE49-F238E27FC236}">
                  <a16:creationId xmlns:a16="http://schemas.microsoft.com/office/drawing/2014/main" id="{4D286F10-E8E3-1DE8-9B16-606D26575413}"/>
                </a:ext>
              </a:extLst>
            </p:cNvPr>
            <p:cNvCxnSpPr>
              <a:cxnSpLocks/>
              <a:stCxn id="1170" idx="2"/>
              <a:endCxn id="1174"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70" name="Oval 1169">
              <a:extLst>
                <a:ext uri="{FF2B5EF4-FFF2-40B4-BE49-F238E27FC236}">
                  <a16:creationId xmlns:a16="http://schemas.microsoft.com/office/drawing/2014/main" id="{10FD05CA-CECE-8931-ED4F-DC14A8DDADC6}"/>
                </a:ext>
              </a:extLst>
            </p:cNvPr>
            <p:cNvSpPr>
              <a:spLocks noChangeAspect="1"/>
            </p:cNvSpPr>
            <p:nvPr/>
          </p:nvSpPr>
          <p:spPr>
            <a:xfrm>
              <a:off x="1038380"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1" name="Oval 1170">
              <a:extLst>
                <a:ext uri="{FF2B5EF4-FFF2-40B4-BE49-F238E27FC236}">
                  <a16:creationId xmlns:a16="http://schemas.microsoft.com/office/drawing/2014/main" id="{6E53C141-000A-F260-8F62-7E86EBCF183B}"/>
                </a:ext>
              </a:extLst>
            </p:cNvPr>
            <p:cNvSpPr>
              <a:spLocks noChangeAspect="1"/>
            </p:cNvSpPr>
            <p:nvPr/>
          </p:nvSpPr>
          <p:spPr>
            <a:xfrm>
              <a:off x="1176541"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2" name="Oval 1171">
              <a:extLst>
                <a:ext uri="{FF2B5EF4-FFF2-40B4-BE49-F238E27FC236}">
                  <a16:creationId xmlns:a16="http://schemas.microsoft.com/office/drawing/2014/main" id="{741C214B-7332-6619-0FC8-313090D14FB4}"/>
                </a:ext>
              </a:extLst>
            </p:cNvPr>
            <p:cNvSpPr>
              <a:spLocks noChangeAspect="1"/>
            </p:cNvSpPr>
            <p:nvPr/>
          </p:nvSpPr>
          <p:spPr>
            <a:xfrm>
              <a:off x="1314702"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3" name="Oval 1172">
              <a:extLst>
                <a:ext uri="{FF2B5EF4-FFF2-40B4-BE49-F238E27FC236}">
                  <a16:creationId xmlns:a16="http://schemas.microsoft.com/office/drawing/2014/main" id="{5B6F12BB-624B-FCA1-68D3-4DB9F96D6487}"/>
                </a:ext>
              </a:extLst>
            </p:cNvPr>
            <p:cNvSpPr>
              <a:spLocks noChangeAspect="1"/>
            </p:cNvSpPr>
            <p:nvPr/>
          </p:nvSpPr>
          <p:spPr>
            <a:xfrm>
              <a:off x="1452863"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4" name="Oval 1173">
              <a:extLst>
                <a:ext uri="{FF2B5EF4-FFF2-40B4-BE49-F238E27FC236}">
                  <a16:creationId xmlns:a16="http://schemas.microsoft.com/office/drawing/2014/main" id="{D287E2EF-AEA9-DCBE-0DB8-91D6A3D22EDC}"/>
                </a:ext>
              </a:extLst>
            </p:cNvPr>
            <p:cNvSpPr>
              <a:spLocks noChangeAspect="1"/>
            </p:cNvSpPr>
            <p:nvPr/>
          </p:nvSpPr>
          <p:spPr>
            <a:xfrm>
              <a:off x="1591026"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75" name="Group 1174">
            <a:extLst>
              <a:ext uri="{FF2B5EF4-FFF2-40B4-BE49-F238E27FC236}">
                <a16:creationId xmlns:a16="http://schemas.microsoft.com/office/drawing/2014/main" id="{52A03136-2FAE-9A75-9944-0B5CF815A7D1}"/>
              </a:ext>
            </a:extLst>
          </p:cNvPr>
          <p:cNvGrpSpPr/>
          <p:nvPr/>
        </p:nvGrpSpPr>
        <p:grpSpPr>
          <a:xfrm>
            <a:off x="3274412" y="3103548"/>
            <a:ext cx="2707610" cy="203409"/>
            <a:chOff x="948987" y="551824"/>
            <a:chExt cx="1642557" cy="123397"/>
          </a:xfrm>
        </p:grpSpPr>
        <p:sp>
          <p:nvSpPr>
            <p:cNvPr id="1176" name="Rectangle 1175">
              <a:extLst>
                <a:ext uri="{FF2B5EF4-FFF2-40B4-BE49-F238E27FC236}">
                  <a16:creationId xmlns:a16="http://schemas.microsoft.com/office/drawing/2014/main" id="{CF9B60B7-A4C7-7A87-3D68-7D60F52B9AA8}"/>
                </a:ext>
              </a:extLst>
            </p:cNvPr>
            <p:cNvSpPr/>
            <p:nvPr/>
          </p:nvSpPr>
          <p:spPr>
            <a:xfrm>
              <a:off x="948987"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16161"/>
                  </a:solidFill>
                  <a:effectLst/>
                  <a:uLnTx/>
                  <a:uFillTx/>
                  <a:latin typeface="Avenir Next" panose="020B0503020202020204" pitchFamily="34" charset="0"/>
                  <a:cs typeface="Arial" panose="020B0604020202020204" pitchFamily="34" charset="0"/>
                </a:rPr>
                <a:t>mat</a:t>
              </a:r>
              <a:r>
                <a:rPr kumimoji="0" lang="en-US" sz="1600" b="1" i="0" u="none" strike="noStrike" kern="0" cap="none" spc="0" normalizeH="0" baseline="-25000" noProof="0" dirty="0">
                  <a:ln>
                    <a:noFill/>
                  </a:ln>
                  <a:solidFill>
                    <a:srgbClr val="E16161"/>
                  </a:solidFill>
                  <a:effectLst/>
                  <a:uLnTx/>
                  <a:uFillTx/>
                  <a:latin typeface="Avenir Next" panose="020B0503020202020204" pitchFamily="34" charset="0"/>
                  <a:cs typeface="Arial" panose="020B0604020202020204" pitchFamily="34" charset="0"/>
                </a:rPr>
                <a:t>1</a:t>
              </a:r>
            </a:p>
          </p:txBody>
        </p:sp>
        <p:sp>
          <p:nvSpPr>
            <p:cNvPr id="1177" name="Rectangle 1176">
              <a:extLst>
                <a:ext uri="{FF2B5EF4-FFF2-40B4-BE49-F238E27FC236}">
                  <a16:creationId xmlns:a16="http://schemas.microsoft.com/office/drawing/2014/main" id="{C08C2942-5BF5-1B62-6AB1-A0084C902C2C}"/>
                </a:ext>
              </a:extLst>
            </p:cNvPr>
            <p:cNvSpPr/>
            <p:nvPr/>
          </p:nvSpPr>
          <p:spPr>
            <a:xfrm>
              <a:off x="1842994"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mat</a:t>
              </a:r>
              <a:r>
                <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rPr>
                <a:t>0</a:t>
              </a:r>
            </a:p>
          </p:txBody>
        </p:sp>
      </p:grpSp>
      <p:sp>
        <p:nvSpPr>
          <p:cNvPr id="1178" name="Rectangle 1177">
            <a:extLst>
              <a:ext uri="{FF2B5EF4-FFF2-40B4-BE49-F238E27FC236}">
                <a16:creationId xmlns:a16="http://schemas.microsoft.com/office/drawing/2014/main" id="{BF86CC5F-0722-898A-2DC4-D0C6877D39FD}"/>
              </a:ext>
            </a:extLst>
          </p:cNvPr>
          <p:cNvSpPr/>
          <p:nvPr/>
        </p:nvSpPr>
        <p:spPr>
          <a:xfrm>
            <a:off x="2535286" y="344535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A[1]</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79" name="Rectangle 1178">
            <a:extLst>
              <a:ext uri="{FF2B5EF4-FFF2-40B4-BE49-F238E27FC236}">
                <a16:creationId xmlns:a16="http://schemas.microsoft.com/office/drawing/2014/main" id="{00167B7F-C077-B96A-99C8-4B64CE71513D}"/>
              </a:ext>
            </a:extLst>
          </p:cNvPr>
          <p:cNvSpPr/>
          <p:nvPr/>
        </p:nvSpPr>
        <p:spPr>
          <a:xfrm>
            <a:off x="2535286" y="3665567"/>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B[1]</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0" name="Rectangle 1179">
            <a:extLst>
              <a:ext uri="{FF2B5EF4-FFF2-40B4-BE49-F238E27FC236}">
                <a16:creationId xmlns:a16="http://schemas.microsoft.com/office/drawing/2014/main" id="{C31F3F28-ABC3-E5DA-B3C4-3611D5915D13}"/>
              </a:ext>
            </a:extLst>
          </p:cNvPr>
          <p:cNvSpPr/>
          <p:nvPr/>
        </p:nvSpPr>
        <p:spPr>
          <a:xfrm>
            <a:off x="5805384" y="347188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A[0]</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81" name="Rectangle 1180">
            <a:extLst>
              <a:ext uri="{FF2B5EF4-FFF2-40B4-BE49-F238E27FC236}">
                <a16:creationId xmlns:a16="http://schemas.microsoft.com/office/drawing/2014/main" id="{48F843E6-9733-B277-1E69-316716038D96}"/>
              </a:ext>
            </a:extLst>
          </p:cNvPr>
          <p:cNvSpPr/>
          <p:nvPr/>
        </p:nvSpPr>
        <p:spPr>
          <a:xfrm>
            <a:off x="5797482" y="367035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B[0]</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2" name="Rectangle 1181">
            <a:extLst>
              <a:ext uri="{FF2B5EF4-FFF2-40B4-BE49-F238E27FC236}">
                <a16:creationId xmlns:a16="http://schemas.microsoft.com/office/drawing/2014/main" id="{CEFFA158-7A67-DEA6-F4EC-F9696AC336C7}"/>
              </a:ext>
            </a:extLst>
          </p:cNvPr>
          <p:cNvSpPr/>
          <p:nvPr/>
        </p:nvSpPr>
        <p:spPr>
          <a:xfrm>
            <a:off x="3328549" y="391474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83" name="Group 1182">
            <a:extLst>
              <a:ext uri="{FF2B5EF4-FFF2-40B4-BE49-F238E27FC236}">
                <a16:creationId xmlns:a16="http://schemas.microsoft.com/office/drawing/2014/main" id="{FAA090F1-B57D-46F1-2496-30B891150B12}"/>
              </a:ext>
            </a:extLst>
          </p:cNvPr>
          <p:cNvGrpSpPr/>
          <p:nvPr/>
        </p:nvGrpSpPr>
        <p:grpSpPr>
          <a:xfrm>
            <a:off x="3385901" y="3922858"/>
            <a:ext cx="1031572" cy="120585"/>
            <a:chOff x="1038380" y="752862"/>
            <a:chExt cx="625798" cy="73152"/>
          </a:xfrm>
          <a:solidFill>
            <a:srgbClr val="E7E6E6"/>
          </a:solidFill>
        </p:grpSpPr>
        <p:cxnSp>
          <p:nvCxnSpPr>
            <p:cNvPr id="1184" name="Straight Connector 1183">
              <a:extLst>
                <a:ext uri="{FF2B5EF4-FFF2-40B4-BE49-F238E27FC236}">
                  <a16:creationId xmlns:a16="http://schemas.microsoft.com/office/drawing/2014/main" id="{255C7CBB-AA15-B533-A932-B011A92D3720}"/>
                </a:ext>
              </a:extLst>
            </p:cNvPr>
            <p:cNvCxnSpPr>
              <a:cxnSpLocks/>
              <a:stCxn id="1185" idx="2"/>
              <a:endCxn id="1189"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85" name="Oval 1184">
              <a:extLst>
                <a:ext uri="{FF2B5EF4-FFF2-40B4-BE49-F238E27FC236}">
                  <a16:creationId xmlns:a16="http://schemas.microsoft.com/office/drawing/2014/main" id="{3C10720F-8AEE-D1D0-D0D4-7C7269B1A73F}"/>
                </a:ext>
              </a:extLst>
            </p:cNvPr>
            <p:cNvSpPr>
              <a:spLocks noChangeAspect="1"/>
            </p:cNvSpPr>
            <p:nvPr/>
          </p:nvSpPr>
          <p:spPr>
            <a:xfrm>
              <a:off x="1038380"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6" name="Oval 1185">
              <a:extLst>
                <a:ext uri="{FF2B5EF4-FFF2-40B4-BE49-F238E27FC236}">
                  <a16:creationId xmlns:a16="http://schemas.microsoft.com/office/drawing/2014/main" id="{5EAF1457-CE9C-2386-1339-5BC66DEF6024}"/>
                </a:ext>
              </a:extLst>
            </p:cNvPr>
            <p:cNvSpPr>
              <a:spLocks noChangeAspect="1"/>
            </p:cNvSpPr>
            <p:nvPr/>
          </p:nvSpPr>
          <p:spPr>
            <a:xfrm>
              <a:off x="1176541"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7" name="Oval 1186">
              <a:extLst>
                <a:ext uri="{FF2B5EF4-FFF2-40B4-BE49-F238E27FC236}">
                  <a16:creationId xmlns:a16="http://schemas.microsoft.com/office/drawing/2014/main" id="{E1F2CA97-0E85-6E79-825D-44D2968A1CA3}"/>
                </a:ext>
              </a:extLst>
            </p:cNvPr>
            <p:cNvSpPr>
              <a:spLocks noChangeAspect="1"/>
            </p:cNvSpPr>
            <p:nvPr/>
          </p:nvSpPr>
          <p:spPr>
            <a:xfrm>
              <a:off x="1314702"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8" name="Oval 1187">
              <a:extLst>
                <a:ext uri="{FF2B5EF4-FFF2-40B4-BE49-F238E27FC236}">
                  <a16:creationId xmlns:a16="http://schemas.microsoft.com/office/drawing/2014/main" id="{B6B084BF-5B63-12F0-C43B-4D2385C3ADB0}"/>
                </a:ext>
              </a:extLst>
            </p:cNvPr>
            <p:cNvSpPr>
              <a:spLocks noChangeAspect="1"/>
            </p:cNvSpPr>
            <p:nvPr/>
          </p:nvSpPr>
          <p:spPr>
            <a:xfrm>
              <a:off x="1452863"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9" name="Oval 1188">
              <a:extLst>
                <a:ext uri="{FF2B5EF4-FFF2-40B4-BE49-F238E27FC236}">
                  <a16:creationId xmlns:a16="http://schemas.microsoft.com/office/drawing/2014/main" id="{DB0D46E2-ADD9-0535-A66B-125EDB6D139F}"/>
                </a:ext>
              </a:extLst>
            </p:cNvPr>
            <p:cNvSpPr>
              <a:spLocks noChangeAspect="1"/>
            </p:cNvSpPr>
            <p:nvPr/>
          </p:nvSpPr>
          <p:spPr>
            <a:xfrm>
              <a:off x="1591026"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0" name="Rectangle 1189">
            <a:extLst>
              <a:ext uri="{FF2B5EF4-FFF2-40B4-BE49-F238E27FC236}">
                <a16:creationId xmlns:a16="http://schemas.microsoft.com/office/drawing/2014/main" id="{2D7402C3-6A4B-8702-C8E7-6EA9E83E0284}"/>
              </a:ext>
            </a:extLst>
          </p:cNvPr>
          <p:cNvSpPr/>
          <p:nvPr/>
        </p:nvSpPr>
        <p:spPr>
          <a:xfrm>
            <a:off x="2535286" y="3885782"/>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C[1]</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191" name="Rectangle 1190">
            <a:extLst>
              <a:ext uri="{FF2B5EF4-FFF2-40B4-BE49-F238E27FC236}">
                <a16:creationId xmlns:a16="http://schemas.microsoft.com/office/drawing/2014/main" id="{FE957395-1ECC-8420-84DA-30091D29F31F}"/>
              </a:ext>
            </a:extLst>
          </p:cNvPr>
          <p:cNvSpPr/>
          <p:nvPr/>
        </p:nvSpPr>
        <p:spPr>
          <a:xfrm>
            <a:off x="4784343" y="392298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92" name="Group 1191">
            <a:extLst>
              <a:ext uri="{FF2B5EF4-FFF2-40B4-BE49-F238E27FC236}">
                <a16:creationId xmlns:a16="http://schemas.microsoft.com/office/drawing/2014/main" id="{A57FB20E-CC10-7DC0-DE18-F4BA09CB012D}"/>
              </a:ext>
            </a:extLst>
          </p:cNvPr>
          <p:cNvGrpSpPr/>
          <p:nvPr/>
        </p:nvGrpSpPr>
        <p:grpSpPr>
          <a:xfrm>
            <a:off x="4847565" y="3922860"/>
            <a:ext cx="1031572" cy="120585"/>
            <a:chOff x="1038380" y="752862"/>
            <a:chExt cx="625798" cy="73152"/>
          </a:xfrm>
          <a:solidFill>
            <a:srgbClr val="E7E6E6"/>
          </a:solidFill>
        </p:grpSpPr>
        <p:cxnSp>
          <p:nvCxnSpPr>
            <p:cNvPr id="1193" name="Straight Connector 1192">
              <a:extLst>
                <a:ext uri="{FF2B5EF4-FFF2-40B4-BE49-F238E27FC236}">
                  <a16:creationId xmlns:a16="http://schemas.microsoft.com/office/drawing/2014/main" id="{84502E93-C961-0E48-FE8B-1AD767A6A900}"/>
                </a:ext>
              </a:extLst>
            </p:cNvPr>
            <p:cNvCxnSpPr>
              <a:cxnSpLocks/>
              <a:stCxn id="1194" idx="2"/>
              <a:endCxn id="119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94" name="Oval 1193">
              <a:extLst>
                <a:ext uri="{FF2B5EF4-FFF2-40B4-BE49-F238E27FC236}">
                  <a16:creationId xmlns:a16="http://schemas.microsoft.com/office/drawing/2014/main" id="{E1637970-1646-6820-ABBA-90C086C04820}"/>
                </a:ext>
              </a:extLst>
            </p:cNvPr>
            <p:cNvSpPr>
              <a:spLocks noChangeAspect="1"/>
            </p:cNvSpPr>
            <p:nvPr/>
          </p:nvSpPr>
          <p:spPr>
            <a:xfrm>
              <a:off x="1038380"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5" name="Oval 1194">
              <a:extLst>
                <a:ext uri="{FF2B5EF4-FFF2-40B4-BE49-F238E27FC236}">
                  <a16:creationId xmlns:a16="http://schemas.microsoft.com/office/drawing/2014/main" id="{AA631839-7D20-B1CA-720D-8ED4D0291C1F}"/>
                </a:ext>
              </a:extLst>
            </p:cNvPr>
            <p:cNvSpPr>
              <a:spLocks noChangeAspect="1"/>
            </p:cNvSpPr>
            <p:nvPr/>
          </p:nvSpPr>
          <p:spPr>
            <a:xfrm>
              <a:off x="1176541"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6" name="Oval 1195">
              <a:extLst>
                <a:ext uri="{FF2B5EF4-FFF2-40B4-BE49-F238E27FC236}">
                  <a16:creationId xmlns:a16="http://schemas.microsoft.com/office/drawing/2014/main" id="{1B241E6C-8BB2-A108-4B84-171564A12A81}"/>
                </a:ext>
              </a:extLst>
            </p:cNvPr>
            <p:cNvSpPr>
              <a:spLocks noChangeAspect="1"/>
            </p:cNvSpPr>
            <p:nvPr/>
          </p:nvSpPr>
          <p:spPr>
            <a:xfrm>
              <a:off x="1314702"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7" name="Oval 1196">
              <a:extLst>
                <a:ext uri="{FF2B5EF4-FFF2-40B4-BE49-F238E27FC236}">
                  <a16:creationId xmlns:a16="http://schemas.microsoft.com/office/drawing/2014/main" id="{B1738448-8DB9-BA89-A8B5-5AFA05462DAF}"/>
                </a:ext>
              </a:extLst>
            </p:cNvPr>
            <p:cNvSpPr>
              <a:spLocks noChangeAspect="1"/>
            </p:cNvSpPr>
            <p:nvPr/>
          </p:nvSpPr>
          <p:spPr>
            <a:xfrm>
              <a:off x="1452863"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8" name="Oval 1197">
              <a:extLst>
                <a:ext uri="{FF2B5EF4-FFF2-40B4-BE49-F238E27FC236}">
                  <a16:creationId xmlns:a16="http://schemas.microsoft.com/office/drawing/2014/main" id="{6948CBF4-6E4F-F5D9-2CA0-BF1C842DDCDD}"/>
                </a:ext>
              </a:extLst>
            </p:cNvPr>
            <p:cNvSpPr>
              <a:spLocks noChangeAspect="1"/>
            </p:cNvSpPr>
            <p:nvPr/>
          </p:nvSpPr>
          <p:spPr>
            <a:xfrm>
              <a:off x="1591026"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9" name="Rectangle 1198">
            <a:extLst>
              <a:ext uri="{FF2B5EF4-FFF2-40B4-BE49-F238E27FC236}">
                <a16:creationId xmlns:a16="http://schemas.microsoft.com/office/drawing/2014/main" id="{80215D00-8AC0-5704-F2D2-B70EFA93908E}"/>
              </a:ext>
            </a:extLst>
          </p:cNvPr>
          <p:cNvSpPr/>
          <p:nvPr/>
        </p:nvSpPr>
        <p:spPr>
          <a:xfrm>
            <a:off x="5796409" y="3881905"/>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C[0]</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201" name="Rectangle 1200">
            <a:extLst>
              <a:ext uri="{FF2B5EF4-FFF2-40B4-BE49-F238E27FC236}">
                <a16:creationId xmlns:a16="http://schemas.microsoft.com/office/drawing/2014/main" id="{0C62A3A9-AAE1-C748-EB3A-3845EA559D6B}"/>
              </a:ext>
            </a:extLst>
          </p:cNvPr>
          <p:cNvSpPr/>
          <p:nvPr/>
        </p:nvSpPr>
        <p:spPr>
          <a:xfrm>
            <a:off x="3940755" y="5755522"/>
            <a:ext cx="1459201"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effectLst/>
                <a:uLnTx/>
                <a:uFillTx/>
                <a:latin typeface="Avenir Next" panose="020B0503020202020204" pitchFamily="34" charset="0"/>
                <a:cs typeface="Arial" panose="020B0604020202020204" pitchFamily="34" charset="0"/>
              </a:rPr>
              <a:t>inter-mat interconnect</a:t>
            </a:r>
            <a:endParaRPr kumimoji="0" lang="en-US" sz="1600" b="0" i="0" u="none" strike="noStrike" kern="0" cap="none" spc="0" normalizeH="0" baseline="-25000" noProof="0" dirty="0">
              <a:ln>
                <a:noFill/>
              </a:ln>
              <a:effectLst/>
              <a:uLnTx/>
              <a:uFillTx/>
              <a:latin typeface="Avenir Next" panose="020B0503020202020204" pitchFamily="34" charset="0"/>
              <a:cs typeface="Arial" panose="020B0604020202020204" pitchFamily="34" charset="0"/>
            </a:endParaRPr>
          </a:p>
        </p:txBody>
      </p:sp>
      <p:sp>
        <p:nvSpPr>
          <p:cNvPr id="1204" name="Rectangle 1203">
            <a:extLst>
              <a:ext uri="{FF2B5EF4-FFF2-40B4-BE49-F238E27FC236}">
                <a16:creationId xmlns:a16="http://schemas.microsoft.com/office/drawing/2014/main" id="{C592509F-C0C9-22F1-D791-88112DD2742F}"/>
              </a:ext>
            </a:extLst>
          </p:cNvPr>
          <p:cNvSpPr/>
          <p:nvPr/>
        </p:nvSpPr>
        <p:spPr>
          <a:xfrm>
            <a:off x="2535286" y="410599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rPr>
              <a:t>tmp</a:t>
            </a:r>
            <a:endParaRPr kumimoji="0" lang="en-US" sz="1600" b="1" i="0" u="none" strike="noStrike" kern="0" cap="none" spc="0" normalizeH="0" baseline="-2500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endParaRPr>
          </a:p>
        </p:txBody>
      </p:sp>
      <p:sp>
        <p:nvSpPr>
          <p:cNvPr id="1205" name="Rectangle 1204">
            <a:extLst>
              <a:ext uri="{FF2B5EF4-FFF2-40B4-BE49-F238E27FC236}">
                <a16:creationId xmlns:a16="http://schemas.microsoft.com/office/drawing/2014/main" id="{D099B624-9808-6F5D-C931-74EBCF9C67E4}"/>
              </a:ext>
            </a:extLst>
          </p:cNvPr>
          <p:cNvSpPr/>
          <p:nvPr/>
        </p:nvSpPr>
        <p:spPr>
          <a:xfrm>
            <a:off x="2535286" y="4326211"/>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C00000"/>
                </a:solidFill>
                <a:effectLst/>
                <a:uLnTx/>
                <a:uFillTx/>
                <a:latin typeface="Avenir Next" panose="020B0503020202020204" pitchFamily="34" charset="0"/>
                <a:cs typeface="Courier New" panose="02070309020205020404" pitchFamily="49" charset="0"/>
              </a:rPr>
              <a:t>out</a:t>
            </a:r>
            <a:endParaRPr kumimoji="0" lang="en-US" sz="1600" b="1" i="0" u="none" strike="noStrike" kern="0" cap="none" spc="0" normalizeH="0" baseline="-25000" noProof="0" dirty="0">
              <a:ln>
                <a:noFill/>
              </a:ln>
              <a:solidFill>
                <a:srgbClr val="C00000"/>
              </a:solidFill>
              <a:effectLst/>
              <a:uLnTx/>
              <a:uFillTx/>
              <a:latin typeface="Avenir Next" panose="020B0503020202020204" pitchFamily="34" charset="0"/>
              <a:cs typeface="Courier New" panose="02070309020205020404" pitchFamily="49" charset="0"/>
            </a:endParaRPr>
          </a:p>
        </p:txBody>
      </p:sp>
      <p:sp>
        <p:nvSpPr>
          <p:cNvPr id="1285" name="Rectangle 1284">
            <a:extLst>
              <a:ext uri="{FF2B5EF4-FFF2-40B4-BE49-F238E27FC236}">
                <a16:creationId xmlns:a16="http://schemas.microsoft.com/office/drawing/2014/main" id="{C7AC98F9-29C0-69E3-3191-8EB0A8C57436}"/>
              </a:ext>
            </a:extLst>
          </p:cNvPr>
          <p:cNvSpPr/>
          <p:nvPr/>
        </p:nvSpPr>
        <p:spPr>
          <a:xfrm>
            <a:off x="2547102" y="2656838"/>
            <a:ext cx="3978055" cy="249421"/>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1" i="0" u="sng"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step 3:</a:t>
            </a:r>
            <a: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 </a:t>
            </a:r>
            <a:b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br>
            <a:r>
              <a:rPr kumimoji="0" lang="en-US" b="1" i="0" u="none" strike="noStrike" kern="0" cap="none" normalizeH="0" baseline="0" noProof="0" dirty="0">
                <a:ln>
                  <a:noFill/>
                </a:ln>
                <a:solidFill>
                  <a:prstClr val="black"/>
                </a:solidFill>
                <a:effectLst/>
                <a:uLnTx/>
                <a:uFillTx/>
                <a:latin typeface="Avenir Next" panose="020B0503020202020204" pitchFamily="34" charset="0"/>
                <a:cs typeface="Courier New" panose="02070309020205020404" pitchFamily="49" charset="0"/>
              </a:rPr>
              <a:t>out = C[1] + </a:t>
            </a:r>
            <a:r>
              <a:rPr kumimoji="0" lang="en-US" b="1" i="0" u="none" strike="noStrike" kern="0" cap="none" normalizeH="0" baseline="0" noProof="0" dirty="0" err="1">
                <a:ln>
                  <a:noFill/>
                </a:ln>
                <a:solidFill>
                  <a:prstClr val="black"/>
                </a:solidFill>
                <a:effectLst/>
                <a:uLnTx/>
                <a:uFillTx/>
                <a:latin typeface="Avenir Next" panose="020B0503020202020204" pitchFamily="34" charset="0"/>
                <a:cs typeface="Courier New" panose="02070309020205020404" pitchFamily="49" charset="0"/>
              </a:rPr>
              <a:t>tmp</a:t>
            </a:r>
            <a:r>
              <a:rPr kumimoji="0" lang="en-US" b="1" i="0" u="none" strike="noStrike" kern="0" cap="none" normalizeH="0" baseline="0" noProof="0" dirty="0">
                <a:ln>
                  <a:noFill/>
                </a:ln>
                <a:solidFill>
                  <a:prstClr val="black"/>
                </a:solidFill>
                <a:effectLst/>
                <a:uLnTx/>
                <a:uFillTx/>
                <a:latin typeface="Avenir Next" panose="020B0503020202020204" pitchFamily="34" charset="0"/>
                <a:cs typeface="Courier New" panose="02070309020205020404" pitchFamily="49" charset="0"/>
              </a:rPr>
              <a:t> </a:t>
            </a:r>
          </a:p>
        </p:txBody>
      </p:sp>
      <p:graphicFrame>
        <p:nvGraphicFramePr>
          <p:cNvPr id="2" name="Table 4">
            <a:extLst>
              <a:ext uri="{FF2B5EF4-FFF2-40B4-BE49-F238E27FC236}">
                <a16:creationId xmlns:a16="http://schemas.microsoft.com/office/drawing/2014/main" id="{F3199E8B-92A3-EA11-B97F-4901CEC9A093}"/>
              </a:ext>
            </a:extLst>
          </p:cNvPr>
          <p:cNvGraphicFramePr>
            <a:graphicFrameLocks/>
          </p:cNvGraphicFramePr>
          <p:nvPr>
            <p:extLst>
              <p:ext uri="{D42A27DB-BD31-4B8C-83A1-F6EECF244321}">
                <p14:modId xmlns:p14="http://schemas.microsoft.com/office/powerpoint/2010/main" val="114060663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3" name="TextBox 2">
            <a:extLst>
              <a:ext uri="{FF2B5EF4-FFF2-40B4-BE49-F238E27FC236}">
                <a16:creationId xmlns:a16="http://schemas.microsoft.com/office/drawing/2014/main" id="{A3D959E1-CEDC-52FD-9B0D-FFB7A03CD1D1}"/>
              </a:ext>
            </a:extLst>
          </p:cNvPr>
          <p:cNvSpPr txBox="1"/>
          <p:nvPr/>
        </p:nvSpPr>
        <p:spPr>
          <a:xfrm>
            <a:off x="0" y="1322190"/>
            <a:ext cx="9144000" cy="1107996"/>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MIMDRAM leverages </a:t>
            </a:r>
            <a:r>
              <a:rPr lang="en-US" sz="2200" b="1" dirty="0">
                <a:solidFill>
                  <a:schemeClr val="accent4"/>
                </a:solidFill>
                <a:latin typeface="Avenir Next" panose="020B0503020202020204" pitchFamily="34" charset="0"/>
              </a:rPr>
              <a:t>fine-grained DRAM access</a:t>
            </a:r>
            <a:r>
              <a:rPr lang="en-US" sz="2200" b="1" dirty="0">
                <a:latin typeface="Avenir Next" panose="020B0503020202020204" pitchFamily="34" charset="0"/>
              </a:rPr>
              <a:t> and </a:t>
            </a:r>
            <a:br>
              <a:rPr lang="en-US" sz="2200" b="1" dirty="0">
                <a:latin typeface="Avenir Next" panose="020B0503020202020204" pitchFamily="34" charset="0"/>
              </a:rPr>
            </a:br>
            <a:r>
              <a:rPr lang="en-US" sz="2200" b="1" dirty="0">
                <a:solidFill>
                  <a:schemeClr val="accent4"/>
                </a:solidFill>
                <a:latin typeface="Avenir Next" panose="020B0503020202020204" pitchFamily="34" charset="0"/>
              </a:rPr>
              <a:t>inter-/intra-mat interconnects</a:t>
            </a:r>
            <a:r>
              <a:rPr lang="en-US" sz="2200" b="1" dirty="0">
                <a:latin typeface="Avenir Next" panose="020B0503020202020204" pitchFamily="34" charset="0"/>
              </a:rPr>
              <a:t> to </a:t>
            </a:r>
            <a:br>
              <a:rPr lang="en-US" sz="2200" b="1" dirty="0">
                <a:latin typeface="Avenir Next" panose="020B0503020202020204" pitchFamily="34" charset="0"/>
              </a:rPr>
            </a:br>
            <a:r>
              <a:rPr lang="en-US" sz="2200" b="1" dirty="0">
                <a:latin typeface="Avenir Next" panose="020B0503020202020204" pitchFamily="34" charset="0"/>
              </a:rPr>
              <a:t>implement </a:t>
            </a:r>
            <a:r>
              <a:rPr lang="en-US" sz="2200" b="1" dirty="0">
                <a:solidFill>
                  <a:srgbClr val="1A82C4"/>
                </a:solidFill>
                <a:latin typeface="Avenir Next" panose="020B0503020202020204" pitchFamily="34" charset="0"/>
              </a:rPr>
              <a:t>in-DRAM vector reduction</a:t>
            </a:r>
          </a:p>
        </p:txBody>
      </p:sp>
    </p:spTree>
    <p:extLst>
      <p:ext uri="{BB962C8B-B14F-4D97-AF65-F5344CB8AC3E}">
        <p14:creationId xmlns:p14="http://schemas.microsoft.com/office/powerpoint/2010/main" val="2843451418"/>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55CB905-6582-01AE-7C91-BAC3E15126A7}"/>
              </a:ext>
            </a:extLst>
          </p:cNvPr>
          <p:cNvSpPr>
            <a:spLocks noGrp="1"/>
          </p:cNvSpPr>
          <p:nvPr>
            <p:ph idx="1"/>
          </p:nvPr>
        </p:nvSpPr>
        <p:spPr>
          <a:xfrm>
            <a:off x="228303" y="1219200"/>
            <a:ext cx="8863692" cy="5062331"/>
          </a:xfrm>
        </p:spPr>
        <p:txBody>
          <a:bodyPr>
            <a:normAutofit/>
          </a:bodyPr>
          <a:lstStyle/>
          <a:p>
            <a:r>
              <a:rPr lang="en-GB" sz="2400" dirty="0"/>
              <a:t>Developed from </a:t>
            </a:r>
            <a:r>
              <a:rPr lang="en-GB" sz="2400" b="1" dirty="0">
                <a:solidFill>
                  <a:srgbClr val="1B81C5"/>
                </a:solidFill>
              </a:rPr>
              <a:t>DRAM Bender [</a:t>
            </a:r>
            <a:r>
              <a:rPr lang="en-GB" sz="2400" b="1" dirty="0" err="1">
                <a:solidFill>
                  <a:srgbClr val="1B81C5"/>
                </a:solidFill>
              </a:rPr>
              <a:t>Olgun</a:t>
            </a:r>
            <a:r>
              <a:rPr lang="en-GB" sz="2400" b="1" dirty="0">
                <a:solidFill>
                  <a:srgbClr val="1B81C5"/>
                </a:solidFill>
              </a:rPr>
              <a:t>+, TCAD’23]*</a:t>
            </a:r>
          </a:p>
          <a:p>
            <a:pPr>
              <a:buClr>
                <a:schemeClr val="tx1"/>
              </a:buClr>
            </a:pPr>
            <a:r>
              <a:rPr lang="en-GB" sz="2400" b="1" dirty="0">
                <a:solidFill>
                  <a:srgbClr val="1B81C5"/>
                </a:solidFill>
              </a:rPr>
              <a:t>Fine-grained control </a:t>
            </a:r>
            <a:r>
              <a:rPr lang="en-GB" sz="2400" dirty="0"/>
              <a:t>over DRAM commands, timings, and temperature</a:t>
            </a:r>
          </a:p>
          <a:p>
            <a:pPr lvl="1"/>
            <a:endParaRPr lang="en-GB" sz="1600" dirty="0"/>
          </a:p>
        </p:txBody>
      </p:sp>
      <p:pic>
        <p:nvPicPr>
          <p:cNvPr id="4" name="Google Shape;283;p32">
            <a:extLst>
              <a:ext uri="{FF2B5EF4-FFF2-40B4-BE49-F238E27FC236}">
                <a16:creationId xmlns:a16="http://schemas.microsoft.com/office/drawing/2014/main" id="{CF9F3F0A-6589-16E8-0DD3-B30644C52D7F}"/>
              </a:ext>
            </a:extLst>
          </p:cNvPr>
          <p:cNvPicPr preferRelativeResize="0"/>
          <p:nvPr/>
        </p:nvPicPr>
        <p:blipFill>
          <a:blip r:embed="rId3">
            <a:alphaModFix/>
          </a:blip>
          <a:stretch>
            <a:fillRect/>
          </a:stretch>
        </p:blipFill>
        <p:spPr>
          <a:xfrm>
            <a:off x="729913" y="2424224"/>
            <a:ext cx="7684173" cy="3350514"/>
          </a:xfrm>
          <a:prstGeom prst="rect">
            <a:avLst/>
          </a:prstGeom>
          <a:noFill/>
          <a:ln>
            <a:noFill/>
          </a:ln>
        </p:spPr>
      </p:pic>
      <p:sp>
        <p:nvSpPr>
          <p:cNvPr id="7" name="TextBox 4">
            <a:extLst>
              <a:ext uri="{FF2B5EF4-FFF2-40B4-BE49-F238E27FC236}">
                <a16:creationId xmlns:a16="http://schemas.microsoft.com/office/drawing/2014/main" id="{AAEBAF7B-08ED-4455-AE9F-D4B5D57DF66D}"/>
              </a:ext>
            </a:extLst>
          </p:cNvPr>
          <p:cNvSpPr txBox="1"/>
          <p:nvPr/>
        </p:nvSpPr>
        <p:spPr>
          <a:xfrm>
            <a:off x="0" y="6011708"/>
            <a:ext cx="9144000" cy="523220"/>
          </a:xfrm>
          <a:prstGeom prst="rect">
            <a:avLst/>
          </a:prstGeom>
          <a:noFill/>
        </p:spPr>
        <p:txBody>
          <a:bodyPr wrap="square" rtlCol="0">
            <a:spAutoFit/>
          </a:bodyPr>
          <a:lstStyle/>
          <a:p>
            <a:pPr algn="ctr"/>
            <a:r>
              <a:rPr lang="en-US" sz="1400" dirty="0">
                <a:solidFill>
                  <a:prstClr val="black"/>
                </a:solidFill>
                <a:latin typeface="Avenir Next" panose="020B0503020202020204" pitchFamily="34" charset="0"/>
              </a:rPr>
              <a:t>*</a:t>
            </a:r>
            <a:r>
              <a:rPr lang="en-US" sz="1400" dirty="0" err="1">
                <a:solidFill>
                  <a:prstClr val="black"/>
                </a:solidFill>
                <a:latin typeface="Avenir Next" panose="020B0503020202020204" pitchFamily="34" charset="0"/>
              </a:rPr>
              <a:t>Olgun</a:t>
            </a:r>
            <a:r>
              <a:rPr lang="en-US" sz="1400" dirty="0">
                <a:solidFill>
                  <a:prstClr val="black"/>
                </a:solidFill>
                <a:latin typeface="Avenir Next" panose="020B0503020202020204" pitchFamily="34" charset="0"/>
              </a:rPr>
              <a:t> et al., </a:t>
            </a:r>
            <a:r>
              <a:rPr lang="en-US" sz="1400" b="1" dirty="0">
                <a:solidFill>
                  <a:prstClr val="black"/>
                </a:solidFill>
                <a:latin typeface="Avenir Next" panose="020B0503020202020204" pitchFamily="34" charset="0"/>
              </a:rPr>
              <a:t>"</a:t>
            </a:r>
            <a:r>
              <a:rPr lang="en-US" sz="1400" b="1" dirty="0">
                <a:solidFill>
                  <a:srgbClr val="1B81C5"/>
                </a:solidFill>
                <a:latin typeface="Avenir Next" panose="020B0503020202020204" pitchFamily="34" charset="0"/>
                <a:hlinkClick r:id="rId4">
                  <a:extLst>
                    <a:ext uri="{A12FA001-AC4F-418D-AE19-62706E023703}">
                      <ahyp:hlinkClr xmlns:ahyp="http://schemas.microsoft.com/office/drawing/2018/hyperlinkcolor" val="tx"/>
                    </a:ext>
                  </a:extLst>
                </a:hlinkClick>
              </a:rPr>
              <a:t>DRAM Bender: An Extensible and Versatile FPGA-based Infrastructure </a:t>
            </a:r>
          </a:p>
          <a:p>
            <a:pPr algn="ctr"/>
            <a:r>
              <a:rPr lang="en-US" sz="1400" b="1" dirty="0">
                <a:solidFill>
                  <a:srgbClr val="1B81C5"/>
                </a:solidFill>
                <a:latin typeface="Avenir Next" panose="020B0503020202020204" pitchFamily="34" charset="0"/>
                <a:hlinkClick r:id="rId4">
                  <a:extLst>
                    <a:ext uri="{A12FA001-AC4F-418D-AE19-62706E023703}">
                      <ahyp:hlinkClr xmlns:ahyp="http://schemas.microsoft.com/office/drawing/2018/hyperlinkcolor" val="tx"/>
                    </a:ext>
                  </a:extLst>
                </a:hlinkClick>
              </a:rPr>
              <a:t>to Easily Test State-of-the-art DRAM Chips</a:t>
            </a:r>
            <a:r>
              <a:rPr lang="en-US" sz="1400" b="1" dirty="0">
                <a:solidFill>
                  <a:prstClr val="black"/>
                </a:solidFill>
                <a:latin typeface="Avenir Next" panose="020B0503020202020204" pitchFamily="34" charset="0"/>
              </a:rPr>
              <a:t>," </a:t>
            </a:r>
            <a:r>
              <a:rPr lang="en-US" sz="1400" dirty="0">
                <a:solidFill>
                  <a:prstClr val="black"/>
                </a:solidFill>
                <a:latin typeface="Avenir Next" panose="020B0503020202020204" pitchFamily="34" charset="0"/>
              </a:rPr>
              <a:t>TCAD, 2023.</a:t>
            </a:r>
          </a:p>
        </p:txBody>
      </p:sp>
      <p:sp>
        <p:nvSpPr>
          <p:cNvPr id="14" name="Title 1">
            <a:extLst>
              <a:ext uri="{FF2B5EF4-FFF2-40B4-BE49-F238E27FC236}">
                <a16:creationId xmlns:a16="http://schemas.microsoft.com/office/drawing/2014/main" id="{42B29106-1C44-0FCB-B454-94E23434AE70}"/>
              </a:ext>
            </a:extLst>
          </p:cNvPr>
          <p:cNvSpPr>
            <a:spLocks noGrp="1"/>
          </p:cNvSpPr>
          <p:nvPr>
            <p:ph type="title"/>
          </p:nvPr>
        </p:nvSpPr>
        <p:spPr>
          <a:xfrm>
            <a:off x="169011" y="132334"/>
            <a:ext cx="8894602" cy="925840"/>
          </a:xfrm>
        </p:spPr>
        <p:txBody>
          <a:bodyPr>
            <a:noAutofit/>
          </a:bodyPr>
          <a:lstStyle/>
          <a:p>
            <a:r>
              <a:rPr lang="en-US" sz="3600" dirty="0"/>
              <a:t>PUD in COTS DRAM: </a:t>
            </a:r>
            <a:br>
              <a:rPr lang="en-US" sz="3600" dirty="0"/>
            </a:br>
            <a:r>
              <a:rPr lang="en-US" sz="2800" dirty="0"/>
              <a:t>Experimental Setup</a:t>
            </a:r>
          </a:p>
        </p:txBody>
      </p:sp>
    </p:spTree>
    <p:extLst>
      <p:ext uri="{BB962C8B-B14F-4D97-AF65-F5344CB8AC3E}">
        <p14:creationId xmlns:p14="http://schemas.microsoft.com/office/powerpoint/2010/main" val="718948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2">
            <a:extLst>
              <a:ext uri="{FF2B5EF4-FFF2-40B4-BE49-F238E27FC236}">
                <a16:creationId xmlns:a16="http://schemas.microsoft.com/office/drawing/2014/main" id="{0895AC23-CF1D-5A6F-FB26-64D0DE926F08}"/>
              </a:ext>
            </a:extLst>
          </p:cNvPr>
          <p:cNvSpPr>
            <a:spLocks noGrp="1"/>
          </p:cNvSpPr>
          <p:nvPr>
            <p:ph idx="1"/>
          </p:nvPr>
        </p:nvSpPr>
        <p:spPr>
          <a:xfrm>
            <a:off x="228303" y="1223215"/>
            <a:ext cx="8863692" cy="5058316"/>
          </a:xfrm>
        </p:spPr>
        <p:txBody>
          <a:bodyPr>
            <a:normAutofit/>
          </a:bodyPr>
          <a:lstStyle/>
          <a:p>
            <a:pPr>
              <a:buClr>
                <a:schemeClr val="tx1"/>
              </a:buClr>
            </a:pPr>
            <a:r>
              <a:rPr lang="en-GB" sz="2400" b="1" dirty="0">
                <a:solidFill>
                  <a:srgbClr val="1B81C5"/>
                </a:solidFill>
              </a:rPr>
              <a:t>256 DDR4 chips </a:t>
            </a:r>
            <a:r>
              <a:rPr lang="en-GB" sz="2400" dirty="0"/>
              <a:t>from </a:t>
            </a:r>
            <a:r>
              <a:rPr lang="en-GB" sz="2400" b="1" dirty="0">
                <a:solidFill>
                  <a:srgbClr val="1B81C5"/>
                </a:solidFill>
              </a:rPr>
              <a:t>two major DRAM manufacturers</a:t>
            </a:r>
          </a:p>
          <a:p>
            <a:pPr>
              <a:buClr>
                <a:schemeClr val="tx1"/>
              </a:buClr>
            </a:pPr>
            <a:r>
              <a:rPr lang="en-GB" sz="2400" dirty="0"/>
              <a:t>Covers </a:t>
            </a:r>
            <a:r>
              <a:rPr lang="en-GB" sz="2400" b="1" dirty="0">
                <a:solidFill>
                  <a:schemeClr val="accent5"/>
                </a:solidFill>
              </a:rPr>
              <a:t>different die revisions and chip densities</a:t>
            </a:r>
          </a:p>
          <a:p>
            <a:pPr>
              <a:buClr>
                <a:schemeClr val="tx1"/>
              </a:buClr>
            </a:pPr>
            <a:endParaRPr lang="en-GB" sz="2400" dirty="0"/>
          </a:p>
          <a:p>
            <a:endParaRPr lang="en-GB" sz="2400" dirty="0"/>
          </a:p>
          <a:p>
            <a:pPr lvl="1"/>
            <a:endParaRPr lang="en-GB" sz="2000" dirty="0"/>
          </a:p>
        </p:txBody>
      </p:sp>
      <p:sp>
        <p:nvSpPr>
          <p:cNvPr id="5" name="Content Placeholder 2">
            <a:extLst>
              <a:ext uri="{FF2B5EF4-FFF2-40B4-BE49-F238E27FC236}">
                <a16:creationId xmlns:a16="http://schemas.microsoft.com/office/drawing/2014/main" id="{C2DBE452-F062-005D-2CA8-7EC129BCB374}"/>
              </a:ext>
            </a:extLst>
          </p:cNvPr>
          <p:cNvSpPr txBox="1">
            <a:spLocks/>
          </p:cNvSpPr>
          <p:nvPr/>
        </p:nvSpPr>
        <p:spPr>
          <a:xfrm>
            <a:off x="161802" y="5132120"/>
            <a:ext cx="8863692" cy="172588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Cambria" panose="02040503050406030204" pitchFamily="18" charset="0"/>
                <a:ea typeface="Cambria" panose="02040503050406030204" pitchFamily="18"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ambria" panose="02040503050406030204" pitchFamily="18" charset="0"/>
                <a:ea typeface="Cambria" panose="02040503050406030204" pitchFamily="18" charset="0"/>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ambria" panose="02040503050406030204" pitchFamily="18" charset="0"/>
                <a:ea typeface="Cambria" panose="02040503050406030204" pitchFamily="18" charset="0"/>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Cambria" panose="02040503050406030204" pitchFamily="18" charset="0"/>
                <a:ea typeface="Cambria" panose="02040503050406030204" pitchFamily="18" charset="0"/>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Cambria" panose="02040503050406030204" pitchFamily="18" charset="0"/>
                <a:ea typeface="Cambria" panose="02040503050406030204" pitchFamily="18"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1"/>
            <a:endParaRPr lang="en-GB"/>
          </a:p>
        </p:txBody>
      </p:sp>
      <p:pic>
        <p:nvPicPr>
          <p:cNvPr id="8" name="Resim 7">
            <a:extLst>
              <a:ext uri="{FF2B5EF4-FFF2-40B4-BE49-F238E27FC236}">
                <a16:creationId xmlns:a16="http://schemas.microsoft.com/office/drawing/2014/main" id="{5E756EFB-0829-1ECA-6B4B-5DDFF01EBB05}"/>
              </a:ext>
            </a:extLst>
          </p:cNvPr>
          <p:cNvPicPr>
            <a:picLocks noChangeAspect="1"/>
          </p:cNvPicPr>
          <p:nvPr/>
        </p:nvPicPr>
        <p:blipFill>
          <a:blip r:embed="rId3"/>
          <a:stretch>
            <a:fillRect/>
          </a:stretch>
        </p:blipFill>
        <p:spPr>
          <a:xfrm>
            <a:off x="1085056" y="2319461"/>
            <a:ext cx="7013270" cy="3578788"/>
          </a:xfrm>
          <a:prstGeom prst="rect">
            <a:avLst/>
          </a:prstGeom>
        </p:spPr>
      </p:pic>
      <p:sp>
        <p:nvSpPr>
          <p:cNvPr id="4" name="Rectangle 3">
            <a:extLst>
              <a:ext uri="{FF2B5EF4-FFF2-40B4-BE49-F238E27FC236}">
                <a16:creationId xmlns:a16="http://schemas.microsoft.com/office/drawing/2014/main" id="{9C2426E0-E7F2-465D-AB72-B11C36ACC5CE}"/>
              </a:ext>
            </a:extLst>
          </p:cNvPr>
          <p:cNvSpPr/>
          <p:nvPr/>
        </p:nvSpPr>
        <p:spPr>
          <a:xfrm>
            <a:off x="3536646" y="2456705"/>
            <a:ext cx="2465802" cy="3330000"/>
          </a:xfrm>
          <a:prstGeom prst="rect">
            <a:avLst/>
          </a:prstGeom>
          <a:solidFill>
            <a:srgbClr val="17A928">
              <a:alpha val="40000"/>
            </a:srgbClr>
          </a:solidFill>
          <a:ln w="28575">
            <a:no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6" name="Rectangle 5">
            <a:extLst>
              <a:ext uri="{FF2B5EF4-FFF2-40B4-BE49-F238E27FC236}">
                <a16:creationId xmlns:a16="http://schemas.microsoft.com/office/drawing/2014/main" id="{D1159E69-86FD-F1E5-F7E0-2EAFC3F7DB90}"/>
              </a:ext>
            </a:extLst>
          </p:cNvPr>
          <p:cNvSpPr/>
          <p:nvPr/>
        </p:nvSpPr>
        <p:spPr>
          <a:xfrm>
            <a:off x="1175586" y="2457422"/>
            <a:ext cx="1087778" cy="3328566"/>
          </a:xfrm>
          <a:prstGeom prst="rect">
            <a:avLst/>
          </a:prstGeom>
          <a:solidFill>
            <a:srgbClr val="C00000">
              <a:alpha val="30196"/>
            </a:srgbClr>
          </a:solidFill>
          <a:ln w="28575">
            <a:no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4" name="Title 1">
            <a:extLst>
              <a:ext uri="{FF2B5EF4-FFF2-40B4-BE49-F238E27FC236}">
                <a16:creationId xmlns:a16="http://schemas.microsoft.com/office/drawing/2014/main" id="{50FA29DC-D1CB-18B6-A948-4F0C6BD3CF80}"/>
              </a:ext>
            </a:extLst>
          </p:cNvPr>
          <p:cNvSpPr>
            <a:spLocks noGrp="1"/>
          </p:cNvSpPr>
          <p:nvPr>
            <p:ph type="title"/>
          </p:nvPr>
        </p:nvSpPr>
        <p:spPr>
          <a:xfrm>
            <a:off x="169011" y="132334"/>
            <a:ext cx="8894602" cy="925840"/>
          </a:xfrm>
        </p:spPr>
        <p:txBody>
          <a:bodyPr>
            <a:noAutofit/>
          </a:bodyPr>
          <a:lstStyle/>
          <a:p>
            <a:r>
              <a:rPr lang="en-US" sz="3600" dirty="0"/>
              <a:t>PUD in COTS DRAM: </a:t>
            </a:r>
            <a:br>
              <a:rPr lang="en-US" sz="3600" dirty="0"/>
            </a:br>
            <a:r>
              <a:rPr lang="en-US" sz="2800" dirty="0"/>
              <a:t>Tested DRAM Chips</a:t>
            </a:r>
          </a:p>
        </p:txBody>
      </p:sp>
    </p:spTree>
    <p:extLst>
      <p:ext uri="{BB962C8B-B14F-4D97-AF65-F5344CB8AC3E}">
        <p14:creationId xmlns:p14="http://schemas.microsoft.com/office/powerpoint/2010/main" val="2763314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uiExpand="1" build="p"/>
      <p:bldP spid="4" grpId="0" animBg="1"/>
      <p:bldP spid="6"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3B54D9-DC96-7ACC-FE67-3FCF9827BEF5}"/>
            </a:ext>
          </a:extLst>
        </p:cNvPr>
        <p:cNvGrpSpPr/>
        <p:nvPr/>
      </p:nvGrpSpPr>
      <p:grpSpPr>
        <a:xfrm>
          <a:off x="0" y="0"/>
          <a:ext cx="0" cy="0"/>
          <a:chOff x="0" y="0"/>
          <a:chExt cx="0" cy="0"/>
        </a:xfrm>
      </p:grpSpPr>
      <p:sp>
        <p:nvSpPr>
          <p:cNvPr id="89" name="Content Placeholder 2">
            <a:extLst>
              <a:ext uri="{FF2B5EF4-FFF2-40B4-BE49-F238E27FC236}">
                <a16:creationId xmlns:a16="http://schemas.microsoft.com/office/drawing/2014/main" id="{ED0E094A-676A-1F7E-554B-5AE17D2110CC}"/>
              </a:ext>
            </a:extLst>
          </p:cNvPr>
          <p:cNvSpPr>
            <a:spLocks noGrp="1"/>
          </p:cNvSpPr>
          <p:nvPr>
            <p:ph idx="1"/>
          </p:nvPr>
        </p:nvSpPr>
        <p:spPr>
          <a:xfrm>
            <a:off x="224845" y="1205576"/>
            <a:ext cx="8863692" cy="5041172"/>
          </a:xfrm>
        </p:spPr>
        <p:txBody>
          <a:bodyPr>
            <a:normAutofit/>
          </a:bodyPr>
          <a:lstStyle/>
          <a:p>
            <a:pPr>
              <a:buClr>
                <a:schemeClr val="tx1"/>
              </a:buClr>
            </a:pPr>
            <a:r>
              <a:rPr lang="en-GB" sz="2400" b="1" dirty="0">
                <a:solidFill>
                  <a:schemeClr val="accent4"/>
                </a:solidFill>
              </a:rPr>
              <a:t>Carefully sweep:</a:t>
            </a:r>
          </a:p>
          <a:p>
            <a:pPr lvl="1">
              <a:buClr>
                <a:schemeClr val="tx1"/>
              </a:buClr>
            </a:pPr>
            <a:r>
              <a:rPr lang="en-GB" sz="2000" b="1" dirty="0">
                <a:solidFill>
                  <a:schemeClr val="accent5"/>
                </a:solidFill>
              </a:rPr>
              <a:t>Row addresses:</a:t>
            </a:r>
            <a:r>
              <a:rPr lang="en-GB" sz="2000" dirty="0">
                <a:solidFill>
                  <a:schemeClr val="tx1">
                    <a:lumMod val="75000"/>
                    <a:lumOff val="25000"/>
                  </a:schemeClr>
                </a:solidFill>
              </a:rPr>
              <a:t> Row A and Row B</a:t>
            </a:r>
          </a:p>
          <a:p>
            <a:pPr lvl="1">
              <a:buClr>
                <a:schemeClr val="tx1"/>
              </a:buClr>
            </a:pPr>
            <a:r>
              <a:rPr lang="en-GB" sz="2000" b="1" dirty="0">
                <a:solidFill>
                  <a:schemeClr val="accent5"/>
                </a:solidFill>
              </a:rPr>
              <a:t>Timing parameters:</a:t>
            </a:r>
            <a:r>
              <a:rPr lang="en-GB" sz="2000" dirty="0">
                <a:solidFill>
                  <a:schemeClr val="accent2"/>
                </a:solidFill>
              </a:rPr>
              <a:t> </a:t>
            </a:r>
            <a:r>
              <a:rPr lang="en-GB" sz="2000" dirty="0">
                <a:solidFill>
                  <a:schemeClr val="tx1">
                    <a:lumMod val="75000"/>
                    <a:lumOff val="25000"/>
                  </a:schemeClr>
                </a:solidFill>
              </a:rPr>
              <a:t>Between ACT → PRE and PRE → ACT</a:t>
            </a:r>
          </a:p>
          <a:p>
            <a:pPr lvl="1"/>
            <a:endParaRPr lang="en-GB" sz="1600" dirty="0"/>
          </a:p>
        </p:txBody>
      </p:sp>
      <p:pic>
        <p:nvPicPr>
          <p:cNvPr id="201" name="Grafik 200" descr="Kum Saati 30% düz dolguyla">
            <a:extLst>
              <a:ext uri="{FF2B5EF4-FFF2-40B4-BE49-F238E27FC236}">
                <a16:creationId xmlns:a16="http://schemas.microsoft.com/office/drawing/2014/main" id="{5A9F267F-6465-E41C-E516-2A818B845AD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114378" y="2306983"/>
            <a:ext cx="405996" cy="405996"/>
          </a:xfrm>
          <a:prstGeom prst="rect">
            <a:avLst/>
          </a:prstGeom>
        </p:spPr>
      </p:pic>
      <p:sp>
        <p:nvSpPr>
          <p:cNvPr id="116" name="Dikdörtgen 256">
            <a:extLst>
              <a:ext uri="{FF2B5EF4-FFF2-40B4-BE49-F238E27FC236}">
                <a16:creationId xmlns:a16="http://schemas.microsoft.com/office/drawing/2014/main" id="{C80D7775-5F1E-9091-FF37-049AEAF19960}"/>
              </a:ext>
            </a:extLst>
          </p:cNvPr>
          <p:cNvSpPr/>
          <p:nvPr/>
        </p:nvSpPr>
        <p:spPr>
          <a:xfrm>
            <a:off x="966888" y="2507978"/>
            <a:ext cx="1769017" cy="532326"/>
          </a:xfrm>
          <a:prstGeom prst="roundRect">
            <a:avLst/>
          </a:prstGeom>
          <a:solidFill>
            <a:schemeClr val="accent4">
              <a:lumMod val="20000"/>
              <a:lumOff val="80000"/>
              <a:alpha val="78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ea typeface="Cambria" panose="02040503050406030204" pitchFamily="18" charset="0"/>
                <a:cs typeface="Cascadia Mono" panose="020B0609020000020004" pitchFamily="49" charset="0"/>
              </a:rPr>
              <a:t>ACT row A</a:t>
            </a:r>
            <a:endParaRPr lang="en-US" sz="2000" b="1" baseline="-25000" dirty="0">
              <a:solidFill>
                <a:schemeClr val="accent4"/>
              </a:solidFill>
              <a:latin typeface="Avenir Next" panose="020B0503020202020204" pitchFamily="34" charset="0"/>
              <a:ea typeface="Cambria" panose="02040503050406030204" pitchFamily="18" charset="0"/>
              <a:cs typeface="Cascadia Mono" panose="020B0609020000020004" pitchFamily="49" charset="0"/>
            </a:endParaRPr>
          </a:p>
        </p:txBody>
      </p:sp>
      <p:sp>
        <p:nvSpPr>
          <p:cNvPr id="117" name="Dikdörtgen 256">
            <a:extLst>
              <a:ext uri="{FF2B5EF4-FFF2-40B4-BE49-F238E27FC236}">
                <a16:creationId xmlns:a16="http://schemas.microsoft.com/office/drawing/2014/main" id="{841E425F-E249-AD23-BD56-3727CCC0DFFC}"/>
              </a:ext>
            </a:extLst>
          </p:cNvPr>
          <p:cNvSpPr/>
          <p:nvPr/>
        </p:nvSpPr>
        <p:spPr>
          <a:xfrm>
            <a:off x="4053963" y="2507978"/>
            <a:ext cx="1326104" cy="532326"/>
          </a:xfrm>
          <a:prstGeom prst="roundRect">
            <a:avLst/>
          </a:prstGeom>
          <a:solidFill>
            <a:srgbClr val="FBE9DF">
              <a:alpha val="78000"/>
            </a:srgb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solidFill>
                  <a:srgbClr val="EC8F61"/>
                </a:solidFill>
                <a:latin typeface="Avenir Next" panose="020B0503020202020204" pitchFamily="34" charset="0"/>
                <a:ea typeface="Cambria" panose="02040503050406030204" pitchFamily="18" charset="0"/>
                <a:cs typeface="Cascadia Mono" panose="020B0609020000020004" pitchFamily="49" charset="0"/>
              </a:rPr>
              <a:t>PRE</a:t>
            </a:r>
            <a:endParaRPr lang="en-US" sz="2400" b="1" baseline="-25000" dirty="0">
              <a:solidFill>
                <a:srgbClr val="EC8F61"/>
              </a:solidFill>
              <a:latin typeface="Avenir Next" panose="020B0503020202020204" pitchFamily="34" charset="0"/>
              <a:ea typeface="Cambria" panose="02040503050406030204" pitchFamily="18" charset="0"/>
              <a:cs typeface="Cascadia Mono" panose="020B0609020000020004" pitchFamily="49" charset="0"/>
            </a:endParaRPr>
          </a:p>
        </p:txBody>
      </p:sp>
      <p:cxnSp>
        <p:nvCxnSpPr>
          <p:cNvPr id="186" name="Düz Ok Bağlayıcısı 185">
            <a:extLst>
              <a:ext uri="{FF2B5EF4-FFF2-40B4-BE49-F238E27FC236}">
                <a16:creationId xmlns:a16="http://schemas.microsoft.com/office/drawing/2014/main" id="{6001DBFA-1F85-EACE-58FB-90AC039319CF}"/>
              </a:ext>
            </a:extLst>
          </p:cNvPr>
          <p:cNvCxnSpPr>
            <a:cxnSpLocks/>
            <a:stCxn id="116" idx="3"/>
            <a:endCxn id="117" idx="1"/>
          </p:cNvCxnSpPr>
          <p:nvPr/>
        </p:nvCxnSpPr>
        <p:spPr>
          <a:xfrm>
            <a:off x="2735905" y="2774141"/>
            <a:ext cx="1318058" cy="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8" name="Dikdörtgen 256">
            <a:extLst>
              <a:ext uri="{FF2B5EF4-FFF2-40B4-BE49-F238E27FC236}">
                <a16:creationId xmlns:a16="http://schemas.microsoft.com/office/drawing/2014/main" id="{70861CDA-D3BD-F13C-5903-E5463FFB9D4B}"/>
              </a:ext>
            </a:extLst>
          </p:cNvPr>
          <p:cNvSpPr/>
          <p:nvPr/>
        </p:nvSpPr>
        <p:spPr>
          <a:xfrm>
            <a:off x="6581145" y="2507978"/>
            <a:ext cx="1769017" cy="532326"/>
          </a:xfrm>
          <a:prstGeom prst="roundRect">
            <a:avLst/>
          </a:prstGeom>
          <a:solidFill>
            <a:srgbClr val="ECE5F3">
              <a:alpha val="78000"/>
            </a:srgb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5"/>
                </a:solidFill>
                <a:latin typeface="Avenir Next" panose="020B0503020202020204" pitchFamily="34" charset="0"/>
                <a:ea typeface="Cambria" panose="02040503050406030204" pitchFamily="18" charset="0"/>
                <a:cs typeface="Cascadia Mono" panose="020B0609020000020004" pitchFamily="49" charset="0"/>
              </a:rPr>
              <a:t>ACT row B</a:t>
            </a:r>
            <a:endParaRPr lang="en-US" sz="2000" b="1" baseline="-25000" dirty="0">
              <a:solidFill>
                <a:schemeClr val="accent5"/>
              </a:solidFill>
              <a:latin typeface="Avenir Next" panose="020B0503020202020204" pitchFamily="34" charset="0"/>
              <a:ea typeface="Cambria" panose="02040503050406030204" pitchFamily="18" charset="0"/>
              <a:cs typeface="Cascadia Mono" panose="020B0609020000020004" pitchFamily="49" charset="0"/>
            </a:endParaRPr>
          </a:p>
        </p:txBody>
      </p:sp>
      <p:cxnSp>
        <p:nvCxnSpPr>
          <p:cNvPr id="61" name="Düz Ok Bağlayıcısı 60">
            <a:extLst>
              <a:ext uri="{FF2B5EF4-FFF2-40B4-BE49-F238E27FC236}">
                <a16:creationId xmlns:a16="http://schemas.microsoft.com/office/drawing/2014/main" id="{05A9285D-4DD4-605C-4F90-BBBAA6627981}"/>
              </a:ext>
            </a:extLst>
          </p:cNvPr>
          <p:cNvCxnSpPr>
            <a:cxnSpLocks/>
            <a:stCxn id="117" idx="3"/>
            <a:endCxn id="58" idx="1"/>
          </p:cNvCxnSpPr>
          <p:nvPr/>
        </p:nvCxnSpPr>
        <p:spPr>
          <a:xfrm>
            <a:off x="5380067" y="2774141"/>
            <a:ext cx="1201078" cy="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4" name="Grafik 201" descr="Kum Saati 30% düz dolguyla">
            <a:extLst>
              <a:ext uri="{FF2B5EF4-FFF2-40B4-BE49-F238E27FC236}">
                <a16:creationId xmlns:a16="http://schemas.microsoft.com/office/drawing/2014/main" id="{ABADB7F0-906C-1148-970F-6C9E1501937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747606" y="2306983"/>
            <a:ext cx="405996" cy="405996"/>
          </a:xfrm>
          <a:prstGeom prst="rect">
            <a:avLst/>
          </a:prstGeom>
        </p:spPr>
      </p:pic>
      <p:grpSp>
        <p:nvGrpSpPr>
          <p:cNvPr id="24" name="Group 23">
            <a:extLst>
              <a:ext uri="{FF2B5EF4-FFF2-40B4-BE49-F238E27FC236}">
                <a16:creationId xmlns:a16="http://schemas.microsoft.com/office/drawing/2014/main" id="{C92CEB34-2F4B-7FE1-91DB-7102A6131001}"/>
              </a:ext>
            </a:extLst>
          </p:cNvPr>
          <p:cNvGrpSpPr/>
          <p:nvPr/>
        </p:nvGrpSpPr>
        <p:grpSpPr>
          <a:xfrm>
            <a:off x="2588743" y="4483027"/>
            <a:ext cx="3384557" cy="593439"/>
            <a:chOff x="2502882" y="4439573"/>
            <a:chExt cx="3384557" cy="593439"/>
          </a:xfrm>
        </p:grpSpPr>
        <p:cxnSp>
          <p:nvCxnSpPr>
            <p:cNvPr id="8" name="Straight Connector 7">
              <a:extLst>
                <a:ext uri="{FF2B5EF4-FFF2-40B4-BE49-F238E27FC236}">
                  <a16:creationId xmlns:a16="http://schemas.microsoft.com/office/drawing/2014/main" id="{E0BFD57C-2D63-0C88-A0C6-40591F3679AB}"/>
                </a:ext>
              </a:extLst>
            </p:cNvPr>
            <p:cNvCxnSpPr>
              <a:cxnSpLocks/>
            </p:cNvCxnSpPr>
            <p:nvPr/>
          </p:nvCxnSpPr>
          <p:spPr>
            <a:xfrm>
              <a:off x="2810569"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EC6E9117-6364-8190-C033-F67C0DF0BB15}"/>
                </a:ext>
              </a:extLst>
            </p:cNvPr>
            <p:cNvCxnSpPr>
              <a:cxnSpLocks/>
            </p:cNvCxnSpPr>
            <p:nvPr/>
          </p:nvCxnSpPr>
          <p:spPr>
            <a:xfrm>
              <a:off x="3118256"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57780D48-104C-86C6-1B16-B224DB8B3DE8}"/>
                </a:ext>
              </a:extLst>
            </p:cNvPr>
            <p:cNvCxnSpPr>
              <a:cxnSpLocks/>
            </p:cNvCxnSpPr>
            <p:nvPr/>
          </p:nvCxnSpPr>
          <p:spPr>
            <a:xfrm>
              <a:off x="3425943"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5EB18842-ABBE-942E-A683-E83CA55CC666}"/>
                </a:ext>
              </a:extLst>
            </p:cNvPr>
            <p:cNvCxnSpPr>
              <a:cxnSpLocks/>
            </p:cNvCxnSpPr>
            <p:nvPr/>
          </p:nvCxnSpPr>
          <p:spPr>
            <a:xfrm>
              <a:off x="3733630"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36AEBF7C-2A84-2509-8F69-B32A09E0FB4C}"/>
                </a:ext>
              </a:extLst>
            </p:cNvPr>
            <p:cNvCxnSpPr>
              <a:cxnSpLocks/>
            </p:cNvCxnSpPr>
            <p:nvPr/>
          </p:nvCxnSpPr>
          <p:spPr>
            <a:xfrm>
              <a:off x="4041317"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B8357631-A49F-E317-8904-62E73724EFC2}"/>
                </a:ext>
              </a:extLst>
            </p:cNvPr>
            <p:cNvCxnSpPr>
              <a:cxnSpLocks/>
            </p:cNvCxnSpPr>
            <p:nvPr/>
          </p:nvCxnSpPr>
          <p:spPr>
            <a:xfrm>
              <a:off x="4349004"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B63C456-577F-54CA-3956-DC8A929A9651}"/>
                </a:ext>
              </a:extLst>
            </p:cNvPr>
            <p:cNvCxnSpPr>
              <a:cxnSpLocks/>
            </p:cNvCxnSpPr>
            <p:nvPr/>
          </p:nvCxnSpPr>
          <p:spPr>
            <a:xfrm>
              <a:off x="4656691"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2804F7D2-E9B6-12F5-AC4A-C5CE64165BE8}"/>
                </a:ext>
              </a:extLst>
            </p:cNvPr>
            <p:cNvCxnSpPr>
              <a:cxnSpLocks/>
            </p:cNvCxnSpPr>
            <p:nvPr/>
          </p:nvCxnSpPr>
          <p:spPr>
            <a:xfrm>
              <a:off x="4964378"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2989779D-0B7F-B698-69AA-FE9B635CA29B}"/>
                </a:ext>
              </a:extLst>
            </p:cNvPr>
            <p:cNvCxnSpPr>
              <a:cxnSpLocks/>
            </p:cNvCxnSpPr>
            <p:nvPr/>
          </p:nvCxnSpPr>
          <p:spPr>
            <a:xfrm>
              <a:off x="5272065"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CE570AB-CE24-1C35-A082-31B2D04DA613}"/>
                </a:ext>
              </a:extLst>
            </p:cNvPr>
            <p:cNvCxnSpPr>
              <a:cxnSpLocks/>
            </p:cNvCxnSpPr>
            <p:nvPr/>
          </p:nvCxnSpPr>
          <p:spPr>
            <a:xfrm>
              <a:off x="5579752"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73C863BD-D49C-86B9-A6D5-9E30765F7574}"/>
                </a:ext>
              </a:extLst>
            </p:cNvPr>
            <p:cNvCxnSpPr>
              <a:cxnSpLocks/>
            </p:cNvCxnSpPr>
            <p:nvPr/>
          </p:nvCxnSpPr>
          <p:spPr>
            <a:xfrm>
              <a:off x="5887439"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40F6061-DB89-FAEF-A07F-342E1091888D}"/>
                </a:ext>
              </a:extLst>
            </p:cNvPr>
            <p:cNvCxnSpPr>
              <a:cxnSpLocks/>
            </p:cNvCxnSpPr>
            <p:nvPr/>
          </p:nvCxnSpPr>
          <p:spPr>
            <a:xfrm>
              <a:off x="2502882"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92" name="Metin kutusu 191">
            <a:extLst>
              <a:ext uri="{FF2B5EF4-FFF2-40B4-BE49-F238E27FC236}">
                <a16:creationId xmlns:a16="http://schemas.microsoft.com/office/drawing/2014/main" id="{C18696EC-ED9C-20E6-1A0C-3221FA9610DB}"/>
              </a:ext>
            </a:extLst>
          </p:cNvPr>
          <p:cNvSpPr txBox="1"/>
          <p:nvPr/>
        </p:nvSpPr>
        <p:spPr>
          <a:xfrm>
            <a:off x="6432611" y="4334233"/>
            <a:ext cx="2104519" cy="830997"/>
          </a:xfrm>
          <a:prstGeom prst="rect">
            <a:avLst/>
          </a:prstGeom>
          <a:noFill/>
        </p:spPr>
        <p:txBody>
          <a:bodyPr wrap="square" rtlCol="0">
            <a:spAutoFit/>
          </a:bodyPr>
          <a:lstStyle/>
          <a:p>
            <a:pPr algn="ctr"/>
            <a:r>
              <a:rPr lang="en-US" sz="2400" b="1" dirty="0">
                <a:solidFill>
                  <a:schemeClr val="tx1">
                    <a:lumMod val="95000"/>
                    <a:lumOff val="5000"/>
                  </a:schemeClr>
                </a:solidFill>
                <a:latin typeface="Avenir Next" panose="020B0503020202020204" pitchFamily="34" charset="0"/>
                <a:ea typeface="Cambria" panose="02040503050406030204" pitchFamily="18" charset="0"/>
              </a:rPr>
              <a:t>neighboring subarrays</a:t>
            </a:r>
            <a:endParaRPr lang="en-US" sz="2400" b="1" dirty="0">
              <a:solidFill>
                <a:schemeClr val="tx1">
                  <a:lumMod val="95000"/>
                  <a:lumOff val="5000"/>
                </a:schemeClr>
              </a:solidFill>
              <a:latin typeface="Avenir Next" panose="020B0503020202020204" pitchFamily="34" charset="0"/>
            </a:endParaRPr>
          </a:p>
        </p:txBody>
      </p:sp>
      <p:grpSp>
        <p:nvGrpSpPr>
          <p:cNvPr id="34" name="Group 30">
            <a:extLst>
              <a:ext uri="{FF2B5EF4-FFF2-40B4-BE49-F238E27FC236}">
                <a16:creationId xmlns:a16="http://schemas.microsoft.com/office/drawing/2014/main" id="{16CBC9BF-5065-4C56-7A1C-C5FCB645F2DA}"/>
              </a:ext>
            </a:extLst>
          </p:cNvPr>
          <p:cNvGrpSpPr/>
          <p:nvPr/>
        </p:nvGrpSpPr>
        <p:grpSpPr>
          <a:xfrm>
            <a:off x="2343333" y="3386496"/>
            <a:ext cx="3810269" cy="2764099"/>
            <a:chOff x="1859009" y="3476000"/>
            <a:chExt cx="3810269" cy="2764099"/>
          </a:xfrm>
        </p:grpSpPr>
        <p:grpSp>
          <p:nvGrpSpPr>
            <p:cNvPr id="35" name="Group 28">
              <a:extLst>
                <a:ext uri="{FF2B5EF4-FFF2-40B4-BE49-F238E27FC236}">
                  <a16:creationId xmlns:a16="http://schemas.microsoft.com/office/drawing/2014/main" id="{F0702C1B-1199-6166-5A70-F035EA0A474A}"/>
                </a:ext>
              </a:extLst>
            </p:cNvPr>
            <p:cNvGrpSpPr/>
            <p:nvPr/>
          </p:nvGrpSpPr>
          <p:grpSpPr>
            <a:xfrm>
              <a:off x="1899136" y="3495795"/>
              <a:ext cx="3770142" cy="2744304"/>
              <a:chOff x="1899136" y="3495795"/>
              <a:chExt cx="3770142" cy="2744304"/>
            </a:xfrm>
          </p:grpSpPr>
          <p:sp>
            <p:nvSpPr>
              <p:cNvPr id="41" name="Rectangle 13">
                <a:extLst>
                  <a:ext uri="{FF2B5EF4-FFF2-40B4-BE49-F238E27FC236}">
                    <a16:creationId xmlns:a16="http://schemas.microsoft.com/office/drawing/2014/main" id="{E8227024-0E4A-6A60-5D5A-C01327CB2C9B}"/>
                  </a:ext>
                </a:extLst>
              </p:cNvPr>
              <p:cNvSpPr/>
              <p:nvPr/>
            </p:nvSpPr>
            <p:spPr>
              <a:xfrm>
                <a:off x="1899136" y="3495795"/>
                <a:ext cx="3770142" cy="1080000"/>
              </a:xfrm>
              <a:prstGeom prst="rect">
                <a:avLst/>
              </a:prstGeom>
              <a:solidFill>
                <a:srgbClr val="DDEDF8"/>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venir Next" panose="020B0503020202020204" pitchFamily="34" charset="0"/>
                </a:endParaRPr>
              </a:p>
            </p:txBody>
          </p:sp>
          <p:sp>
            <p:nvSpPr>
              <p:cNvPr id="42" name="Rectangle 14">
                <a:extLst>
                  <a:ext uri="{FF2B5EF4-FFF2-40B4-BE49-F238E27FC236}">
                    <a16:creationId xmlns:a16="http://schemas.microsoft.com/office/drawing/2014/main" id="{1BAEEC3A-8526-ECE5-9C14-2BFB14E99915}"/>
                  </a:ext>
                </a:extLst>
              </p:cNvPr>
              <p:cNvSpPr/>
              <p:nvPr/>
            </p:nvSpPr>
            <p:spPr>
              <a:xfrm>
                <a:off x="1899136" y="5160099"/>
                <a:ext cx="3770142" cy="1080000"/>
              </a:xfrm>
              <a:prstGeom prst="rect">
                <a:avLst/>
              </a:prstGeom>
              <a:solidFill>
                <a:srgbClr val="ECE5F3"/>
              </a:solid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36" name="Group 29">
              <a:extLst>
                <a:ext uri="{FF2B5EF4-FFF2-40B4-BE49-F238E27FC236}">
                  <a16:creationId xmlns:a16="http://schemas.microsoft.com/office/drawing/2014/main" id="{A7DD13CC-C9E6-F3E9-E539-3D6661A4E936}"/>
                </a:ext>
              </a:extLst>
            </p:cNvPr>
            <p:cNvGrpSpPr/>
            <p:nvPr/>
          </p:nvGrpSpPr>
          <p:grpSpPr>
            <a:xfrm>
              <a:off x="1859009" y="3476000"/>
              <a:ext cx="1511055" cy="2086713"/>
              <a:chOff x="1859009" y="3476000"/>
              <a:chExt cx="1511055" cy="2086713"/>
            </a:xfrm>
          </p:grpSpPr>
          <p:sp>
            <p:nvSpPr>
              <p:cNvPr id="39" name="TextBox 15">
                <a:extLst>
                  <a:ext uri="{FF2B5EF4-FFF2-40B4-BE49-F238E27FC236}">
                    <a16:creationId xmlns:a16="http://schemas.microsoft.com/office/drawing/2014/main" id="{05A4AD26-BD49-9DC7-08EF-3AE277EDB17A}"/>
                  </a:ext>
                </a:extLst>
              </p:cNvPr>
              <p:cNvSpPr txBox="1"/>
              <p:nvPr/>
            </p:nvSpPr>
            <p:spPr>
              <a:xfrm>
                <a:off x="1859009" y="3476000"/>
                <a:ext cx="1511055" cy="400110"/>
              </a:xfrm>
              <a:prstGeom prst="rect">
                <a:avLst/>
              </a:prstGeom>
              <a:noFill/>
            </p:spPr>
            <p:txBody>
              <a:bodyPr wrap="none" rtlCol="0">
                <a:spAutoFit/>
              </a:bodyPr>
              <a:lstStyle/>
              <a:p>
                <a:r>
                  <a:rPr lang="en-US" sz="2000" b="1" dirty="0">
                    <a:solidFill>
                      <a:schemeClr val="accent4"/>
                    </a:solidFill>
                    <a:latin typeface="Avenir Next" panose="020B0503020202020204" pitchFamily="34" charset="0"/>
                  </a:rPr>
                  <a:t>subarray X</a:t>
                </a:r>
              </a:p>
            </p:txBody>
          </p:sp>
          <p:sp>
            <p:nvSpPr>
              <p:cNvPr id="40" name="TextBox 16">
                <a:extLst>
                  <a:ext uri="{FF2B5EF4-FFF2-40B4-BE49-F238E27FC236}">
                    <a16:creationId xmlns:a16="http://schemas.microsoft.com/office/drawing/2014/main" id="{3A14F320-C813-827C-39CC-12E57C3F4B72}"/>
                  </a:ext>
                </a:extLst>
              </p:cNvPr>
              <p:cNvSpPr txBox="1"/>
              <p:nvPr/>
            </p:nvSpPr>
            <p:spPr>
              <a:xfrm>
                <a:off x="1859009" y="5162603"/>
                <a:ext cx="1496885" cy="400110"/>
              </a:xfrm>
              <a:prstGeom prst="rect">
                <a:avLst/>
              </a:prstGeom>
              <a:noFill/>
            </p:spPr>
            <p:txBody>
              <a:bodyPr wrap="none" rtlCol="0">
                <a:spAutoFit/>
              </a:bodyPr>
              <a:lstStyle/>
              <a:p>
                <a:r>
                  <a:rPr lang="en-US" sz="2000" b="1" dirty="0">
                    <a:solidFill>
                      <a:schemeClr val="accent5"/>
                    </a:solidFill>
                    <a:latin typeface="Avenir Next" panose="020B0503020202020204" pitchFamily="34" charset="0"/>
                  </a:rPr>
                  <a:t>subarray Y</a:t>
                </a:r>
              </a:p>
            </p:txBody>
          </p:sp>
        </p:grpSp>
      </p:grpSp>
      <p:sp>
        <p:nvSpPr>
          <p:cNvPr id="43" name="Rectangle 7">
            <a:extLst>
              <a:ext uri="{FF2B5EF4-FFF2-40B4-BE49-F238E27FC236}">
                <a16:creationId xmlns:a16="http://schemas.microsoft.com/office/drawing/2014/main" id="{BAD21D67-0FF4-831D-2521-91F49F2EDC45}"/>
              </a:ext>
            </a:extLst>
          </p:cNvPr>
          <p:cNvSpPr/>
          <p:nvPr/>
        </p:nvSpPr>
        <p:spPr>
          <a:xfrm>
            <a:off x="3100912" y="3802533"/>
            <a:ext cx="2560320" cy="407963"/>
          </a:xfrm>
          <a:prstGeom prst="rect">
            <a:avLst/>
          </a:prstGeom>
          <a:solidFill>
            <a:srgbClr val="F2F2F2"/>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accent4"/>
                </a:solidFill>
                <a:latin typeface="Avenir Next" panose="020B0503020202020204" pitchFamily="34" charset="0"/>
              </a:rPr>
              <a:t>row A</a:t>
            </a:r>
          </a:p>
        </p:txBody>
      </p:sp>
      <p:sp>
        <p:nvSpPr>
          <p:cNvPr id="44" name="Rectangle 11">
            <a:extLst>
              <a:ext uri="{FF2B5EF4-FFF2-40B4-BE49-F238E27FC236}">
                <a16:creationId xmlns:a16="http://schemas.microsoft.com/office/drawing/2014/main" id="{4E8619A8-C8E1-5C30-2024-7360CD8955EE}"/>
              </a:ext>
            </a:extLst>
          </p:cNvPr>
          <p:cNvSpPr/>
          <p:nvPr/>
        </p:nvSpPr>
        <p:spPr>
          <a:xfrm>
            <a:off x="3100912" y="5466837"/>
            <a:ext cx="2560320" cy="407963"/>
          </a:xfrm>
          <a:prstGeom prst="rect">
            <a:avLst/>
          </a:prstGeom>
          <a:solidFill>
            <a:schemeClr val="bg1">
              <a:lumMod val="95000"/>
            </a:schemeClr>
          </a:solid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accent5"/>
                </a:solidFill>
                <a:latin typeface="Avenir Next" panose="020B0503020202020204" pitchFamily="34" charset="0"/>
              </a:rPr>
              <a:t>row B</a:t>
            </a:r>
          </a:p>
        </p:txBody>
      </p:sp>
      <p:grpSp>
        <p:nvGrpSpPr>
          <p:cNvPr id="49" name="Group 26">
            <a:extLst>
              <a:ext uri="{FF2B5EF4-FFF2-40B4-BE49-F238E27FC236}">
                <a16:creationId xmlns:a16="http://schemas.microsoft.com/office/drawing/2014/main" id="{A94A0FEA-9064-5128-EDE5-9E1F702C8C8D}"/>
              </a:ext>
            </a:extLst>
          </p:cNvPr>
          <p:cNvGrpSpPr/>
          <p:nvPr/>
        </p:nvGrpSpPr>
        <p:grpSpPr>
          <a:xfrm>
            <a:off x="1351534" y="3770221"/>
            <a:ext cx="1749378" cy="461665"/>
            <a:chOff x="867210" y="3646598"/>
            <a:chExt cx="1749378" cy="461665"/>
          </a:xfrm>
        </p:grpSpPr>
        <p:cxnSp>
          <p:nvCxnSpPr>
            <p:cNvPr id="50" name="Straight Arrow Connector 10">
              <a:extLst>
                <a:ext uri="{FF2B5EF4-FFF2-40B4-BE49-F238E27FC236}">
                  <a16:creationId xmlns:a16="http://schemas.microsoft.com/office/drawing/2014/main" id="{1130089F-B394-FFDA-D886-8CCDB968E9DD}"/>
                </a:ext>
              </a:extLst>
            </p:cNvPr>
            <p:cNvCxnSpPr>
              <a:cxnSpLocks/>
            </p:cNvCxnSpPr>
            <p:nvPr/>
          </p:nvCxnSpPr>
          <p:spPr>
            <a:xfrm>
              <a:off x="1629651" y="3882888"/>
              <a:ext cx="986937" cy="1"/>
            </a:xfrm>
            <a:prstGeom prst="straightConnector1">
              <a:avLst/>
            </a:prstGeom>
            <a:ln w="571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51" name="TextBox 23">
              <a:extLst>
                <a:ext uri="{FF2B5EF4-FFF2-40B4-BE49-F238E27FC236}">
                  <a16:creationId xmlns:a16="http://schemas.microsoft.com/office/drawing/2014/main" id="{FCC538D8-8423-BD25-AC98-4EF01E6DD1A9}"/>
                </a:ext>
              </a:extLst>
            </p:cNvPr>
            <p:cNvSpPr txBox="1"/>
            <p:nvPr/>
          </p:nvSpPr>
          <p:spPr>
            <a:xfrm>
              <a:off x="867210" y="3646598"/>
              <a:ext cx="797911" cy="461665"/>
            </a:xfrm>
            <a:prstGeom prst="rect">
              <a:avLst/>
            </a:prstGeom>
            <a:noFill/>
          </p:spPr>
          <p:txBody>
            <a:bodyPr wrap="none" rtlCol="0">
              <a:spAutoFit/>
            </a:bodyPr>
            <a:lstStyle/>
            <a:p>
              <a:r>
                <a:rPr lang="en-US" sz="2400" b="1" dirty="0">
                  <a:solidFill>
                    <a:srgbClr val="C00000"/>
                  </a:solidFill>
                  <a:latin typeface="Avenir Next" panose="020B0503020202020204" pitchFamily="34" charset="0"/>
                </a:rPr>
                <a:t>ACT</a:t>
              </a:r>
            </a:p>
          </p:txBody>
        </p:sp>
      </p:grpSp>
      <p:sp>
        <p:nvSpPr>
          <p:cNvPr id="55" name="TextBox 25">
            <a:extLst>
              <a:ext uri="{FF2B5EF4-FFF2-40B4-BE49-F238E27FC236}">
                <a16:creationId xmlns:a16="http://schemas.microsoft.com/office/drawing/2014/main" id="{9D2F63E5-31B8-DB87-98DD-597D5449B785}"/>
              </a:ext>
            </a:extLst>
          </p:cNvPr>
          <p:cNvSpPr txBox="1"/>
          <p:nvPr/>
        </p:nvSpPr>
        <p:spPr>
          <a:xfrm>
            <a:off x="3261421" y="6147397"/>
            <a:ext cx="1972015" cy="461665"/>
          </a:xfrm>
          <a:prstGeom prst="rect">
            <a:avLst/>
          </a:prstGeom>
          <a:noFill/>
        </p:spPr>
        <p:txBody>
          <a:bodyPr wrap="none" rtlCol="0">
            <a:spAutoFit/>
          </a:bodyPr>
          <a:lstStyle/>
          <a:p>
            <a:pPr algn="ctr"/>
            <a:r>
              <a:rPr lang="en-US" sz="2400" b="1" dirty="0">
                <a:latin typeface="Avenir Next" panose="020B0503020202020204" pitchFamily="34" charset="0"/>
              </a:rPr>
              <a:t>DRAM bank</a:t>
            </a:r>
          </a:p>
        </p:txBody>
      </p:sp>
      <p:grpSp>
        <p:nvGrpSpPr>
          <p:cNvPr id="64" name="Group 26">
            <a:extLst>
              <a:ext uri="{FF2B5EF4-FFF2-40B4-BE49-F238E27FC236}">
                <a16:creationId xmlns:a16="http://schemas.microsoft.com/office/drawing/2014/main" id="{7BFFE513-44BB-2A7F-4EF0-45B8A9F3DE06}"/>
              </a:ext>
            </a:extLst>
          </p:cNvPr>
          <p:cNvGrpSpPr/>
          <p:nvPr/>
        </p:nvGrpSpPr>
        <p:grpSpPr>
          <a:xfrm>
            <a:off x="1351534" y="5424804"/>
            <a:ext cx="1749378" cy="461665"/>
            <a:chOff x="867210" y="3906478"/>
            <a:chExt cx="1749378" cy="461665"/>
          </a:xfrm>
        </p:grpSpPr>
        <p:cxnSp>
          <p:nvCxnSpPr>
            <p:cNvPr id="65" name="Straight Arrow Connector 10">
              <a:extLst>
                <a:ext uri="{FF2B5EF4-FFF2-40B4-BE49-F238E27FC236}">
                  <a16:creationId xmlns:a16="http://schemas.microsoft.com/office/drawing/2014/main" id="{98633833-FCAE-BFB9-A545-81E5784FE06E}"/>
                </a:ext>
              </a:extLst>
            </p:cNvPr>
            <p:cNvCxnSpPr>
              <a:cxnSpLocks/>
            </p:cNvCxnSpPr>
            <p:nvPr/>
          </p:nvCxnSpPr>
          <p:spPr>
            <a:xfrm>
              <a:off x="1629651" y="4142768"/>
              <a:ext cx="986937" cy="1"/>
            </a:xfrm>
            <a:prstGeom prst="straightConnector1">
              <a:avLst/>
            </a:prstGeom>
            <a:ln w="571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66" name="TextBox 23">
              <a:extLst>
                <a:ext uri="{FF2B5EF4-FFF2-40B4-BE49-F238E27FC236}">
                  <a16:creationId xmlns:a16="http://schemas.microsoft.com/office/drawing/2014/main" id="{2D402AB2-26CE-9A86-6059-0D96389822CF}"/>
                </a:ext>
              </a:extLst>
            </p:cNvPr>
            <p:cNvSpPr txBox="1"/>
            <p:nvPr/>
          </p:nvSpPr>
          <p:spPr>
            <a:xfrm>
              <a:off x="867210" y="3906478"/>
              <a:ext cx="797911" cy="461665"/>
            </a:xfrm>
            <a:prstGeom prst="rect">
              <a:avLst/>
            </a:prstGeom>
            <a:noFill/>
          </p:spPr>
          <p:txBody>
            <a:bodyPr wrap="none" rtlCol="0">
              <a:spAutoFit/>
            </a:bodyPr>
            <a:lstStyle/>
            <a:p>
              <a:r>
                <a:rPr lang="en-US" sz="2400" b="1" dirty="0">
                  <a:solidFill>
                    <a:srgbClr val="C00000"/>
                  </a:solidFill>
                  <a:latin typeface="Avenir Next" panose="020B0503020202020204" pitchFamily="34" charset="0"/>
                </a:rPr>
                <a:t>ACT</a:t>
              </a:r>
            </a:p>
          </p:txBody>
        </p:sp>
      </p:grpSp>
      <p:cxnSp>
        <p:nvCxnSpPr>
          <p:cNvPr id="81" name="Bağlayıcı: Eğri 80">
            <a:extLst>
              <a:ext uri="{FF2B5EF4-FFF2-40B4-BE49-F238E27FC236}">
                <a16:creationId xmlns:a16="http://schemas.microsoft.com/office/drawing/2014/main" id="{A00800C8-94A3-B861-85CD-6872470DEDE2}"/>
              </a:ext>
            </a:extLst>
          </p:cNvPr>
          <p:cNvCxnSpPr>
            <a:cxnSpLocks/>
            <a:stCxn id="41" idx="3"/>
            <a:endCxn id="192" idx="0"/>
          </p:cNvCxnSpPr>
          <p:nvPr/>
        </p:nvCxnSpPr>
        <p:spPr>
          <a:xfrm>
            <a:off x="6153602" y="3946291"/>
            <a:ext cx="1331269" cy="387942"/>
          </a:xfrm>
          <a:prstGeom prst="curvedConnector2">
            <a:avLst/>
          </a:prstGeom>
          <a:ln w="38100">
            <a:solidFill>
              <a:schemeClr val="bg2">
                <a:lumMod val="10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82" name="Bağlayıcı: Eğri 81">
            <a:extLst>
              <a:ext uri="{FF2B5EF4-FFF2-40B4-BE49-F238E27FC236}">
                <a16:creationId xmlns:a16="http://schemas.microsoft.com/office/drawing/2014/main" id="{AA879898-B2AC-3C05-62D1-831DB80138BE}"/>
              </a:ext>
            </a:extLst>
          </p:cNvPr>
          <p:cNvCxnSpPr>
            <a:cxnSpLocks/>
            <a:stCxn id="42" idx="3"/>
            <a:endCxn id="192" idx="2"/>
          </p:cNvCxnSpPr>
          <p:nvPr/>
        </p:nvCxnSpPr>
        <p:spPr>
          <a:xfrm flipV="1">
            <a:off x="6153602" y="5165230"/>
            <a:ext cx="1331269" cy="445365"/>
          </a:xfrm>
          <a:prstGeom prst="curvedConnector2">
            <a:avLst/>
          </a:prstGeom>
          <a:ln w="38100">
            <a:solidFill>
              <a:schemeClr val="bg2">
                <a:lumMod val="10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23" name="Dikdörtgen 256">
            <a:extLst>
              <a:ext uri="{FF2B5EF4-FFF2-40B4-BE49-F238E27FC236}">
                <a16:creationId xmlns:a16="http://schemas.microsoft.com/office/drawing/2014/main" id="{187231BA-D988-2611-CD2F-8C979EB9276A}"/>
              </a:ext>
            </a:extLst>
          </p:cNvPr>
          <p:cNvSpPr/>
          <p:nvPr/>
        </p:nvSpPr>
        <p:spPr>
          <a:xfrm>
            <a:off x="2383459" y="4590816"/>
            <a:ext cx="3770137" cy="370985"/>
          </a:xfrm>
          <a:prstGeom prst="rect">
            <a:avLst/>
          </a:prstGeom>
          <a:solidFill>
            <a:schemeClr val="bg1">
              <a:lumMod val="95000"/>
            </a:schemeClr>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bg1">
                    <a:lumMod val="50000"/>
                  </a:schemeClr>
                </a:solidFill>
                <a:latin typeface="Avenir Next" panose="020B0503020202020204" pitchFamily="34" charset="0"/>
                <a:ea typeface="Cambria" panose="02040503050406030204" pitchFamily="18" charset="0"/>
                <a:cs typeface="Cascadia Mono" panose="020B0609020000020004" pitchFamily="49" charset="0"/>
              </a:rPr>
              <a:t>shared sense amplifiers</a:t>
            </a:r>
          </a:p>
        </p:txBody>
      </p:sp>
      <p:sp>
        <p:nvSpPr>
          <p:cNvPr id="13" name="Title 1">
            <a:extLst>
              <a:ext uri="{FF2B5EF4-FFF2-40B4-BE49-F238E27FC236}">
                <a16:creationId xmlns:a16="http://schemas.microsoft.com/office/drawing/2014/main" id="{4B38378A-D5A5-0CDE-E233-C44A8BD978A8}"/>
              </a:ext>
            </a:extLst>
          </p:cNvPr>
          <p:cNvSpPr>
            <a:spLocks noGrp="1"/>
          </p:cNvSpPr>
          <p:nvPr>
            <p:ph type="title"/>
          </p:nvPr>
        </p:nvSpPr>
        <p:spPr>
          <a:xfrm>
            <a:off x="169011" y="132334"/>
            <a:ext cx="8894602" cy="925840"/>
          </a:xfrm>
        </p:spPr>
        <p:txBody>
          <a:bodyPr>
            <a:noAutofit/>
          </a:bodyPr>
          <a:lstStyle/>
          <a:p>
            <a:r>
              <a:rPr lang="en-US" sz="3600" dirty="0"/>
              <a:t>PUD in COTS DRAM: </a:t>
            </a:r>
            <a:br>
              <a:rPr lang="en-US" sz="3600" dirty="0"/>
            </a:br>
            <a:r>
              <a:rPr lang="en-US" sz="2800" dirty="0"/>
              <a:t>Testing Methodology</a:t>
            </a:r>
          </a:p>
        </p:txBody>
      </p:sp>
    </p:spTree>
    <p:extLst>
      <p:ext uri="{BB962C8B-B14F-4D97-AF65-F5344CB8AC3E}">
        <p14:creationId xmlns:p14="http://schemas.microsoft.com/office/powerpoint/2010/main" val="4085078447"/>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B5975F-F805-610A-D02E-835FA12CC3EA}"/>
            </a:ext>
          </a:extLst>
        </p:cNvPr>
        <p:cNvGrpSpPr/>
        <p:nvPr/>
      </p:nvGrpSpPr>
      <p:grpSpPr>
        <a:xfrm>
          <a:off x="0" y="0"/>
          <a:ext cx="0" cy="0"/>
          <a:chOff x="0" y="0"/>
          <a:chExt cx="0" cy="0"/>
        </a:xfrm>
      </p:grpSpPr>
      <p:sp>
        <p:nvSpPr>
          <p:cNvPr id="5" name="Content Placeholder 2" descr=" 5">
            <a:extLst>
              <a:ext uri="{FF2B5EF4-FFF2-40B4-BE49-F238E27FC236}">
                <a16:creationId xmlns:a16="http://schemas.microsoft.com/office/drawing/2014/main" id="{1C5ADE89-277B-4E56-87D6-C4A0D1847276}"/>
              </a:ext>
            </a:extLst>
          </p:cNvPr>
          <p:cNvSpPr txBox="1">
            <a:spLocks/>
          </p:cNvSpPr>
          <p:nvPr/>
        </p:nvSpPr>
        <p:spPr>
          <a:xfrm>
            <a:off x="76200" y="1159117"/>
            <a:ext cx="9067800" cy="545570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74320" indent="-274320">
              <a:spcBef>
                <a:spcPts val="400"/>
              </a:spcBef>
              <a:defRPr/>
            </a:pPr>
            <a:r>
              <a:rPr lang="en-US" sz="2100" dirty="0">
                <a:latin typeface="Avenir Next" panose="020B0503020202020204" pitchFamily="34" charset="0"/>
              </a:rPr>
              <a:t>We experimentally demonstrate that </a:t>
            </a:r>
            <a:r>
              <a:rPr lang="en-US" sz="2100" b="1" dirty="0">
                <a:solidFill>
                  <a:schemeClr val="accent4"/>
                </a:solidFill>
                <a:latin typeface="Avenir Next" panose="020B0503020202020204" pitchFamily="34" charset="0"/>
              </a:rPr>
              <a:t>commercial off-the-shelf (COTS)</a:t>
            </a:r>
            <a:r>
              <a:rPr lang="en-US" sz="2100" b="1" dirty="0">
                <a:solidFill>
                  <a:srgbClr val="C06900"/>
                </a:solidFill>
                <a:latin typeface="Avenir Next" panose="020B0503020202020204" pitchFamily="34" charset="0"/>
              </a:rPr>
              <a:t> </a:t>
            </a:r>
            <a:r>
              <a:rPr lang="en-US" sz="2100" dirty="0">
                <a:latin typeface="Avenir Next" panose="020B0503020202020204" pitchFamily="34" charset="0"/>
              </a:rPr>
              <a:t>DRAM chips can perform:</a:t>
            </a:r>
            <a:endParaRPr kumimoji="0" lang="x-none" sz="2100" b="0" i="0" u="none" strike="noStrike" kern="1200" cap="none" spc="0" normalizeH="0" baseline="0" noProof="0" dirty="0">
              <a:ln>
                <a:noFill/>
              </a:ln>
              <a:effectLst/>
              <a:uLnTx/>
              <a:uFillTx/>
              <a:latin typeface="Avenir Next" panose="020B0503020202020204" pitchFamily="34" charset="0"/>
            </a:endParaRPr>
          </a:p>
          <a:p>
            <a:pPr lvl="1">
              <a:spcBef>
                <a:spcPts val="400"/>
              </a:spcBef>
              <a:buClr>
                <a:schemeClr val="tx1"/>
              </a:buClr>
              <a:defRPr/>
            </a:pPr>
            <a:r>
              <a:rPr lang="en-US" sz="2100" b="1" dirty="0">
                <a:solidFill>
                  <a:schemeClr val="accent5"/>
                </a:solidFill>
                <a:latin typeface="Avenir Next" panose="020B0503020202020204" pitchFamily="34" charset="0"/>
              </a:rPr>
              <a:t>Functionally-complete</a:t>
            </a:r>
            <a:r>
              <a:rPr lang="en-US" sz="2100" dirty="0">
                <a:latin typeface="Avenir Next" panose="020B0503020202020204" pitchFamily="34" charset="0"/>
              </a:rPr>
              <a:t> Boolean NOT, NAND, and NOR</a:t>
            </a:r>
          </a:p>
          <a:p>
            <a:pPr lvl="1">
              <a:spcBef>
                <a:spcPts val="400"/>
              </a:spcBef>
              <a:buClr>
                <a:schemeClr val="tx1"/>
              </a:buClr>
              <a:defRPr/>
            </a:pPr>
            <a:r>
              <a:rPr lang="en-US" sz="2100" b="1" dirty="0">
                <a:solidFill>
                  <a:schemeClr val="accent5"/>
                </a:solidFill>
                <a:latin typeface="Avenir Next" panose="020B0503020202020204" pitchFamily="34" charset="0"/>
              </a:rPr>
              <a:t>Up to 16-input</a:t>
            </a:r>
            <a:r>
              <a:rPr lang="en-US" sz="2100" dirty="0">
                <a:solidFill>
                  <a:schemeClr val="accent5"/>
                </a:solidFill>
                <a:latin typeface="Avenir Next" panose="020B0503020202020204" pitchFamily="34" charset="0"/>
              </a:rPr>
              <a:t> </a:t>
            </a:r>
            <a:r>
              <a:rPr lang="en-US" sz="2100" dirty="0">
                <a:latin typeface="Avenir Next" panose="020B0503020202020204" pitchFamily="34" charset="0"/>
              </a:rPr>
              <a:t>AND, NAND, OR, and NOR operations</a:t>
            </a:r>
          </a:p>
          <a:p>
            <a:pPr>
              <a:spcBef>
                <a:spcPts val="400"/>
              </a:spcBef>
              <a:defRPr/>
            </a:pPr>
            <a:r>
              <a:rPr lang="en-US" sz="2100" dirty="0">
                <a:latin typeface="Avenir Next" panose="020B0503020202020204" pitchFamily="34" charset="0"/>
              </a:rPr>
              <a:t>We characterize </a:t>
            </a:r>
            <a:r>
              <a:rPr lang="en-US" sz="2100" b="1" dirty="0">
                <a:solidFill>
                  <a:srgbClr val="0070C0"/>
                </a:solidFill>
                <a:latin typeface="Avenir Next" panose="020B0503020202020204" pitchFamily="34" charset="0"/>
              </a:rPr>
              <a:t>the success rate </a:t>
            </a:r>
            <a:r>
              <a:rPr lang="en-US" sz="2100" dirty="0">
                <a:latin typeface="Avenir Next" panose="020B0503020202020204" pitchFamily="34" charset="0"/>
              </a:rPr>
              <a:t>of these operations on</a:t>
            </a:r>
            <a:br>
              <a:rPr lang="en-US" sz="2100" dirty="0">
                <a:latin typeface="Avenir Next" panose="020B0503020202020204" pitchFamily="34" charset="0"/>
              </a:rPr>
            </a:br>
            <a:r>
              <a:rPr lang="en-US" sz="2100" b="1" dirty="0">
                <a:solidFill>
                  <a:srgbClr val="0070C0"/>
                </a:solidFill>
                <a:latin typeface="Avenir Next" panose="020B0503020202020204" pitchFamily="34" charset="0"/>
              </a:rPr>
              <a:t>256 COTS DDR4 chips </a:t>
            </a:r>
            <a:r>
              <a:rPr lang="en-US" sz="2100" dirty="0">
                <a:latin typeface="Avenir Next" panose="020B0503020202020204" pitchFamily="34" charset="0"/>
              </a:rPr>
              <a:t>from </a:t>
            </a:r>
            <a:r>
              <a:rPr lang="en-US" sz="2100" b="1" dirty="0">
                <a:solidFill>
                  <a:srgbClr val="0070C0"/>
                </a:solidFill>
                <a:latin typeface="Avenir Next" panose="020B0503020202020204" pitchFamily="34" charset="0"/>
              </a:rPr>
              <a:t>two major manufacturers</a:t>
            </a:r>
            <a:endParaRPr lang="en-US" sz="2100" b="1" dirty="0">
              <a:solidFill>
                <a:srgbClr val="7030A0"/>
              </a:solidFill>
              <a:latin typeface="Avenir Next" panose="020B0503020202020204" pitchFamily="34" charset="0"/>
            </a:endParaRPr>
          </a:p>
          <a:p>
            <a:pPr>
              <a:spcBef>
                <a:spcPts val="400"/>
              </a:spcBef>
              <a:defRPr/>
            </a:pPr>
            <a:r>
              <a:rPr lang="en-US" sz="2100" dirty="0">
                <a:latin typeface="Avenir Next" panose="020B0503020202020204" pitchFamily="34" charset="0"/>
              </a:rPr>
              <a:t>We highlight </a:t>
            </a:r>
            <a:r>
              <a:rPr lang="en-US" sz="2100" b="1" dirty="0">
                <a:solidFill>
                  <a:srgbClr val="7030A0"/>
                </a:solidFill>
                <a:latin typeface="Avenir Next" panose="020B0503020202020204" pitchFamily="34" charset="0"/>
              </a:rPr>
              <a:t>two key results:</a:t>
            </a:r>
          </a:p>
          <a:p>
            <a:pPr lvl="1">
              <a:spcBef>
                <a:spcPts val="400"/>
              </a:spcBef>
              <a:buClr>
                <a:schemeClr val="tx1"/>
              </a:buClr>
              <a:defRPr/>
            </a:pPr>
            <a:r>
              <a:rPr lang="en-US" sz="2100" dirty="0">
                <a:latin typeface="Avenir Next" panose="020B0503020202020204" pitchFamily="34" charset="0"/>
              </a:rPr>
              <a:t>We can perform </a:t>
            </a:r>
            <a:r>
              <a:rPr lang="en-US" sz="2100" b="1" dirty="0">
                <a:solidFill>
                  <a:srgbClr val="7030A0"/>
                </a:solidFill>
                <a:latin typeface="Avenir Next" panose="020B0503020202020204" pitchFamily="34" charset="0"/>
              </a:rPr>
              <a:t>NOT</a:t>
            </a:r>
            <a:r>
              <a:rPr lang="en-US" sz="2100" dirty="0">
                <a:latin typeface="Avenir Next" panose="020B0503020202020204" pitchFamily="34" charset="0"/>
              </a:rPr>
              <a:t> and </a:t>
            </a:r>
            <a:br>
              <a:rPr lang="en-US" sz="2100" dirty="0">
                <a:latin typeface="Avenir Next" panose="020B0503020202020204" pitchFamily="34" charset="0"/>
              </a:rPr>
            </a:br>
            <a:r>
              <a:rPr lang="en-US" sz="2100" b="1" dirty="0">
                <a:solidFill>
                  <a:srgbClr val="7030A0"/>
                </a:solidFill>
                <a:latin typeface="Avenir Next" panose="020B0503020202020204" pitchFamily="34" charset="0"/>
              </a:rPr>
              <a:t>{2, 4, 8, 16}-input AND, NAND, OR, and NOR</a:t>
            </a:r>
            <a:r>
              <a:rPr lang="en-US" sz="2100" b="1" dirty="0">
                <a:latin typeface="Avenir Next" panose="020B0503020202020204" pitchFamily="34" charset="0"/>
              </a:rPr>
              <a:t> </a:t>
            </a:r>
            <a:r>
              <a:rPr lang="en-US" sz="2100" dirty="0">
                <a:latin typeface="Avenir Next" panose="020B0503020202020204" pitchFamily="34" charset="0"/>
              </a:rPr>
              <a:t>operations </a:t>
            </a:r>
            <a:br>
              <a:rPr lang="en-US" sz="2100" dirty="0">
                <a:latin typeface="Avenir Next" panose="020B0503020202020204" pitchFamily="34" charset="0"/>
              </a:rPr>
            </a:br>
            <a:r>
              <a:rPr lang="en-US" sz="2100" dirty="0">
                <a:latin typeface="Avenir Next" panose="020B0503020202020204" pitchFamily="34" charset="0"/>
              </a:rPr>
              <a:t>on COTS DRAM chips with </a:t>
            </a:r>
            <a:r>
              <a:rPr lang="en-US" sz="2100" b="1" dirty="0">
                <a:solidFill>
                  <a:srgbClr val="7030A0"/>
                </a:solidFill>
                <a:latin typeface="Avenir Next" panose="020B0503020202020204" pitchFamily="34" charset="0"/>
              </a:rPr>
              <a:t>very high success rates (&gt;94%)</a:t>
            </a:r>
          </a:p>
          <a:p>
            <a:pPr lvl="1">
              <a:spcBef>
                <a:spcPts val="400"/>
              </a:spcBef>
              <a:buClr>
                <a:schemeClr val="tx1"/>
              </a:buClr>
              <a:defRPr/>
            </a:pPr>
            <a:r>
              <a:rPr lang="en-US" sz="2100" b="1" dirty="0">
                <a:solidFill>
                  <a:srgbClr val="7030A0"/>
                </a:solidFill>
                <a:latin typeface="Avenir Next" panose="020B0503020202020204" pitchFamily="34" charset="0"/>
              </a:rPr>
              <a:t>Data</a:t>
            </a:r>
            <a:r>
              <a:rPr lang="en-US" sz="2100" dirty="0">
                <a:latin typeface="Avenir Next" panose="020B0503020202020204" pitchFamily="34" charset="0"/>
              </a:rPr>
              <a:t> </a:t>
            </a:r>
            <a:r>
              <a:rPr lang="en-US" sz="2100" b="1" dirty="0">
                <a:solidFill>
                  <a:srgbClr val="7030A0"/>
                </a:solidFill>
                <a:latin typeface="Avenir Next" panose="020B0503020202020204" pitchFamily="34" charset="0"/>
              </a:rPr>
              <a:t>pattern </a:t>
            </a:r>
            <a:r>
              <a:rPr lang="en-US" sz="2100" dirty="0">
                <a:latin typeface="Avenir Next" panose="020B0503020202020204" pitchFamily="34" charset="0"/>
              </a:rPr>
              <a:t>and </a:t>
            </a:r>
            <a:r>
              <a:rPr lang="en-US" sz="2100" b="1" dirty="0">
                <a:solidFill>
                  <a:srgbClr val="7030A0"/>
                </a:solidFill>
                <a:latin typeface="Avenir Next" panose="020B0503020202020204" pitchFamily="34" charset="0"/>
              </a:rPr>
              <a:t>temperature</a:t>
            </a:r>
            <a:r>
              <a:rPr lang="en-US" sz="2100" dirty="0">
                <a:latin typeface="Avenir Next" panose="020B0503020202020204" pitchFamily="34" charset="0"/>
              </a:rPr>
              <a:t> only slightly affect</a:t>
            </a:r>
            <a:br>
              <a:rPr lang="en-US" sz="2100" dirty="0">
                <a:latin typeface="Avenir Next" panose="020B0503020202020204" pitchFamily="34" charset="0"/>
              </a:rPr>
            </a:br>
            <a:r>
              <a:rPr lang="en-US" sz="2100" dirty="0">
                <a:latin typeface="Avenir Next" panose="020B0503020202020204" pitchFamily="34" charset="0"/>
              </a:rPr>
              <a:t>the reliability of these operations</a:t>
            </a:r>
            <a:endParaRPr lang="en-US" sz="2100" b="1" dirty="0">
              <a:latin typeface="Avenir Next" panose="020B0503020202020204" pitchFamily="34" charset="0"/>
            </a:endParaRPr>
          </a:p>
          <a:p>
            <a:pPr marL="274320" lvl="0" indent="-274320">
              <a:spcBef>
                <a:spcPts val="400"/>
              </a:spcBef>
              <a:defRPr/>
            </a:pPr>
            <a:endParaRPr kumimoji="0" lang="en-US" sz="2100" i="0" u="none" strike="noStrike" kern="1200" cap="none" spc="0" normalizeH="0" baseline="0" noProof="0" dirty="0">
              <a:ln>
                <a:noFill/>
              </a:ln>
              <a:solidFill>
                <a:srgbClr val="ED7D31"/>
              </a:solidFill>
              <a:effectLst/>
              <a:uLnTx/>
              <a:uFillTx/>
              <a:latin typeface="Avenir Next" panose="020B0503020202020204" pitchFamily="34" charset="0"/>
            </a:endParaRPr>
          </a:p>
        </p:txBody>
      </p:sp>
      <p:sp>
        <p:nvSpPr>
          <p:cNvPr id="6" name="Rectangle 274">
            <a:extLst>
              <a:ext uri="{FF2B5EF4-FFF2-40B4-BE49-F238E27FC236}">
                <a16:creationId xmlns:a16="http://schemas.microsoft.com/office/drawing/2014/main" id="{BE43E2CB-31B8-ECF6-0D86-887999654427}"/>
              </a:ext>
            </a:extLst>
          </p:cNvPr>
          <p:cNvSpPr/>
          <p:nvPr/>
        </p:nvSpPr>
        <p:spPr>
          <a:xfrm>
            <a:off x="76200" y="5387395"/>
            <a:ext cx="9029700" cy="1009506"/>
          </a:xfrm>
          <a:prstGeom prst="roundRect">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We believe these empirical results demonstrate </a:t>
            </a:r>
          </a:p>
          <a:p>
            <a:pPr algn="ctr"/>
            <a:r>
              <a:rPr lang="en-US" sz="2000" b="1" dirty="0">
                <a:solidFill>
                  <a:schemeClr val="accent4"/>
                </a:solidFill>
                <a:latin typeface="Avenir Next" panose="020B0503020202020204" pitchFamily="34" charset="0"/>
              </a:rPr>
              <a:t>the promising potential of using DRAM as a computation substrate</a:t>
            </a:r>
          </a:p>
        </p:txBody>
      </p:sp>
      <p:sp>
        <p:nvSpPr>
          <p:cNvPr id="11" name="Title 1">
            <a:extLst>
              <a:ext uri="{FF2B5EF4-FFF2-40B4-BE49-F238E27FC236}">
                <a16:creationId xmlns:a16="http://schemas.microsoft.com/office/drawing/2014/main" id="{E2480E15-6EC7-06AD-E464-106D40B27FE3}"/>
              </a:ext>
            </a:extLst>
          </p:cNvPr>
          <p:cNvSpPr>
            <a:spLocks noGrp="1"/>
          </p:cNvSpPr>
          <p:nvPr>
            <p:ph type="title"/>
          </p:nvPr>
        </p:nvSpPr>
        <p:spPr>
          <a:xfrm>
            <a:off x="169011" y="132334"/>
            <a:ext cx="8894602" cy="925840"/>
          </a:xfrm>
        </p:spPr>
        <p:txBody>
          <a:bodyPr>
            <a:noAutofit/>
          </a:bodyPr>
          <a:lstStyle/>
          <a:p>
            <a:r>
              <a:rPr lang="en-US" sz="3600" dirty="0"/>
              <a:t>PUD in COTS DRAM: </a:t>
            </a:r>
            <a:br>
              <a:rPr lang="en-US" sz="3600" dirty="0"/>
            </a:br>
            <a:r>
              <a:rPr lang="en-US" sz="2800" dirty="0"/>
              <a:t>Conclusion</a:t>
            </a:r>
          </a:p>
        </p:txBody>
      </p:sp>
    </p:spTree>
    <p:extLst>
      <p:ext uri="{BB962C8B-B14F-4D97-AF65-F5344CB8AC3E}">
        <p14:creationId xmlns:p14="http://schemas.microsoft.com/office/powerpoint/2010/main" val="700413006"/>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5">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fade">
                                      <p:cBhvr>
                                        <p:cTn id="3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AND</a:t>
            </a: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a:lstStyle/>
          <a:p>
            <a:r>
              <a:rPr lang="en-CH" dirty="0">
                <a:solidFill>
                  <a:srgbClr val="C80060"/>
                </a:solidFill>
                <a:latin typeface="Avenir Next Medium" panose="020B0503020202020204" pitchFamily="34" charset="0"/>
              </a:rPr>
              <a:t>Intra-Block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the same block </a:t>
            </a:r>
            <a:br>
              <a:rPr lang="en-CH" dirty="0">
                <a:solidFill>
                  <a:schemeClr val="accent1"/>
                </a:solidFill>
              </a:rPr>
            </a:br>
            <a:r>
              <a:rPr lang="en-CH" dirty="0">
                <a:solidFill>
                  <a:schemeClr val="accent1"/>
                </a:solidFill>
              </a:rPr>
              <a:t>   </a:t>
            </a:r>
            <a:r>
              <a:rPr lang="en-CH" dirty="0">
                <a:sym typeface="Wingdings" pitchFamily="2" charset="2"/>
              </a:rPr>
              <a:t></a:t>
            </a:r>
            <a:r>
              <a:rPr lang="en-CH" dirty="0"/>
              <a:t> </a:t>
            </a:r>
            <a:r>
              <a:rPr lang="en-CH" dirty="0">
                <a:solidFill>
                  <a:srgbClr val="C80060"/>
                </a:solidFill>
              </a:rPr>
              <a:t>Bitwise AND</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3883465"/>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94" name="Group 93">
            <a:extLst>
              <a:ext uri="{FF2B5EF4-FFF2-40B4-BE49-F238E27FC236}">
                <a16:creationId xmlns:a16="http://schemas.microsoft.com/office/drawing/2014/main" id="{E4826338-1836-E9D3-34FB-562D0F2D1798}"/>
              </a:ext>
            </a:extLst>
          </p:cNvPr>
          <p:cNvGrpSpPr/>
          <p:nvPr/>
        </p:nvGrpSpPr>
        <p:grpSpPr>
          <a:xfrm>
            <a:off x="4062140" y="2675847"/>
            <a:ext cx="3340542" cy="3345805"/>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97A92EA0-1E94-B607-05D6-1DF92EEA66FA}"/>
              </a:ext>
            </a:extLst>
          </p:cNvPr>
          <p:cNvGrpSpPr/>
          <p:nvPr/>
        </p:nvGrpSpPr>
        <p:grpSpPr>
          <a:xfrm>
            <a:off x="4640972" y="2450831"/>
            <a:ext cx="3350590" cy="3570818"/>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0" name="Group 29">
            <a:extLst>
              <a:ext uri="{FF2B5EF4-FFF2-40B4-BE49-F238E27FC236}">
                <a16:creationId xmlns:a16="http://schemas.microsoft.com/office/drawing/2014/main" id="{336AC0E1-C3A2-6F50-4F1C-1838AAAA526A}"/>
              </a:ext>
            </a:extLst>
          </p:cNvPr>
          <p:cNvGrpSpPr/>
          <p:nvPr/>
        </p:nvGrpSpPr>
        <p:grpSpPr>
          <a:xfrm>
            <a:off x="3382115" y="3191198"/>
            <a:ext cx="5014215" cy="1988051"/>
            <a:chOff x="1422400" y="2671909"/>
            <a:chExt cx="6166530" cy="1988051"/>
          </a:xfrm>
        </p:grpSpPr>
        <p:grpSp>
          <p:nvGrpSpPr>
            <p:cNvPr id="31" name="Group 30">
              <a:extLst>
                <a:ext uri="{FF2B5EF4-FFF2-40B4-BE49-F238E27FC236}">
                  <a16:creationId xmlns:a16="http://schemas.microsoft.com/office/drawing/2014/main" id="{A54D0EED-F7AE-3399-A35F-5DD2E5791B55}"/>
                </a:ext>
              </a:extLst>
            </p:cNvPr>
            <p:cNvGrpSpPr/>
            <p:nvPr/>
          </p:nvGrpSpPr>
          <p:grpSpPr>
            <a:xfrm>
              <a:off x="1422400" y="2671909"/>
              <a:ext cx="6166530"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1422400" y="3334592"/>
              <a:ext cx="6166530"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293B1098-869E-2FDF-5816-DC9857BD52A9}"/>
                </a:ext>
              </a:extLst>
            </p:cNvPr>
            <p:cNvGrpSpPr/>
            <p:nvPr/>
          </p:nvGrpSpPr>
          <p:grpSpPr>
            <a:xfrm>
              <a:off x="1422400" y="3997275"/>
              <a:ext cx="6166530" cy="2"/>
              <a:chOff x="1231585" y="2671909"/>
              <a:chExt cx="6166530" cy="2"/>
            </a:xfrm>
          </p:grpSpPr>
          <p:cxnSp>
            <p:nvCxnSpPr>
              <p:cNvPr id="40" name="Straight Connector 39">
                <a:extLst>
                  <a:ext uri="{FF2B5EF4-FFF2-40B4-BE49-F238E27FC236}">
                    <a16:creationId xmlns:a16="http://schemas.microsoft.com/office/drawing/2014/main" id="{1941D14D-8737-D6E2-998D-FF3894B4B0A9}"/>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25CD21B-B3C7-26DA-0143-9D68215D5CF8}"/>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9C808435-2C78-1605-4BE9-904EF4B89982}"/>
                </a:ext>
              </a:extLst>
            </p:cNvPr>
            <p:cNvGrpSpPr/>
            <p:nvPr/>
          </p:nvGrpSpPr>
          <p:grpSpPr>
            <a:xfrm>
              <a:off x="1422400" y="4659958"/>
              <a:ext cx="6166530" cy="2"/>
              <a:chOff x="1231585" y="2671909"/>
              <a:chExt cx="6166530" cy="2"/>
            </a:xfrm>
          </p:grpSpPr>
          <p:cxnSp>
            <p:nvCxnSpPr>
              <p:cNvPr id="38" name="Straight Connector 37">
                <a:extLst>
                  <a:ext uri="{FF2B5EF4-FFF2-40B4-BE49-F238E27FC236}">
                    <a16:creationId xmlns:a16="http://schemas.microsoft.com/office/drawing/2014/main" id="{D01BF65E-5226-DA67-1929-EB5926854DEB}"/>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04113FB-9206-A9CB-0E30-C87332D2BA8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6" name="타원 299">
            <a:extLst>
              <a:ext uri="{FF2B5EF4-FFF2-40B4-BE49-F238E27FC236}">
                <a16:creationId xmlns:a16="http://schemas.microsoft.com/office/drawing/2014/main" id="{715BDDB0-F2BA-732C-8F89-B946C45E3F0E}"/>
              </a:ext>
            </a:extLst>
          </p:cNvPr>
          <p:cNvSpPr/>
          <p:nvPr/>
        </p:nvSpPr>
        <p:spPr>
          <a:xfrm>
            <a:off x="3782388" y="2912150"/>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7" name="타원 299">
            <a:extLst>
              <a:ext uri="{FF2B5EF4-FFF2-40B4-BE49-F238E27FC236}">
                <a16:creationId xmlns:a16="http://schemas.microsoft.com/office/drawing/2014/main" id="{E0B2046C-3EF6-C78D-56E7-5C2ACB38D989}"/>
              </a:ext>
            </a:extLst>
          </p:cNvPr>
          <p:cNvSpPr/>
          <p:nvPr/>
        </p:nvSpPr>
        <p:spPr>
          <a:xfrm>
            <a:off x="3782388" y="3574833"/>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8" name="타원 299">
            <a:extLst>
              <a:ext uri="{FF2B5EF4-FFF2-40B4-BE49-F238E27FC236}">
                <a16:creationId xmlns:a16="http://schemas.microsoft.com/office/drawing/2014/main" id="{0B980A76-EE1D-5F5C-E71F-7BFDED3F98DA}"/>
              </a:ext>
            </a:extLst>
          </p:cNvPr>
          <p:cNvSpPr/>
          <p:nvPr/>
        </p:nvSpPr>
        <p:spPr>
          <a:xfrm>
            <a:off x="3782388" y="4237516"/>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9" name="타원 299">
            <a:extLst>
              <a:ext uri="{FF2B5EF4-FFF2-40B4-BE49-F238E27FC236}">
                <a16:creationId xmlns:a16="http://schemas.microsoft.com/office/drawing/2014/main" id="{C1C8EAC4-1576-753D-C5CB-D8C7AA77B320}"/>
              </a:ext>
            </a:extLst>
          </p:cNvPr>
          <p:cNvSpPr/>
          <p:nvPr/>
        </p:nvSpPr>
        <p:spPr>
          <a:xfrm>
            <a:off x="3782388" y="4900199"/>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912150"/>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3574833"/>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5" name="타원 299">
            <a:extLst>
              <a:ext uri="{FF2B5EF4-FFF2-40B4-BE49-F238E27FC236}">
                <a16:creationId xmlns:a16="http://schemas.microsoft.com/office/drawing/2014/main" id="{1ACB0B0D-6981-5F77-4D3B-07E9CC7EE671}"/>
              </a:ext>
            </a:extLst>
          </p:cNvPr>
          <p:cNvSpPr/>
          <p:nvPr/>
        </p:nvSpPr>
        <p:spPr>
          <a:xfrm>
            <a:off x="4895902" y="4237516"/>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6" name="타원 299">
            <a:extLst>
              <a:ext uri="{FF2B5EF4-FFF2-40B4-BE49-F238E27FC236}">
                <a16:creationId xmlns:a16="http://schemas.microsoft.com/office/drawing/2014/main" id="{6C5532B3-F992-714D-60DD-C3540C713DA3}"/>
              </a:ext>
            </a:extLst>
          </p:cNvPr>
          <p:cNvSpPr/>
          <p:nvPr/>
        </p:nvSpPr>
        <p:spPr>
          <a:xfrm>
            <a:off x="4895902" y="4900199"/>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91215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3574833"/>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2" name="타원 299">
            <a:extLst>
              <a:ext uri="{FF2B5EF4-FFF2-40B4-BE49-F238E27FC236}">
                <a16:creationId xmlns:a16="http://schemas.microsoft.com/office/drawing/2014/main" id="{47FEC1FE-15F2-4E31-D1F3-E364557B0147}"/>
              </a:ext>
            </a:extLst>
          </p:cNvPr>
          <p:cNvSpPr/>
          <p:nvPr/>
        </p:nvSpPr>
        <p:spPr>
          <a:xfrm>
            <a:off x="6009416" y="4237516"/>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3" name="타원 299">
            <a:extLst>
              <a:ext uri="{FF2B5EF4-FFF2-40B4-BE49-F238E27FC236}">
                <a16:creationId xmlns:a16="http://schemas.microsoft.com/office/drawing/2014/main" id="{7EB7C072-87F8-81BF-C789-F32F4C7AC2CD}"/>
              </a:ext>
            </a:extLst>
          </p:cNvPr>
          <p:cNvSpPr/>
          <p:nvPr/>
        </p:nvSpPr>
        <p:spPr>
          <a:xfrm>
            <a:off x="6009416" y="4900199"/>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91215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3574833"/>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9" name="타원 299">
            <a:extLst>
              <a:ext uri="{FF2B5EF4-FFF2-40B4-BE49-F238E27FC236}">
                <a16:creationId xmlns:a16="http://schemas.microsoft.com/office/drawing/2014/main" id="{E073C5B8-D66D-3E43-4822-96F19B62CF0B}"/>
              </a:ext>
            </a:extLst>
          </p:cNvPr>
          <p:cNvSpPr/>
          <p:nvPr/>
        </p:nvSpPr>
        <p:spPr>
          <a:xfrm>
            <a:off x="7122930" y="4237516"/>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0" name="타원 299">
            <a:extLst>
              <a:ext uri="{FF2B5EF4-FFF2-40B4-BE49-F238E27FC236}">
                <a16:creationId xmlns:a16="http://schemas.microsoft.com/office/drawing/2014/main" id="{7E5A5ED7-7A3A-F8A9-24B8-E055FA77F34B}"/>
              </a:ext>
            </a:extLst>
          </p:cNvPr>
          <p:cNvSpPr/>
          <p:nvPr/>
        </p:nvSpPr>
        <p:spPr>
          <a:xfrm>
            <a:off x="7122930" y="4900199"/>
            <a:ext cx="559503" cy="558100"/>
          </a:xfrm>
          <a:prstGeom prst="ellipse">
            <a:avLst/>
          </a:prstGeom>
          <a:solidFill>
            <a:schemeClr val="accent4"/>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96328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362804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3" name="TextBox 82">
            <a:extLst>
              <a:ext uri="{FF2B5EF4-FFF2-40B4-BE49-F238E27FC236}">
                <a16:creationId xmlns:a16="http://schemas.microsoft.com/office/drawing/2014/main" id="{2B2C8682-FC56-2430-DC5D-B0F23C0B00C2}"/>
              </a:ext>
            </a:extLst>
          </p:cNvPr>
          <p:cNvSpPr txBox="1"/>
          <p:nvPr/>
        </p:nvSpPr>
        <p:spPr>
          <a:xfrm>
            <a:off x="8390475" y="4285622"/>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4" name="TextBox 83">
            <a:extLst>
              <a:ext uri="{FF2B5EF4-FFF2-40B4-BE49-F238E27FC236}">
                <a16:creationId xmlns:a16="http://schemas.microsoft.com/office/drawing/2014/main" id="{23209F8F-7BE5-823E-2923-C6A823294893}"/>
              </a:ext>
            </a:extLst>
          </p:cNvPr>
          <p:cNvSpPr txBox="1"/>
          <p:nvPr/>
        </p:nvSpPr>
        <p:spPr>
          <a:xfrm>
            <a:off x="8390475" y="4953181"/>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2865978" y="3037311"/>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2865978" y="3703356"/>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8" name="TextBox 87">
            <a:extLst>
              <a:ext uri="{FF2B5EF4-FFF2-40B4-BE49-F238E27FC236}">
                <a16:creationId xmlns:a16="http://schemas.microsoft.com/office/drawing/2014/main" id="{C4D539F8-7EB9-F43B-FD6B-D9A8E853BDB7}"/>
              </a:ext>
            </a:extLst>
          </p:cNvPr>
          <p:cNvSpPr txBox="1"/>
          <p:nvPr/>
        </p:nvSpPr>
        <p:spPr>
          <a:xfrm>
            <a:off x="2865978" y="4369400"/>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9" name="TextBox 88">
            <a:extLst>
              <a:ext uri="{FF2B5EF4-FFF2-40B4-BE49-F238E27FC236}">
                <a16:creationId xmlns:a16="http://schemas.microsoft.com/office/drawing/2014/main" id="{783E6D58-916A-4BAC-0242-1DEE8F5BEE4C}"/>
              </a:ext>
            </a:extLst>
          </p:cNvPr>
          <p:cNvSpPr txBox="1"/>
          <p:nvPr/>
        </p:nvSpPr>
        <p:spPr>
          <a:xfrm>
            <a:off x="2865978" y="5024155"/>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91" name="TextBox 90">
            <a:extLst>
              <a:ext uri="{FF2B5EF4-FFF2-40B4-BE49-F238E27FC236}">
                <a16:creationId xmlns:a16="http://schemas.microsoft.com/office/drawing/2014/main" id="{4C7F4C6D-6442-6A74-4E35-C5472A477842}"/>
              </a:ext>
            </a:extLst>
          </p:cNvPr>
          <p:cNvSpPr txBox="1"/>
          <p:nvPr/>
        </p:nvSpPr>
        <p:spPr>
          <a:xfrm>
            <a:off x="8131704" y="6108110"/>
            <a:ext cx="786919" cy="3158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97" name="Slide Number Placeholder 96">
            <a:extLst>
              <a:ext uri="{FF2B5EF4-FFF2-40B4-BE49-F238E27FC236}">
                <a16:creationId xmlns:a16="http://schemas.microsoft.com/office/drawing/2014/main" id="{DE077F3D-669B-2BBE-DD4F-F90A83BC66F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19</a:t>
            </a:r>
          </a:p>
        </p:txBody>
      </p:sp>
    </p:spTree>
    <p:extLst>
      <p:ext uri="{BB962C8B-B14F-4D97-AF65-F5344CB8AC3E}">
        <p14:creationId xmlns:p14="http://schemas.microsoft.com/office/powerpoint/2010/main" val="392594287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AND</a:t>
            </a: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a:lstStyle/>
          <a:p>
            <a:r>
              <a:rPr lang="en-CH" dirty="0">
                <a:solidFill>
                  <a:srgbClr val="C80060"/>
                </a:solidFill>
                <a:latin typeface="Avenir Next Medium" panose="020B0503020202020204" pitchFamily="34" charset="0"/>
              </a:rPr>
              <a:t>Intra-Block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the same block </a:t>
            </a:r>
            <a:br>
              <a:rPr lang="en-CH" dirty="0">
                <a:solidFill>
                  <a:schemeClr val="accent1"/>
                </a:solidFill>
              </a:rPr>
            </a:br>
            <a:r>
              <a:rPr lang="en-CH" dirty="0">
                <a:solidFill>
                  <a:schemeClr val="accent1"/>
                </a:solidFill>
              </a:rPr>
              <a:t>   </a:t>
            </a:r>
            <a:r>
              <a:rPr lang="en-CH" dirty="0">
                <a:sym typeface="Wingdings" pitchFamily="2" charset="2"/>
              </a:rPr>
              <a:t></a:t>
            </a:r>
            <a:r>
              <a:rPr lang="en-CH" dirty="0"/>
              <a:t> </a:t>
            </a:r>
            <a:r>
              <a:rPr lang="en-CH" dirty="0">
                <a:solidFill>
                  <a:srgbClr val="C80060"/>
                </a:solidFill>
              </a:rPr>
              <a:t>Bitwise AND</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3883465"/>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94" name="Group 93">
            <a:extLst>
              <a:ext uri="{FF2B5EF4-FFF2-40B4-BE49-F238E27FC236}">
                <a16:creationId xmlns:a16="http://schemas.microsoft.com/office/drawing/2014/main" id="{E4826338-1836-E9D3-34FB-562D0F2D1798}"/>
              </a:ext>
            </a:extLst>
          </p:cNvPr>
          <p:cNvGrpSpPr/>
          <p:nvPr/>
        </p:nvGrpSpPr>
        <p:grpSpPr>
          <a:xfrm>
            <a:off x="4062140" y="2670383"/>
            <a:ext cx="3340542" cy="3356577"/>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grpSp>
        <p:nvGrpSpPr>
          <p:cNvPr id="154" name="Group 153">
            <a:extLst>
              <a:ext uri="{FF2B5EF4-FFF2-40B4-BE49-F238E27FC236}">
                <a16:creationId xmlns:a16="http://schemas.microsoft.com/office/drawing/2014/main" id="{9A726258-BC82-F84E-51B0-AF50413061E1}"/>
              </a:ext>
            </a:extLst>
          </p:cNvPr>
          <p:cNvGrpSpPr/>
          <p:nvPr/>
        </p:nvGrpSpPr>
        <p:grpSpPr>
          <a:xfrm>
            <a:off x="4640972" y="2450831"/>
            <a:ext cx="3350590" cy="3576127"/>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0" name="Group 29">
            <a:extLst>
              <a:ext uri="{FF2B5EF4-FFF2-40B4-BE49-F238E27FC236}">
                <a16:creationId xmlns:a16="http://schemas.microsoft.com/office/drawing/2014/main" id="{336AC0E1-C3A2-6F50-4F1C-1838AAAA526A}"/>
              </a:ext>
            </a:extLst>
          </p:cNvPr>
          <p:cNvGrpSpPr/>
          <p:nvPr/>
        </p:nvGrpSpPr>
        <p:grpSpPr>
          <a:xfrm>
            <a:off x="3382115" y="3191198"/>
            <a:ext cx="5014215" cy="1988051"/>
            <a:chOff x="1422400" y="2671909"/>
            <a:chExt cx="6166530" cy="1988051"/>
          </a:xfrm>
        </p:grpSpPr>
        <p:grpSp>
          <p:nvGrpSpPr>
            <p:cNvPr id="31" name="Group 30">
              <a:extLst>
                <a:ext uri="{FF2B5EF4-FFF2-40B4-BE49-F238E27FC236}">
                  <a16:creationId xmlns:a16="http://schemas.microsoft.com/office/drawing/2014/main" id="{A54D0EED-F7AE-3399-A35F-5DD2E5791B55}"/>
                </a:ext>
              </a:extLst>
            </p:cNvPr>
            <p:cNvGrpSpPr/>
            <p:nvPr/>
          </p:nvGrpSpPr>
          <p:grpSpPr>
            <a:xfrm>
              <a:off x="1422400" y="2671909"/>
              <a:ext cx="6166530"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1422400" y="3334592"/>
              <a:ext cx="6166530"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293B1098-869E-2FDF-5816-DC9857BD52A9}"/>
                </a:ext>
              </a:extLst>
            </p:cNvPr>
            <p:cNvGrpSpPr/>
            <p:nvPr/>
          </p:nvGrpSpPr>
          <p:grpSpPr>
            <a:xfrm>
              <a:off x="1422400" y="3997275"/>
              <a:ext cx="6166530" cy="2"/>
              <a:chOff x="1231585" y="2671909"/>
              <a:chExt cx="6166530" cy="2"/>
            </a:xfrm>
          </p:grpSpPr>
          <p:cxnSp>
            <p:nvCxnSpPr>
              <p:cNvPr id="40" name="Straight Connector 39">
                <a:extLst>
                  <a:ext uri="{FF2B5EF4-FFF2-40B4-BE49-F238E27FC236}">
                    <a16:creationId xmlns:a16="http://schemas.microsoft.com/office/drawing/2014/main" id="{1941D14D-8737-D6E2-998D-FF3894B4B0A9}"/>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25CD21B-B3C7-26DA-0143-9D68215D5CF8}"/>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9C808435-2C78-1605-4BE9-904EF4B89982}"/>
                </a:ext>
              </a:extLst>
            </p:cNvPr>
            <p:cNvGrpSpPr/>
            <p:nvPr/>
          </p:nvGrpSpPr>
          <p:grpSpPr>
            <a:xfrm>
              <a:off x="1422400" y="4659958"/>
              <a:ext cx="6166530" cy="2"/>
              <a:chOff x="1231585" y="2671909"/>
              <a:chExt cx="6166530" cy="2"/>
            </a:xfrm>
          </p:grpSpPr>
          <p:cxnSp>
            <p:nvCxnSpPr>
              <p:cNvPr id="38" name="Straight Connector 37">
                <a:extLst>
                  <a:ext uri="{FF2B5EF4-FFF2-40B4-BE49-F238E27FC236}">
                    <a16:creationId xmlns:a16="http://schemas.microsoft.com/office/drawing/2014/main" id="{D01BF65E-5226-DA67-1929-EB5926854DEB}"/>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04113FB-9206-A9CB-0E30-C87332D2BA8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6" name="타원 299">
            <a:extLst>
              <a:ext uri="{FF2B5EF4-FFF2-40B4-BE49-F238E27FC236}">
                <a16:creationId xmlns:a16="http://schemas.microsoft.com/office/drawing/2014/main" id="{715BDDB0-F2BA-732C-8F89-B946C45E3F0E}"/>
              </a:ext>
            </a:extLst>
          </p:cNvPr>
          <p:cNvSpPr/>
          <p:nvPr/>
        </p:nvSpPr>
        <p:spPr>
          <a:xfrm>
            <a:off x="3782388" y="2912150"/>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7" name="타원 299">
            <a:extLst>
              <a:ext uri="{FF2B5EF4-FFF2-40B4-BE49-F238E27FC236}">
                <a16:creationId xmlns:a16="http://schemas.microsoft.com/office/drawing/2014/main" id="{E0B2046C-3EF6-C78D-56E7-5C2ACB38D989}"/>
              </a:ext>
            </a:extLst>
          </p:cNvPr>
          <p:cNvSpPr/>
          <p:nvPr/>
        </p:nvSpPr>
        <p:spPr>
          <a:xfrm>
            <a:off x="3782388" y="3574833"/>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8" name="타원 299">
            <a:extLst>
              <a:ext uri="{FF2B5EF4-FFF2-40B4-BE49-F238E27FC236}">
                <a16:creationId xmlns:a16="http://schemas.microsoft.com/office/drawing/2014/main" id="{0B980A76-EE1D-5F5C-E71F-7BFDED3F98DA}"/>
              </a:ext>
            </a:extLst>
          </p:cNvPr>
          <p:cNvSpPr/>
          <p:nvPr/>
        </p:nvSpPr>
        <p:spPr>
          <a:xfrm>
            <a:off x="3782388"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9" name="타원 299">
            <a:extLst>
              <a:ext uri="{FF2B5EF4-FFF2-40B4-BE49-F238E27FC236}">
                <a16:creationId xmlns:a16="http://schemas.microsoft.com/office/drawing/2014/main" id="{C1C8EAC4-1576-753D-C5CB-D8C7AA77B320}"/>
              </a:ext>
            </a:extLst>
          </p:cNvPr>
          <p:cNvSpPr/>
          <p:nvPr/>
        </p:nvSpPr>
        <p:spPr>
          <a:xfrm>
            <a:off x="3782388"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912150"/>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3574833"/>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5" name="타원 299">
            <a:extLst>
              <a:ext uri="{FF2B5EF4-FFF2-40B4-BE49-F238E27FC236}">
                <a16:creationId xmlns:a16="http://schemas.microsoft.com/office/drawing/2014/main" id="{1ACB0B0D-6981-5F77-4D3B-07E9CC7EE671}"/>
              </a:ext>
            </a:extLst>
          </p:cNvPr>
          <p:cNvSpPr/>
          <p:nvPr/>
        </p:nvSpPr>
        <p:spPr>
          <a:xfrm>
            <a:off x="4895902" y="4237516"/>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6" name="타원 299">
            <a:extLst>
              <a:ext uri="{FF2B5EF4-FFF2-40B4-BE49-F238E27FC236}">
                <a16:creationId xmlns:a16="http://schemas.microsoft.com/office/drawing/2014/main" id="{6C5532B3-F992-714D-60DD-C3540C713DA3}"/>
              </a:ext>
            </a:extLst>
          </p:cNvPr>
          <p:cNvSpPr/>
          <p:nvPr/>
        </p:nvSpPr>
        <p:spPr>
          <a:xfrm>
            <a:off x="4895902"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91215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3574833"/>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2" name="타원 299">
            <a:extLst>
              <a:ext uri="{FF2B5EF4-FFF2-40B4-BE49-F238E27FC236}">
                <a16:creationId xmlns:a16="http://schemas.microsoft.com/office/drawing/2014/main" id="{47FEC1FE-15F2-4E31-D1F3-E364557B0147}"/>
              </a:ext>
            </a:extLst>
          </p:cNvPr>
          <p:cNvSpPr/>
          <p:nvPr/>
        </p:nvSpPr>
        <p:spPr>
          <a:xfrm>
            <a:off x="6009416"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3" name="타원 299">
            <a:extLst>
              <a:ext uri="{FF2B5EF4-FFF2-40B4-BE49-F238E27FC236}">
                <a16:creationId xmlns:a16="http://schemas.microsoft.com/office/drawing/2014/main" id="{7EB7C072-87F8-81BF-C789-F32F4C7AC2CD}"/>
              </a:ext>
            </a:extLst>
          </p:cNvPr>
          <p:cNvSpPr/>
          <p:nvPr/>
        </p:nvSpPr>
        <p:spPr>
          <a:xfrm>
            <a:off x="6009416" y="4900199"/>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91215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3574833"/>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9" name="타원 299">
            <a:extLst>
              <a:ext uri="{FF2B5EF4-FFF2-40B4-BE49-F238E27FC236}">
                <a16:creationId xmlns:a16="http://schemas.microsoft.com/office/drawing/2014/main" id="{E073C5B8-D66D-3E43-4822-96F19B62CF0B}"/>
              </a:ext>
            </a:extLst>
          </p:cNvPr>
          <p:cNvSpPr/>
          <p:nvPr/>
        </p:nvSpPr>
        <p:spPr>
          <a:xfrm>
            <a:off x="7122930"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0" name="타원 299">
            <a:extLst>
              <a:ext uri="{FF2B5EF4-FFF2-40B4-BE49-F238E27FC236}">
                <a16:creationId xmlns:a16="http://schemas.microsoft.com/office/drawing/2014/main" id="{7E5A5ED7-7A3A-F8A9-24B8-E055FA77F34B}"/>
              </a:ext>
            </a:extLst>
          </p:cNvPr>
          <p:cNvSpPr/>
          <p:nvPr/>
        </p:nvSpPr>
        <p:spPr>
          <a:xfrm>
            <a:off x="7122930"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96328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362804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3" name="TextBox 82">
            <a:extLst>
              <a:ext uri="{FF2B5EF4-FFF2-40B4-BE49-F238E27FC236}">
                <a16:creationId xmlns:a16="http://schemas.microsoft.com/office/drawing/2014/main" id="{2B2C8682-FC56-2430-DC5D-B0F23C0B00C2}"/>
              </a:ext>
            </a:extLst>
          </p:cNvPr>
          <p:cNvSpPr txBox="1"/>
          <p:nvPr/>
        </p:nvSpPr>
        <p:spPr>
          <a:xfrm>
            <a:off x="8390475" y="4285622"/>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4" name="TextBox 83">
            <a:extLst>
              <a:ext uri="{FF2B5EF4-FFF2-40B4-BE49-F238E27FC236}">
                <a16:creationId xmlns:a16="http://schemas.microsoft.com/office/drawing/2014/main" id="{23209F8F-7BE5-823E-2923-C6A823294893}"/>
              </a:ext>
            </a:extLst>
          </p:cNvPr>
          <p:cNvSpPr txBox="1"/>
          <p:nvPr/>
        </p:nvSpPr>
        <p:spPr>
          <a:xfrm>
            <a:off x="8390475" y="4953181"/>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2865978" y="3037311"/>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2865978" y="3703356"/>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8" name="TextBox 87">
            <a:extLst>
              <a:ext uri="{FF2B5EF4-FFF2-40B4-BE49-F238E27FC236}">
                <a16:creationId xmlns:a16="http://schemas.microsoft.com/office/drawing/2014/main" id="{C4D539F8-7EB9-F43B-FD6B-D9A8E853BDB7}"/>
              </a:ext>
            </a:extLst>
          </p:cNvPr>
          <p:cNvSpPr txBox="1"/>
          <p:nvPr/>
        </p:nvSpPr>
        <p:spPr>
          <a:xfrm>
            <a:off x="2865978" y="4369400"/>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9" name="TextBox 88">
            <a:extLst>
              <a:ext uri="{FF2B5EF4-FFF2-40B4-BE49-F238E27FC236}">
                <a16:creationId xmlns:a16="http://schemas.microsoft.com/office/drawing/2014/main" id="{783E6D58-916A-4BAC-0242-1DEE8F5BEE4C}"/>
              </a:ext>
            </a:extLst>
          </p:cNvPr>
          <p:cNvSpPr txBox="1"/>
          <p:nvPr/>
        </p:nvSpPr>
        <p:spPr>
          <a:xfrm>
            <a:off x="2865978" y="5024155"/>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91" name="TextBox 90">
            <a:extLst>
              <a:ext uri="{FF2B5EF4-FFF2-40B4-BE49-F238E27FC236}">
                <a16:creationId xmlns:a16="http://schemas.microsoft.com/office/drawing/2014/main" id="{4C7F4C6D-6442-6A74-4E35-C5472A477842}"/>
              </a:ext>
            </a:extLst>
          </p:cNvPr>
          <p:cNvSpPr txBox="1"/>
          <p:nvPr/>
        </p:nvSpPr>
        <p:spPr>
          <a:xfrm>
            <a:off x="8131704" y="6108110"/>
            <a:ext cx="786919" cy="3158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9" name="그룹 835">
            <a:extLst>
              <a:ext uri="{FF2B5EF4-FFF2-40B4-BE49-F238E27FC236}">
                <a16:creationId xmlns:a16="http://schemas.microsoft.com/office/drawing/2014/main" id="{AD89CEF5-B0EC-73D6-A0A7-BB22FE2FB463}"/>
              </a:ext>
            </a:extLst>
          </p:cNvPr>
          <p:cNvGrpSpPr/>
          <p:nvPr/>
        </p:nvGrpSpPr>
        <p:grpSpPr>
          <a:xfrm rot="16200000">
            <a:off x="3779952" y="4380986"/>
            <a:ext cx="564373" cy="268733"/>
            <a:chOff x="5890169" y="4312037"/>
            <a:chExt cx="1895988" cy="1103725"/>
          </a:xfrm>
        </p:grpSpPr>
        <p:grpSp>
          <p:nvGrpSpPr>
            <p:cNvPr id="20" name="그룹 822">
              <a:extLst>
                <a:ext uri="{FF2B5EF4-FFF2-40B4-BE49-F238E27FC236}">
                  <a16:creationId xmlns:a16="http://schemas.microsoft.com/office/drawing/2014/main" id="{8E829146-C669-4C56-078B-405A6EECD7CB}"/>
                </a:ext>
              </a:extLst>
            </p:cNvPr>
            <p:cNvGrpSpPr/>
            <p:nvPr/>
          </p:nvGrpSpPr>
          <p:grpSpPr>
            <a:xfrm>
              <a:off x="6122466" y="4312037"/>
              <a:ext cx="1432853" cy="1103725"/>
              <a:chOff x="5991225" y="4310063"/>
              <a:chExt cx="496427" cy="273840"/>
            </a:xfrm>
          </p:grpSpPr>
          <p:cxnSp>
            <p:nvCxnSpPr>
              <p:cNvPr id="23" name="직선 연결선 771">
                <a:extLst>
                  <a:ext uri="{FF2B5EF4-FFF2-40B4-BE49-F238E27FC236}">
                    <a16:creationId xmlns:a16="http://schemas.microsoft.com/office/drawing/2014/main" id="{5A754324-AE2C-861B-87EE-B7341B2D69AB}"/>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789">
                <a:extLst>
                  <a:ext uri="{FF2B5EF4-FFF2-40B4-BE49-F238E27FC236}">
                    <a16:creationId xmlns:a16="http://schemas.microsoft.com/office/drawing/2014/main" id="{29502131-6DA6-6D0F-BB3C-2C49B903148D}"/>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792">
                <a:extLst>
                  <a:ext uri="{FF2B5EF4-FFF2-40B4-BE49-F238E27FC236}">
                    <a16:creationId xmlns:a16="http://schemas.microsoft.com/office/drawing/2014/main" id="{ACDC2459-638E-0A3B-360B-5BFE47AB70A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07">
                <a:extLst>
                  <a:ext uri="{FF2B5EF4-FFF2-40B4-BE49-F238E27FC236}">
                    <a16:creationId xmlns:a16="http://schemas.microsoft.com/office/drawing/2014/main" id="{EEB135D1-3BFF-F885-50DB-B2502FD7AC94}"/>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0">
                <a:extLst>
                  <a:ext uri="{FF2B5EF4-FFF2-40B4-BE49-F238E27FC236}">
                    <a16:creationId xmlns:a16="http://schemas.microsoft.com/office/drawing/2014/main" id="{CD669DE3-B894-2A74-EB19-8078BD2344E4}"/>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8" name="직선 연결선 815">
                <a:extLst>
                  <a:ext uri="{FF2B5EF4-FFF2-40B4-BE49-F238E27FC236}">
                    <a16:creationId xmlns:a16="http://schemas.microsoft.com/office/drawing/2014/main" id="{2D215FBC-CE0B-A1BE-903A-E38D8100FED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19">
                <a:extLst>
                  <a:ext uri="{FF2B5EF4-FFF2-40B4-BE49-F238E27FC236}">
                    <a16:creationId xmlns:a16="http://schemas.microsoft.com/office/drawing/2014/main" id="{96367DBE-11AE-9E1C-72C3-123C8D6971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21" name="직선 연결선 826">
              <a:extLst>
                <a:ext uri="{FF2B5EF4-FFF2-40B4-BE49-F238E27FC236}">
                  <a16:creationId xmlns:a16="http://schemas.microsoft.com/office/drawing/2014/main" id="{F1C84639-4B7C-1BB1-6650-CA2F9603DCCE}"/>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32">
              <a:extLst>
                <a:ext uri="{FF2B5EF4-FFF2-40B4-BE49-F238E27FC236}">
                  <a16:creationId xmlns:a16="http://schemas.microsoft.com/office/drawing/2014/main" id="{1CE68011-83FA-59C5-0ACF-F8115C2C71E1}"/>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35" name="그룹 835">
            <a:extLst>
              <a:ext uri="{FF2B5EF4-FFF2-40B4-BE49-F238E27FC236}">
                <a16:creationId xmlns:a16="http://schemas.microsoft.com/office/drawing/2014/main" id="{7CD180E3-1B8A-2589-41F8-B68919444A43}"/>
              </a:ext>
            </a:extLst>
          </p:cNvPr>
          <p:cNvGrpSpPr/>
          <p:nvPr/>
        </p:nvGrpSpPr>
        <p:grpSpPr>
          <a:xfrm rot="16200000">
            <a:off x="3779953" y="5048019"/>
            <a:ext cx="564373" cy="268733"/>
            <a:chOff x="5890169" y="4312037"/>
            <a:chExt cx="1895988" cy="1103725"/>
          </a:xfrm>
        </p:grpSpPr>
        <p:grpSp>
          <p:nvGrpSpPr>
            <p:cNvPr id="36" name="그룹 822">
              <a:extLst>
                <a:ext uri="{FF2B5EF4-FFF2-40B4-BE49-F238E27FC236}">
                  <a16:creationId xmlns:a16="http://schemas.microsoft.com/office/drawing/2014/main" id="{ECC4442C-7A16-F22B-5F96-E22E6C3C84E1}"/>
                </a:ext>
              </a:extLst>
            </p:cNvPr>
            <p:cNvGrpSpPr/>
            <p:nvPr/>
          </p:nvGrpSpPr>
          <p:grpSpPr>
            <a:xfrm>
              <a:off x="6122466" y="4312037"/>
              <a:ext cx="1432853" cy="1103725"/>
              <a:chOff x="5991225" y="4310063"/>
              <a:chExt cx="496427" cy="273840"/>
            </a:xfrm>
          </p:grpSpPr>
          <p:cxnSp>
            <p:nvCxnSpPr>
              <p:cNvPr id="57" name="직선 연결선 771">
                <a:extLst>
                  <a:ext uri="{FF2B5EF4-FFF2-40B4-BE49-F238E27FC236}">
                    <a16:creationId xmlns:a16="http://schemas.microsoft.com/office/drawing/2014/main" id="{A53F2A44-7026-FE2F-3FF3-3CC3D2325DE2}"/>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4" name="직선 연결선 789">
                <a:extLst>
                  <a:ext uri="{FF2B5EF4-FFF2-40B4-BE49-F238E27FC236}">
                    <a16:creationId xmlns:a16="http://schemas.microsoft.com/office/drawing/2014/main" id="{2AE31390-2794-688D-9A0F-1DB6DBC73A3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1" name="직선 연결선 792">
                <a:extLst>
                  <a:ext uri="{FF2B5EF4-FFF2-40B4-BE49-F238E27FC236}">
                    <a16:creationId xmlns:a16="http://schemas.microsoft.com/office/drawing/2014/main" id="{FDF32413-3BEF-3188-142B-CF53C29444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4" name="직선 연결선 807">
                <a:extLst>
                  <a:ext uri="{FF2B5EF4-FFF2-40B4-BE49-F238E27FC236}">
                    <a16:creationId xmlns:a16="http://schemas.microsoft.com/office/drawing/2014/main" id="{88CAEFD1-A5ED-EBF6-0D0A-77C294109AD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5" name="직선 연결선 810">
                <a:extLst>
                  <a:ext uri="{FF2B5EF4-FFF2-40B4-BE49-F238E27FC236}">
                    <a16:creationId xmlns:a16="http://schemas.microsoft.com/office/drawing/2014/main" id="{DBE19B15-E823-C09E-BC88-AA008D1FFB7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6" name="직선 연결선 815">
                <a:extLst>
                  <a:ext uri="{FF2B5EF4-FFF2-40B4-BE49-F238E27FC236}">
                    <a16:creationId xmlns:a16="http://schemas.microsoft.com/office/drawing/2014/main" id="{2242AAB2-F40B-3985-5BD2-13778A298CF4}"/>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7" name="직선 연결선 819">
                <a:extLst>
                  <a:ext uri="{FF2B5EF4-FFF2-40B4-BE49-F238E27FC236}">
                    <a16:creationId xmlns:a16="http://schemas.microsoft.com/office/drawing/2014/main" id="{4391A75B-5D25-CD4E-74F8-3C9CBCAFFDAA}"/>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37" name="직선 연결선 826">
              <a:extLst>
                <a:ext uri="{FF2B5EF4-FFF2-40B4-BE49-F238E27FC236}">
                  <a16:creationId xmlns:a16="http://schemas.microsoft.com/office/drawing/2014/main" id="{2B2D7900-E1A2-883A-0BB4-34D054CC18B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50" name="직선 연결선 832">
              <a:extLst>
                <a:ext uri="{FF2B5EF4-FFF2-40B4-BE49-F238E27FC236}">
                  <a16:creationId xmlns:a16="http://schemas.microsoft.com/office/drawing/2014/main" id="{FBD45BBD-1B4F-9A3F-17BF-8FA803E2923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78" name="그룹 835">
            <a:extLst>
              <a:ext uri="{FF2B5EF4-FFF2-40B4-BE49-F238E27FC236}">
                <a16:creationId xmlns:a16="http://schemas.microsoft.com/office/drawing/2014/main" id="{0914AE55-6A16-184B-F9E1-00C62179503E}"/>
              </a:ext>
            </a:extLst>
          </p:cNvPr>
          <p:cNvGrpSpPr/>
          <p:nvPr/>
        </p:nvGrpSpPr>
        <p:grpSpPr>
          <a:xfrm rot="16200000">
            <a:off x="4893255" y="4380986"/>
            <a:ext cx="564373" cy="268733"/>
            <a:chOff x="5890169" y="4312037"/>
            <a:chExt cx="1895988" cy="1103725"/>
          </a:xfrm>
        </p:grpSpPr>
        <p:grpSp>
          <p:nvGrpSpPr>
            <p:cNvPr id="79" name="그룹 822">
              <a:extLst>
                <a:ext uri="{FF2B5EF4-FFF2-40B4-BE49-F238E27FC236}">
                  <a16:creationId xmlns:a16="http://schemas.microsoft.com/office/drawing/2014/main" id="{E2DC8BEF-290E-CEEA-C2D4-6C4336B50ED6}"/>
                </a:ext>
              </a:extLst>
            </p:cNvPr>
            <p:cNvGrpSpPr/>
            <p:nvPr/>
          </p:nvGrpSpPr>
          <p:grpSpPr>
            <a:xfrm>
              <a:off x="6122466" y="4312037"/>
              <a:ext cx="1432853" cy="1103725"/>
              <a:chOff x="5991225" y="4310063"/>
              <a:chExt cx="496427" cy="273840"/>
            </a:xfrm>
          </p:grpSpPr>
          <p:cxnSp>
            <p:nvCxnSpPr>
              <p:cNvPr id="90" name="직선 연결선 771">
                <a:extLst>
                  <a:ext uri="{FF2B5EF4-FFF2-40B4-BE49-F238E27FC236}">
                    <a16:creationId xmlns:a16="http://schemas.microsoft.com/office/drawing/2014/main" id="{16E57166-AE89-4621-7DD7-B67FBC8A2026}"/>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2" name="직선 연결선 789">
                <a:extLst>
                  <a:ext uri="{FF2B5EF4-FFF2-40B4-BE49-F238E27FC236}">
                    <a16:creationId xmlns:a16="http://schemas.microsoft.com/office/drawing/2014/main" id="{FE5C0B6B-3072-703C-8991-444DDF9996BB}"/>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3" name="직선 연결선 792">
                <a:extLst>
                  <a:ext uri="{FF2B5EF4-FFF2-40B4-BE49-F238E27FC236}">
                    <a16:creationId xmlns:a16="http://schemas.microsoft.com/office/drawing/2014/main" id="{78048EB1-3EAA-7630-473E-291B6FF00E3C}"/>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5" name="직선 연결선 807">
                <a:extLst>
                  <a:ext uri="{FF2B5EF4-FFF2-40B4-BE49-F238E27FC236}">
                    <a16:creationId xmlns:a16="http://schemas.microsoft.com/office/drawing/2014/main" id="{6F49C143-2C79-13DA-AAB5-11CE58C9821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6" name="직선 연결선 810">
                <a:extLst>
                  <a:ext uri="{FF2B5EF4-FFF2-40B4-BE49-F238E27FC236}">
                    <a16:creationId xmlns:a16="http://schemas.microsoft.com/office/drawing/2014/main" id="{802A7C39-85F4-D325-B12A-4BE62C89DD80}"/>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7" name="직선 연결선 815">
                <a:extLst>
                  <a:ext uri="{FF2B5EF4-FFF2-40B4-BE49-F238E27FC236}">
                    <a16:creationId xmlns:a16="http://schemas.microsoft.com/office/drawing/2014/main" id="{2A1F44B3-4AFF-4D90-C44E-D7D9022456FF}"/>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19">
                <a:extLst>
                  <a:ext uri="{FF2B5EF4-FFF2-40B4-BE49-F238E27FC236}">
                    <a16:creationId xmlns:a16="http://schemas.microsoft.com/office/drawing/2014/main" id="{6469F8BA-F6B0-B8A7-249C-40310C66ABD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80" name="직선 연결선 826">
              <a:extLst>
                <a:ext uri="{FF2B5EF4-FFF2-40B4-BE49-F238E27FC236}">
                  <a16:creationId xmlns:a16="http://schemas.microsoft.com/office/drawing/2014/main" id="{0D720D70-1F6D-925F-2365-3788DDD4FE2D}"/>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85" name="직선 연결선 832">
              <a:extLst>
                <a:ext uri="{FF2B5EF4-FFF2-40B4-BE49-F238E27FC236}">
                  <a16:creationId xmlns:a16="http://schemas.microsoft.com/office/drawing/2014/main" id="{A3387672-D771-3F20-D3DD-F9F7ABB3071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99" name="그룹 835">
            <a:extLst>
              <a:ext uri="{FF2B5EF4-FFF2-40B4-BE49-F238E27FC236}">
                <a16:creationId xmlns:a16="http://schemas.microsoft.com/office/drawing/2014/main" id="{9A133207-E4C7-6643-D320-25871148867F}"/>
              </a:ext>
            </a:extLst>
          </p:cNvPr>
          <p:cNvGrpSpPr/>
          <p:nvPr/>
        </p:nvGrpSpPr>
        <p:grpSpPr>
          <a:xfrm rot="16200000">
            <a:off x="4893256" y="5048019"/>
            <a:ext cx="564373" cy="268733"/>
            <a:chOff x="5890169" y="4312037"/>
            <a:chExt cx="1895988" cy="1103725"/>
          </a:xfrm>
        </p:grpSpPr>
        <p:grpSp>
          <p:nvGrpSpPr>
            <p:cNvPr id="100" name="그룹 822">
              <a:extLst>
                <a:ext uri="{FF2B5EF4-FFF2-40B4-BE49-F238E27FC236}">
                  <a16:creationId xmlns:a16="http://schemas.microsoft.com/office/drawing/2014/main" id="{1C5B3C2D-7E65-A963-E5C5-B893F8827900}"/>
                </a:ext>
              </a:extLst>
            </p:cNvPr>
            <p:cNvGrpSpPr/>
            <p:nvPr/>
          </p:nvGrpSpPr>
          <p:grpSpPr>
            <a:xfrm>
              <a:off x="6122466" y="4312037"/>
              <a:ext cx="1432853" cy="1103725"/>
              <a:chOff x="5991225" y="4310063"/>
              <a:chExt cx="496427" cy="273840"/>
            </a:xfrm>
          </p:grpSpPr>
          <p:cxnSp>
            <p:nvCxnSpPr>
              <p:cNvPr id="103" name="직선 연결선 771">
                <a:extLst>
                  <a:ext uri="{FF2B5EF4-FFF2-40B4-BE49-F238E27FC236}">
                    <a16:creationId xmlns:a16="http://schemas.microsoft.com/office/drawing/2014/main" id="{CBD2C901-D21E-F47D-A0A2-F4888200240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789">
                <a:extLst>
                  <a:ext uri="{FF2B5EF4-FFF2-40B4-BE49-F238E27FC236}">
                    <a16:creationId xmlns:a16="http://schemas.microsoft.com/office/drawing/2014/main" id="{AD0CEED6-C7A8-F06F-FE12-A15023E8DB47}"/>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792">
                <a:extLst>
                  <a:ext uri="{FF2B5EF4-FFF2-40B4-BE49-F238E27FC236}">
                    <a16:creationId xmlns:a16="http://schemas.microsoft.com/office/drawing/2014/main" id="{CABFE938-E117-4702-26E5-4BF99656DDA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6" name="직선 연결선 807">
                <a:extLst>
                  <a:ext uri="{FF2B5EF4-FFF2-40B4-BE49-F238E27FC236}">
                    <a16:creationId xmlns:a16="http://schemas.microsoft.com/office/drawing/2014/main" id="{739466D6-9E1F-7A04-12C4-4D68DF63D69B}"/>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7" name="직선 연결선 810">
                <a:extLst>
                  <a:ext uri="{FF2B5EF4-FFF2-40B4-BE49-F238E27FC236}">
                    <a16:creationId xmlns:a16="http://schemas.microsoft.com/office/drawing/2014/main" id="{CA30AA69-6A41-6BAA-1844-B59C13F8CF1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8" name="직선 연결선 815">
                <a:extLst>
                  <a:ext uri="{FF2B5EF4-FFF2-40B4-BE49-F238E27FC236}">
                    <a16:creationId xmlns:a16="http://schemas.microsoft.com/office/drawing/2014/main" id="{8971B133-FC4E-AE01-89B9-1E0431218C36}"/>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9" name="직선 연결선 819">
                <a:extLst>
                  <a:ext uri="{FF2B5EF4-FFF2-40B4-BE49-F238E27FC236}">
                    <a16:creationId xmlns:a16="http://schemas.microsoft.com/office/drawing/2014/main" id="{0902EBD0-C451-30AA-CFF5-3EE723ADFC8F}"/>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01" name="직선 연결선 826">
              <a:extLst>
                <a:ext uri="{FF2B5EF4-FFF2-40B4-BE49-F238E27FC236}">
                  <a16:creationId xmlns:a16="http://schemas.microsoft.com/office/drawing/2014/main" id="{7FAFEAF5-F50F-A4D0-7A21-F1FEF11F03F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32">
              <a:extLst>
                <a:ext uri="{FF2B5EF4-FFF2-40B4-BE49-F238E27FC236}">
                  <a16:creationId xmlns:a16="http://schemas.microsoft.com/office/drawing/2014/main" id="{C9D80FC4-F80E-4BE0-0CF7-9D16ACB510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10" name="그룹 835">
            <a:extLst>
              <a:ext uri="{FF2B5EF4-FFF2-40B4-BE49-F238E27FC236}">
                <a16:creationId xmlns:a16="http://schemas.microsoft.com/office/drawing/2014/main" id="{E2DE9843-11A1-B72C-36ED-1FE88793A7D7}"/>
              </a:ext>
            </a:extLst>
          </p:cNvPr>
          <p:cNvGrpSpPr/>
          <p:nvPr/>
        </p:nvGrpSpPr>
        <p:grpSpPr>
          <a:xfrm rot="16200000">
            <a:off x="6006980" y="4380986"/>
            <a:ext cx="564373" cy="268733"/>
            <a:chOff x="5890169" y="4312037"/>
            <a:chExt cx="1895988" cy="1103725"/>
          </a:xfrm>
        </p:grpSpPr>
        <p:grpSp>
          <p:nvGrpSpPr>
            <p:cNvPr id="111" name="그룹 822">
              <a:extLst>
                <a:ext uri="{FF2B5EF4-FFF2-40B4-BE49-F238E27FC236}">
                  <a16:creationId xmlns:a16="http://schemas.microsoft.com/office/drawing/2014/main" id="{67B0FD71-9C96-60F5-8877-30B2470DD586}"/>
                </a:ext>
              </a:extLst>
            </p:cNvPr>
            <p:cNvGrpSpPr/>
            <p:nvPr/>
          </p:nvGrpSpPr>
          <p:grpSpPr>
            <a:xfrm>
              <a:off x="6122466" y="4312037"/>
              <a:ext cx="1432853" cy="1103725"/>
              <a:chOff x="5991225" y="4310063"/>
              <a:chExt cx="496427" cy="273840"/>
            </a:xfrm>
          </p:grpSpPr>
          <p:cxnSp>
            <p:nvCxnSpPr>
              <p:cNvPr id="114" name="직선 연결선 771">
                <a:extLst>
                  <a:ext uri="{FF2B5EF4-FFF2-40B4-BE49-F238E27FC236}">
                    <a16:creationId xmlns:a16="http://schemas.microsoft.com/office/drawing/2014/main" id="{D3964D48-33AF-B1DE-9969-8CF3B731D6EE}"/>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789">
                <a:extLst>
                  <a:ext uri="{FF2B5EF4-FFF2-40B4-BE49-F238E27FC236}">
                    <a16:creationId xmlns:a16="http://schemas.microsoft.com/office/drawing/2014/main" id="{FC9F90BD-B033-E238-9758-FD94E737AC6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792">
                <a:extLst>
                  <a:ext uri="{FF2B5EF4-FFF2-40B4-BE49-F238E27FC236}">
                    <a16:creationId xmlns:a16="http://schemas.microsoft.com/office/drawing/2014/main" id="{5BECE959-9F5F-BAFD-B6B4-98FE3A52356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07">
                <a:extLst>
                  <a:ext uri="{FF2B5EF4-FFF2-40B4-BE49-F238E27FC236}">
                    <a16:creationId xmlns:a16="http://schemas.microsoft.com/office/drawing/2014/main" id="{B18BE5E0-8EEB-4D43-3500-AA6D9DC1DFC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8" name="직선 연결선 810">
                <a:extLst>
                  <a:ext uri="{FF2B5EF4-FFF2-40B4-BE49-F238E27FC236}">
                    <a16:creationId xmlns:a16="http://schemas.microsoft.com/office/drawing/2014/main" id="{3B7AB53D-1EB8-BA98-4484-EC8A178F21F8}"/>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9" name="직선 연결선 815">
                <a:extLst>
                  <a:ext uri="{FF2B5EF4-FFF2-40B4-BE49-F238E27FC236}">
                    <a16:creationId xmlns:a16="http://schemas.microsoft.com/office/drawing/2014/main" id="{37191955-2546-6884-E212-7393210FA55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0" name="직선 연결선 819">
                <a:extLst>
                  <a:ext uri="{FF2B5EF4-FFF2-40B4-BE49-F238E27FC236}">
                    <a16:creationId xmlns:a16="http://schemas.microsoft.com/office/drawing/2014/main" id="{AF405206-B039-831F-3002-3E802BFEF759}"/>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12" name="직선 연결선 826">
              <a:extLst>
                <a:ext uri="{FF2B5EF4-FFF2-40B4-BE49-F238E27FC236}">
                  <a16:creationId xmlns:a16="http://schemas.microsoft.com/office/drawing/2014/main" id="{D7552775-FA91-2568-52A4-3D092D2E18F3}"/>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832">
              <a:extLst>
                <a:ext uri="{FF2B5EF4-FFF2-40B4-BE49-F238E27FC236}">
                  <a16:creationId xmlns:a16="http://schemas.microsoft.com/office/drawing/2014/main" id="{5D9C5420-0640-8924-8017-7D7C943063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21" name="그룹 835">
            <a:extLst>
              <a:ext uri="{FF2B5EF4-FFF2-40B4-BE49-F238E27FC236}">
                <a16:creationId xmlns:a16="http://schemas.microsoft.com/office/drawing/2014/main" id="{46F06E68-A4D3-1E29-B631-77531C389F37}"/>
              </a:ext>
            </a:extLst>
          </p:cNvPr>
          <p:cNvGrpSpPr/>
          <p:nvPr/>
        </p:nvGrpSpPr>
        <p:grpSpPr>
          <a:xfrm rot="16200000">
            <a:off x="6006981" y="5048019"/>
            <a:ext cx="564373" cy="268733"/>
            <a:chOff x="5890169" y="4312037"/>
            <a:chExt cx="1895988" cy="1103725"/>
          </a:xfrm>
        </p:grpSpPr>
        <p:grpSp>
          <p:nvGrpSpPr>
            <p:cNvPr id="122" name="그룹 822">
              <a:extLst>
                <a:ext uri="{FF2B5EF4-FFF2-40B4-BE49-F238E27FC236}">
                  <a16:creationId xmlns:a16="http://schemas.microsoft.com/office/drawing/2014/main" id="{4E1C80F3-56B0-E94D-2AF2-B4296032C0D7}"/>
                </a:ext>
              </a:extLst>
            </p:cNvPr>
            <p:cNvGrpSpPr/>
            <p:nvPr/>
          </p:nvGrpSpPr>
          <p:grpSpPr>
            <a:xfrm>
              <a:off x="6122466" y="4312037"/>
              <a:ext cx="1432853" cy="1103725"/>
              <a:chOff x="5991225" y="4310063"/>
              <a:chExt cx="496427" cy="273840"/>
            </a:xfrm>
          </p:grpSpPr>
          <p:cxnSp>
            <p:nvCxnSpPr>
              <p:cNvPr id="125" name="직선 연결선 771">
                <a:extLst>
                  <a:ext uri="{FF2B5EF4-FFF2-40B4-BE49-F238E27FC236}">
                    <a16:creationId xmlns:a16="http://schemas.microsoft.com/office/drawing/2014/main" id="{56472CE2-E17B-E0AD-132B-B81078087073}"/>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6" name="직선 연결선 789">
                <a:extLst>
                  <a:ext uri="{FF2B5EF4-FFF2-40B4-BE49-F238E27FC236}">
                    <a16:creationId xmlns:a16="http://schemas.microsoft.com/office/drawing/2014/main" id="{5D061D8C-AFBA-BE3D-7F94-8AFA7F763244}"/>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7" name="직선 연결선 792">
                <a:extLst>
                  <a:ext uri="{FF2B5EF4-FFF2-40B4-BE49-F238E27FC236}">
                    <a16:creationId xmlns:a16="http://schemas.microsoft.com/office/drawing/2014/main" id="{33846EE5-4EE4-CC6D-F181-8ACB111A2086}"/>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8" name="직선 연결선 807">
                <a:extLst>
                  <a:ext uri="{FF2B5EF4-FFF2-40B4-BE49-F238E27FC236}">
                    <a16:creationId xmlns:a16="http://schemas.microsoft.com/office/drawing/2014/main" id="{79026406-EEB7-C1B6-3937-3592D4643347}"/>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9" name="직선 연결선 810">
                <a:extLst>
                  <a:ext uri="{FF2B5EF4-FFF2-40B4-BE49-F238E27FC236}">
                    <a16:creationId xmlns:a16="http://schemas.microsoft.com/office/drawing/2014/main" id="{81395FAA-5370-B2C9-3F9C-FC72D2D8585B}"/>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0" name="직선 연결선 815">
                <a:extLst>
                  <a:ext uri="{FF2B5EF4-FFF2-40B4-BE49-F238E27FC236}">
                    <a16:creationId xmlns:a16="http://schemas.microsoft.com/office/drawing/2014/main" id="{3806A183-4C5D-6E8D-97F1-ADCD0637E45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1" name="직선 연결선 819">
                <a:extLst>
                  <a:ext uri="{FF2B5EF4-FFF2-40B4-BE49-F238E27FC236}">
                    <a16:creationId xmlns:a16="http://schemas.microsoft.com/office/drawing/2014/main" id="{932D1442-8E11-B6B1-230B-32D3C8615C8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23" name="직선 연결선 826">
              <a:extLst>
                <a:ext uri="{FF2B5EF4-FFF2-40B4-BE49-F238E27FC236}">
                  <a16:creationId xmlns:a16="http://schemas.microsoft.com/office/drawing/2014/main" id="{BE4AC356-3A57-A5D9-5E8C-14A0181F9A16}"/>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4" name="직선 연결선 832">
              <a:extLst>
                <a:ext uri="{FF2B5EF4-FFF2-40B4-BE49-F238E27FC236}">
                  <a16:creationId xmlns:a16="http://schemas.microsoft.com/office/drawing/2014/main" id="{21F6AFD1-4707-F432-BE32-FEBDEB6FE4C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32" name="그룹 835">
            <a:extLst>
              <a:ext uri="{FF2B5EF4-FFF2-40B4-BE49-F238E27FC236}">
                <a16:creationId xmlns:a16="http://schemas.microsoft.com/office/drawing/2014/main" id="{1BF5A43A-17DF-637B-FADC-39781538C6C0}"/>
              </a:ext>
            </a:extLst>
          </p:cNvPr>
          <p:cNvGrpSpPr/>
          <p:nvPr/>
        </p:nvGrpSpPr>
        <p:grpSpPr>
          <a:xfrm rot="16200000">
            <a:off x="7120494" y="4380986"/>
            <a:ext cx="564373" cy="268733"/>
            <a:chOff x="5890169" y="4312037"/>
            <a:chExt cx="1895988" cy="1103725"/>
          </a:xfrm>
        </p:grpSpPr>
        <p:grpSp>
          <p:nvGrpSpPr>
            <p:cNvPr id="133" name="그룹 822">
              <a:extLst>
                <a:ext uri="{FF2B5EF4-FFF2-40B4-BE49-F238E27FC236}">
                  <a16:creationId xmlns:a16="http://schemas.microsoft.com/office/drawing/2014/main" id="{79274270-930E-A63A-45A1-75B1D628A402}"/>
                </a:ext>
              </a:extLst>
            </p:cNvPr>
            <p:cNvGrpSpPr/>
            <p:nvPr/>
          </p:nvGrpSpPr>
          <p:grpSpPr>
            <a:xfrm>
              <a:off x="6122466" y="4312037"/>
              <a:ext cx="1432853" cy="1103725"/>
              <a:chOff x="5991225" y="4310063"/>
              <a:chExt cx="496427" cy="273840"/>
            </a:xfrm>
          </p:grpSpPr>
          <p:cxnSp>
            <p:nvCxnSpPr>
              <p:cNvPr id="136" name="직선 연결선 771">
                <a:extLst>
                  <a:ext uri="{FF2B5EF4-FFF2-40B4-BE49-F238E27FC236}">
                    <a16:creationId xmlns:a16="http://schemas.microsoft.com/office/drawing/2014/main" id="{34672CA8-1EEF-0C00-B9CC-A68DEFB10460}"/>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7" name="직선 연결선 789">
                <a:extLst>
                  <a:ext uri="{FF2B5EF4-FFF2-40B4-BE49-F238E27FC236}">
                    <a16:creationId xmlns:a16="http://schemas.microsoft.com/office/drawing/2014/main" id="{EA15D5AC-7B24-9276-B617-D68B7791F7E5}"/>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8" name="직선 연결선 792">
                <a:extLst>
                  <a:ext uri="{FF2B5EF4-FFF2-40B4-BE49-F238E27FC236}">
                    <a16:creationId xmlns:a16="http://schemas.microsoft.com/office/drawing/2014/main" id="{6DD1EEA3-9B7A-3CD2-6E46-E654B119D8FD}"/>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9" name="직선 연결선 807">
                <a:extLst>
                  <a:ext uri="{FF2B5EF4-FFF2-40B4-BE49-F238E27FC236}">
                    <a16:creationId xmlns:a16="http://schemas.microsoft.com/office/drawing/2014/main" id="{E227C1E6-1AC3-71A4-761A-FD06198F1E5D}"/>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0" name="직선 연결선 810">
                <a:extLst>
                  <a:ext uri="{FF2B5EF4-FFF2-40B4-BE49-F238E27FC236}">
                    <a16:creationId xmlns:a16="http://schemas.microsoft.com/office/drawing/2014/main" id="{DF1D6C90-E511-BC55-B217-2EEC4CD2B36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1" name="직선 연결선 815">
                <a:extLst>
                  <a:ext uri="{FF2B5EF4-FFF2-40B4-BE49-F238E27FC236}">
                    <a16:creationId xmlns:a16="http://schemas.microsoft.com/office/drawing/2014/main" id="{E6874B1F-59D1-7760-57EC-DD8F21C0D4CD}"/>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2" name="직선 연결선 819">
                <a:extLst>
                  <a:ext uri="{FF2B5EF4-FFF2-40B4-BE49-F238E27FC236}">
                    <a16:creationId xmlns:a16="http://schemas.microsoft.com/office/drawing/2014/main" id="{01161A12-F6E3-55A0-5A12-F19083E37C4E}"/>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34" name="직선 연결선 826">
              <a:extLst>
                <a:ext uri="{FF2B5EF4-FFF2-40B4-BE49-F238E27FC236}">
                  <a16:creationId xmlns:a16="http://schemas.microsoft.com/office/drawing/2014/main" id="{85CDB2E5-4914-8F24-B835-5E9F3EAD22F2}"/>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5" name="직선 연결선 832">
              <a:extLst>
                <a:ext uri="{FF2B5EF4-FFF2-40B4-BE49-F238E27FC236}">
                  <a16:creationId xmlns:a16="http://schemas.microsoft.com/office/drawing/2014/main" id="{3032E4D8-1818-D24A-7685-0F925B877462}"/>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43" name="그룹 835">
            <a:extLst>
              <a:ext uri="{FF2B5EF4-FFF2-40B4-BE49-F238E27FC236}">
                <a16:creationId xmlns:a16="http://schemas.microsoft.com/office/drawing/2014/main" id="{1B63DB89-B2C0-F8FF-C54A-3B445F5441D8}"/>
              </a:ext>
            </a:extLst>
          </p:cNvPr>
          <p:cNvGrpSpPr/>
          <p:nvPr/>
        </p:nvGrpSpPr>
        <p:grpSpPr>
          <a:xfrm rot="16200000">
            <a:off x="7120495" y="5048019"/>
            <a:ext cx="564373" cy="268733"/>
            <a:chOff x="5890169" y="4312037"/>
            <a:chExt cx="1895988" cy="1103725"/>
          </a:xfrm>
        </p:grpSpPr>
        <p:grpSp>
          <p:nvGrpSpPr>
            <p:cNvPr id="144" name="그룹 822">
              <a:extLst>
                <a:ext uri="{FF2B5EF4-FFF2-40B4-BE49-F238E27FC236}">
                  <a16:creationId xmlns:a16="http://schemas.microsoft.com/office/drawing/2014/main" id="{82C314C4-E967-C2CE-1A40-96DD0609CA44}"/>
                </a:ext>
              </a:extLst>
            </p:cNvPr>
            <p:cNvGrpSpPr/>
            <p:nvPr/>
          </p:nvGrpSpPr>
          <p:grpSpPr>
            <a:xfrm>
              <a:off x="6122466" y="4312037"/>
              <a:ext cx="1432853" cy="1103725"/>
              <a:chOff x="5991225" y="4310063"/>
              <a:chExt cx="496427" cy="273840"/>
            </a:xfrm>
          </p:grpSpPr>
          <p:cxnSp>
            <p:nvCxnSpPr>
              <p:cNvPr id="147" name="직선 연결선 771">
                <a:extLst>
                  <a:ext uri="{FF2B5EF4-FFF2-40B4-BE49-F238E27FC236}">
                    <a16:creationId xmlns:a16="http://schemas.microsoft.com/office/drawing/2014/main" id="{8BC0464A-3224-FE23-A865-C9B71633502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8" name="직선 연결선 789">
                <a:extLst>
                  <a:ext uri="{FF2B5EF4-FFF2-40B4-BE49-F238E27FC236}">
                    <a16:creationId xmlns:a16="http://schemas.microsoft.com/office/drawing/2014/main" id="{F53CDD37-E834-BE1F-6B91-E6B19AF3B09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9" name="직선 연결선 792">
                <a:extLst>
                  <a:ext uri="{FF2B5EF4-FFF2-40B4-BE49-F238E27FC236}">
                    <a16:creationId xmlns:a16="http://schemas.microsoft.com/office/drawing/2014/main" id="{9F8C6A34-D777-39A7-B81A-68F94AC7AF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0" name="직선 연결선 807">
                <a:extLst>
                  <a:ext uri="{FF2B5EF4-FFF2-40B4-BE49-F238E27FC236}">
                    <a16:creationId xmlns:a16="http://schemas.microsoft.com/office/drawing/2014/main" id="{4BCDB7BD-877C-EDB7-4B96-32548C16A30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1" name="직선 연결선 810">
                <a:extLst>
                  <a:ext uri="{FF2B5EF4-FFF2-40B4-BE49-F238E27FC236}">
                    <a16:creationId xmlns:a16="http://schemas.microsoft.com/office/drawing/2014/main" id="{8365F89A-001A-6260-DEFC-CB8788DD27A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2" name="직선 연결선 815">
                <a:extLst>
                  <a:ext uri="{FF2B5EF4-FFF2-40B4-BE49-F238E27FC236}">
                    <a16:creationId xmlns:a16="http://schemas.microsoft.com/office/drawing/2014/main" id="{BF87F730-2A0B-50D4-6EF8-3BE57FEECDC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3" name="직선 연결선 819">
                <a:extLst>
                  <a:ext uri="{FF2B5EF4-FFF2-40B4-BE49-F238E27FC236}">
                    <a16:creationId xmlns:a16="http://schemas.microsoft.com/office/drawing/2014/main" id="{2DF7A94E-F48A-16A3-4703-4BC229F2CB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45" name="직선 연결선 826">
              <a:extLst>
                <a:ext uri="{FF2B5EF4-FFF2-40B4-BE49-F238E27FC236}">
                  <a16:creationId xmlns:a16="http://schemas.microsoft.com/office/drawing/2014/main" id="{EBD2A457-ABA1-4356-D024-3E0793D8377F}"/>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6" name="직선 연결선 832">
              <a:extLst>
                <a:ext uri="{FF2B5EF4-FFF2-40B4-BE49-F238E27FC236}">
                  <a16:creationId xmlns:a16="http://schemas.microsoft.com/office/drawing/2014/main" id="{2BA59ECA-CAAE-307D-DB67-89EEB7ABFE33}"/>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155" name="TextBox 154">
            <a:extLst>
              <a:ext uri="{FF2B5EF4-FFF2-40B4-BE49-F238E27FC236}">
                <a16:creationId xmlns:a16="http://schemas.microsoft.com/office/drawing/2014/main" id="{12B72724-4EA2-9A0D-C907-57A087EA1953}"/>
              </a:ext>
            </a:extLst>
          </p:cNvPr>
          <p:cNvSpPr txBox="1"/>
          <p:nvPr/>
        </p:nvSpPr>
        <p:spPr>
          <a:xfrm>
            <a:off x="-134226" y="4845554"/>
            <a:ext cx="3287156"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Non-Target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resistors</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endPar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56" name="Left Brace 155">
            <a:extLst>
              <a:ext uri="{FF2B5EF4-FFF2-40B4-BE49-F238E27FC236}">
                <a16:creationId xmlns:a16="http://schemas.microsoft.com/office/drawing/2014/main" id="{09D5E1C1-2363-FE8D-13A1-B404927BAE95}"/>
              </a:ext>
            </a:extLst>
          </p:cNvPr>
          <p:cNvSpPr/>
          <p:nvPr/>
        </p:nvSpPr>
        <p:spPr>
          <a:xfrm>
            <a:off x="2634768" y="4285622"/>
            <a:ext cx="323170" cy="1952826"/>
          </a:xfrm>
          <a:prstGeom prst="leftBrace">
            <a:avLst>
              <a:gd name="adj1" fmla="val 52841"/>
              <a:gd name="adj2" fmla="val 54047"/>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Slide Number Placeholder 159">
            <a:extLst>
              <a:ext uri="{FF2B5EF4-FFF2-40B4-BE49-F238E27FC236}">
                <a16:creationId xmlns:a16="http://schemas.microsoft.com/office/drawing/2014/main" id="{D84CA6B0-926F-CEB5-B8C3-FBC966B126F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19</a:t>
            </a:r>
          </a:p>
        </p:txBody>
      </p:sp>
    </p:spTree>
    <p:extLst>
      <p:ext uri="{BB962C8B-B14F-4D97-AF65-F5344CB8AC3E}">
        <p14:creationId xmlns:p14="http://schemas.microsoft.com/office/powerpoint/2010/main" val="4195570455"/>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AND</a:t>
            </a: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a:lstStyle/>
          <a:p>
            <a:r>
              <a:rPr lang="en-CH" dirty="0">
                <a:solidFill>
                  <a:srgbClr val="C80060"/>
                </a:solidFill>
                <a:latin typeface="Avenir Next Medium" panose="020B0503020202020204" pitchFamily="34" charset="0"/>
              </a:rPr>
              <a:t>Intra-Block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the same block </a:t>
            </a:r>
            <a:br>
              <a:rPr lang="en-CH" dirty="0">
                <a:solidFill>
                  <a:schemeClr val="accent1"/>
                </a:solidFill>
              </a:rPr>
            </a:br>
            <a:r>
              <a:rPr lang="en-CH" dirty="0">
                <a:solidFill>
                  <a:schemeClr val="accent1"/>
                </a:solidFill>
              </a:rPr>
              <a:t>   </a:t>
            </a:r>
            <a:r>
              <a:rPr lang="en-CH" dirty="0">
                <a:sym typeface="Wingdings" pitchFamily="2" charset="2"/>
              </a:rPr>
              <a:t></a:t>
            </a:r>
            <a:r>
              <a:rPr lang="en-CH" dirty="0"/>
              <a:t> </a:t>
            </a:r>
            <a:r>
              <a:rPr lang="en-CH" dirty="0">
                <a:solidFill>
                  <a:srgbClr val="C80060"/>
                </a:solidFill>
              </a:rPr>
              <a:t>Bitwise AND</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3883465"/>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6"/>
            <a:ext cx="3340542" cy="3358061"/>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572296"/>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0" name="Group 29">
            <a:extLst>
              <a:ext uri="{FF2B5EF4-FFF2-40B4-BE49-F238E27FC236}">
                <a16:creationId xmlns:a16="http://schemas.microsoft.com/office/drawing/2014/main" id="{336AC0E1-C3A2-6F50-4F1C-1838AAAA526A}"/>
              </a:ext>
            </a:extLst>
          </p:cNvPr>
          <p:cNvGrpSpPr/>
          <p:nvPr/>
        </p:nvGrpSpPr>
        <p:grpSpPr>
          <a:xfrm>
            <a:off x="3382115" y="3191198"/>
            <a:ext cx="5014215" cy="1988051"/>
            <a:chOff x="1422400" y="2671909"/>
            <a:chExt cx="6166530" cy="1988051"/>
          </a:xfrm>
        </p:grpSpPr>
        <p:grpSp>
          <p:nvGrpSpPr>
            <p:cNvPr id="31" name="Group 30">
              <a:extLst>
                <a:ext uri="{FF2B5EF4-FFF2-40B4-BE49-F238E27FC236}">
                  <a16:creationId xmlns:a16="http://schemas.microsoft.com/office/drawing/2014/main" id="{A54D0EED-F7AE-3399-A35F-5DD2E5791B55}"/>
                </a:ext>
              </a:extLst>
            </p:cNvPr>
            <p:cNvGrpSpPr/>
            <p:nvPr/>
          </p:nvGrpSpPr>
          <p:grpSpPr>
            <a:xfrm>
              <a:off x="1422400" y="2671909"/>
              <a:ext cx="6166530"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1422400" y="3334592"/>
              <a:ext cx="6166530"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293B1098-869E-2FDF-5816-DC9857BD52A9}"/>
                </a:ext>
              </a:extLst>
            </p:cNvPr>
            <p:cNvGrpSpPr/>
            <p:nvPr/>
          </p:nvGrpSpPr>
          <p:grpSpPr>
            <a:xfrm>
              <a:off x="1422400" y="3997275"/>
              <a:ext cx="6166530" cy="2"/>
              <a:chOff x="1231585" y="2671909"/>
              <a:chExt cx="6166530" cy="2"/>
            </a:xfrm>
          </p:grpSpPr>
          <p:cxnSp>
            <p:nvCxnSpPr>
              <p:cNvPr id="40" name="Straight Connector 39">
                <a:extLst>
                  <a:ext uri="{FF2B5EF4-FFF2-40B4-BE49-F238E27FC236}">
                    <a16:creationId xmlns:a16="http://schemas.microsoft.com/office/drawing/2014/main" id="{1941D14D-8737-D6E2-998D-FF3894B4B0A9}"/>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25CD21B-B3C7-26DA-0143-9D68215D5CF8}"/>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9C808435-2C78-1605-4BE9-904EF4B89982}"/>
                </a:ext>
              </a:extLst>
            </p:cNvPr>
            <p:cNvGrpSpPr/>
            <p:nvPr/>
          </p:nvGrpSpPr>
          <p:grpSpPr>
            <a:xfrm>
              <a:off x="1422400" y="4659958"/>
              <a:ext cx="6166530" cy="2"/>
              <a:chOff x="1231585" y="2671909"/>
              <a:chExt cx="6166530" cy="2"/>
            </a:xfrm>
          </p:grpSpPr>
          <p:cxnSp>
            <p:nvCxnSpPr>
              <p:cNvPr id="38" name="Straight Connector 37">
                <a:extLst>
                  <a:ext uri="{FF2B5EF4-FFF2-40B4-BE49-F238E27FC236}">
                    <a16:creationId xmlns:a16="http://schemas.microsoft.com/office/drawing/2014/main" id="{D01BF65E-5226-DA67-1929-EB5926854DEB}"/>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04113FB-9206-A9CB-0E30-C87332D2BA8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6" name="타원 299">
            <a:extLst>
              <a:ext uri="{FF2B5EF4-FFF2-40B4-BE49-F238E27FC236}">
                <a16:creationId xmlns:a16="http://schemas.microsoft.com/office/drawing/2014/main" id="{715BDDB0-F2BA-732C-8F89-B946C45E3F0E}"/>
              </a:ext>
            </a:extLst>
          </p:cNvPr>
          <p:cNvSpPr/>
          <p:nvPr/>
        </p:nvSpPr>
        <p:spPr>
          <a:xfrm>
            <a:off x="3782388"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7" name="타원 299">
            <a:extLst>
              <a:ext uri="{FF2B5EF4-FFF2-40B4-BE49-F238E27FC236}">
                <a16:creationId xmlns:a16="http://schemas.microsoft.com/office/drawing/2014/main" id="{E0B2046C-3EF6-C78D-56E7-5C2ACB38D989}"/>
              </a:ext>
            </a:extLst>
          </p:cNvPr>
          <p:cNvSpPr/>
          <p:nvPr/>
        </p:nvSpPr>
        <p:spPr>
          <a:xfrm>
            <a:off x="3779881"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8" name="타원 299">
            <a:extLst>
              <a:ext uri="{FF2B5EF4-FFF2-40B4-BE49-F238E27FC236}">
                <a16:creationId xmlns:a16="http://schemas.microsoft.com/office/drawing/2014/main" id="{0B980A76-EE1D-5F5C-E71F-7BFDED3F98DA}"/>
              </a:ext>
            </a:extLst>
          </p:cNvPr>
          <p:cNvSpPr/>
          <p:nvPr/>
        </p:nvSpPr>
        <p:spPr>
          <a:xfrm>
            <a:off x="3782388"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9" name="타원 299">
            <a:extLst>
              <a:ext uri="{FF2B5EF4-FFF2-40B4-BE49-F238E27FC236}">
                <a16:creationId xmlns:a16="http://schemas.microsoft.com/office/drawing/2014/main" id="{C1C8EAC4-1576-753D-C5CB-D8C7AA77B320}"/>
              </a:ext>
            </a:extLst>
          </p:cNvPr>
          <p:cNvSpPr/>
          <p:nvPr/>
        </p:nvSpPr>
        <p:spPr>
          <a:xfrm>
            <a:off x="3782388"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5" name="타원 299">
            <a:extLst>
              <a:ext uri="{FF2B5EF4-FFF2-40B4-BE49-F238E27FC236}">
                <a16:creationId xmlns:a16="http://schemas.microsoft.com/office/drawing/2014/main" id="{1ACB0B0D-6981-5F77-4D3B-07E9CC7EE671}"/>
              </a:ext>
            </a:extLst>
          </p:cNvPr>
          <p:cNvSpPr/>
          <p:nvPr/>
        </p:nvSpPr>
        <p:spPr>
          <a:xfrm>
            <a:off x="4895902" y="4237516"/>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6" name="타원 299">
            <a:extLst>
              <a:ext uri="{FF2B5EF4-FFF2-40B4-BE49-F238E27FC236}">
                <a16:creationId xmlns:a16="http://schemas.microsoft.com/office/drawing/2014/main" id="{6C5532B3-F992-714D-60DD-C3540C713DA3}"/>
              </a:ext>
            </a:extLst>
          </p:cNvPr>
          <p:cNvSpPr/>
          <p:nvPr/>
        </p:nvSpPr>
        <p:spPr>
          <a:xfrm>
            <a:off x="4895902"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2" name="타원 299">
            <a:extLst>
              <a:ext uri="{FF2B5EF4-FFF2-40B4-BE49-F238E27FC236}">
                <a16:creationId xmlns:a16="http://schemas.microsoft.com/office/drawing/2014/main" id="{47FEC1FE-15F2-4E31-D1F3-E364557B0147}"/>
              </a:ext>
            </a:extLst>
          </p:cNvPr>
          <p:cNvSpPr/>
          <p:nvPr/>
        </p:nvSpPr>
        <p:spPr>
          <a:xfrm>
            <a:off x="6009416"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3" name="타원 299">
            <a:extLst>
              <a:ext uri="{FF2B5EF4-FFF2-40B4-BE49-F238E27FC236}">
                <a16:creationId xmlns:a16="http://schemas.microsoft.com/office/drawing/2014/main" id="{7EB7C072-87F8-81BF-C789-F32F4C7AC2CD}"/>
              </a:ext>
            </a:extLst>
          </p:cNvPr>
          <p:cNvSpPr/>
          <p:nvPr/>
        </p:nvSpPr>
        <p:spPr>
          <a:xfrm>
            <a:off x="6009416" y="4900199"/>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9" name="타원 299">
            <a:extLst>
              <a:ext uri="{FF2B5EF4-FFF2-40B4-BE49-F238E27FC236}">
                <a16:creationId xmlns:a16="http://schemas.microsoft.com/office/drawing/2014/main" id="{E073C5B8-D66D-3E43-4822-96F19B62CF0B}"/>
              </a:ext>
            </a:extLst>
          </p:cNvPr>
          <p:cNvSpPr/>
          <p:nvPr/>
        </p:nvSpPr>
        <p:spPr>
          <a:xfrm>
            <a:off x="7122930"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0" name="타원 299">
            <a:extLst>
              <a:ext uri="{FF2B5EF4-FFF2-40B4-BE49-F238E27FC236}">
                <a16:creationId xmlns:a16="http://schemas.microsoft.com/office/drawing/2014/main" id="{7E5A5ED7-7A3A-F8A9-24B8-E055FA77F34B}"/>
              </a:ext>
            </a:extLst>
          </p:cNvPr>
          <p:cNvSpPr/>
          <p:nvPr/>
        </p:nvSpPr>
        <p:spPr>
          <a:xfrm>
            <a:off x="7122930"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96328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362804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3" name="TextBox 82">
            <a:extLst>
              <a:ext uri="{FF2B5EF4-FFF2-40B4-BE49-F238E27FC236}">
                <a16:creationId xmlns:a16="http://schemas.microsoft.com/office/drawing/2014/main" id="{2B2C8682-FC56-2430-DC5D-B0F23C0B00C2}"/>
              </a:ext>
            </a:extLst>
          </p:cNvPr>
          <p:cNvSpPr txBox="1"/>
          <p:nvPr/>
        </p:nvSpPr>
        <p:spPr>
          <a:xfrm>
            <a:off x="8390475" y="4285622"/>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4" name="TextBox 83">
            <a:extLst>
              <a:ext uri="{FF2B5EF4-FFF2-40B4-BE49-F238E27FC236}">
                <a16:creationId xmlns:a16="http://schemas.microsoft.com/office/drawing/2014/main" id="{23209F8F-7BE5-823E-2923-C6A823294893}"/>
              </a:ext>
            </a:extLst>
          </p:cNvPr>
          <p:cNvSpPr txBox="1"/>
          <p:nvPr/>
        </p:nvSpPr>
        <p:spPr>
          <a:xfrm>
            <a:off x="8390475" y="4953181"/>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2865978" y="3037311"/>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2865978" y="3703356"/>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8" name="TextBox 87">
            <a:extLst>
              <a:ext uri="{FF2B5EF4-FFF2-40B4-BE49-F238E27FC236}">
                <a16:creationId xmlns:a16="http://schemas.microsoft.com/office/drawing/2014/main" id="{C4D539F8-7EB9-F43B-FD6B-D9A8E853BDB7}"/>
              </a:ext>
            </a:extLst>
          </p:cNvPr>
          <p:cNvSpPr txBox="1"/>
          <p:nvPr/>
        </p:nvSpPr>
        <p:spPr>
          <a:xfrm>
            <a:off x="2865978" y="4369400"/>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9" name="TextBox 88">
            <a:extLst>
              <a:ext uri="{FF2B5EF4-FFF2-40B4-BE49-F238E27FC236}">
                <a16:creationId xmlns:a16="http://schemas.microsoft.com/office/drawing/2014/main" id="{783E6D58-916A-4BAC-0242-1DEE8F5BEE4C}"/>
              </a:ext>
            </a:extLst>
          </p:cNvPr>
          <p:cNvSpPr txBox="1"/>
          <p:nvPr/>
        </p:nvSpPr>
        <p:spPr>
          <a:xfrm>
            <a:off x="2865978" y="5024155"/>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7" name="TextBox 16">
            <a:extLst>
              <a:ext uri="{FF2B5EF4-FFF2-40B4-BE49-F238E27FC236}">
                <a16:creationId xmlns:a16="http://schemas.microsoft.com/office/drawing/2014/main" id="{7B618AE8-3120-BE5C-51F0-38D686073E21}"/>
              </a:ext>
            </a:extLst>
          </p:cNvPr>
          <p:cNvSpPr txBox="1"/>
          <p:nvPr/>
        </p:nvSpPr>
        <p:spPr>
          <a:xfrm>
            <a:off x="-134226" y="4845554"/>
            <a:ext cx="3287156"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Non-Target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resistors</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endPar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8" name="Left Brace 17">
            <a:extLst>
              <a:ext uri="{FF2B5EF4-FFF2-40B4-BE49-F238E27FC236}">
                <a16:creationId xmlns:a16="http://schemas.microsoft.com/office/drawing/2014/main" id="{72C04B55-942E-9A2F-E40F-BE9D3B67F4EC}"/>
              </a:ext>
            </a:extLst>
          </p:cNvPr>
          <p:cNvSpPr/>
          <p:nvPr/>
        </p:nvSpPr>
        <p:spPr>
          <a:xfrm>
            <a:off x="2634768" y="4285622"/>
            <a:ext cx="323170" cy="1952826"/>
          </a:xfrm>
          <a:prstGeom prst="leftBrace">
            <a:avLst>
              <a:gd name="adj1" fmla="val 52841"/>
              <a:gd name="adj2" fmla="val 54047"/>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그룹 835">
            <a:extLst>
              <a:ext uri="{FF2B5EF4-FFF2-40B4-BE49-F238E27FC236}">
                <a16:creationId xmlns:a16="http://schemas.microsoft.com/office/drawing/2014/main" id="{AD89CEF5-B0EC-73D6-A0A7-BB22FE2FB463}"/>
              </a:ext>
            </a:extLst>
          </p:cNvPr>
          <p:cNvGrpSpPr/>
          <p:nvPr/>
        </p:nvGrpSpPr>
        <p:grpSpPr>
          <a:xfrm rot="16200000">
            <a:off x="3779952" y="4380986"/>
            <a:ext cx="564373" cy="268733"/>
            <a:chOff x="5890169" y="4312037"/>
            <a:chExt cx="1895988" cy="1103725"/>
          </a:xfrm>
        </p:grpSpPr>
        <p:grpSp>
          <p:nvGrpSpPr>
            <p:cNvPr id="20" name="그룹 822">
              <a:extLst>
                <a:ext uri="{FF2B5EF4-FFF2-40B4-BE49-F238E27FC236}">
                  <a16:creationId xmlns:a16="http://schemas.microsoft.com/office/drawing/2014/main" id="{8E829146-C669-4C56-078B-405A6EECD7CB}"/>
                </a:ext>
              </a:extLst>
            </p:cNvPr>
            <p:cNvGrpSpPr/>
            <p:nvPr/>
          </p:nvGrpSpPr>
          <p:grpSpPr>
            <a:xfrm>
              <a:off x="6122466" y="4312037"/>
              <a:ext cx="1432853" cy="1103725"/>
              <a:chOff x="5991225" y="4310063"/>
              <a:chExt cx="496427" cy="273840"/>
            </a:xfrm>
          </p:grpSpPr>
          <p:cxnSp>
            <p:nvCxnSpPr>
              <p:cNvPr id="23" name="직선 연결선 771">
                <a:extLst>
                  <a:ext uri="{FF2B5EF4-FFF2-40B4-BE49-F238E27FC236}">
                    <a16:creationId xmlns:a16="http://schemas.microsoft.com/office/drawing/2014/main" id="{5A754324-AE2C-861B-87EE-B7341B2D69AB}"/>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789">
                <a:extLst>
                  <a:ext uri="{FF2B5EF4-FFF2-40B4-BE49-F238E27FC236}">
                    <a16:creationId xmlns:a16="http://schemas.microsoft.com/office/drawing/2014/main" id="{29502131-6DA6-6D0F-BB3C-2C49B903148D}"/>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792">
                <a:extLst>
                  <a:ext uri="{FF2B5EF4-FFF2-40B4-BE49-F238E27FC236}">
                    <a16:creationId xmlns:a16="http://schemas.microsoft.com/office/drawing/2014/main" id="{ACDC2459-638E-0A3B-360B-5BFE47AB70A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07">
                <a:extLst>
                  <a:ext uri="{FF2B5EF4-FFF2-40B4-BE49-F238E27FC236}">
                    <a16:creationId xmlns:a16="http://schemas.microsoft.com/office/drawing/2014/main" id="{EEB135D1-3BFF-F885-50DB-B2502FD7AC94}"/>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0">
                <a:extLst>
                  <a:ext uri="{FF2B5EF4-FFF2-40B4-BE49-F238E27FC236}">
                    <a16:creationId xmlns:a16="http://schemas.microsoft.com/office/drawing/2014/main" id="{CD669DE3-B894-2A74-EB19-8078BD2344E4}"/>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8" name="직선 연결선 815">
                <a:extLst>
                  <a:ext uri="{FF2B5EF4-FFF2-40B4-BE49-F238E27FC236}">
                    <a16:creationId xmlns:a16="http://schemas.microsoft.com/office/drawing/2014/main" id="{2D215FBC-CE0B-A1BE-903A-E38D8100FED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19">
                <a:extLst>
                  <a:ext uri="{FF2B5EF4-FFF2-40B4-BE49-F238E27FC236}">
                    <a16:creationId xmlns:a16="http://schemas.microsoft.com/office/drawing/2014/main" id="{96367DBE-11AE-9E1C-72C3-123C8D6971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21" name="직선 연결선 826">
              <a:extLst>
                <a:ext uri="{FF2B5EF4-FFF2-40B4-BE49-F238E27FC236}">
                  <a16:creationId xmlns:a16="http://schemas.microsoft.com/office/drawing/2014/main" id="{F1C84639-4B7C-1BB1-6650-CA2F9603DCCE}"/>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32">
              <a:extLst>
                <a:ext uri="{FF2B5EF4-FFF2-40B4-BE49-F238E27FC236}">
                  <a16:creationId xmlns:a16="http://schemas.microsoft.com/office/drawing/2014/main" id="{1CE68011-83FA-59C5-0ACF-F8115C2C71E1}"/>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35" name="그룹 835">
            <a:extLst>
              <a:ext uri="{FF2B5EF4-FFF2-40B4-BE49-F238E27FC236}">
                <a16:creationId xmlns:a16="http://schemas.microsoft.com/office/drawing/2014/main" id="{7CD180E3-1B8A-2589-41F8-B68919444A43}"/>
              </a:ext>
            </a:extLst>
          </p:cNvPr>
          <p:cNvGrpSpPr/>
          <p:nvPr/>
        </p:nvGrpSpPr>
        <p:grpSpPr>
          <a:xfrm rot="16200000">
            <a:off x="3779953" y="5048019"/>
            <a:ext cx="564373" cy="268733"/>
            <a:chOff x="5890169" y="4312037"/>
            <a:chExt cx="1895988" cy="1103725"/>
          </a:xfrm>
        </p:grpSpPr>
        <p:grpSp>
          <p:nvGrpSpPr>
            <p:cNvPr id="36" name="그룹 822">
              <a:extLst>
                <a:ext uri="{FF2B5EF4-FFF2-40B4-BE49-F238E27FC236}">
                  <a16:creationId xmlns:a16="http://schemas.microsoft.com/office/drawing/2014/main" id="{ECC4442C-7A16-F22B-5F96-E22E6C3C84E1}"/>
                </a:ext>
              </a:extLst>
            </p:cNvPr>
            <p:cNvGrpSpPr/>
            <p:nvPr/>
          </p:nvGrpSpPr>
          <p:grpSpPr>
            <a:xfrm>
              <a:off x="6122466" y="4312037"/>
              <a:ext cx="1432853" cy="1103725"/>
              <a:chOff x="5991225" y="4310063"/>
              <a:chExt cx="496427" cy="273840"/>
            </a:xfrm>
          </p:grpSpPr>
          <p:cxnSp>
            <p:nvCxnSpPr>
              <p:cNvPr id="57" name="직선 연결선 771">
                <a:extLst>
                  <a:ext uri="{FF2B5EF4-FFF2-40B4-BE49-F238E27FC236}">
                    <a16:creationId xmlns:a16="http://schemas.microsoft.com/office/drawing/2014/main" id="{A53F2A44-7026-FE2F-3FF3-3CC3D2325DE2}"/>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4" name="직선 연결선 789">
                <a:extLst>
                  <a:ext uri="{FF2B5EF4-FFF2-40B4-BE49-F238E27FC236}">
                    <a16:creationId xmlns:a16="http://schemas.microsoft.com/office/drawing/2014/main" id="{2AE31390-2794-688D-9A0F-1DB6DBC73A3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1" name="직선 연결선 792">
                <a:extLst>
                  <a:ext uri="{FF2B5EF4-FFF2-40B4-BE49-F238E27FC236}">
                    <a16:creationId xmlns:a16="http://schemas.microsoft.com/office/drawing/2014/main" id="{FDF32413-3BEF-3188-142B-CF53C29444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4" name="직선 연결선 807">
                <a:extLst>
                  <a:ext uri="{FF2B5EF4-FFF2-40B4-BE49-F238E27FC236}">
                    <a16:creationId xmlns:a16="http://schemas.microsoft.com/office/drawing/2014/main" id="{88CAEFD1-A5ED-EBF6-0D0A-77C294109AD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5" name="직선 연결선 810">
                <a:extLst>
                  <a:ext uri="{FF2B5EF4-FFF2-40B4-BE49-F238E27FC236}">
                    <a16:creationId xmlns:a16="http://schemas.microsoft.com/office/drawing/2014/main" id="{DBE19B15-E823-C09E-BC88-AA008D1FFB7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6" name="직선 연결선 815">
                <a:extLst>
                  <a:ext uri="{FF2B5EF4-FFF2-40B4-BE49-F238E27FC236}">
                    <a16:creationId xmlns:a16="http://schemas.microsoft.com/office/drawing/2014/main" id="{2242AAB2-F40B-3985-5BD2-13778A298CF4}"/>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7" name="직선 연결선 819">
                <a:extLst>
                  <a:ext uri="{FF2B5EF4-FFF2-40B4-BE49-F238E27FC236}">
                    <a16:creationId xmlns:a16="http://schemas.microsoft.com/office/drawing/2014/main" id="{4391A75B-5D25-CD4E-74F8-3C9CBCAFFDAA}"/>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37" name="직선 연결선 826">
              <a:extLst>
                <a:ext uri="{FF2B5EF4-FFF2-40B4-BE49-F238E27FC236}">
                  <a16:creationId xmlns:a16="http://schemas.microsoft.com/office/drawing/2014/main" id="{2B2D7900-E1A2-883A-0BB4-34D054CC18B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50" name="직선 연결선 832">
              <a:extLst>
                <a:ext uri="{FF2B5EF4-FFF2-40B4-BE49-F238E27FC236}">
                  <a16:creationId xmlns:a16="http://schemas.microsoft.com/office/drawing/2014/main" id="{FBD45BBD-1B4F-9A3F-17BF-8FA803E2923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78" name="그룹 835">
            <a:extLst>
              <a:ext uri="{FF2B5EF4-FFF2-40B4-BE49-F238E27FC236}">
                <a16:creationId xmlns:a16="http://schemas.microsoft.com/office/drawing/2014/main" id="{0914AE55-6A16-184B-F9E1-00C62179503E}"/>
              </a:ext>
            </a:extLst>
          </p:cNvPr>
          <p:cNvGrpSpPr/>
          <p:nvPr/>
        </p:nvGrpSpPr>
        <p:grpSpPr>
          <a:xfrm rot="16200000">
            <a:off x="4893346" y="4380986"/>
            <a:ext cx="564373" cy="268733"/>
            <a:chOff x="5890169" y="4312037"/>
            <a:chExt cx="1895988" cy="1103725"/>
          </a:xfrm>
        </p:grpSpPr>
        <p:grpSp>
          <p:nvGrpSpPr>
            <p:cNvPr id="79" name="그룹 822">
              <a:extLst>
                <a:ext uri="{FF2B5EF4-FFF2-40B4-BE49-F238E27FC236}">
                  <a16:creationId xmlns:a16="http://schemas.microsoft.com/office/drawing/2014/main" id="{E2DC8BEF-290E-CEEA-C2D4-6C4336B50ED6}"/>
                </a:ext>
              </a:extLst>
            </p:cNvPr>
            <p:cNvGrpSpPr/>
            <p:nvPr/>
          </p:nvGrpSpPr>
          <p:grpSpPr>
            <a:xfrm>
              <a:off x="6122466" y="4312037"/>
              <a:ext cx="1432853" cy="1103725"/>
              <a:chOff x="5991225" y="4310063"/>
              <a:chExt cx="496427" cy="273840"/>
            </a:xfrm>
          </p:grpSpPr>
          <p:cxnSp>
            <p:nvCxnSpPr>
              <p:cNvPr id="90" name="직선 연결선 771">
                <a:extLst>
                  <a:ext uri="{FF2B5EF4-FFF2-40B4-BE49-F238E27FC236}">
                    <a16:creationId xmlns:a16="http://schemas.microsoft.com/office/drawing/2014/main" id="{16E57166-AE89-4621-7DD7-B67FBC8A2026}"/>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2" name="직선 연결선 789">
                <a:extLst>
                  <a:ext uri="{FF2B5EF4-FFF2-40B4-BE49-F238E27FC236}">
                    <a16:creationId xmlns:a16="http://schemas.microsoft.com/office/drawing/2014/main" id="{FE5C0B6B-3072-703C-8991-444DDF9996BB}"/>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3" name="직선 연결선 792">
                <a:extLst>
                  <a:ext uri="{FF2B5EF4-FFF2-40B4-BE49-F238E27FC236}">
                    <a16:creationId xmlns:a16="http://schemas.microsoft.com/office/drawing/2014/main" id="{78048EB1-3EAA-7630-473E-291B6FF00E3C}"/>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5" name="직선 연결선 807">
                <a:extLst>
                  <a:ext uri="{FF2B5EF4-FFF2-40B4-BE49-F238E27FC236}">
                    <a16:creationId xmlns:a16="http://schemas.microsoft.com/office/drawing/2014/main" id="{6F49C143-2C79-13DA-AAB5-11CE58C9821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6" name="직선 연결선 810">
                <a:extLst>
                  <a:ext uri="{FF2B5EF4-FFF2-40B4-BE49-F238E27FC236}">
                    <a16:creationId xmlns:a16="http://schemas.microsoft.com/office/drawing/2014/main" id="{802A7C39-85F4-D325-B12A-4BE62C89DD80}"/>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7" name="직선 연결선 815">
                <a:extLst>
                  <a:ext uri="{FF2B5EF4-FFF2-40B4-BE49-F238E27FC236}">
                    <a16:creationId xmlns:a16="http://schemas.microsoft.com/office/drawing/2014/main" id="{2A1F44B3-4AFF-4D90-C44E-D7D9022456FF}"/>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19">
                <a:extLst>
                  <a:ext uri="{FF2B5EF4-FFF2-40B4-BE49-F238E27FC236}">
                    <a16:creationId xmlns:a16="http://schemas.microsoft.com/office/drawing/2014/main" id="{6469F8BA-F6B0-B8A7-249C-40310C66ABD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80" name="직선 연결선 826">
              <a:extLst>
                <a:ext uri="{FF2B5EF4-FFF2-40B4-BE49-F238E27FC236}">
                  <a16:creationId xmlns:a16="http://schemas.microsoft.com/office/drawing/2014/main" id="{0D720D70-1F6D-925F-2365-3788DDD4FE2D}"/>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85" name="직선 연결선 832">
              <a:extLst>
                <a:ext uri="{FF2B5EF4-FFF2-40B4-BE49-F238E27FC236}">
                  <a16:creationId xmlns:a16="http://schemas.microsoft.com/office/drawing/2014/main" id="{A3387672-D771-3F20-D3DD-F9F7ABB3071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99" name="그룹 835">
            <a:extLst>
              <a:ext uri="{FF2B5EF4-FFF2-40B4-BE49-F238E27FC236}">
                <a16:creationId xmlns:a16="http://schemas.microsoft.com/office/drawing/2014/main" id="{9A133207-E4C7-6643-D320-25871148867F}"/>
              </a:ext>
            </a:extLst>
          </p:cNvPr>
          <p:cNvGrpSpPr/>
          <p:nvPr/>
        </p:nvGrpSpPr>
        <p:grpSpPr>
          <a:xfrm rot="16200000">
            <a:off x="4893347" y="5048019"/>
            <a:ext cx="564373" cy="268733"/>
            <a:chOff x="5890169" y="4312037"/>
            <a:chExt cx="1895988" cy="1103725"/>
          </a:xfrm>
        </p:grpSpPr>
        <p:grpSp>
          <p:nvGrpSpPr>
            <p:cNvPr id="100" name="그룹 822">
              <a:extLst>
                <a:ext uri="{FF2B5EF4-FFF2-40B4-BE49-F238E27FC236}">
                  <a16:creationId xmlns:a16="http://schemas.microsoft.com/office/drawing/2014/main" id="{1C5B3C2D-7E65-A963-E5C5-B893F8827900}"/>
                </a:ext>
              </a:extLst>
            </p:cNvPr>
            <p:cNvGrpSpPr/>
            <p:nvPr/>
          </p:nvGrpSpPr>
          <p:grpSpPr>
            <a:xfrm>
              <a:off x="6122466" y="4312037"/>
              <a:ext cx="1432853" cy="1103725"/>
              <a:chOff x="5991225" y="4310063"/>
              <a:chExt cx="496427" cy="273840"/>
            </a:xfrm>
          </p:grpSpPr>
          <p:cxnSp>
            <p:nvCxnSpPr>
              <p:cNvPr id="103" name="직선 연결선 771">
                <a:extLst>
                  <a:ext uri="{FF2B5EF4-FFF2-40B4-BE49-F238E27FC236}">
                    <a16:creationId xmlns:a16="http://schemas.microsoft.com/office/drawing/2014/main" id="{CBD2C901-D21E-F47D-A0A2-F4888200240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789">
                <a:extLst>
                  <a:ext uri="{FF2B5EF4-FFF2-40B4-BE49-F238E27FC236}">
                    <a16:creationId xmlns:a16="http://schemas.microsoft.com/office/drawing/2014/main" id="{AD0CEED6-C7A8-F06F-FE12-A15023E8DB47}"/>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792">
                <a:extLst>
                  <a:ext uri="{FF2B5EF4-FFF2-40B4-BE49-F238E27FC236}">
                    <a16:creationId xmlns:a16="http://schemas.microsoft.com/office/drawing/2014/main" id="{CABFE938-E117-4702-26E5-4BF99656DDA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6" name="직선 연결선 807">
                <a:extLst>
                  <a:ext uri="{FF2B5EF4-FFF2-40B4-BE49-F238E27FC236}">
                    <a16:creationId xmlns:a16="http://schemas.microsoft.com/office/drawing/2014/main" id="{739466D6-9E1F-7A04-12C4-4D68DF63D69B}"/>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7" name="직선 연결선 810">
                <a:extLst>
                  <a:ext uri="{FF2B5EF4-FFF2-40B4-BE49-F238E27FC236}">
                    <a16:creationId xmlns:a16="http://schemas.microsoft.com/office/drawing/2014/main" id="{CA30AA69-6A41-6BAA-1844-B59C13F8CF1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8" name="직선 연결선 815">
                <a:extLst>
                  <a:ext uri="{FF2B5EF4-FFF2-40B4-BE49-F238E27FC236}">
                    <a16:creationId xmlns:a16="http://schemas.microsoft.com/office/drawing/2014/main" id="{8971B133-FC4E-AE01-89B9-1E0431218C36}"/>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9" name="직선 연결선 819">
                <a:extLst>
                  <a:ext uri="{FF2B5EF4-FFF2-40B4-BE49-F238E27FC236}">
                    <a16:creationId xmlns:a16="http://schemas.microsoft.com/office/drawing/2014/main" id="{0902EBD0-C451-30AA-CFF5-3EE723ADFC8F}"/>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01" name="직선 연결선 826">
              <a:extLst>
                <a:ext uri="{FF2B5EF4-FFF2-40B4-BE49-F238E27FC236}">
                  <a16:creationId xmlns:a16="http://schemas.microsoft.com/office/drawing/2014/main" id="{7FAFEAF5-F50F-A4D0-7A21-F1FEF11F03F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32">
              <a:extLst>
                <a:ext uri="{FF2B5EF4-FFF2-40B4-BE49-F238E27FC236}">
                  <a16:creationId xmlns:a16="http://schemas.microsoft.com/office/drawing/2014/main" id="{C9D80FC4-F80E-4BE0-0CF7-9D16ACB510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10" name="그룹 835">
            <a:extLst>
              <a:ext uri="{FF2B5EF4-FFF2-40B4-BE49-F238E27FC236}">
                <a16:creationId xmlns:a16="http://schemas.microsoft.com/office/drawing/2014/main" id="{E2DE9843-11A1-B72C-36ED-1FE88793A7D7}"/>
              </a:ext>
            </a:extLst>
          </p:cNvPr>
          <p:cNvGrpSpPr/>
          <p:nvPr/>
        </p:nvGrpSpPr>
        <p:grpSpPr>
          <a:xfrm rot="16200000">
            <a:off x="6006980" y="4380986"/>
            <a:ext cx="564373" cy="268733"/>
            <a:chOff x="5890169" y="4312037"/>
            <a:chExt cx="1895988" cy="1103725"/>
          </a:xfrm>
        </p:grpSpPr>
        <p:grpSp>
          <p:nvGrpSpPr>
            <p:cNvPr id="111" name="그룹 822">
              <a:extLst>
                <a:ext uri="{FF2B5EF4-FFF2-40B4-BE49-F238E27FC236}">
                  <a16:creationId xmlns:a16="http://schemas.microsoft.com/office/drawing/2014/main" id="{67B0FD71-9C96-60F5-8877-30B2470DD586}"/>
                </a:ext>
              </a:extLst>
            </p:cNvPr>
            <p:cNvGrpSpPr/>
            <p:nvPr/>
          </p:nvGrpSpPr>
          <p:grpSpPr>
            <a:xfrm>
              <a:off x="6122466" y="4312037"/>
              <a:ext cx="1432853" cy="1103725"/>
              <a:chOff x="5991225" y="4310063"/>
              <a:chExt cx="496427" cy="273840"/>
            </a:xfrm>
          </p:grpSpPr>
          <p:cxnSp>
            <p:nvCxnSpPr>
              <p:cNvPr id="114" name="직선 연결선 771">
                <a:extLst>
                  <a:ext uri="{FF2B5EF4-FFF2-40B4-BE49-F238E27FC236}">
                    <a16:creationId xmlns:a16="http://schemas.microsoft.com/office/drawing/2014/main" id="{D3964D48-33AF-B1DE-9969-8CF3B731D6EE}"/>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789">
                <a:extLst>
                  <a:ext uri="{FF2B5EF4-FFF2-40B4-BE49-F238E27FC236}">
                    <a16:creationId xmlns:a16="http://schemas.microsoft.com/office/drawing/2014/main" id="{FC9F90BD-B033-E238-9758-FD94E737AC6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792">
                <a:extLst>
                  <a:ext uri="{FF2B5EF4-FFF2-40B4-BE49-F238E27FC236}">
                    <a16:creationId xmlns:a16="http://schemas.microsoft.com/office/drawing/2014/main" id="{5BECE959-9F5F-BAFD-B6B4-98FE3A52356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07">
                <a:extLst>
                  <a:ext uri="{FF2B5EF4-FFF2-40B4-BE49-F238E27FC236}">
                    <a16:creationId xmlns:a16="http://schemas.microsoft.com/office/drawing/2014/main" id="{B18BE5E0-8EEB-4D43-3500-AA6D9DC1DFC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8" name="직선 연결선 810">
                <a:extLst>
                  <a:ext uri="{FF2B5EF4-FFF2-40B4-BE49-F238E27FC236}">
                    <a16:creationId xmlns:a16="http://schemas.microsoft.com/office/drawing/2014/main" id="{3B7AB53D-1EB8-BA98-4484-EC8A178F21F8}"/>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9" name="직선 연결선 815">
                <a:extLst>
                  <a:ext uri="{FF2B5EF4-FFF2-40B4-BE49-F238E27FC236}">
                    <a16:creationId xmlns:a16="http://schemas.microsoft.com/office/drawing/2014/main" id="{37191955-2546-6884-E212-7393210FA55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0" name="직선 연결선 819">
                <a:extLst>
                  <a:ext uri="{FF2B5EF4-FFF2-40B4-BE49-F238E27FC236}">
                    <a16:creationId xmlns:a16="http://schemas.microsoft.com/office/drawing/2014/main" id="{AF405206-B039-831F-3002-3E802BFEF759}"/>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12" name="직선 연결선 826">
              <a:extLst>
                <a:ext uri="{FF2B5EF4-FFF2-40B4-BE49-F238E27FC236}">
                  <a16:creationId xmlns:a16="http://schemas.microsoft.com/office/drawing/2014/main" id="{D7552775-FA91-2568-52A4-3D092D2E18F3}"/>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832">
              <a:extLst>
                <a:ext uri="{FF2B5EF4-FFF2-40B4-BE49-F238E27FC236}">
                  <a16:creationId xmlns:a16="http://schemas.microsoft.com/office/drawing/2014/main" id="{5D9C5420-0640-8924-8017-7D7C943063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21" name="그룹 835">
            <a:extLst>
              <a:ext uri="{FF2B5EF4-FFF2-40B4-BE49-F238E27FC236}">
                <a16:creationId xmlns:a16="http://schemas.microsoft.com/office/drawing/2014/main" id="{46F06E68-A4D3-1E29-B631-77531C389F37}"/>
              </a:ext>
            </a:extLst>
          </p:cNvPr>
          <p:cNvGrpSpPr/>
          <p:nvPr/>
        </p:nvGrpSpPr>
        <p:grpSpPr>
          <a:xfrm rot="16200000">
            <a:off x="6006981" y="5048019"/>
            <a:ext cx="564373" cy="268733"/>
            <a:chOff x="5890169" y="4312037"/>
            <a:chExt cx="1895988" cy="1103725"/>
          </a:xfrm>
        </p:grpSpPr>
        <p:grpSp>
          <p:nvGrpSpPr>
            <p:cNvPr id="122" name="그룹 822">
              <a:extLst>
                <a:ext uri="{FF2B5EF4-FFF2-40B4-BE49-F238E27FC236}">
                  <a16:creationId xmlns:a16="http://schemas.microsoft.com/office/drawing/2014/main" id="{4E1C80F3-56B0-E94D-2AF2-B4296032C0D7}"/>
                </a:ext>
              </a:extLst>
            </p:cNvPr>
            <p:cNvGrpSpPr/>
            <p:nvPr/>
          </p:nvGrpSpPr>
          <p:grpSpPr>
            <a:xfrm>
              <a:off x="6122466" y="4312037"/>
              <a:ext cx="1432853" cy="1103725"/>
              <a:chOff x="5991225" y="4310063"/>
              <a:chExt cx="496427" cy="273840"/>
            </a:xfrm>
          </p:grpSpPr>
          <p:cxnSp>
            <p:nvCxnSpPr>
              <p:cNvPr id="125" name="직선 연결선 771">
                <a:extLst>
                  <a:ext uri="{FF2B5EF4-FFF2-40B4-BE49-F238E27FC236}">
                    <a16:creationId xmlns:a16="http://schemas.microsoft.com/office/drawing/2014/main" id="{56472CE2-E17B-E0AD-132B-B81078087073}"/>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6" name="직선 연결선 789">
                <a:extLst>
                  <a:ext uri="{FF2B5EF4-FFF2-40B4-BE49-F238E27FC236}">
                    <a16:creationId xmlns:a16="http://schemas.microsoft.com/office/drawing/2014/main" id="{5D061D8C-AFBA-BE3D-7F94-8AFA7F763244}"/>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7" name="직선 연결선 792">
                <a:extLst>
                  <a:ext uri="{FF2B5EF4-FFF2-40B4-BE49-F238E27FC236}">
                    <a16:creationId xmlns:a16="http://schemas.microsoft.com/office/drawing/2014/main" id="{33846EE5-4EE4-CC6D-F181-8ACB111A2086}"/>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8" name="직선 연결선 807">
                <a:extLst>
                  <a:ext uri="{FF2B5EF4-FFF2-40B4-BE49-F238E27FC236}">
                    <a16:creationId xmlns:a16="http://schemas.microsoft.com/office/drawing/2014/main" id="{79026406-EEB7-C1B6-3937-3592D4643347}"/>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9" name="직선 연결선 810">
                <a:extLst>
                  <a:ext uri="{FF2B5EF4-FFF2-40B4-BE49-F238E27FC236}">
                    <a16:creationId xmlns:a16="http://schemas.microsoft.com/office/drawing/2014/main" id="{81395FAA-5370-B2C9-3F9C-FC72D2D8585B}"/>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0" name="직선 연결선 815">
                <a:extLst>
                  <a:ext uri="{FF2B5EF4-FFF2-40B4-BE49-F238E27FC236}">
                    <a16:creationId xmlns:a16="http://schemas.microsoft.com/office/drawing/2014/main" id="{3806A183-4C5D-6E8D-97F1-ADCD0637E45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1" name="직선 연결선 819">
                <a:extLst>
                  <a:ext uri="{FF2B5EF4-FFF2-40B4-BE49-F238E27FC236}">
                    <a16:creationId xmlns:a16="http://schemas.microsoft.com/office/drawing/2014/main" id="{932D1442-8E11-B6B1-230B-32D3C8615C8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23" name="직선 연결선 826">
              <a:extLst>
                <a:ext uri="{FF2B5EF4-FFF2-40B4-BE49-F238E27FC236}">
                  <a16:creationId xmlns:a16="http://schemas.microsoft.com/office/drawing/2014/main" id="{BE4AC356-3A57-A5D9-5E8C-14A0181F9A16}"/>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4" name="직선 연결선 832">
              <a:extLst>
                <a:ext uri="{FF2B5EF4-FFF2-40B4-BE49-F238E27FC236}">
                  <a16:creationId xmlns:a16="http://schemas.microsoft.com/office/drawing/2014/main" id="{21F6AFD1-4707-F432-BE32-FEBDEB6FE4C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32" name="그룹 835">
            <a:extLst>
              <a:ext uri="{FF2B5EF4-FFF2-40B4-BE49-F238E27FC236}">
                <a16:creationId xmlns:a16="http://schemas.microsoft.com/office/drawing/2014/main" id="{1BF5A43A-17DF-637B-FADC-39781538C6C0}"/>
              </a:ext>
            </a:extLst>
          </p:cNvPr>
          <p:cNvGrpSpPr/>
          <p:nvPr/>
        </p:nvGrpSpPr>
        <p:grpSpPr>
          <a:xfrm rot="16200000">
            <a:off x="7120494" y="4380986"/>
            <a:ext cx="564373" cy="268733"/>
            <a:chOff x="5890169" y="4312037"/>
            <a:chExt cx="1895988" cy="1103725"/>
          </a:xfrm>
        </p:grpSpPr>
        <p:grpSp>
          <p:nvGrpSpPr>
            <p:cNvPr id="133" name="그룹 822">
              <a:extLst>
                <a:ext uri="{FF2B5EF4-FFF2-40B4-BE49-F238E27FC236}">
                  <a16:creationId xmlns:a16="http://schemas.microsoft.com/office/drawing/2014/main" id="{79274270-930E-A63A-45A1-75B1D628A402}"/>
                </a:ext>
              </a:extLst>
            </p:cNvPr>
            <p:cNvGrpSpPr/>
            <p:nvPr/>
          </p:nvGrpSpPr>
          <p:grpSpPr>
            <a:xfrm>
              <a:off x="6122466" y="4312037"/>
              <a:ext cx="1432853" cy="1103725"/>
              <a:chOff x="5991225" y="4310063"/>
              <a:chExt cx="496427" cy="273840"/>
            </a:xfrm>
          </p:grpSpPr>
          <p:cxnSp>
            <p:nvCxnSpPr>
              <p:cNvPr id="136" name="직선 연결선 771">
                <a:extLst>
                  <a:ext uri="{FF2B5EF4-FFF2-40B4-BE49-F238E27FC236}">
                    <a16:creationId xmlns:a16="http://schemas.microsoft.com/office/drawing/2014/main" id="{34672CA8-1EEF-0C00-B9CC-A68DEFB10460}"/>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7" name="직선 연결선 789">
                <a:extLst>
                  <a:ext uri="{FF2B5EF4-FFF2-40B4-BE49-F238E27FC236}">
                    <a16:creationId xmlns:a16="http://schemas.microsoft.com/office/drawing/2014/main" id="{EA15D5AC-7B24-9276-B617-D68B7791F7E5}"/>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8" name="직선 연결선 792">
                <a:extLst>
                  <a:ext uri="{FF2B5EF4-FFF2-40B4-BE49-F238E27FC236}">
                    <a16:creationId xmlns:a16="http://schemas.microsoft.com/office/drawing/2014/main" id="{6DD1EEA3-9B7A-3CD2-6E46-E654B119D8FD}"/>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9" name="직선 연결선 807">
                <a:extLst>
                  <a:ext uri="{FF2B5EF4-FFF2-40B4-BE49-F238E27FC236}">
                    <a16:creationId xmlns:a16="http://schemas.microsoft.com/office/drawing/2014/main" id="{E227C1E6-1AC3-71A4-761A-FD06198F1E5D}"/>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0" name="직선 연결선 810">
                <a:extLst>
                  <a:ext uri="{FF2B5EF4-FFF2-40B4-BE49-F238E27FC236}">
                    <a16:creationId xmlns:a16="http://schemas.microsoft.com/office/drawing/2014/main" id="{DF1D6C90-E511-BC55-B217-2EEC4CD2B36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1" name="직선 연결선 815">
                <a:extLst>
                  <a:ext uri="{FF2B5EF4-FFF2-40B4-BE49-F238E27FC236}">
                    <a16:creationId xmlns:a16="http://schemas.microsoft.com/office/drawing/2014/main" id="{E6874B1F-59D1-7760-57EC-DD8F21C0D4CD}"/>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2" name="직선 연결선 819">
                <a:extLst>
                  <a:ext uri="{FF2B5EF4-FFF2-40B4-BE49-F238E27FC236}">
                    <a16:creationId xmlns:a16="http://schemas.microsoft.com/office/drawing/2014/main" id="{01161A12-F6E3-55A0-5A12-F19083E37C4E}"/>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34" name="직선 연결선 826">
              <a:extLst>
                <a:ext uri="{FF2B5EF4-FFF2-40B4-BE49-F238E27FC236}">
                  <a16:creationId xmlns:a16="http://schemas.microsoft.com/office/drawing/2014/main" id="{85CDB2E5-4914-8F24-B835-5E9F3EAD22F2}"/>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5" name="직선 연결선 832">
              <a:extLst>
                <a:ext uri="{FF2B5EF4-FFF2-40B4-BE49-F238E27FC236}">
                  <a16:creationId xmlns:a16="http://schemas.microsoft.com/office/drawing/2014/main" id="{3032E4D8-1818-D24A-7685-0F925B877462}"/>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43" name="그룹 835">
            <a:extLst>
              <a:ext uri="{FF2B5EF4-FFF2-40B4-BE49-F238E27FC236}">
                <a16:creationId xmlns:a16="http://schemas.microsoft.com/office/drawing/2014/main" id="{1B63DB89-B2C0-F8FF-C54A-3B445F5441D8}"/>
              </a:ext>
            </a:extLst>
          </p:cNvPr>
          <p:cNvGrpSpPr/>
          <p:nvPr/>
        </p:nvGrpSpPr>
        <p:grpSpPr>
          <a:xfrm rot="16200000">
            <a:off x="7120495" y="5048019"/>
            <a:ext cx="564373" cy="268733"/>
            <a:chOff x="5890169" y="4312037"/>
            <a:chExt cx="1895988" cy="1103725"/>
          </a:xfrm>
        </p:grpSpPr>
        <p:grpSp>
          <p:nvGrpSpPr>
            <p:cNvPr id="144" name="그룹 822">
              <a:extLst>
                <a:ext uri="{FF2B5EF4-FFF2-40B4-BE49-F238E27FC236}">
                  <a16:creationId xmlns:a16="http://schemas.microsoft.com/office/drawing/2014/main" id="{82C314C4-E967-C2CE-1A40-96DD0609CA44}"/>
                </a:ext>
              </a:extLst>
            </p:cNvPr>
            <p:cNvGrpSpPr/>
            <p:nvPr/>
          </p:nvGrpSpPr>
          <p:grpSpPr>
            <a:xfrm>
              <a:off x="6122466" y="4312037"/>
              <a:ext cx="1432853" cy="1103725"/>
              <a:chOff x="5991225" y="4310063"/>
              <a:chExt cx="496427" cy="273840"/>
            </a:xfrm>
          </p:grpSpPr>
          <p:cxnSp>
            <p:nvCxnSpPr>
              <p:cNvPr id="147" name="직선 연결선 771">
                <a:extLst>
                  <a:ext uri="{FF2B5EF4-FFF2-40B4-BE49-F238E27FC236}">
                    <a16:creationId xmlns:a16="http://schemas.microsoft.com/office/drawing/2014/main" id="{8BC0464A-3224-FE23-A865-C9B71633502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8" name="직선 연결선 789">
                <a:extLst>
                  <a:ext uri="{FF2B5EF4-FFF2-40B4-BE49-F238E27FC236}">
                    <a16:creationId xmlns:a16="http://schemas.microsoft.com/office/drawing/2014/main" id="{F53CDD37-E834-BE1F-6B91-E6B19AF3B09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9" name="직선 연결선 792">
                <a:extLst>
                  <a:ext uri="{FF2B5EF4-FFF2-40B4-BE49-F238E27FC236}">
                    <a16:creationId xmlns:a16="http://schemas.microsoft.com/office/drawing/2014/main" id="{9F8C6A34-D777-39A7-B81A-68F94AC7AF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0" name="직선 연결선 807">
                <a:extLst>
                  <a:ext uri="{FF2B5EF4-FFF2-40B4-BE49-F238E27FC236}">
                    <a16:creationId xmlns:a16="http://schemas.microsoft.com/office/drawing/2014/main" id="{4BCDB7BD-877C-EDB7-4B96-32548C16A30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1" name="직선 연결선 810">
                <a:extLst>
                  <a:ext uri="{FF2B5EF4-FFF2-40B4-BE49-F238E27FC236}">
                    <a16:creationId xmlns:a16="http://schemas.microsoft.com/office/drawing/2014/main" id="{8365F89A-001A-6260-DEFC-CB8788DD27A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2" name="직선 연결선 815">
                <a:extLst>
                  <a:ext uri="{FF2B5EF4-FFF2-40B4-BE49-F238E27FC236}">
                    <a16:creationId xmlns:a16="http://schemas.microsoft.com/office/drawing/2014/main" id="{BF87F730-2A0B-50D4-6EF8-3BE57FEECDC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3" name="직선 연결선 819">
                <a:extLst>
                  <a:ext uri="{FF2B5EF4-FFF2-40B4-BE49-F238E27FC236}">
                    <a16:creationId xmlns:a16="http://schemas.microsoft.com/office/drawing/2014/main" id="{2DF7A94E-F48A-16A3-4703-4BC229F2CB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45" name="직선 연결선 826">
              <a:extLst>
                <a:ext uri="{FF2B5EF4-FFF2-40B4-BE49-F238E27FC236}">
                  <a16:creationId xmlns:a16="http://schemas.microsoft.com/office/drawing/2014/main" id="{EBD2A457-ABA1-4356-D024-3E0793D8377F}"/>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6" name="직선 연결선 832">
              <a:extLst>
                <a:ext uri="{FF2B5EF4-FFF2-40B4-BE49-F238E27FC236}">
                  <a16:creationId xmlns:a16="http://schemas.microsoft.com/office/drawing/2014/main" id="{2BA59ECA-CAAE-307D-DB67-89EEB7ABFE33}"/>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154" name="TextBox 153">
            <a:extLst>
              <a:ext uri="{FF2B5EF4-FFF2-40B4-BE49-F238E27FC236}">
                <a16:creationId xmlns:a16="http://schemas.microsoft.com/office/drawing/2014/main" id="{899C8904-684B-3AE0-22A4-4F64BA9C08C6}"/>
              </a:ext>
            </a:extLst>
          </p:cNvPr>
          <p:cNvSpPr txBox="1"/>
          <p:nvPr/>
        </p:nvSpPr>
        <p:spPr>
          <a:xfrm>
            <a:off x="-85888" y="2761010"/>
            <a:ext cx="3190481"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resistors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(1)</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or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open switches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(0)</a:t>
            </a:r>
          </a:p>
        </p:txBody>
      </p:sp>
      <p:sp>
        <p:nvSpPr>
          <p:cNvPr id="155" name="Left Brace 154">
            <a:extLst>
              <a:ext uri="{FF2B5EF4-FFF2-40B4-BE49-F238E27FC236}">
                <a16:creationId xmlns:a16="http://schemas.microsoft.com/office/drawing/2014/main" id="{33AA3690-BC45-5E74-93ED-ACE1BA77DB4C}"/>
              </a:ext>
            </a:extLst>
          </p:cNvPr>
          <p:cNvSpPr/>
          <p:nvPr/>
        </p:nvSpPr>
        <p:spPr>
          <a:xfrm>
            <a:off x="2634768" y="2887744"/>
            <a:ext cx="323170" cy="1236090"/>
          </a:xfrm>
          <a:prstGeom prst="leftBrace">
            <a:avLst>
              <a:gd name="adj1" fmla="val 52841"/>
              <a:gd name="adj2" fmla="val 31444"/>
            </a:avLst>
          </a:prstGeom>
          <a:ln w="19050">
            <a:solidFill>
              <a:srgbClr val="C80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그룹 835">
            <a:extLst>
              <a:ext uri="{FF2B5EF4-FFF2-40B4-BE49-F238E27FC236}">
                <a16:creationId xmlns:a16="http://schemas.microsoft.com/office/drawing/2014/main" id="{B63CB6F7-84D5-09AD-996F-9FBB94EEC874}"/>
              </a:ext>
            </a:extLst>
          </p:cNvPr>
          <p:cNvGrpSpPr/>
          <p:nvPr/>
        </p:nvGrpSpPr>
        <p:grpSpPr>
          <a:xfrm rot="16200000">
            <a:off x="4893346" y="3720630"/>
            <a:ext cx="564373" cy="268733"/>
            <a:chOff x="5890169" y="4312037"/>
            <a:chExt cx="1895988" cy="1103725"/>
          </a:xfrm>
        </p:grpSpPr>
        <p:grpSp>
          <p:nvGrpSpPr>
            <p:cNvPr id="157" name="그룹 822">
              <a:extLst>
                <a:ext uri="{FF2B5EF4-FFF2-40B4-BE49-F238E27FC236}">
                  <a16:creationId xmlns:a16="http://schemas.microsoft.com/office/drawing/2014/main" id="{57B5F6AF-9264-3133-9F75-3778674D3752}"/>
                </a:ext>
              </a:extLst>
            </p:cNvPr>
            <p:cNvGrpSpPr/>
            <p:nvPr/>
          </p:nvGrpSpPr>
          <p:grpSpPr>
            <a:xfrm>
              <a:off x="6122466" y="4312037"/>
              <a:ext cx="1432853" cy="1103725"/>
              <a:chOff x="5991225" y="4310063"/>
              <a:chExt cx="496427" cy="273840"/>
            </a:xfrm>
          </p:grpSpPr>
          <p:cxnSp>
            <p:nvCxnSpPr>
              <p:cNvPr id="160" name="직선 연결선 771">
                <a:extLst>
                  <a:ext uri="{FF2B5EF4-FFF2-40B4-BE49-F238E27FC236}">
                    <a16:creationId xmlns:a16="http://schemas.microsoft.com/office/drawing/2014/main" id="{4786857B-F26A-2243-D22E-018997E1C8E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1" name="직선 연결선 789">
                <a:extLst>
                  <a:ext uri="{FF2B5EF4-FFF2-40B4-BE49-F238E27FC236}">
                    <a16:creationId xmlns:a16="http://schemas.microsoft.com/office/drawing/2014/main" id="{904F2D5C-4791-75D2-5301-7F2E084D7FC8}"/>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2" name="직선 연결선 792">
                <a:extLst>
                  <a:ext uri="{FF2B5EF4-FFF2-40B4-BE49-F238E27FC236}">
                    <a16:creationId xmlns:a16="http://schemas.microsoft.com/office/drawing/2014/main" id="{AE7EC974-371B-1F86-D025-35CBE8CCD0B9}"/>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3" name="직선 연결선 807">
                <a:extLst>
                  <a:ext uri="{FF2B5EF4-FFF2-40B4-BE49-F238E27FC236}">
                    <a16:creationId xmlns:a16="http://schemas.microsoft.com/office/drawing/2014/main" id="{BC212E2C-7AEC-8978-9178-F81D43E17D26}"/>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4" name="직선 연결선 810">
                <a:extLst>
                  <a:ext uri="{FF2B5EF4-FFF2-40B4-BE49-F238E27FC236}">
                    <a16:creationId xmlns:a16="http://schemas.microsoft.com/office/drawing/2014/main" id="{B2025A5D-D679-CF90-3DF1-69924ACC8CE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5" name="직선 연결선 815">
                <a:extLst>
                  <a:ext uri="{FF2B5EF4-FFF2-40B4-BE49-F238E27FC236}">
                    <a16:creationId xmlns:a16="http://schemas.microsoft.com/office/drawing/2014/main" id="{2C5B9AF3-91BB-0A0F-AE8B-4F6C9832898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6" name="직선 연결선 819">
                <a:extLst>
                  <a:ext uri="{FF2B5EF4-FFF2-40B4-BE49-F238E27FC236}">
                    <a16:creationId xmlns:a16="http://schemas.microsoft.com/office/drawing/2014/main" id="{97D2F2BC-7B2E-B435-002B-A2D0B234864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58" name="직선 연결선 826">
              <a:extLst>
                <a:ext uri="{FF2B5EF4-FFF2-40B4-BE49-F238E27FC236}">
                  <a16:creationId xmlns:a16="http://schemas.microsoft.com/office/drawing/2014/main" id="{B64CC501-4BA8-9496-C1E7-CBE4D285198B}"/>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9" name="직선 연결선 832">
              <a:extLst>
                <a:ext uri="{FF2B5EF4-FFF2-40B4-BE49-F238E27FC236}">
                  <a16:creationId xmlns:a16="http://schemas.microsoft.com/office/drawing/2014/main" id="{93AA5A4B-32FB-82AC-B658-0EC80949E757}"/>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67" name="그룹 835">
            <a:extLst>
              <a:ext uri="{FF2B5EF4-FFF2-40B4-BE49-F238E27FC236}">
                <a16:creationId xmlns:a16="http://schemas.microsoft.com/office/drawing/2014/main" id="{CBA410D2-F61C-1BB0-809E-3DFEF737C6F0}"/>
              </a:ext>
            </a:extLst>
          </p:cNvPr>
          <p:cNvGrpSpPr/>
          <p:nvPr/>
        </p:nvGrpSpPr>
        <p:grpSpPr>
          <a:xfrm rot="16200000">
            <a:off x="6006980" y="3060186"/>
            <a:ext cx="564373" cy="268733"/>
            <a:chOff x="5890169" y="4312037"/>
            <a:chExt cx="1895988" cy="1103725"/>
          </a:xfrm>
        </p:grpSpPr>
        <p:grpSp>
          <p:nvGrpSpPr>
            <p:cNvPr id="168" name="그룹 822">
              <a:extLst>
                <a:ext uri="{FF2B5EF4-FFF2-40B4-BE49-F238E27FC236}">
                  <a16:creationId xmlns:a16="http://schemas.microsoft.com/office/drawing/2014/main" id="{EE5C1BD7-D2B8-C593-5684-E33024672C2B}"/>
                </a:ext>
              </a:extLst>
            </p:cNvPr>
            <p:cNvGrpSpPr/>
            <p:nvPr/>
          </p:nvGrpSpPr>
          <p:grpSpPr>
            <a:xfrm>
              <a:off x="6122466" y="4312037"/>
              <a:ext cx="1432853" cy="1103725"/>
              <a:chOff x="5991225" y="4310063"/>
              <a:chExt cx="496427" cy="273840"/>
            </a:xfrm>
          </p:grpSpPr>
          <p:cxnSp>
            <p:nvCxnSpPr>
              <p:cNvPr id="171" name="직선 연결선 771">
                <a:extLst>
                  <a:ext uri="{FF2B5EF4-FFF2-40B4-BE49-F238E27FC236}">
                    <a16:creationId xmlns:a16="http://schemas.microsoft.com/office/drawing/2014/main" id="{9D1BCDE7-1DD9-C412-BD72-F48E0165A96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2" name="직선 연결선 789">
                <a:extLst>
                  <a:ext uri="{FF2B5EF4-FFF2-40B4-BE49-F238E27FC236}">
                    <a16:creationId xmlns:a16="http://schemas.microsoft.com/office/drawing/2014/main" id="{B7D0D51C-51F8-09AC-FB9C-AF9BA631421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3" name="직선 연결선 792">
                <a:extLst>
                  <a:ext uri="{FF2B5EF4-FFF2-40B4-BE49-F238E27FC236}">
                    <a16:creationId xmlns:a16="http://schemas.microsoft.com/office/drawing/2014/main" id="{E9789E80-8914-CB8F-0F5A-B5B8A2B7915F}"/>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4" name="직선 연결선 807">
                <a:extLst>
                  <a:ext uri="{FF2B5EF4-FFF2-40B4-BE49-F238E27FC236}">
                    <a16:creationId xmlns:a16="http://schemas.microsoft.com/office/drawing/2014/main" id="{A3C24941-2F56-7235-691C-82F85C342B27}"/>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5" name="직선 연결선 810">
                <a:extLst>
                  <a:ext uri="{FF2B5EF4-FFF2-40B4-BE49-F238E27FC236}">
                    <a16:creationId xmlns:a16="http://schemas.microsoft.com/office/drawing/2014/main" id="{811F6DE6-13F6-8A97-57C9-9D487156F72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6" name="직선 연결선 815">
                <a:extLst>
                  <a:ext uri="{FF2B5EF4-FFF2-40B4-BE49-F238E27FC236}">
                    <a16:creationId xmlns:a16="http://schemas.microsoft.com/office/drawing/2014/main" id="{094FE345-6948-4FCF-4EDB-64F5A4B36B4F}"/>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7" name="직선 연결선 819">
                <a:extLst>
                  <a:ext uri="{FF2B5EF4-FFF2-40B4-BE49-F238E27FC236}">
                    <a16:creationId xmlns:a16="http://schemas.microsoft.com/office/drawing/2014/main" id="{560425F4-11BA-7FE4-584E-ADDC4F93CDC0}"/>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69" name="직선 연결선 826">
              <a:extLst>
                <a:ext uri="{FF2B5EF4-FFF2-40B4-BE49-F238E27FC236}">
                  <a16:creationId xmlns:a16="http://schemas.microsoft.com/office/drawing/2014/main" id="{3F2D677A-3109-2CE2-2243-B98E6C00ADF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0" name="직선 연결선 832">
              <a:extLst>
                <a:ext uri="{FF2B5EF4-FFF2-40B4-BE49-F238E27FC236}">
                  <a16:creationId xmlns:a16="http://schemas.microsoft.com/office/drawing/2014/main" id="{CB38072E-5F48-9231-1213-695F698A093D}"/>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78" name="그룹 835">
            <a:extLst>
              <a:ext uri="{FF2B5EF4-FFF2-40B4-BE49-F238E27FC236}">
                <a16:creationId xmlns:a16="http://schemas.microsoft.com/office/drawing/2014/main" id="{86A5B3C9-0EE9-2C01-407C-2AE2889687F5}"/>
              </a:ext>
            </a:extLst>
          </p:cNvPr>
          <p:cNvGrpSpPr/>
          <p:nvPr/>
        </p:nvGrpSpPr>
        <p:grpSpPr>
          <a:xfrm rot="16200000">
            <a:off x="7120494" y="3047310"/>
            <a:ext cx="564373" cy="268733"/>
            <a:chOff x="5890169" y="4312037"/>
            <a:chExt cx="1895988" cy="1103725"/>
          </a:xfrm>
        </p:grpSpPr>
        <p:grpSp>
          <p:nvGrpSpPr>
            <p:cNvPr id="179" name="그룹 822">
              <a:extLst>
                <a:ext uri="{FF2B5EF4-FFF2-40B4-BE49-F238E27FC236}">
                  <a16:creationId xmlns:a16="http://schemas.microsoft.com/office/drawing/2014/main" id="{1FFBE70D-3875-2509-A49E-D48E1213AFFA}"/>
                </a:ext>
              </a:extLst>
            </p:cNvPr>
            <p:cNvGrpSpPr/>
            <p:nvPr/>
          </p:nvGrpSpPr>
          <p:grpSpPr>
            <a:xfrm>
              <a:off x="6122466" y="4312037"/>
              <a:ext cx="1432853" cy="1103725"/>
              <a:chOff x="5991225" y="4310063"/>
              <a:chExt cx="496427" cy="273840"/>
            </a:xfrm>
          </p:grpSpPr>
          <p:cxnSp>
            <p:nvCxnSpPr>
              <p:cNvPr id="182" name="직선 연결선 771">
                <a:extLst>
                  <a:ext uri="{FF2B5EF4-FFF2-40B4-BE49-F238E27FC236}">
                    <a16:creationId xmlns:a16="http://schemas.microsoft.com/office/drawing/2014/main" id="{77909EF5-2276-582E-037A-5F31B18C3FC9}"/>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3" name="직선 연결선 789">
                <a:extLst>
                  <a:ext uri="{FF2B5EF4-FFF2-40B4-BE49-F238E27FC236}">
                    <a16:creationId xmlns:a16="http://schemas.microsoft.com/office/drawing/2014/main" id="{83E4595D-3FEE-8433-87FB-529A7A7AAB7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4" name="직선 연결선 792">
                <a:extLst>
                  <a:ext uri="{FF2B5EF4-FFF2-40B4-BE49-F238E27FC236}">
                    <a16:creationId xmlns:a16="http://schemas.microsoft.com/office/drawing/2014/main" id="{712B062D-F37A-3428-150D-CA38B04579F8}"/>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5" name="직선 연결선 807">
                <a:extLst>
                  <a:ext uri="{FF2B5EF4-FFF2-40B4-BE49-F238E27FC236}">
                    <a16:creationId xmlns:a16="http://schemas.microsoft.com/office/drawing/2014/main" id="{5852D7AA-95EE-CB62-C41F-2340BF71B4D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6" name="직선 연결선 810">
                <a:extLst>
                  <a:ext uri="{FF2B5EF4-FFF2-40B4-BE49-F238E27FC236}">
                    <a16:creationId xmlns:a16="http://schemas.microsoft.com/office/drawing/2014/main" id="{36902E79-E858-773C-A571-DFEE41D9CA6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7" name="직선 연결선 815">
                <a:extLst>
                  <a:ext uri="{FF2B5EF4-FFF2-40B4-BE49-F238E27FC236}">
                    <a16:creationId xmlns:a16="http://schemas.microsoft.com/office/drawing/2014/main" id="{8811803A-A435-0430-6E45-6640D4235A6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8" name="직선 연결선 819">
                <a:extLst>
                  <a:ext uri="{FF2B5EF4-FFF2-40B4-BE49-F238E27FC236}">
                    <a16:creationId xmlns:a16="http://schemas.microsoft.com/office/drawing/2014/main" id="{51C62045-6984-D8C1-C3F6-9B55A8C158E6}"/>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80" name="직선 연결선 826">
              <a:extLst>
                <a:ext uri="{FF2B5EF4-FFF2-40B4-BE49-F238E27FC236}">
                  <a16:creationId xmlns:a16="http://schemas.microsoft.com/office/drawing/2014/main" id="{9C58DD7B-F716-7577-8D1D-AF378BD3E75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1" name="직선 연결선 832">
              <a:extLst>
                <a:ext uri="{FF2B5EF4-FFF2-40B4-BE49-F238E27FC236}">
                  <a16:creationId xmlns:a16="http://schemas.microsoft.com/office/drawing/2014/main" id="{95BD4133-B6F6-E84F-8347-AEB260DFF954}"/>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89" name="그룹 835">
            <a:extLst>
              <a:ext uri="{FF2B5EF4-FFF2-40B4-BE49-F238E27FC236}">
                <a16:creationId xmlns:a16="http://schemas.microsoft.com/office/drawing/2014/main" id="{78E25BF5-362F-8941-9132-C143583DC978}"/>
              </a:ext>
            </a:extLst>
          </p:cNvPr>
          <p:cNvGrpSpPr/>
          <p:nvPr/>
        </p:nvGrpSpPr>
        <p:grpSpPr>
          <a:xfrm rot="16200000">
            <a:off x="7120495" y="3714343"/>
            <a:ext cx="564373" cy="268733"/>
            <a:chOff x="5890169" y="4312037"/>
            <a:chExt cx="1895988" cy="1103725"/>
          </a:xfrm>
        </p:grpSpPr>
        <p:grpSp>
          <p:nvGrpSpPr>
            <p:cNvPr id="190" name="그룹 822">
              <a:extLst>
                <a:ext uri="{FF2B5EF4-FFF2-40B4-BE49-F238E27FC236}">
                  <a16:creationId xmlns:a16="http://schemas.microsoft.com/office/drawing/2014/main" id="{01316078-B488-C955-C836-BA0C050F0F38}"/>
                </a:ext>
              </a:extLst>
            </p:cNvPr>
            <p:cNvGrpSpPr/>
            <p:nvPr/>
          </p:nvGrpSpPr>
          <p:grpSpPr>
            <a:xfrm>
              <a:off x="6122466" y="4312037"/>
              <a:ext cx="1432853" cy="1103725"/>
              <a:chOff x="5991225" y="4310063"/>
              <a:chExt cx="496427" cy="273840"/>
            </a:xfrm>
          </p:grpSpPr>
          <p:cxnSp>
            <p:nvCxnSpPr>
              <p:cNvPr id="193" name="직선 연결선 771">
                <a:extLst>
                  <a:ext uri="{FF2B5EF4-FFF2-40B4-BE49-F238E27FC236}">
                    <a16:creationId xmlns:a16="http://schemas.microsoft.com/office/drawing/2014/main" id="{974BBEA6-2817-DC08-FA2E-9B3F6DF44CE6}"/>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4" name="직선 연결선 789">
                <a:extLst>
                  <a:ext uri="{FF2B5EF4-FFF2-40B4-BE49-F238E27FC236}">
                    <a16:creationId xmlns:a16="http://schemas.microsoft.com/office/drawing/2014/main" id="{FE87092F-0F16-4009-B389-DAB064B09AA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5" name="직선 연결선 792">
                <a:extLst>
                  <a:ext uri="{FF2B5EF4-FFF2-40B4-BE49-F238E27FC236}">
                    <a16:creationId xmlns:a16="http://schemas.microsoft.com/office/drawing/2014/main" id="{DF3DA6CB-9B87-BFC4-09C8-9670F5AF704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6" name="직선 연결선 807">
                <a:extLst>
                  <a:ext uri="{FF2B5EF4-FFF2-40B4-BE49-F238E27FC236}">
                    <a16:creationId xmlns:a16="http://schemas.microsoft.com/office/drawing/2014/main" id="{E7117FFE-2B88-6213-C998-99AA5F868372}"/>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7" name="직선 연결선 810">
                <a:extLst>
                  <a:ext uri="{FF2B5EF4-FFF2-40B4-BE49-F238E27FC236}">
                    <a16:creationId xmlns:a16="http://schemas.microsoft.com/office/drawing/2014/main" id="{BE1F6235-35DD-B0DA-7BC7-395D15EE0223}"/>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8" name="직선 연결선 815">
                <a:extLst>
                  <a:ext uri="{FF2B5EF4-FFF2-40B4-BE49-F238E27FC236}">
                    <a16:creationId xmlns:a16="http://schemas.microsoft.com/office/drawing/2014/main" id="{A16A3A3D-FA01-78BF-6BC7-BFBCC2D31658}"/>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9" name="직선 연결선 819">
                <a:extLst>
                  <a:ext uri="{FF2B5EF4-FFF2-40B4-BE49-F238E27FC236}">
                    <a16:creationId xmlns:a16="http://schemas.microsoft.com/office/drawing/2014/main" id="{5CEF3E41-E07B-7FEF-FFDD-0E8F7535426A}"/>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1" name="직선 연결선 826">
              <a:extLst>
                <a:ext uri="{FF2B5EF4-FFF2-40B4-BE49-F238E27FC236}">
                  <a16:creationId xmlns:a16="http://schemas.microsoft.com/office/drawing/2014/main" id="{E60640E5-F34A-30DB-09B5-34873CC316E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2" name="직선 연결선 832">
              <a:extLst>
                <a:ext uri="{FF2B5EF4-FFF2-40B4-BE49-F238E27FC236}">
                  <a16:creationId xmlns:a16="http://schemas.microsoft.com/office/drawing/2014/main" id="{B6F2D151-119C-0B2C-9B1D-5125A5D0FD9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00" name="그룹 761">
            <a:extLst>
              <a:ext uri="{FF2B5EF4-FFF2-40B4-BE49-F238E27FC236}">
                <a16:creationId xmlns:a16="http://schemas.microsoft.com/office/drawing/2014/main" id="{18D770F5-D757-3D9C-C214-20A9E4A8EE8A}"/>
              </a:ext>
            </a:extLst>
          </p:cNvPr>
          <p:cNvGrpSpPr/>
          <p:nvPr/>
        </p:nvGrpSpPr>
        <p:grpSpPr>
          <a:xfrm rot="5400000">
            <a:off x="3769659" y="3135148"/>
            <a:ext cx="598569" cy="124310"/>
            <a:chOff x="5608137" y="3394157"/>
            <a:chExt cx="338599" cy="70817"/>
          </a:xfrm>
        </p:grpSpPr>
        <p:grpSp>
          <p:nvGrpSpPr>
            <p:cNvPr id="201" name="그룹 753">
              <a:extLst>
                <a:ext uri="{FF2B5EF4-FFF2-40B4-BE49-F238E27FC236}">
                  <a16:creationId xmlns:a16="http://schemas.microsoft.com/office/drawing/2014/main" id="{90A2B2DB-1E4C-7977-4597-0D7299C11030}"/>
                </a:ext>
              </a:extLst>
            </p:cNvPr>
            <p:cNvGrpSpPr/>
            <p:nvPr/>
          </p:nvGrpSpPr>
          <p:grpSpPr>
            <a:xfrm rot="5400000">
              <a:off x="5739521" y="3307128"/>
              <a:ext cx="70817" cy="244875"/>
              <a:chOff x="5131625" y="2342062"/>
              <a:chExt cx="70817" cy="244875"/>
            </a:xfrm>
          </p:grpSpPr>
          <p:sp>
            <p:nvSpPr>
              <p:cNvPr id="204" name="타원 750">
                <a:extLst>
                  <a:ext uri="{FF2B5EF4-FFF2-40B4-BE49-F238E27FC236}">
                    <a16:creationId xmlns:a16="http://schemas.microsoft.com/office/drawing/2014/main" id="{BC5C5548-95B8-3DAC-8AA5-D0E9428FDBF7}"/>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05" name="타원 751">
                <a:extLst>
                  <a:ext uri="{FF2B5EF4-FFF2-40B4-BE49-F238E27FC236}">
                    <a16:creationId xmlns:a16="http://schemas.microsoft.com/office/drawing/2014/main" id="{B33E984F-BB1E-DF1A-18D4-EE14097E1D3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06" name="직선 연결선 752">
                <a:extLst>
                  <a:ext uri="{FF2B5EF4-FFF2-40B4-BE49-F238E27FC236}">
                    <a16:creationId xmlns:a16="http://schemas.microsoft.com/office/drawing/2014/main" id="{ADB9E827-D2B6-181F-BB06-BA8A6A42AA0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2" name="직선 연결선 754">
              <a:extLst>
                <a:ext uri="{FF2B5EF4-FFF2-40B4-BE49-F238E27FC236}">
                  <a16:creationId xmlns:a16="http://schemas.microsoft.com/office/drawing/2014/main" id="{EE5475B1-7F34-769D-6446-B12C5E2930C2}"/>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03" name="직선 연결선 756">
              <a:extLst>
                <a:ext uri="{FF2B5EF4-FFF2-40B4-BE49-F238E27FC236}">
                  <a16:creationId xmlns:a16="http://schemas.microsoft.com/office/drawing/2014/main" id="{379BC714-F0D0-F5B7-14DC-C65EA439A9DC}"/>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07" name="그룹 761">
            <a:extLst>
              <a:ext uri="{FF2B5EF4-FFF2-40B4-BE49-F238E27FC236}">
                <a16:creationId xmlns:a16="http://schemas.microsoft.com/office/drawing/2014/main" id="{A6D867BF-D978-2699-BE35-22DF40034E85}"/>
              </a:ext>
            </a:extLst>
          </p:cNvPr>
          <p:cNvGrpSpPr/>
          <p:nvPr/>
        </p:nvGrpSpPr>
        <p:grpSpPr>
          <a:xfrm rot="5400000">
            <a:off x="4883794" y="3135149"/>
            <a:ext cx="598569" cy="124310"/>
            <a:chOff x="5608137" y="3394157"/>
            <a:chExt cx="338599" cy="70817"/>
          </a:xfrm>
        </p:grpSpPr>
        <p:grpSp>
          <p:nvGrpSpPr>
            <p:cNvPr id="208" name="그룹 753">
              <a:extLst>
                <a:ext uri="{FF2B5EF4-FFF2-40B4-BE49-F238E27FC236}">
                  <a16:creationId xmlns:a16="http://schemas.microsoft.com/office/drawing/2014/main" id="{57A3CD82-0C8A-3D0E-42CF-529911786D09}"/>
                </a:ext>
              </a:extLst>
            </p:cNvPr>
            <p:cNvGrpSpPr/>
            <p:nvPr/>
          </p:nvGrpSpPr>
          <p:grpSpPr>
            <a:xfrm rot="5400000">
              <a:off x="5739521" y="3307128"/>
              <a:ext cx="70817" cy="244875"/>
              <a:chOff x="5131625" y="2342062"/>
              <a:chExt cx="70817" cy="244875"/>
            </a:xfrm>
          </p:grpSpPr>
          <p:sp>
            <p:nvSpPr>
              <p:cNvPr id="211" name="타원 750">
                <a:extLst>
                  <a:ext uri="{FF2B5EF4-FFF2-40B4-BE49-F238E27FC236}">
                    <a16:creationId xmlns:a16="http://schemas.microsoft.com/office/drawing/2014/main" id="{48D4A186-6BF1-FE23-69AE-264C8999FC8B}"/>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2" name="타원 751">
                <a:extLst>
                  <a:ext uri="{FF2B5EF4-FFF2-40B4-BE49-F238E27FC236}">
                    <a16:creationId xmlns:a16="http://schemas.microsoft.com/office/drawing/2014/main" id="{2291DAB4-615E-E255-86FD-EB7F0FBD506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13" name="직선 연결선 752">
                <a:extLst>
                  <a:ext uri="{FF2B5EF4-FFF2-40B4-BE49-F238E27FC236}">
                    <a16:creationId xmlns:a16="http://schemas.microsoft.com/office/drawing/2014/main" id="{E8C20479-5D80-FE09-50D8-E7B5BC39905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9" name="직선 연결선 754">
              <a:extLst>
                <a:ext uri="{FF2B5EF4-FFF2-40B4-BE49-F238E27FC236}">
                  <a16:creationId xmlns:a16="http://schemas.microsoft.com/office/drawing/2014/main" id="{792501B7-9EF0-51B9-5105-30264380534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0" name="직선 연결선 756">
              <a:extLst>
                <a:ext uri="{FF2B5EF4-FFF2-40B4-BE49-F238E27FC236}">
                  <a16:creationId xmlns:a16="http://schemas.microsoft.com/office/drawing/2014/main" id="{8B0F049A-F74E-D1AE-6075-C05EED7521E6}"/>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14" name="그룹 761">
            <a:extLst>
              <a:ext uri="{FF2B5EF4-FFF2-40B4-BE49-F238E27FC236}">
                <a16:creationId xmlns:a16="http://schemas.microsoft.com/office/drawing/2014/main" id="{258CE8CF-F56F-B238-5183-C18645980375}"/>
              </a:ext>
            </a:extLst>
          </p:cNvPr>
          <p:cNvGrpSpPr/>
          <p:nvPr/>
        </p:nvGrpSpPr>
        <p:grpSpPr>
          <a:xfrm rot="5400000">
            <a:off x="3768991" y="3807190"/>
            <a:ext cx="598569" cy="124310"/>
            <a:chOff x="5608137" y="3394157"/>
            <a:chExt cx="338599" cy="70817"/>
          </a:xfrm>
        </p:grpSpPr>
        <p:grpSp>
          <p:nvGrpSpPr>
            <p:cNvPr id="215" name="그룹 753">
              <a:extLst>
                <a:ext uri="{FF2B5EF4-FFF2-40B4-BE49-F238E27FC236}">
                  <a16:creationId xmlns:a16="http://schemas.microsoft.com/office/drawing/2014/main" id="{D9516219-F387-1265-1334-04E4FC156071}"/>
                </a:ext>
              </a:extLst>
            </p:cNvPr>
            <p:cNvGrpSpPr/>
            <p:nvPr/>
          </p:nvGrpSpPr>
          <p:grpSpPr>
            <a:xfrm rot="5400000">
              <a:off x="5739521" y="3307128"/>
              <a:ext cx="70817" cy="244875"/>
              <a:chOff x="5131625" y="2342062"/>
              <a:chExt cx="70817" cy="244875"/>
            </a:xfrm>
          </p:grpSpPr>
          <p:sp>
            <p:nvSpPr>
              <p:cNvPr id="218" name="타원 750">
                <a:extLst>
                  <a:ext uri="{FF2B5EF4-FFF2-40B4-BE49-F238E27FC236}">
                    <a16:creationId xmlns:a16="http://schemas.microsoft.com/office/drawing/2014/main" id="{C8A5AB2F-6E06-EE38-99DD-42B051A9828A}"/>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9" name="타원 751">
                <a:extLst>
                  <a:ext uri="{FF2B5EF4-FFF2-40B4-BE49-F238E27FC236}">
                    <a16:creationId xmlns:a16="http://schemas.microsoft.com/office/drawing/2014/main" id="{44CF0E02-1351-84B1-6D85-0A0C62F8364C}"/>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0" name="직선 연결선 752">
                <a:extLst>
                  <a:ext uri="{FF2B5EF4-FFF2-40B4-BE49-F238E27FC236}">
                    <a16:creationId xmlns:a16="http://schemas.microsoft.com/office/drawing/2014/main" id="{96DC48BE-6EF1-67B3-9DB1-9D82DCA7BCE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16" name="직선 연결선 754">
              <a:extLst>
                <a:ext uri="{FF2B5EF4-FFF2-40B4-BE49-F238E27FC236}">
                  <a16:creationId xmlns:a16="http://schemas.microsoft.com/office/drawing/2014/main" id="{F0DC33C5-6F50-4302-0E25-C43A22B21AF5}"/>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7" name="직선 연결선 756">
              <a:extLst>
                <a:ext uri="{FF2B5EF4-FFF2-40B4-BE49-F238E27FC236}">
                  <a16:creationId xmlns:a16="http://schemas.microsoft.com/office/drawing/2014/main" id="{AD8D3342-D7B2-CFB3-1C1A-997878F4A1C9}"/>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21" name="그룹 761">
            <a:extLst>
              <a:ext uri="{FF2B5EF4-FFF2-40B4-BE49-F238E27FC236}">
                <a16:creationId xmlns:a16="http://schemas.microsoft.com/office/drawing/2014/main" id="{5203FB5B-A04D-5867-ABDE-7CD88036E35F}"/>
              </a:ext>
            </a:extLst>
          </p:cNvPr>
          <p:cNvGrpSpPr/>
          <p:nvPr/>
        </p:nvGrpSpPr>
        <p:grpSpPr>
          <a:xfrm rot="5400000">
            <a:off x="5999216" y="3807191"/>
            <a:ext cx="598569" cy="124310"/>
            <a:chOff x="5608137" y="3394157"/>
            <a:chExt cx="338599" cy="70817"/>
          </a:xfrm>
        </p:grpSpPr>
        <p:grpSp>
          <p:nvGrpSpPr>
            <p:cNvPr id="222" name="그룹 753">
              <a:extLst>
                <a:ext uri="{FF2B5EF4-FFF2-40B4-BE49-F238E27FC236}">
                  <a16:creationId xmlns:a16="http://schemas.microsoft.com/office/drawing/2014/main" id="{678EF10A-4C41-D593-C7AA-03D32A6EC9CD}"/>
                </a:ext>
              </a:extLst>
            </p:cNvPr>
            <p:cNvGrpSpPr/>
            <p:nvPr/>
          </p:nvGrpSpPr>
          <p:grpSpPr>
            <a:xfrm rot="5400000">
              <a:off x="5739521" y="3307128"/>
              <a:ext cx="70817" cy="244875"/>
              <a:chOff x="5131625" y="2342062"/>
              <a:chExt cx="70817" cy="244875"/>
            </a:xfrm>
          </p:grpSpPr>
          <p:sp>
            <p:nvSpPr>
              <p:cNvPr id="225" name="타원 750">
                <a:extLst>
                  <a:ext uri="{FF2B5EF4-FFF2-40B4-BE49-F238E27FC236}">
                    <a16:creationId xmlns:a16="http://schemas.microsoft.com/office/drawing/2014/main" id="{2794C0AD-3AD6-2925-BF49-E74A254CEE01}"/>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26" name="타원 751">
                <a:extLst>
                  <a:ext uri="{FF2B5EF4-FFF2-40B4-BE49-F238E27FC236}">
                    <a16:creationId xmlns:a16="http://schemas.microsoft.com/office/drawing/2014/main" id="{30BC8BF7-C9FE-049C-910A-D79D8E60B4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7" name="직선 연결선 752">
                <a:extLst>
                  <a:ext uri="{FF2B5EF4-FFF2-40B4-BE49-F238E27FC236}">
                    <a16:creationId xmlns:a16="http://schemas.microsoft.com/office/drawing/2014/main" id="{1266C351-FE41-1815-DA5A-023943B34B3B}"/>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23" name="직선 연결선 754">
              <a:extLst>
                <a:ext uri="{FF2B5EF4-FFF2-40B4-BE49-F238E27FC236}">
                  <a16:creationId xmlns:a16="http://schemas.microsoft.com/office/drawing/2014/main" id="{918C21DC-5ADB-DB4F-CB46-319EE0F297B0}"/>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24" name="직선 연결선 756">
              <a:extLst>
                <a:ext uri="{FF2B5EF4-FFF2-40B4-BE49-F238E27FC236}">
                  <a16:creationId xmlns:a16="http://schemas.microsoft.com/office/drawing/2014/main" id="{00B632ED-FD30-239F-271F-21BD7E4DEA5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29" name="U-turn Arrow 228">
            <a:extLst>
              <a:ext uri="{FF2B5EF4-FFF2-40B4-BE49-F238E27FC236}">
                <a16:creationId xmlns:a16="http://schemas.microsoft.com/office/drawing/2014/main" id="{1657667F-B785-7EF9-B90A-07E534278E54}"/>
              </a:ext>
            </a:extLst>
          </p:cNvPr>
          <p:cNvSpPr/>
          <p:nvPr/>
        </p:nvSpPr>
        <p:spPr>
          <a:xfrm flipH="1">
            <a:off x="423246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U-turn Arrow 229">
            <a:extLst>
              <a:ext uri="{FF2B5EF4-FFF2-40B4-BE49-F238E27FC236}">
                <a16:creationId xmlns:a16="http://schemas.microsoft.com/office/drawing/2014/main" id="{FF1A4E91-B79D-5246-2829-B6A4B0712AFF}"/>
              </a:ext>
            </a:extLst>
          </p:cNvPr>
          <p:cNvSpPr/>
          <p:nvPr/>
        </p:nvSpPr>
        <p:spPr>
          <a:xfrm flipH="1">
            <a:off x="534055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U-turn Arrow 230">
            <a:extLst>
              <a:ext uri="{FF2B5EF4-FFF2-40B4-BE49-F238E27FC236}">
                <a16:creationId xmlns:a16="http://schemas.microsoft.com/office/drawing/2014/main" id="{4F0A2D90-7844-785B-D551-2CE514DD129F}"/>
              </a:ext>
            </a:extLst>
          </p:cNvPr>
          <p:cNvSpPr/>
          <p:nvPr/>
        </p:nvSpPr>
        <p:spPr>
          <a:xfrm flipH="1">
            <a:off x="6462841" y="2731244"/>
            <a:ext cx="581169" cy="3291883"/>
          </a:xfrm>
          <a:prstGeom prst="uturnArrow">
            <a:avLst>
              <a:gd name="adj1" fmla="val 12998"/>
              <a:gd name="adj2" fmla="val 12998"/>
              <a:gd name="adj3" fmla="val 32437"/>
              <a:gd name="adj4" fmla="val 19747"/>
              <a:gd name="adj5" fmla="val 3181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U-turn Arrow 231">
            <a:extLst>
              <a:ext uri="{FF2B5EF4-FFF2-40B4-BE49-F238E27FC236}">
                <a16:creationId xmlns:a16="http://schemas.microsoft.com/office/drawing/2014/main" id="{44602A49-C235-2C99-5DF5-64CC400080C6}"/>
              </a:ext>
            </a:extLst>
          </p:cNvPr>
          <p:cNvSpPr/>
          <p:nvPr/>
        </p:nvSpPr>
        <p:spPr>
          <a:xfrm flipH="1">
            <a:off x="7585002" y="2731244"/>
            <a:ext cx="581169" cy="3291883"/>
          </a:xfrm>
          <a:prstGeom prst="uturnArrow">
            <a:avLst>
              <a:gd name="adj1" fmla="val 12998"/>
              <a:gd name="adj2" fmla="val 12998"/>
              <a:gd name="adj3" fmla="val 32437"/>
              <a:gd name="adj4" fmla="val 19747"/>
              <a:gd name="adj5" fmla="val 1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38" name="Group 237">
            <a:extLst>
              <a:ext uri="{FF2B5EF4-FFF2-40B4-BE49-F238E27FC236}">
                <a16:creationId xmlns:a16="http://schemas.microsoft.com/office/drawing/2014/main" id="{8DD0ACD5-FAEE-15EC-7EB4-D75AA2DB9EE7}"/>
              </a:ext>
            </a:extLst>
          </p:cNvPr>
          <p:cNvGrpSpPr/>
          <p:nvPr/>
        </p:nvGrpSpPr>
        <p:grpSpPr>
          <a:xfrm>
            <a:off x="3646974" y="6038364"/>
            <a:ext cx="4751874" cy="369332"/>
            <a:chOff x="3646974" y="6038364"/>
            <a:chExt cx="4751874" cy="369332"/>
          </a:xfrm>
        </p:grpSpPr>
        <p:sp>
          <p:nvSpPr>
            <p:cNvPr id="233" name="TextBox 232">
              <a:extLst>
                <a:ext uri="{FF2B5EF4-FFF2-40B4-BE49-F238E27FC236}">
                  <a16:creationId xmlns:a16="http://schemas.microsoft.com/office/drawing/2014/main" id="{94498AE8-BA94-395A-67B6-72EC683DA133}"/>
                </a:ext>
              </a:extLst>
            </p:cNvPr>
            <p:cNvSpPr txBox="1"/>
            <p:nvPr/>
          </p:nvSpPr>
          <p:spPr>
            <a:xfrm>
              <a:off x="4520830"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4" name="TextBox 233">
              <a:extLst>
                <a:ext uri="{FF2B5EF4-FFF2-40B4-BE49-F238E27FC236}">
                  <a16:creationId xmlns:a16="http://schemas.microsoft.com/office/drawing/2014/main" id="{F6F62E51-B39D-E8A3-9001-75F45E31FA43}"/>
                </a:ext>
              </a:extLst>
            </p:cNvPr>
            <p:cNvSpPr txBox="1"/>
            <p:nvPr/>
          </p:nvSpPr>
          <p:spPr>
            <a:xfrm>
              <a:off x="5634344"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5" name="TextBox 234">
              <a:extLst>
                <a:ext uri="{FF2B5EF4-FFF2-40B4-BE49-F238E27FC236}">
                  <a16:creationId xmlns:a16="http://schemas.microsoft.com/office/drawing/2014/main" id="{71B98305-506B-B480-351F-A8A1C4FC1A42}"/>
                </a:ext>
              </a:extLst>
            </p:cNvPr>
            <p:cNvSpPr txBox="1"/>
            <p:nvPr/>
          </p:nvSpPr>
          <p:spPr>
            <a:xfrm>
              <a:off x="6747858"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6" name="TextBox 235">
              <a:extLst>
                <a:ext uri="{FF2B5EF4-FFF2-40B4-BE49-F238E27FC236}">
                  <a16:creationId xmlns:a16="http://schemas.microsoft.com/office/drawing/2014/main" id="{4B06029E-A4E0-F713-BC91-E6B68412676F}"/>
                </a:ext>
              </a:extLst>
            </p:cNvPr>
            <p:cNvSpPr txBox="1"/>
            <p:nvPr/>
          </p:nvSpPr>
          <p:spPr>
            <a:xfrm>
              <a:off x="7861372"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7" name="TextBox 236">
              <a:extLst>
                <a:ext uri="{FF2B5EF4-FFF2-40B4-BE49-F238E27FC236}">
                  <a16:creationId xmlns:a16="http://schemas.microsoft.com/office/drawing/2014/main" id="{255C2659-1AEA-8A62-13B4-D9C81B1CA1FF}"/>
                </a:ext>
              </a:extLst>
            </p:cNvPr>
            <p:cNvSpPr txBox="1"/>
            <p:nvPr/>
          </p:nvSpPr>
          <p:spPr>
            <a:xfrm>
              <a:off x="3646974" y="6038364"/>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grpSp>
      <p:sp>
        <p:nvSpPr>
          <p:cNvPr id="239" name="Slide Number Placeholder 238">
            <a:extLst>
              <a:ext uri="{FF2B5EF4-FFF2-40B4-BE49-F238E27FC236}">
                <a16:creationId xmlns:a16="http://schemas.microsoft.com/office/drawing/2014/main" id="{D5344518-B6C9-30F6-971E-2253300C7CE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19</a:t>
            </a:r>
          </a:p>
        </p:txBody>
      </p:sp>
    </p:spTree>
    <p:extLst>
      <p:ext uri="{BB962C8B-B14F-4D97-AF65-F5344CB8AC3E}">
        <p14:creationId xmlns:p14="http://schemas.microsoft.com/office/powerpoint/2010/main" val="620180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29"/>
                                        </p:tgtEl>
                                        <p:attrNameLst>
                                          <p:attrName>style.visibility</p:attrName>
                                        </p:attrNameLst>
                                      </p:cBhvr>
                                      <p:to>
                                        <p:strVal val="visible"/>
                                      </p:to>
                                    </p:set>
                                    <p:animEffect transition="in" filter="wipe(right)">
                                      <p:cBhvr>
                                        <p:cTn id="7" dur="500"/>
                                        <p:tgtEl>
                                          <p:spTgt spid="229"/>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0"/>
                                        </p:tgtEl>
                                        <p:attrNameLst>
                                          <p:attrName>style.visibility</p:attrName>
                                        </p:attrNameLst>
                                      </p:cBhvr>
                                      <p:to>
                                        <p:strVal val="visible"/>
                                      </p:to>
                                    </p:set>
                                    <p:animEffect transition="in" filter="wipe(right)">
                                      <p:cBhvr>
                                        <p:cTn id="10" dur="500"/>
                                        <p:tgtEl>
                                          <p:spTgt spid="230"/>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1"/>
                                        </p:tgtEl>
                                        <p:attrNameLst>
                                          <p:attrName>style.visibility</p:attrName>
                                        </p:attrNameLst>
                                      </p:cBhvr>
                                      <p:to>
                                        <p:strVal val="visible"/>
                                      </p:to>
                                    </p:set>
                                    <p:animEffect transition="in" filter="wipe(right)">
                                      <p:cBhvr>
                                        <p:cTn id="13" dur="500"/>
                                        <p:tgtEl>
                                          <p:spTgt spid="231"/>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232"/>
                                        </p:tgtEl>
                                        <p:attrNameLst>
                                          <p:attrName>style.visibility</p:attrName>
                                        </p:attrNameLst>
                                      </p:cBhvr>
                                      <p:to>
                                        <p:strVal val="visible"/>
                                      </p:to>
                                    </p:set>
                                    <p:animEffect transition="in" filter="wipe(right)">
                                      <p:cBhvr>
                                        <p:cTn id="16" dur="500"/>
                                        <p:tgtEl>
                                          <p:spTgt spid="232"/>
                                        </p:tgtEl>
                                      </p:cBhvr>
                                    </p:animEffect>
                                  </p:childTnLst>
                                </p:cTn>
                              </p:par>
                            </p:childTnLst>
                          </p:cTn>
                        </p:par>
                        <p:par>
                          <p:cTn id="17" fill="hold">
                            <p:stCondLst>
                              <p:cond delay="500"/>
                            </p:stCondLst>
                            <p:childTnLst>
                              <p:par>
                                <p:cTn id="18" presetID="1" presetClass="entr" presetSubtype="0" fill="hold" nodeType="afterEffect">
                                  <p:stCondLst>
                                    <p:cond delay="0"/>
                                  </p:stCondLst>
                                  <p:childTnLst>
                                    <p:set>
                                      <p:cBhvr>
                                        <p:cTn id="19" dur="1" fill="hold">
                                          <p:stCondLst>
                                            <p:cond delay="0"/>
                                          </p:stCondLst>
                                        </p:cTn>
                                        <p:tgtEl>
                                          <p:spTgt spid="2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animBg="1"/>
      <p:bldP spid="230" grpId="0" animBg="1"/>
      <p:bldP spid="231" grpId="0" animBg="1"/>
      <p:bldP spid="232"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AND</a:t>
            </a: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a:lstStyle/>
          <a:p>
            <a:r>
              <a:rPr lang="en-CH" dirty="0">
                <a:solidFill>
                  <a:srgbClr val="C80060"/>
                </a:solidFill>
                <a:latin typeface="Avenir Next Medium" panose="020B0503020202020204" pitchFamily="34" charset="0"/>
              </a:rPr>
              <a:t>Intra-Block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the same block </a:t>
            </a:r>
            <a:br>
              <a:rPr lang="en-CH" dirty="0">
                <a:solidFill>
                  <a:schemeClr val="accent1"/>
                </a:solidFill>
              </a:rPr>
            </a:br>
            <a:r>
              <a:rPr lang="en-CH" dirty="0">
                <a:solidFill>
                  <a:schemeClr val="accent1"/>
                </a:solidFill>
              </a:rPr>
              <a:t>   </a:t>
            </a:r>
            <a:r>
              <a:rPr lang="en-CH" dirty="0">
                <a:sym typeface="Wingdings" pitchFamily="2" charset="2"/>
              </a:rPr>
              <a:t></a:t>
            </a:r>
            <a:r>
              <a:rPr lang="en-CH" dirty="0"/>
              <a:t> </a:t>
            </a:r>
            <a:r>
              <a:rPr lang="en-CH" dirty="0">
                <a:solidFill>
                  <a:srgbClr val="C80060"/>
                </a:solidFill>
              </a:rPr>
              <a:t>Bitwise AND</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3883465"/>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6"/>
            <a:ext cx="3340542" cy="3358061"/>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572296"/>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0" name="Group 29">
            <a:extLst>
              <a:ext uri="{FF2B5EF4-FFF2-40B4-BE49-F238E27FC236}">
                <a16:creationId xmlns:a16="http://schemas.microsoft.com/office/drawing/2014/main" id="{336AC0E1-C3A2-6F50-4F1C-1838AAAA526A}"/>
              </a:ext>
            </a:extLst>
          </p:cNvPr>
          <p:cNvGrpSpPr/>
          <p:nvPr/>
        </p:nvGrpSpPr>
        <p:grpSpPr>
          <a:xfrm>
            <a:off x="3382115" y="3191198"/>
            <a:ext cx="5014215" cy="1988051"/>
            <a:chOff x="1422400" y="2671909"/>
            <a:chExt cx="6166530" cy="1988051"/>
          </a:xfrm>
        </p:grpSpPr>
        <p:grpSp>
          <p:nvGrpSpPr>
            <p:cNvPr id="31" name="Group 30">
              <a:extLst>
                <a:ext uri="{FF2B5EF4-FFF2-40B4-BE49-F238E27FC236}">
                  <a16:creationId xmlns:a16="http://schemas.microsoft.com/office/drawing/2014/main" id="{A54D0EED-F7AE-3399-A35F-5DD2E5791B55}"/>
                </a:ext>
              </a:extLst>
            </p:cNvPr>
            <p:cNvGrpSpPr/>
            <p:nvPr/>
          </p:nvGrpSpPr>
          <p:grpSpPr>
            <a:xfrm>
              <a:off x="1422400" y="2671909"/>
              <a:ext cx="6166530"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1422400" y="3334592"/>
              <a:ext cx="6166530"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293B1098-869E-2FDF-5816-DC9857BD52A9}"/>
                </a:ext>
              </a:extLst>
            </p:cNvPr>
            <p:cNvGrpSpPr/>
            <p:nvPr/>
          </p:nvGrpSpPr>
          <p:grpSpPr>
            <a:xfrm>
              <a:off x="1422400" y="3997275"/>
              <a:ext cx="6166530" cy="2"/>
              <a:chOff x="1231585" y="2671909"/>
              <a:chExt cx="6166530" cy="2"/>
            </a:xfrm>
          </p:grpSpPr>
          <p:cxnSp>
            <p:nvCxnSpPr>
              <p:cNvPr id="40" name="Straight Connector 39">
                <a:extLst>
                  <a:ext uri="{FF2B5EF4-FFF2-40B4-BE49-F238E27FC236}">
                    <a16:creationId xmlns:a16="http://schemas.microsoft.com/office/drawing/2014/main" id="{1941D14D-8737-D6E2-998D-FF3894B4B0A9}"/>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25CD21B-B3C7-26DA-0143-9D68215D5CF8}"/>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9C808435-2C78-1605-4BE9-904EF4B89982}"/>
                </a:ext>
              </a:extLst>
            </p:cNvPr>
            <p:cNvGrpSpPr/>
            <p:nvPr/>
          </p:nvGrpSpPr>
          <p:grpSpPr>
            <a:xfrm>
              <a:off x="1422400" y="4659958"/>
              <a:ext cx="6166530" cy="2"/>
              <a:chOff x="1231585" y="2671909"/>
              <a:chExt cx="6166530" cy="2"/>
            </a:xfrm>
          </p:grpSpPr>
          <p:cxnSp>
            <p:nvCxnSpPr>
              <p:cNvPr id="38" name="Straight Connector 37">
                <a:extLst>
                  <a:ext uri="{FF2B5EF4-FFF2-40B4-BE49-F238E27FC236}">
                    <a16:creationId xmlns:a16="http://schemas.microsoft.com/office/drawing/2014/main" id="{D01BF65E-5226-DA67-1929-EB5926854DEB}"/>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04113FB-9206-A9CB-0E30-C87332D2BA8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6" name="타원 299">
            <a:extLst>
              <a:ext uri="{FF2B5EF4-FFF2-40B4-BE49-F238E27FC236}">
                <a16:creationId xmlns:a16="http://schemas.microsoft.com/office/drawing/2014/main" id="{715BDDB0-F2BA-732C-8F89-B946C45E3F0E}"/>
              </a:ext>
            </a:extLst>
          </p:cNvPr>
          <p:cNvSpPr/>
          <p:nvPr/>
        </p:nvSpPr>
        <p:spPr>
          <a:xfrm>
            <a:off x="3782388"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7" name="타원 299">
            <a:extLst>
              <a:ext uri="{FF2B5EF4-FFF2-40B4-BE49-F238E27FC236}">
                <a16:creationId xmlns:a16="http://schemas.microsoft.com/office/drawing/2014/main" id="{E0B2046C-3EF6-C78D-56E7-5C2ACB38D989}"/>
              </a:ext>
            </a:extLst>
          </p:cNvPr>
          <p:cNvSpPr/>
          <p:nvPr/>
        </p:nvSpPr>
        <p:spPr>
          <a:xfrm>
            <a:off x="3779881"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8" name="타원 299">
            <a:extLst>
              <a:ext uri="{FF2B5EF4-FFF2-40B4-BE49-F238E27FC236}">
                <a16:creationId xmlns:a16="http://schemas.microsoft.com/office/drawing/2014/main" id="{0B980A76-EE1D-5F5C-E71F-7BFDED3F98DA}"/>
              </a:ext>
            </a:extLst>
          </p:cNvPr>
          <p:cNvSpPr/>
          <p:nvPr/>
        </p:nvSpPr>
        <p:spPr>
          <a:xfrm>
            <a:off x="3782388"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9" name="타원 299">
            <a:extLst>
              <a:ext uri="{FF2B5EF4-FFF2-40B4-BE49-F238E27FC236}">
                <a16:creationId xmlns:a16="http://schemas.microsoft.com/office/drawing/2014/main" id="{C1C8EAC4-1576-753D-C5CB-D8C7AA77B320}"/>
              </a:ext>
            </a:extLst>
          </p:cNvPr>
          <p:cNvSpPr/>
          <p:nvPr/>
        </p:nvSpPr>
        <p:spPr>
          <a:xfrm>
            <a:off x="3782388"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5" name="타원 299">
            <a:extLst>
              <a:ext uri="{FF2B5EF4-FFF2-40B4-BE49-F238E27FC236}">
                <a16:creationId xmlns:a16="http://schemas.microsoft.com/office/drawing/2014/main" id="{1ACB0B0D-6981-5F77-4D3B-07E9CC7EE671}"/>
              </a:ext>
            </a:extLst>
          </p:cNvPr>
          <p:cNvSpPr/>
          <p:nvPr/>
        </p:nvSpPr>
        <p:spPr>
          <a:xfrm>
            <a:off x="4895902" y="4237516"/>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6" name="타원 299">
            <a:extLst>
              <a:ext uri="{FF2B5EF4-FFF2-40B4-BE49-F238E27FC236}">
                <a16:creationId xmlns:a16="http://schemas.microsoft.com/office/drawing/2014/main" id="{6C5532B3-F992-714D-60DD-C3540C713DA3}"/>
              </a:ext>
            </a:extLst>
          </p:cNvPr>
          <p:cNvSpPr/>
          <p:nvPr/>
        </p:nvSpPr>
        <p:spPr>
          <a:xfrm>
            <a:off x="4895902"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2" name="타원 299">
            <a:extLst>
              <a:ext uri="{FF2B5EF4-FFF2-40B4-BE49-F238E27FC236}">
                <a16:creationId xmlns:a16="http://schemas.microsoft.com/office/drawing/2014/main" id="{47FEC1FE-15F2-4E31-D1F3-E364557B0147}"/>
              </a:ext>
            </a:extLst>
          </p:cNvPr>
          <p:cNvSpPr/>
          <p:nvPr/>
        </p:nvSpPr>
        <p:spPr>
          <a:xfrm>
            <a:off x="6009416"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3" name="타원 299">
            <a:extLst>
              <a:ext uri="{FF2B5EF4-FFF2-40B4-BE49-F238E27FC236}">
                <a16:creationId xmlns:a16="http://schemas.microsoft.com/office/drawing/2014/main" id="{7EB7C072-87F8-81BF-C789-F32F4C7AC2CD}"/>
              </a:ext>
            </a:extLst>
          </p:cNvPr>
          <p:cNvSpPr/>
          <p:nvPr/>
        </p:nvSpPr>
        <p:spPr>
          <a:xfrm>
            <a:off x="6009416" y="4900199"/>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9" name="타원 299">
            <a:extLst>
              <a:ext uri="{FF2B5EF4-FFF2-40B4-BE49-F238E27FC236}">
                <a16:creationId xmlns:a16="http://schemas.microsoft.com/office/drawing/2014/main" id="{E073C5B8-D66D-3E43-4822-96F19B62CF0B}"/>
              </a:ext>
            </a:extLst>
          </p:cNvPr>
          <p:cNvSpPr/>
          <p:nvPr/>
        </p:nvSpPr>
        <p:spPr>
          <a:xfrm>
            <a:off x="7122930"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0" name="타원 299">
            <a:extLst>
              <a:ext uri="{FF2B5EF4-FFF2-40B4-BE49-F238E27FC236}">
                <a16:creationId xmlns:a16="http://schemas.microsoft.com/office/drawing/2014/main" id="{7E5A5ED7-7A3A-F8A9-24B8-E055FA77F34B}"/>
              </a:ext>
            </a:extLst>
          </p:cNvPr>
          <p:cNvSpPr/>
          <p:nvPr/>
        </p:nvSpPr>
        <p:spPr>
          <a:xfrm>
            <a:off x="7122930"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96328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362804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3" name="TextBox 82">
            <a:extLst>
              <a:ext uri="{FF2B5EF4-FFF2-40B4-BE49-F238E27FC236}">
                <a16:creationId xmlns:a16="http://schemas.microsoft.com/office/drawing/2014/main" id="{2B2C8682-FC56-2430-DC5D-B0F23C0B00C2}"/>
              </a:ext>
            </a:extLst>
          </p:cNvPr>
          <p:cNvSpPr txBox="1"/>
          <p:nvPr/>
        </p:nvSpPr>
        <p:spPr>
          <a:xfrm>
            <a:off x="8390475" y="4285622"/>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4" name="TextBox 83">
            <a:extLst>
              <a:ext uri="{FF2B5EF4-FFF2-40B4-BE49-F238E27FC236}">
                <a16:creationId xmlns:a16="http://schemas.microsoft.com/office/drawing/2014/main" id="{23209F8F-7BE5-823E-2923-C6A823294893}"/>
              </a:ext>
            </a:extLst>
          </p:cNvPr>
          <p:cNvSpPr txBox="1"/>
          <p:nvPr/>
        </p:nvSpPr>
        <p:spPr>
          <a:xfrm>
            <a:off x="8390475" y="4953181"/>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2865978" y="3037311"/>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2865978" y="3703356"/>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8" name="TextBox 87">
            <a:extLst>
              <a:ext uri="{FF2B5EF4-FFF2-40B4-BE49-F238E27FC236}">
                <a16:creationId xmlns:a16="http://schemas.microsoft.com/office/drawing/2014/main" id="{C4D539F8-7EB9-F43B-FD6B-D9A8E853BDB7}"/>
              </a:ext>
            </a:extLst>
          </p:cNvPr>
          <p:cNvSpPr txBox="1"/>
          <p:nvPr/>
        </p:nvSpPr>
        <p:spPr>
          <a:xfrm>
            <a:off x="2865978" y="4369400"/>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9" name="TextBox 88">
            <a:extLst>
              <a:ext uri="{FF2B5EF4-FFF2-40B4-BE49-F238E27FC236}">
                <a16:creationId xmlns:a16="http://schemas.microsoft.com/office/drawing/2014/main" id="{783E6D58-916A-4BAC-0242-1DEE8F5BEE4C}"/>
              </a:ext>
            </a:extLst>
          </p:cNvPr>
          <p:cNvSpPr txBox="1"/>
          <p:nvPr/>
        </p:nvSpPr>
        <p:spPr>
          <a:xfrm>
            <a:off x="2865978" y="5024155"/>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7" name="TextBox 16">
            <a:extLst>
              <a:ext uri="{FF2B5EF4-FFF2-40B4-BE49-F238E27FC236}">
                <a16:creationId xmlns:a16="http://schemas.microsoft.com/office/drawing/2014/main" id="{7B618AE8-3120-BE5C-51F0-38D686073E21}"/>
              </a:ext>
            </a:extLst>
          </p:cNvPr>
          <p:cNvSpPr txBox="1"/>
          <p:nvPr/>
        </p:nvSpPr>
        <p:spPr>
          <a:xfrm>
            <a:off x="-134226" y="4845554"/>
            <a:ext cx="3287156"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Non-Target Cell</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resistance</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endPar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8" name="Left Brace 17">
            <a:extLst>
              <a:ext uri="{FF2B5EF4-FFF2-40B4-BE49-F238E27FC236}">
                <a16:creationId xmlns:a16="http://schemas.microsoft.com/office/drawing/2014/main" id="{72C04B55-942E-9A2F-E40F-BE9D3B67F4EC}"/>
              </a:ext>
            </a:extLst>
          </p:cNvPr>
          <p:cNvSpPr/>
          <p:nvPr/>
        </p:nvSpPr>
        <p:spPr>
          <a:xfrm>
            <a:off x="2634768" y="4285622"/>
            <a:ext cx="323170" cy="1952826"/>
          </a:xfrm>
          <a:prstGeom prst="leftBrace">
            <a:avLst>
              <a:gd name="adj1" fmla="val 52841"/>
              <a:gd name="adj2" fmla="val 54047"/>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그룹 835">
            <a:extLst>
              <a:ext uri="{FF2B5EF4-FFF2-40B4-BE49-F238E27FC236}">
                <a16:creationId xmlns:a16="http://schemas.microsoft.com/office/drawing/2014/main" id="{AD89CEF5-B0EC-73D6-A0A7-BB22FE2FB463}"/>
              </a:ext>
            </a:extLst>
          </p:cNvPr>
          <p:cNvGrpSpPr/>
          <p:nvPr/>
        </p:nvGrpSpPr>
        <p:grpSpPr>
          <a:xfrm rot="16200000">
            <a:off x="3779952" y="4380986"/>
            <a:ext cx="564373" cy="268733"/>
            <a:chOff x="5890169" y="4312037"/>
            <a:chExt cx="1895988" cy="1103725"/>
          </a:xfrm>
        </p:grpSpPr>
        <p:grpSp>
          <p:nvGrpSpPr>
            <p:cNvPr id="20" name="그룹 822">
              <a:extLst>
                <a:ext uri="{FF2B5EF4-FFF2-40B4-BE49-F238E27FC236}">
                  <a16:creationId xmlns:a16="http://schemas.microsoft.com/office/drawing/2014/main" id="{8E829146-C669-4C56-078B-405A6EECD7CB}"/>
                </a:ext>
              </a:extLst>
            </p:cNvPr>
            <p:cNvGrpSpPr/>
            <p:nvPr/>
          </p:nvGrpSpPr>
          <p:grpSpPr>
            <a:xfrm>
              <a:off x="6122466" y="4312037"/>
              <a:ext cx="1432853" cy="1103725"/>
              <a:chOff x="5991225" y="4310063"/>
              <a:chExt cx="496427" cy="273840"/>
            </a:xfrm>
          </p:grpSpPr>
          <p:cxnSp>
            <p:nvCxnSpPr>
              <p:cNvPr id="23" name="직선 연결선 771">
                <a:extLst>
                  <a:ext uri="{FF2B5EF4-FFF2-40B4-BE49-F238E27FC236}">
                    <a16:creationId xmlns:a16="http://schemas.microsoft.com/office/drawing/2014/main" id="{5A754324-AE2C-861B-87EE-B7341B2D69AB}"/>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789">
                <a:extLst>
                  <a:ext uri="{FF2B5EF4-FFF2-40B4-BE49-F238E27FC236}">
                    <a16:creationId xmlns:a16="http://schemas.microsoft.com/office/drawing/2014/main" id="{29502131-6DA6-6D0F-BB3C-2C49B903148D}"/>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792">
                <a:extLst>
                  <a:ext uri="{FF2B5EF4-FFF2-40B4-BE49-F238E27FC236}">
                    <a16:creationId xmlns:a16="http://schemas.microsoft.com/office/drawing/2014/main" id="{ACDC2459-638E-0A3B-360B-5BFE47AB70A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07">
                <a:extLst>
                  <a:ext uri="{FF2B5EF4-FFF2-40B4-BE49-F238E27FC236}">
                    <a16:creationId xmlns:a16="http://schemas.microsoft.com/office/drawing/2014/main" id="{EEB135D1-3BFF-F885-50DB-B2502FD7AC94}"/>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0">
                <a:extLst>
                  <a:ext uri="{FF2B5EF4-FFF2-40B4-BE49-F238E27FC236}">
                    <a16:creationId xmlns:a16="http://schemas.microsoft.com/office/drawing/2014/main" id="{CD669DE3-B894-2A74-EB19-8078BD2344E4}"/>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8" name="직선 연결선 815">
                <a:extLst>
                  <a:ext uri="{FF2B5EF4-FFF2-40B4-BE49-F238E27FC236}">
                    <a16:creationId xmlns:a16="http://schemas.microsoft.com/office/drawing/2014/main" id="{2D215FBC-CE0B-A1BE-903A-E38D8100FED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19">
                <a:extLst>
                  <a:ext uri="{FF2B5EF4-FFF2-40B4-BE49-F238E27FC236}">
                    <a16:creationId xmlns:a16="http://schemas.microsoft.com/office/drawing/2014/main" id="{96367DBE-11AE-9E1C-72C3-123C8D6971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21" name="직선 연결선 826">
              <a:extLst>
                <a:ext uri="{FF2B5EF4-FFF2-40B4-BE49-F238E27FC236}">
                  <a16:creationId xmlns:a16="http://schemas.microsoft.com/office/drawing/2014/main" id="{F1C84639-4B7C-1BB1-6650-CA2F9603DCCE}"/>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32">
              <a:extLst>
                <a:ext uri="{FF2B5EF4-FFF2-40B4-BE49-F238E27FC236}">
                  <a16:creationId xmlns:a16="http://schemas.microsoft.com/office/drawing/2014/main" id="{1CE68011-83FA-59C5-0ACF-F8115C2C71E1}"/>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35" name="그룹 835">
            <a:extLst>
              <a:ext uri="{FF2B5EF4-FFF2-40B4-BE49-F238E27FC236}">
                <a16:creationId xmlns:a16="http://schemas.microsoft.com/office/drawing/2014/main" id="{7CD180E3-1B8A-2589-41F8-B68919444A43}"/>
              </a:ext>
            </a:extLst>
          </p:cNvPr>
          <p:cNvGrpSpPr/>
          <p:nvPr/>
        </p:nvGrpSpPr>
        <p:grpSpPr>
          <a:xfrm rot="16200000">
            <a:off x="3779953" y="5048019"/>
            <a:ext cx="564373" cy="268733"/>
            <a:chOff x="5890169" y="4312037"/>
            <a:chExt cx="1895988" cy="1103725"/>
          </a:xfrm>
        </p:grpSpPr>
        <p:grpSp>
          <p:nvGrpSpPr>
            <p:cNvPr id="36" name="그룹 822">
              <a:extLst>
                <a:ext uri="{FF2B5EF4-FFF2-40B4-BE49-F238E27FC236}">
                  <a16:creationId xmlns:a16="http://schemas.microsoft.com/office/drawing/2014/main" id="{ECC4442C-7A16-F22B-5F96-E22E6C3C84E1}"/>
                </a:ext>
              </a:extLst>
            </p:cNvPr>
            <p:cNvGrpSpPr/>
            <p:nvPr/>
          </p:nvGrpSpPr>
          <p:grpSpPr>
            <a:xfrm>
              <a:off x="6122466" y="4312037"/>
              <a:ext cx="1432853" cy="1103725"/>
              <a:chOff x="5991225" y="4310063"/>
              <a:chExt cx="496427" cy="273840"/>
            </a:xfrm>
          </p:grpSpPr>
          <p:cxnSp>
            <p:nvCxnSpPr>
              <p:cNvPr id="57" name="직선 연결선 771">
                <a:extLst>
                  <a:ext uri="{FF2B5EF4-FFF2-40B4-BE49-F238E27FC236}">
                    <a16:creationId xmlns:a16="http://schemas.microsoft.com/office/drawing/2014/main" id="{A53F2A44-7026-FE2F-3FF3-3CC3D2325DE2}"/>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4" name="직선 연결선 789">
                <a:extLst>
                  <a:ext uri="{FF2B5EF4-FFF2-40B4-BE49-F238E27FC236}">
                    <a16:creationId xmlns:a16="http://schemas.microsoft.com/office/drawing/2014/main" id="{2AE31390-2794-688D-9A0F-1DB6DBC73A3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1" name="직선 연결선 792">
                <a:extLst>
                  <a:ext uri="{FF2B5EF4-FFF2-40B4-BE49-F238E27FC236}">
                    <a16:creationId xmlns:a16="http://schemas.microsoft.com/office/drawing/2014/main" id="{FDF32413-3BEF-3188-142B-CF53C29444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4" name="직선 연결선 807">
                <a:extLst>
                  <a:ext uri="{FF2B5EF4-FFF2-40B4-BE49-F238E27FC236}">
                    <a16:creationId xmlns:a16="http://schemas.microsoft.com/office/drawing/2014/main" id="{88CAEFD1-A5ED-EBF6-0D0A-77C294109AD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5" name="직선 연결선 810">
                <a:extLst>
                  <a:ext uri="{FF2B5EF4-FFF2-40B4-BE49-F238E27FC236}">
                    <a16:creationId xmlns:a16="http://schemas.microsoft.com/office/drawing/2014/main" id="{DBE19B15-E823-C09E-BC88-AA008D1FFB7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6" name="직선 연결선 815">
                <a:extLst>
                  <a:ext uri="{FF2B5EF4-FFF2-40B4-BE49-F238E27FC236}">
                    <a16:creationId xmlns:a16="http://schemas.microsoft.com/office/drawing/2014/main" id="{2242AAB2-F40B-3985-5BD2-13778A298CF4}"/>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7" name="직선 연결선 819">
                <a:extLst>
                  <a:ext uri="{FF2B5EF4-FFF2-40B4-BE49-F238E27FC236}">
                    <a16:creationId xmlns:a16="http://schemas.microsoft.com/office/drawing/2014/main" id="{4391A75B-5D25-CD4E-74F8-3C9CBCAFFDAA}"/>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37" name="직선 연결선 826">
              <a:extLst>
                <a:ext uri="{FF2B5EF4-FFF2-40B4-BE49-F238E27FC236}">
                  <a16:creationId xmlns:a16="http://schemas.microsoft.com/office/drawing/2014/main" id="{2B2D7900-E1A2-883A-0BB4-34D054CC18B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50" name="직선 연결선 832">
              <a:extLst>
                <a:ext uri="{FF2B5EF4-FFF2-40B4-BE49-F238E27FC236}">
                  <a16:creationId xmlns:a16="http://schemas.microsoft.com/office/drawing/2014/main" id="{FBD45BBD-1B4F-9A3F-17BF-8FA803E2923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78" name="그룹 835">
            <a:extLst>
              <a:ext uri="{FF2B5EF4-FFF2-40B4-BE49-F238E27FC236}">
                <a16:creationId xmlns:a16="http://schemas.microsoft.com/office/drawing/2014/main" id="{0914AE55-6A16-184B-F9E1-00C62179503E}"/>
              </a:ext>
            </a:extLst>
          </p:cNvPr>
          <p:cNvGrpSpPr/>
          <p:nvPr/>
        </p:nvGrpSpPr>
        <p:grpSpPr>
          <a:xfrm rot="16200000">
            <a:off x="4893346" y="4380986"/>
            <a:ext cx="564373" cy="268733"/>
            <a:chOff x="5890169" y="4312037"/>
            <a:chExt cx="1895988" cy="1103725"/>
          </a:xfrm>
        </p:grpSpPr>
        <p:grpSp>
          <p:nvGrpSpPr>
            <p:cNvPr id="79" name="그룹 822">
              <a:extLst>
                <a:ext uri="{FF2B5EF4-FFF2-40B4-BE49-F238E27FC236}">
                  <a16:creationId xmlns:a16="http://schemas.microsoft.com/office/drawing/2014/main" id="{E2DC8BEF-290E-CEEA-C2D4-6C4336B50ED6}"/>
                </a:ext>
              </a:extLst>
            </p:cNvPr>
            <p:cNvGrpSpPr/>
            <p:nvPr/>
          </p:nvGrpSpPr>
          <p:grpSpPr>
            <a:xfrm>
              <a:off x="6122466" y="4312037"/>
              <a:ext cx="1432853" cy="1103725"/>
              <a:chOff x="5991225" y="4310063"/>
              <a:chExt cx="496427" cy="273840"/>
            </a:xfrm>
          </p:grpSpPr>
          <p:cxnSp>
            <p:nvCxnSpPr>
              <p:cNvPr id="90" name="직선 연결선 771">
                <a:extLst>
                  <a:ext uri="{FF2B5EF4-FFF2-40B4-BE49-F238E27FC236}">
                    <a16:creationId xmlns:a16="http://schemas.microsoft.com/office/drawing/2014/main" id="{16E57166-AE89-4621-7DD7-B67FBC8A2026}"/>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2" name="직선 연결선 789">
                <a:extLst>
                  <a:ext uri="{FF2B5EF4-FFF2-40B4-BE49-F238E27FC236}">
                    <a16:creationId xmlns:a16="http://schemas.microsoft.com/office/drawing/2014/main" id="{FE5C0B6B-3072-703C-8991-444DDF9996BB}"/>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3" name="직선 연결선 792">
                <a:extLst>
                  <a:ext uri="{FF2B5EF4-FFF2-40B4-BE49-F238E27FC236}">
                    <a16:creationId xmlns:a16="http://schemas.microsoft.com/office/drawing/2014/main" id="{78048EB1-3EAA-7630-473E-291B6FF00E3C}"/>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5" name="직선 연결선 807">
                <a:extLst>
                  <a:ext uri="{FF2B5EF4-FFF2-40B4-BE49-F238E27FC236}">
                    <a16:creationId xmlns:a16="http://schemas.microsoft.com/office/drawing/2014/main" id="{6F49C143-2C79-13DA-AAB5-11CE58C9821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6" name="직선 연결선 810">
                <a:extLst>
                  <a:ext uri="{FF2B5EF4-FFF2-40B4-BE49-F238E27FC236}">
                    <a16:creationId xmlns:a16="http://schemas.microsoft.com/office/drawing/2014/main" id="{802A7C39-85F4-D325-B12A-4BE62C89DD80}"/>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7" name="직선 연결선 815">
                <a:extLst>
                  <a:ext uri="{FF2B5EF4-FFF2-40B4-BE49-F238E27FC236}">
                    <a16:creationId xmlns:a16="http://schemas.microsoft.com/office/drawing/2014/main" id="{2A1F44B3-4AFF-4D90-C44E-D7D9022456FF}"/>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19">
                <a:extLst>
                  <a:ext uri="{FF2B5EF4-FFF2-40B4-BE49-F238E27FC236}">
                    <a16:creationId xmlns:a16="http://schemas.microsoft.com/office/drawing/2014/main" id="{6469F8BA-F6B0-B8A7-249C-40310C66ABD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80" name="직선 연결선 826">
              <a:extLst>
                <a:ext uri="{FF2B5EF4-FFF2-40B4-BE49-F238E27FC236}">
                  <a16:creationId xmlns:a16="http://schemas.microsoft.com/office/drawing/2014/main" id="{0D720D70-1F6D-925F-2365-3788DDD4FE2D}"/>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85" name="직선 연결선 832">
              <a:extLst>
                <a:ext uri="{FF2B5EF4-FFF2-40B4-BE49-F238E27FC236}">
                  <a16:creationId xmlns:a16="http://schemas.microsoft.com/office/drawing/2014/main" id="{A3387672-D771-3F20-D3DD-F9F7ABB3071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99" name="그룹 835">
            <a:extLst>
              <a:ext uri="{FF2B5EF4-FFF2-40B4-BE49-F238E27FC236}">
                <a16:creationId xmlns:a16="http://schemas.microsoft.com/office/drawing/2014/main" id="{9A133207-E4C7-6643-D320-25871148867F}"/>
              </a:ext>
            </a:extLst>
          </p:cNvPr>
          <p:cNvGrpSpPr/>
          <p:nvPr/>
        </p:nvGrpSpPr>
        <p:grpSpPr>
          <a:xfrm rot="16200000">
            <a:off x="4893347" y="5048019"/>
            <a:ext cx="564373" cy="268733"/>
            <a:chOff x="5890169" y="4312037"/>
            <a:chExt cx="1895988" cy="1103725"/>
          </a:xfrm>
        </p:grpSpPr>
        <p:grpSp>
          <p:nvGrpSpPr>
            <p:cNvPr id="100" name="그룹 822">
              <a:extLst>
                <a:ext uri="{FF2B5EF4-FFF2-40B4-BE49-F238E27FC236}">
                  <a16:creationId xmlns:a16="http://schemas.microsoft.com/office/drawing/2014/main" id="{1C5B3C2D-7E65-A963-E5C5-B893F8827900}"/>
                </a:ext>
              </a:extLst>
            </p:cNvPr>
            <p:cNvGrpSpPr/>
            <p:nvPr/>
          </p:nvGrpSpPr>
          <p:grpSpPr>
            <a:xfrm>
              <a:off x="6122466" y="4312037"/>
              <a:ext cx="1432853" cy="1103725"/>
              <a:chOff x="5991225" y="4310063"/>
              <a:chExt cx="496427" cy="273840"/>
            </a:xfrm>
          </p:grpSpPr>
          <p:cxnSp>
            <p:nvCxnSpPr>
              <p:cNvPr id="103" name="직선 연결선 771">
                <a:extLst>
                  <a:ext uri="{FF2B5EF4-FFF2-40B4-BE49-F238E27FC236}">
                    <a16:creationId xmlns:a16="http://schemas.microsoft.com/office/drawing/2014/main" id="{CBD2C901-D21E-F47D-A0A2-F4888200240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789">
                <a:extLst>
                  <a:ext uri="{FF2B5EF4-FFF2-40B4-BE49-F238E27FC236}">
                    <a16:creationId xmlns:a16="http://schemas.microsoft.com/office/drawing/2014/main" id="{AD0CEED6-C7A8-F06F-FE12-A15023E8DB47}"/>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792">
                <a:extLst>
                  <a:ext uri="{FF2B5EF4-FFF2-40B4-BE49-F238E27FC236}">
                    <a16:creationId xmlns:a16="http://schemas.microsoft.com/office/drawing/2014/main" id="{CABFE938-E117-4702-26E5-4BF99656DDA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6" name="직선 연결선 807">
                <a:extLst>
                  <a:ext uri="{FF2B5EF4-FFF2-40B4-BE49-F238E27FC236}">
                    <a16:creationId xmlns:a16="http://schemas.microsoft.com/office/drawing/2014/main" id="{739466D6-9E1F-7A04-12C4-4D68DF63D69B}"/>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7" name="직선 연결선 810">
                <a:extLst>
                  <a:ext uri="{FF2B5EF4-FFF2-40B4-BE49-F238E27FC236}">
                    <a16:creationId xmlns:a16="http://schemas.microsoft.com/office/drawing/2014/main" id="{CA30AA69-6A41-6BAA-1844-B59C13F8CF1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8" name="직선 연결선 815">
                <a:extLst>
                  <a:ext uri="{FF2B5EF4-FFF2-40B4-BE49-F238E27FC236}">
                    <a16:creationId xmlns:a16="http://schemas.microsoft.com/office/drawing/2014/main" id="{8971B133-FC4E-AE01-89B9-1E0431218C36}"/>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9" name="직선 연결선 819">
                <a:extLst>
                  <a:ext uri="{FF2B5EF4-FFF2-40B4-BE49-F238E27FC236}">
                    <a16:creationId xmlns:a16="http://schemas.microsoft.com/office/drawing/2014/main" id="{0902EBD0-C451-30AA-CFF5-3EE723ADFC8F}"/>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01" name="직선 연결선 826">
              <a:extLst>
                <a:ext uri="{FF2B5EF4-FFF2-40B4-BE49-F238E27FC236}">
                  <a16:creationId xmlns:a16="http://schemas.microsoft.com/office/drawing/2014/main" id="{7FAFEAF5-F50F-A4D0-7A21-F1FEF11F03F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32">
              <a:extLst>
                <a:ext uri="{FF2B5EF4-FFF2-40B4-BE49-F238E27FC236}">
                  <a16:creationId xmlns:a16="http://schemas.microsoft.com/office/drawing/2014/main" id="{C9D80FC4-F80E-4BE0-0CF7-9D16ACB510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10" name="그룹 835">
            <a:extLst>
              <a:ext uri="{FF2B5EF4-FFF2-40B4-BE49-F238E27FC236}">
                <a16:creationId xmlns:a16="http://schemas.microsoft.com/office/drawing/2014/main" id="{E2DE9843-11A1-B72C-36ED-1FE88793A7D7}"/>
              </a:ext>
            </a:extLst>
          </p:cNvPr>
          <p:cNvGrpSpPr/>
          <p:nvPr/>
        </p:nvGrpSpPr>
        <p:grpSpPr>
          <a:xfrm rot="16200000">
            <a:off x="6006980" y="4380986"/>
            <a:ext cx="564373" cy="268733"/>
            <a:chOff x="5890169" y="4312037"/>
            <a:chExt cx="1895988" cy="1103725"/>
          </a:xfrm>
        </p:grpSpPr>
        <p:grpSp>
          <p:nvGrpSpPr>
            <p:cNvPr id="111" name="그룹 822">
              <a:extLst>
                <a:ext uri="{FF2B5EF4-FFF2-40B4-BE49-F238E27FC236}">
                  <a16:creationId xmlns:a16="http://schemas.microsoft.com/office/drawing/2014/main" id="{67B0FD71-9C96-60F5-8877-30B2470DD586}"/>
                </a:ext>
              </a:extLst>
            </p:cNvPr>
            <p:cNvGrpSpPr/>
            <p:nvPr/>
          </p:nvGrpSpPr>
          <p:grpSpPr>
            <a:xfrm>
              <a:off x="6122466" y="4312037"/>
              <a:ext cx="1432853" cy="1103725"/>
              <a:chOff x="5991225" y="4310063"/>
              <a:chExt cx="496427" cy="273840"/>
            </a:xfrm>
          </p:grpSpPr>
          <p:cxnSp>
            <p:nvCxnSpPr>
              <p:cNvPr id="114" name="직선 연결선 771">
                <a:extLst>
                  <a:ext uri="{FF2B5EF4-FFF2-40B4-BE49-F238E27FC236}">
                    <a16:creationId xmlns:a16="http://schemas.microsoft.com/office/drawing/2014/main" id="{D3964D48-33AF-B1DE-9969-8CF3B731D6EE}"/>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789">
                <a:extLst>
                  <a:ext uri="{FF2B5EF4-FFF2-40B4-BE49-F238E27FC236}">
                    <a16:creationId xmlns:a16="http://schemas.microsoft.com/office/drawing/2014/main" id="{FC9F90BD-B033-E238-9758-FD94E737AC6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792">
                <a:extLst>
                  <a:ext uri="{FF2B5EF4-FFF2-40B4-BE49-F238E27FC236}">
                    <a16:creationId xmlns:a16="http://schemas.microsoft.com/office/drawing/2014/main" id="{5BECE959-9F5F-BAFD-B6B4-98FE3A52356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07">
                <a:extLst>
                  <a:ext uri="{FF2B5EF4-FFF2-40B4-BE49-F238E27FC236}">
                    <a16:creationId xmlns:a16="http://schemas.microsoft.com/office/drawing/2014/main" id="{B18BE5E0-8EEB-4D43-3500-AA6D9DC1DFC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8" name="직선 연결선 810">
                <a:extLst>
                  <a:ext uri="{FF2B5EF4-FFF2-40B4-BE49-F238E27FC236}">
                    <a16:creationId xmlns:a16="http://schemas.microsoft.com/office/drawing/2014/main" id="{3B7AB53D-1EB8-BA98-4484-EC8A178F21F8}"/>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9" name="직선 연결선 815">
                <a:extLst>
                  <a:ext uri="{FF2B5EF4-FFF2-40B4-BE49-F238E27FC236}">
                    <a16:creationId xmlns:a16="http://schemas.microsoft.com/office/drawing/2014/main" id="{37191955-2546-6884-E212-7393210FA55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0" name="직선 연결선 819">
                <a:extLst>
                  <a:ext uri="{FF2B5EF4-FFF2-40B4-BE49-F238E27FC236}">
                    <a16:creationId xmlns:a16="http://schemas.microsoft.com/office/drawing/2014/main" id="{AF405206-B039-831F-3002-3E802BFEF759}"/>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12" name="직선 연결선 826">
              <a:extLst>
                <a:ext uri="{FF2B5EF4-FFF2-40B4-BE49-F238E27FC236}">
                  <a16:creationId xmlns:a16="http://schemas.microsoft.com/office/drawing/2014/main" id="{D7552775-FA91-2568-52A4-3D092D2E18F3}"/>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832">
              <a:extLst>
                <a:ext uri="{FF2B5EF4-FFF2-40B4-BE49-F238E27FC236}">
                  <a16:creationId xmlns:a16="http://schemas.microsoft.com/office/drawing/2014/main" id="{5D9C5420-0640-8924-8017-7D7C943063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21" name="그룹 835">
            <a:extLst>
              <a:ext uri="{FF2B5EF4-FFF2-40B4-BE49-F238E27FC236}">
                <a16:creationId xmlns:a16="http://schemas.microsoft.com/office/drawing/2014/main" id="{46F06E68-A4D3-1E29-B631-77531C389F37}"/>
              </a:ext>
            </a:extLst>
          </p:cNvPr>
          <p:cNvGrpSpPr/>
          <p:nvPr/>
        </p:nvGrpSpPr>
        <p:grpSpPr>
          <a:xfrm rot="16200000">
            <a:off x="6006981" y="5048019"/>
            <a:ext cx="564373" cy="268733"/>
            <a:chOff x="5890169" y="4312037"/>
            <a:chExt cx="1895988" cy="1103725"/>
          </a:xfrm>
        </p:grpSpPr>
        <p:grpSp>
          <p:nvGrpSpPr>
            <p:cNvPr id="122" name="그룹 822">
              <a:extLst>
                <a:ext uri="{FF2B5EF4-FFF2-40B4-BE49-F238E27FC236}">
                  <a16:creationId xmlns:a16="http://schemas.microsoft.com/office/drawing/2014/main" id="{4E1C80F3-56B0-E94D-2AF2-B4296032C0D7}"/>
                </a:ext>
              </a:extLst>
            </p:cNvPr>
            <p:cNvGrpSpPr/>
            <p:nvPr/>
          </p:nvGrpSpPr>
          <p:grpSpPr>
            <a:xfrm>
              <a:off x="6122466" y="4312037"/>
              <a:ext cx="1432853" cy="1103725"/>
              <a:chOff x="5991225" y="4310063"/>
              <a:chExt cx="496427" cy="273840"/>
            </a:xfrm>
          </p:grpSpPr>
          <p:cxnSp>
            <p:nvCxnSpPr>
              <p:cNvPr id="125" name="직선 연결선 771">
                <a:extLst>
                  <a:ext uri="{FF2B5EF4-FFF2-40B4-BE49-F238E27FC236}">
                    <a16:creationId xmlns:a16="http://schemas.microsoft.com/office/drawing/2014/main" id="{56472CE2-E17B-E0AD-132B-B81078087073}"/>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6" name="직선 연결선 789">
                <a:extLst>
                  <a:ext uri="{FF2B5EF4-FFF2-40B4-BE49-F238E27FC236}">
                    <a16:creationId xmlns:a16="http://schemas.microsoft.com/office/drawing/2014/main" id="{5D061D8C-AFBA-BE3D-7F94-8AFA7F763244}"/>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7" name="직선 연결선 792">
                <a:extLst>
                  <a:ext uri="{FF2B5EF4-FFF2-40B4-BE49-F238E27FC236}">
                    <a16:creationId xmlns:a16="http://schemas.microsoft.com/office/drawing/2014/main" id="{33846EE5-4EE4-CC6D-F181-8ACB111A2086}"/>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8" name="직선 연결선 807">
                <a:extLst>
                  <a:ext uri="{FF2B5EF4-FFF2-40B4-BE49-F238E27FC236}">
                    <a16:creationId xmlns:a16="http://schemas.microsoft.com/office/drawing/2014/main" id="{79026406-EEB7-C1B6-3937-3592D4643347}"/>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9" name="직선 연결선 810">
                <a:extLst>
                  <a:ext uri="{FF2B5EF4-FFF2-40B4-BE49-F238E27FC236}">
                    <a16:creationId xmlns:a16="http://schemas.microsoft.com/office/drawing/2014/main" id="{81395FAA-5370-B2C9-3F9C-FC72D2D8585B}"/>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0" name="직선 연결선 815">
                <a:extLst>
                  <a:ext uri="{FF2B5EF4-FFF2-40B4-BE49-F238E27FC236}">
                    <a16:creationId xmlns:a16="http://schemas.microsoft.com/office/drawing/2014/main" id="{3806A183-4C5D-6E8D-97F1-ADCD0637E45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1" name="직선 연결선 819">
                <a:extLst>
                  <a:ext uri="{FF2B5EF4-FFF2-40B4-BE49-F238E27FC236}">
                    <a16:creationId xmlns:a16="http://schemas.microsoft.com/office/drawing/2014/main" id="{932D1442-8E11-B6B1-230B-32D3C8615C8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23" name="직선 연결선 826">
              <a:extLst>
                <a:ext uri="{FF2B5EF4-FFF2-40B4-BE49-F238E27FC236}">
                  <a16:creationId xmlns:a16="http://schemas.microsoft.com/office/drawing/2014/main" id="{BE4AC356-3A57-A5D9-5E8C-14A0181F9A16}"/>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4" name="직선 연결선 832">
              <a:extLst>
                <a:ext uri="{FF2B5EF4-FFF2-40B4-BE49-F238E27FC236}">
                  <a16:creationId xmlns:a16="http://schemas.microsoft.com/office/drawing/2014/main" id="{21F6AFD1-4707-F432-BE32-FEBDEB6FE4C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32" name="그룹 835">
            <a:extLst>
              <a:ext uri="{FF2B5EF4-FFF2-40B4-BE49-F238E27FC236}">
                <a16:creationId xmlns:a16="http://schemas.microsoft.com/office/drawing/2014/main" id="{1BF5A43A-17DF-637B-FADC-39781538C6C0}"/>
              </a:ext>
            </a:extLst>
          </p:cNvPr>
          <p:cNvGrpSpPr/>
          <p:nvPr/>
        </p:nvGrpSpPr>
        <p:grpSpPr>
          <a:xfrm rot="16200000">
            <a:off x="7120494" y="4380986"/>
            <a:ext cx="564373" cy="268733"/>
            <a:chOff x="5890169" y="4312037"/>
            <a:chExt cx="1895988" cy="1103725"/>
          </a:xfrm>
        </p:grpSpPr>
        <p:grpSp>
          <p:nvGrpSpPr>
            <p:cNvPr id="133" name="그룹 822">
              <a:extLst>
                <a:ext uri="{FF2B5EF4-FFF2-40B4-BE49-F238E27FC236}">
                  <a16:creationId xmlns:a16="http://schemas.microsoft.com/office/drawing/2014/main" id="{79274270-930E-A63A-45A1-75B1D628A402}"/>
                </a:ext>
              </a:extLst>
            </p:cNvPr>
            <p:cNvGrpSpPr/>
            <p:nvPr/>
          </p:nvGrpSpPr>
          <p:grpSpPr>
            <a:xfrm>
              <a:off x="6122466" y="4312037"/>
              <a:ext cx="1432853" cy="1103725"/>
              <a:chOff x="5991225" y="4310063"/>
              <a:chExt cx="496427" cy="273840"/>
            </a:xfrm>
          </p:grpSpPr>
          <p:cxnSp>
            <p:nvCxnSpPr>
              <p:cNvPr id="136" name="직선 연결선 771">
                <a:extLst>
                  <a:ext uri="{FF2B5EF4-FFF2-40B4-BE49-F238E27FC236}">
                    <a16:creationId xmlns:a16="http://schemas.microsoft.com/office/drawing/2014/main" id="{34672CA8-1EEF-0C00-B9CC-A68DEFB10460}"/>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7" name="직선 연결선 789">
                <a:extLst>
                  <a:ext uri="{FF2B5EF4-FFF2-40B4-BE49-F238E27FC236}">
                    <a16:creationId xmlns:a16="http://schemas.microsoft.com/office/drawing/2014/main" id="{EA15D5AC-7B24-9276-B617-D68B7791F7E5}"/>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8" name="직선 연결선 792">
                <a:extLst>
                  <a:ext uri="{FF2B5EF4-FFF2-40B4-BE49-F238E27FC236}">
                    <a16:creationId xmlns:a16="http://schemas.microsoft.com/office/drawing/2014/main" id="{6DD1EEA3-9B7A-3CD2-6E46-E654B119D8FD}"/>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9" name="직선 연결선 807">
                <a:extLst>
                  <a:ext uri="{FF2B5EF4-FFF2-40B4-BE49-F238E27FC236}">
                    <a16:creationId xmlns:a16="http://schemas.microsoft.com/office/drawing/2014/main" id="{E227C1E6-1AC3-71A4-761A-FD06198F1E5D}"/>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0" name="직선 연결선 810">
                <a:extLst>
                  <a:ext uri="{FF2B5EF4-FFF2-40B4-BE49-F238E27FC236}">
                    <a16:creationId xmlns:a16="http://schemas.microsoft.com/office/drawing/2014/main" id="{DF1D6C90-E511-BC55-B217-2EEC4CD2B36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1" name="직선 연결선 815">
                <a:extLst>
                  <a:ext uri="{FF2B5EF4-FFF2-40B4-BE49-F238E27FC236}">
                    <a16:creationId xmlns:a16="http://schemas.microsoft.com/office/drawing/2014/main" id="{E6874B1F-59D1-7760-57EC-DD8F21C0D4CD}"/>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2" name="직선 연결선 819">
                <a:extLst>
                  <a:ext uri="{FF2B5EF4-FFF2-40B4-BE49-F238E27FC236}">
                    <a16:creationId xmlns:a16="http://schemas.microsoft.com/office/drawing/2014/main" id="{01161A12-F6E3-55A0-5A12-F19083E37C4E}"/>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34" name="직선 연결선 826">
              <a:extLst>
                <a:ext uri="{FF2B5EF4-FFF2-40B4-BE49-F238E27FC236}">
                  <a16:creationId xmlns:a16="http://schemas.microsoft.com/office/drawing/2014/main" id="{85CDB2E5-4914-8F24-B835-5E9F3EAD22F2}"/>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5" name="직선 연결선 832">
              <a:extLst>
                <a:ext uri="{FF2B5EF4-FFF2-40B4-BE49-F238E27FC236}">
                  <a16:creationId xmlns:a16="http://schemas.microsoft.com/office/drawing/2014/main" id="{3032E4D8-1818-D24A-7685-0F925B877462}"/>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43" name="그룹 835">
            <a:extLst>
              <a:ext uri="{FF2B5EF4-FFF2-40B4-BE49-F238E27FC236}">
                <a16:creationId xmlns:a16="http://schemas.microsoft.com/office/drawing/2014/main" id="{1B63DB89-B2C0-F8FF-C54A-3B445F5441D8}"/>
              </a:ext>
            </a:extLst>
          </p:cNvPr>
          <p:cNvGrpSpPr/>
          <p:nvPr/>
        </p:nvGrpSpPr>
        <p:grpSpPr>
          <a:xfrm rot="16200000">
            <a:off x="7120495" y="5048019"/>
            <a:ext cx="564373" cy="268733"/>
            <a:chOff x="5890169" y="4312037"/>
            <a:chExt cx="1895988" cy="1103725"/>
          </a:xfrm>
        </p:grpSpPr>
        <p:grpSp>
          <p:nvGrpSpPr>
            <p:cNvPr id="144" name="그룹 822">
              <a:extLst>
                <a:ext uri="{FF2B5EF4-FFF2-40B4-BE49-F238E27FC236}">
                  <a16:creationId xmlns:a16="http://schemas.microsoft.com/office/drawing/2014/main" id="{82C314C4-E967-C2CE-1A40-96DD0609CA44}"/>
                </a:ext>
              </a:extLst>
            </p:cNvPr>
            <p:cNvGrpSpPr/>
            <p:nvPr/>
          </p:nvGrpSpPr>
          <p:grpSpPr>
            <a:xfrm>
              <a:off x="6122466" y="4312037"/>
              <a:ext cx="1432853" cy="1103725"/>
              <a:chOff x="5991225" y="4310063"/>
              <a:chExt cx="496427" cy="273840"/>
            </a:xfrm>
          </p:grpSpPr>
          <p:cxnSp>
            <p:nvCxnSpPr>
              <p:cNvPr id="147" name="직선 연결선 771">
                <a:extLst>
                  <a:ext uri="{FF2B5EF4-FFF2-40B4-BE49-F238E27FC236}">
                    <a16:creationId xmlns:a16="http://schemas.microsoft.com/office/drawing/2014/main" id="{8BC0464A-3224-FE23-A865-C9B71633502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8" name="직선 연결선 789">
                <a:extLst>
                  <a:ext uri="{FF2B5EF4-FFF2-40B4-BE49-F238E27FC236}">
                    <a16:creationId xmlns:a16="http://schemas.microsoft.com/office/drawing/2014/main" id="{F53CDD37-E834-BE1F-6B91-E6B19AF3B09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9" name="직선 연결선 792">
                <a:extLst>
                  <a:ext uri="{FF2B5EF4-FFF2-40B4-BE49-F238E27FC236}">
                    <a16:creationId xmlns:a16="http://schemas.microsoft.com/office/drawing/2014/main" id="{9F8C6A34-D777-39A7-B81A-68F94AC7AF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0" name="직선 연결선 807">
                <a:extLst>
                  <a:ext uri="{FF2B5EF4-FFF2-40B4-BE49-F238E27FC236}">
                    <a16:creationId xmlns:a16="http://schemas.microsoft.com/office/drawing/2014/main" id="{4BCDB7BD-877C-EDB7-4B96-32548C16A30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1" name="직선 연결선 810">
                <a:extLst>
                  <a:ext uri="{FF2B5EF4-FFF2-40B4-BE49-F238E27FC236}">
                    <a16:creationId xmlns:a16="http://schemas.microsoft.com/office/drawing/2014/main" id="{8365F89A-001A-6260-DEFC-CB8788DD27A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2" name="직선 연결선 815">
                <a:extLst>
                  <a:ext uri="{FF2B5EF4-FFF2-40B4-BE49-F238E27FC236}">
                    <a16:creationId xmlns:a16="http://schemas.microsoft.com/office/drawing/2014/main" id="{BF87F730-2A0B-50D4-6EF8-3BE57FEECDC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3" name="직선 연결선 819">
                <a:extLst>
                  <a:ext uri="{FF2B5EF4-FFF2-40B4-BE49-F238E27FC236}">
                    <a16:creationId xmlns:a16="http://schemas.microsoft.com/office/drawing/2014/main" id="{2DF7A94E-F48A-16A3-4703-4BC229F2CB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45" name="직선 연결선 826">
              <a:extLst>
                <a:ext uri="{FF2B5EF4-FFF2-40B4-BE49-F238E27FC236}">
                  <a16:creationId xmlns:a16="http://schemas.microsoft.com/office/drawing/2014/main" id="{EBD2A457-ABA1-4356-D024-3E0793D8377F}"/>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6" name="직선 연결선 832">
              <a:extLst>
                <a:ext uri="{FF2B5EF4-FFF2-40B4-BE49-F238E27FC236}">
                  <a16:creationId xmlns:a16="http://schemas.microsoft.com/office/drawing/2014/main" id="{2BA59ECA-CAAE-307D-DB67-89EEB7ABFE33}"/>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154" name="TextBox 153">
            <a:extLst>
              <a:ext uri="{FF2B5EF4-FFF2-40B4-BE49-F238E27FC236}">
                <a16:creationId xmlns:a16="http://schemas.microsoft.com/office/drawing/2014/main" id="{899C8904-684B-3AE0-22A4-4F64BA9C08C6}"/>
              </a:ext>
            </a:extLst>
          </p:cNvPr>
          <p:cNvSpPr txBox="1"/>
          <p:nvPr/>
        </p:nvSpPr>
        <p:spPr>
          <a:xfrm>
            <a:off x="-85888" y="2761010"/>
            <a:ext cx="3190481"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Target Cell</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resistance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(1)</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or</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an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open switch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(0)</a:t>
            </a:r>
          </a:p>
        </p:txBody>
      </p:sp>
      <p:sp>
        <p:nvSpPr>
          <p:cNvPr id="155" name="Left Brace 154">
            <a:extLst>
              <a:ext uri="{FF2B5EF4-FFF2-40B4-BE49-F238E27FC236}">
                <a16:creationId xmlns:a16="http://schemas.microsoft.com/office/drawing/2014/main" id="{33AA3690-BC45-5E74-93ED-ACE1BA77DB4C}"/>
              </a:ext>
            </a:extLst>
          </p:cNvPr>
          <p:cNvSpPr/>
          <p:nvPr/>
        </p:nvSpPr>
        <p:spPr>
          <a:xfrm>
            <a:off x="2634768" y="2887744"/>
            <a:ext cx="323170" cy="1236090"/>
          </a:xfrm>
          <a:prstGeom prst="leftBrace">
            <a:avLst>
              <a:gd name="adj1" fmla="val 52841"/>
              <a:gd name="adj2" fmla="val 31444"/>
            </a:avLst>
          </a:prstGeom>
          <a:ln w="19050">
            <a:solidFill>
              <a:srgbClr val="C80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그룹 835">
            <a:extLst>
              <a:ext uri="{FF2B5EF4-FFF2-40B4-BE49-F238E27FC236}">
                <a16:creationId xmlns:a16="http://schemas.microsoft.com/office/drawing/2014/main" id="{B63CB6F7-84D5-09AD-996F-9FBB94EEC874}"/>
              </a:ext>
            </a:extLst>
          </p:cNvPr>
          <p:cNvGrpSpPr/>
          <p:nvPr/>
        </p:nvGrpSpPr>
        <p:grpSpPr>
          <a:xfrm rot="16200000">
            <a:off x="4893346" y="3720630"/>
            <a:ext cx="564373" cy="268733"/>
            <a:chOff x="5890169" y="4312037"/>
            <a:chExt cx="1895988" cy="1103725"/>
          </a:xfrm>
        </p:grpSpPr>
        <p:grpSp>
          <p:nvGrpSpPr>
            <p:cNvPr id="157" name="그룹 822">
              <a:extLst>
                <a:ext uri="{FF2B5EF4-FFF2-40B4-BE49-F238E27FC236}">
                  <a16:creationId xmlns:a16="http://schemas.microsoft.com/office/drawing/2014/main" id="{57B5F6AF-9264-3133-9F75-3778674D3752}"/>
                </a:ext>
              </a:extLst>
            </p:cNvPr>
            <p:cNvGrpSpPr/>
            <p:nvPr/>
          </p:nvGrpSpPr>
          <p:grpSpPr>
            <a:xfrm>
              <a:off x="6122466" y="4312037"/>
              <a:ext cx="1432853" cy="1103725"/>
              <a:chOff x="5991225" y="4310063"/>
              <a:chExt cx="496427" cy="273840"/>
            </a:xfrm>
          </p:grpSpPr>
          <p:cxnSp>
            <p:nvCxnSpPr>
              <p:cNvPr id="160" name="직선 연결선 771">
                <a:extLst>
                  <a:ext uri="{FF2B5EF4-FFF2-40B4-BE49-F238E27FC236}">
                    <a16:creationId xmlns:a16="http://schemas.microsoft.com/office/drawing/2014/main" id="{4786857B-F26A-2243-D22E-018997E1C8E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1" name="직선 연결선 789">
                <a:extLst>
                  <a:ext uri="{FF2B5EF4-FFF2-40B4-BE49-F238E27FC236}">
                    <a16:creationId xmlns:a16="http://schemas.microsoft.com/office/drawing/2014/main" id="{904F2D5C-4791-75D2-5301-7F2E084D7FC8}"/>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2" name="직선 연결선 792">
                <a:extLst>
                  <a:ext uri="{FF2B5EF4-FFF2-40B4-BE49-F238E27FC236}">
                    <a16:creationId xmlns:a16="http://schemas.microsoft.com/office/drawing/2014/main" id="{AE7EC974-371B-1F86-D025-35CBE8CCD0B9}"/>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3" name="직선 연결선 807">
                <a:extLst>
                  <a:ext uri="{FF2B5EF4-FFF2-40B4-BE49-F238E27FC236}">
                    <a16:creationId xmlns:a16="http://schemas.microsoft.com/office/drawing/2014/main" id="{BC212E2C-7AEC-8978-9178-F81D43E17D26}"/>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4" name="직선 연결선 810">
                <a:extLst>
                  <a:ext uri="{FF2B5EF4-FFF2-40B4-BE49-F238E27FC236}">
                    <a16:creationId xmlns:a16="http://schemas.microsoft.com/office/drawing/2014/main" id="{B2025A5D-D679-CF90-3DF1-69924ACC8CE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5" name="직선 연결선 815">
                <a:extLst>
                  <a:ext uri="{FF2B5EF4-FFF2-40B4-BE49-F238E27FC236}">
                    <a16:creationId xmlns:a16="http://schemas.microsoft.com/office/drawing/2014/main" id="{2C5B9AF3-91BB-0A0F-AE8B-4F6C9832898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6" name="직선 연결선 819">
                <a:extLst>
                  <a:ext uri="{FF2B5EF4-FFF2-40B4-BE49-F238E27FC236}">
                    <a16:creationId xmlns:a16="http://schemas.microsoft.com/office/drawing/2014/main" id="{97D2F2BC-7B2E-B435-002B-A2D0B234864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58" name="직선 연결선 826">
              <a:extLst>
                <a:ext uri="{FF2B5EF4-FFF2-40B4-BE49-F238E27FC236}">
                  <a16:creationId xmlns:a16="http://schemas.microsoft.com/office/drawing/2014/main" id="{B64CC501-4BA8-9496-C1E7-CBE4D285198B}"/>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9" name="직선 연결선 832">
              <a:extLst>
                <a:ext uri="{FF2B5EF4-FFF2-40B4-BE49-F238E27FC236}">
                  <a16:creationId xmlns:a16="http://schemas.microsoft.com/office/drawing/2014/main" id="{93AA5A4B-32FB-82AC-B658-0EC80949E757}"/>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67" name="그룹 835">
            <a:extLst>
              <a:ext uri="{FF2B5EF4-FFF2-40B4-BE49-F238E27FC236}">
                <a16:creationId xmlns:a16="http://schemas.microsoft.com/office/drawing/2014/main" id="{CBA410D2-F61C-1BB0-809E-3DFEF737C6F0}"/>
              </a:ext>
            </a:extLst>
          </p:cNvPr>
          <p:cNvGrpSpPr/>
          <p:nvPr/>
        </p:nvGrpSpPr>
        <p:grpSpPr>
          <a:xfrm rot="16200000">
            <a:off x="6006980" y="3060186"/>
            <a:ext cx="564373" cy="268733"/>
            <a:chOff x="5890169" y="4312037"/>
            <a:chExt cx="1895988" cy="1103725"/>
          </a:xfrm>
        </p:grpSpPr>
        <p:grpSp>
          <p:nvGrpSpPr>
            <p:cNvPr id="168" name="그룹 822">
              <a:extLst>
                <a:ext uri="{FF2B5EF4-FFF2-40B4-BE49-F238E27FC236}">
                  <a16:creationId xmlns:a16="http://schemas.microsoft.com/office/drawing/2014/main" id="{EE5C1BD7-D2B8-C593-5684-E33024672C2B}"/>
                </a:ext>
              </a:extLst>
            </p:cNvPr>
            <p:cNvGrpSpPr/>
            <p:nvPr/>
          </p:nvGrpSpPr>
          <p:grpSpPr>
            <a:xfrm>
              <a:off x="6122466" y="4312037"/>
              <a:ext cx="1432853" cy="1103725"/>
              <a:chOff x="5991225" y="4310063"/>
              <a:chExt cx="496427" cy="273840"/>
            </a:xfrm>
          </p:grpSpPr>
          <p:cxnSp>
            <p:nvCxnSpPr>
              <p:cNvPr id="171" name="직선 연결선 771">
                <a:extLst>
                  <a:ext uri="{FF2B5EF4-FFF2-40B4-BE49-F238E27FC236}">
                    <a16:creationId xmlns:a16="http://schemas.microsoft.com/office/drawing/2014/main" id="{9D1BCDE7-1DD9-C412-BD72-F48E0165A96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2" name="직선 연결선 789">
                <a:extLst>
                  <a:ext uri="{FF2B5EF4-FFF2-40B4-BE49-F238E27FC236}">
                    <a16:creationId xmlns:a16="http://schemas.microsoft.com/office/drawing/2014/main" id="{B7D0D51C-51F8-09AC-FB9C-AF9BA631421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3" name="직선 연결선 792">
                <a:extLst>
                  <a:ext uri="{FF2B5EF4-FFF2-40B4-BE49-F238E27FC236}">
                    <a16:creationId xmlns:a16="http://schemas.microsoft.com/office/drawing/2014/main" id="{E9789E80-8914-CB8F-0F5A-B5B8A2B7915F}"/>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4" name="직선 연결선 807">
                <a:extLst>
                  <a:ext uri="{FF2B5EF4-FFF2-40B4-BE49-F238E27FC236}">
                    <a16:creationId xmlns:a16="http://schemas.microsoft.com/office/drawing/2014/main" id="{A3C24941-2F56-7235-691C-82F85C342B27}"/>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5" name="직선 연결선 810">
                <a:extLst>
                  <a:ext uri="{FF2B5EF4-FFF2-40B4-BE49-F238E27FC236}">
                    <a16:creationId xmlns:a16="http://schemas.microsoft.com/office/drawing/2014/main" id="{811F6DE6-13F6-8A97-57C9-9D487156F72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6" name="직선 연결선 815">
                <a:extLst>
                  <a:ext uri="{FF2B5EF4-FFF2-40B4-BE49-F238E27FC236}">
                    <a16:creationId xmlns:a16="http://schemas.microsoft.com/office/drawing/2014/main" id="{094FE345-6948-4FCF-4EDB-64F5A4B36B4F}"/>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7" name="직선 연결선 819">
                <a:extLst>
                  <a:ext uri="{FF2B5EF4-FFF2-40B4-BE49-F238E27FC236}">
                    <a16:creationId xmlns:a16="http://schemas.microsoft.com/office/drawing/2014/main" id="{560425F4-11BA-7FE4-584E-ADDC4F93CDC0}"/>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69" name="직선 연결선 826">
              <a:extLst>
                <a:ext uri="{FF2B5EF4-FFF2-40B4-BE49-F238E27FC236}">
                  <a16:creationId xmlns:a16="http://schemas.microsoft.com/office/drawing/2014/main" id="{3F2D677A-3109-2CE2-2243-B98E6C00ADF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0" name="직선 연결선 832">
              <a:extLst>
                <a:ext uri="{FF2B5EF4-FFF2-40B4-BE49-F238E27FC236}">
                  <a16:creationId xmlns:a16="http://schemas.microsoft.com/office/drawing/2014/main" id="{CB38072E-5F48-9231-1213-695F698A093D}"/>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78" name="그룹 835">
            <a:extLst>
              <a:ext uri="{FF2B5EF4-FFF2-40B4-BE49-F238E27FC236}">
                <a16:creationId xmlns:a16="http://schemas.microsoft.com/office/drawing/2014/main" id="{86A5B3C9-0EE9-2C01-407C-2AE2889687F5}"/>
              </a:ext>
            </a:extLst>
          </p:cNvPr>
          <p:cNvGrpSpPr/>
          <p:nvPr/>
        </p:nvGrpSpPr>
        <p:grpSpPr>
          <a:xfrm rot="16200000">
            <a:off x="7120494" y="3047310"/>
            <a:ext cx="564373" cy="268733"/>
            <a:chOff x="5890169" y="4312037"/>
            <a:chExt cx="1895988" cy="1103725"/>
          </a:xfrm>
        </p:grpSpPr>
        <p:grpSp>
          <p:nvGrpSpPr>
            <p:cNvPr id="179" name="그룹 822">
              <a:extLst>
                <a:ext uri="{FF2B5EF4-FFF2-40B4-BE49-F238E27FC236}">
                  <a16:creationId xmlns:a16="http://schemas.microsoft.com/office/drawing/2014/main" id="{1FFBE70D-3875-2509-A49E-D48E1213AFFA}"/>
                </a:ext>
              </a:extLst>
            </p:cNvPr>
            <p:cNvGrpSpPr/>
            <p:nvPr/>
          </p:nvGrpSpPr>
          <p:grpSpPr>
            <a:xfrm>
              <a:off x="6122466" y="4312037"/>
              <a:ext cx="1432853" cy="1103725"/>
              <a:chOff x="5991225" y="4310063"/>
              <a:chExt cx="496427" cy="273840"/>
            </a:xfrm>
          </p:grpSpPr>
          <p:cxnSp>
            <p:nvCxnSpPr>
              <p:cNvPr id="182" name="직선 연결선 771">
                <a:extLst>
                  <a:ext uri="{FF2B5EF4-FFF2-40B4-BE49-F238E27FC236}">
                    <a16:creationId xmlns:a16="http://schemas.microsoft.com/office/drawing/2014/main" id="{77909EF5-2276-582E-037A-5F31B18C3FC9}"/>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3" name="직선 연결선 789">
                <a:extLst>
                  <a:ext uri="{FF2B5EF4-FFF2-40B4-BE49-F238E27FC236}">
                    <a16:creationId xmlns:a16="http://schemas.microsoft.com/office/drawing/2014/main" id="{83E4595D-3FEE-8433-87FB-529A7A7AAB7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4" name="직선 연결선 792">
                <a:extLst>
                  <a:ext uri="{FF2B5EF4-FFF2-40B4-BE49-F238E27FC236}">
                    <a16:creationId xmlns:a16="http://schemas.microsoft.com/office/drawing/2014/main" id="{712B062D-F37A-3428-150D-CA38B04579F8}"/>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5" name="직선 연결선 807">
                <a:extLst>
                  <a:ext uri="{FF2B5EF4-FFF2-40B4-BE49-F238E27FC236}">
                    <a16:creationId xmlns:a16="http://schemas.microsoft.com/office/drawing/2014/main" id="{5852D7AA-95EE-CB62-C41F-2340BF71B4D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6" name="직선 연결선 810">
                <a:extLst>
                  <a:ext uri="{FF2B5EF4-FFF2-40B4-BE49-F238E27FC236}">
                    <a16:creationId xmlns:a16="http://schemas.microsoft.com/office/drawing/2014/main" id="{36902E79-E858-773C-A571-DFEE41D9CA6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7" name="직선 연결선 815">
                <a:extLst>
                  <a:ext uri="{FF2B5EF4-FFF2-40B4-BE49-F238E27FC236}">
                    <a16:creationId xmlns:a16="http://schemas.microsoft.com/office/drawing/2014/main" id="{8811803A-A435-0430-6E45-6640D4235A6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8" name="직선 연결선 819">
                <a:extLst>
                  <a:ext uri="{FF2B5EF4-FFF2-40B4-BE49-F238E27FC236}">
                    <a16:creationId xmlns:a16="http://schemas.microsoft.com/office/drawing/2014/main" id="{51C62045-6984-D8C1-C3F6-9B55A8C158E6}"/>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80" name="직선 연결선 826">
              <a:extLst>
                <a:ext uri="{FF2B5EF4-FFF2-40B4-BE49-F238E27FC236}">
                  <a16:creationId xmlns:a16="http://schemas.microsoft.com/office/drawing/2014/main" id="{9C58DD7B-F716-7577-8D1D-AF378BD3E75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1" name="직선 연결선 832">
              <a:extLst>
                <a:ext uri="{FF2B5EF4-FFF2-40B4-BE49-F238E27FC236}">
                  <a16:creationId xmlns:a16="http://schemas.microsoft.com/office/drawing/2014/main" id="{95BD4133-B6F6-E84F-8347-AEB260DFF954}"/>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89" name="그룹 835">
            <a:extLst>
              <a:ext uri="{FF2B5EF4-FFF2-40B4-BE49-F238E27FC236}">
                <a16:creationId xmlns:a16="http://schemas.microsoft.com/office/drawing/2014/main" id="{78E25BF5-362F-8941-9132-C143583DC978}"/>
              </a:ext>
            </a:extLst>
          </p:cNvPr>
          <p:cNvGrpSpPr/>
          <p:nvPr/>
        </p:nvGrpSpPr>
        <p:grpSpPr>
          <a:xfrm rot="16200000">
            <a:off x="7120495" y="3714343"/>
            <a:ext cx="564373" cy="268733"/>
            <a:chOff x="5890169" y="4312037"/>
            <a:chExt cx="1895988" cy="1103725"/>
          </a:xfrm>
        </p:grpSpPr>
        <p:grpSp>
          <p:nvGrpSpPr>
            <p:cNvPr id="190" name="그룹 822">
              <a:extLst>
                <a:ext uri="{FF2B5EF4-FFF2-40B4-BE49-F238E27FC236}">
                  <a16:creationId xmlns:a16="http://schemas.microsoft.com/office/drawing/2014/main" id="{01316078-B488-C955-C836-BA0C050F0F38}"/>
                </a:ext>
              </a:extLst>
            </p:cNvPr>
            <p:cNvGrpSpPr/>
            <p:nvPr/>
          </p:nvGrpSpPr>
          <p:grpSpPr>
            <a:xfrm>
              <a:off x="6122466" y="4312037"/>
              <a:ext cx="1432853" cy="1103725"/>
              <a:chOff x="5991225" y="4310063"/>
              <a:chExt cx="496427" cy="273840"/>
            </a:xfrm>
          </p:grpSpPr>
          <p:cxnSp>
            <p:nvCxnSpPr>
              <p:cNvPr id="193" name="직선 연결선 771">
                <a:extLst>
                  <a:ext uri="{FF2B5EF4-FFF2-40B4-BE49-F238E27FC236}">
                    <a16:creationId xmlns:a16="http://schemas.microsoft.com/office/drawing/2014/main" id="{974BBEA6-2817-DC08-FA2E-9B3F6DF44CE6}"/>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4" name="직선 연결선 789">
                <a:extLst>
                  <a:ext uri="{FF2B5EF4-FFF2-40B4-BE49-F238E27FC236}">
                    <a16:creationId xmlns:a16="http://schemas.microsoft.com/office/drawing/2014/main" id="{FE87092F-0F16-4009-B389-DAB064B09AA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5" name="직선 연결선 792">
                <a:extLst>
                  <a:ext uri="{FF2B5EF4-FFF2-40B4-BE49-F238E27FC236}">
                    <a16:creationId xmlns:a16="http://schemas.microsoft.com/office/drawing/2014/main" id="{DF3DA6CB-9B87-BFC4-09C8-9670F5AF704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6" name="직선 연결선 807">
                <a:extLst>
                  <a:ext uri="{FF2B5EF4-FFF2-40B4-BE49-F238E27FC236}">
                    <a16:creationId xmlns:a16="http://schemas.microsoft.com/office/drawing/2014/main" id="{E7117FFE-2B88-6213-C998-99AA5F868372}"/>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7" name="직선 연결선 810">
                <a:extLst>
                  <a:ext uri="{FF2B5EF4-FFF2-40B4-BE49-F238E27FC236}">
                    <a16:creationId xmlns:a16="http://schemas.microsoft.com/office/drawing/2014/main" id="{BE1F6235-35DD-B0DA-7BC7-395D15EE0223}"/>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8" name="직선 연결선 815">
                <a:extLst>
                  <a:ext uri="{FF2B5EF4-FFF2-40B4-BE49-F238E27FC236}">
                    <a16:creationId xmlns:a16="http://schemas.microsoft.com/office/drawing/2014/main" id="{A16A3A3D-FA01-78BF-6BC7-BFBCC2D31658}"/>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9" name="직선 연결선 819">
                <a:extLst>
                  <a:ext uri="{FF2B5EF4-FFF2-40B4-BE49-F238E27FC236}">
                    <a16:creationId xmlns:a16="http://schemas.microsoft.com/office/drawing/2014/main" id="{5CEF3E41-E07B-7FEF-FFDD-0E8F7535426A}"/>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1" name="직선 연결선 826">
              <a:extLst>
                <a:ext uri="{FF2B5EF4-FFF2-40B4-BE49-F238E27FC236}">
                  <a16:creationId xmlns:a16="http://schemas.microsoft.com/office/drawing/2014/main" id="{E60640E5-F34A-30DB-09B5-34873CC316E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2" name="직선 연결선 832">
              <a:extLst>
                <a:ext uri="{FF2B5EF4-FFF2-40B4-BE49-F238E27FC236}">
                  <a16:creationId xmlns:a16="http://schemas.microsoft.com/office/drawing/2014/main" id="{B6F2D151-119C-0B2C-9B1D-5125A5D0FD9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00" name="그룹 761">
            <a:extLst>
              <a:ext uri="{FF2B5EF4-FFF2-40B4-BE49-F238E27FC236}">
                <a16:creationId xmlns:a16="http://schemas.microsoft.com/office/drawing/2014/main" id="{18D770F5-D757-3D9C-C214-20A9E4A8EE8A}"/>
              </a:ext>
            </a:extLst>
          </p:cNvPr>
          <p:cNvGrpSpPr/>
          <p:nvPr/>
        </p:nvGrpSpPr>
        <p:grpSpPr>
          <a:xfrm rot="5400000">
            <a:off x="3769659" y="3135148"/>
            <a:ext cx="598569" cy="124310"/>
            <a:chOff x="5608137" y="3394157"/>
            <a:chExt cx="338599" cy="70817"/>
          </a:xfrm>
        </p:grpSpPr>
        <p:grpSp>
          <p:nvGrpSpPr>
            <p:cNvPr id="201" name="그룹 753">
              <a:extLst>
                <a:ext uri="{FF2B5EF4-FFF2-40B4-BE49-F238E27FC236}">
                  <a16:creationId xmlns:a16="http://schemas.microsoft.com/office/drawing/2014/main" id="{90A2B2DB-1E4C-7977-4597-0D7299C11030}"/>
                </a:ext>
              </a:extLst>
            </p:cNvPr>
            <p:cNvGrpSpPr/>
            <p:nvPr/>
          </p:nvGrpSpPr>
          <p:grpSpPr>
            <a:xfrm rot="5400000">
              <a:off x="5739521" y="3307128"/>
              <a:ext cx="70817" cy="244875"/>
              <a:chOff x="5131625" y="2342062"/>
              <a:chExt cx="70817" cy="244875"/>
            </a:xfrm>
          </p:grpSpPr>
          <p:sp>
            <p:nvSpPr>
              <p:cNvPr id="204" name="타원 750">
                <a:extLst>
                  <a:ext uri="{FF2B5EF4-FFF2-40B4-BE49-F238E27FC236}">
                    <a16:creationId xmlns:a16="http://schemas.microsoft.com/office/drawing/2014/main" id="{BC5C5548-95B8-3DAC-8AA5-D0E9428FDBF7}"/>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05" name="타원 751">
                <a:extLst>
                  <a:ext uri="{FF2B5EF4-FFF2-40B4-BE49-F238E27FC236}">
                    <a16:creationId xmlns:a16="http://schemas.microsoft.com/office/drawing/2014/main" id="{B33E984F-BB1E-DF1A-18D4-EE14097E1D3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06" name="직선 연결선 752">
                <a:extLst>
                  <a:ext uri="{FF2B5EF4-FFF2-40B4-BE49-F238E27FC236}">
                    <a16:creationId xmlns:a16="http://schemas.microsoft.com/office/drawing/2014/main" id="{ADB9E827-D2B6-181F-BB06-BA8A6A42AA0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2" name="직선 연결선 754">
              <a:extLst>
                <a:ext uri="{FF2B5EF4-FFF2-40B4-BE49-F238E27FC236}">
                  <a16:creationId xmlns:a16="http://schemas.microsoft.com/office/drawing/2014/main" id="{EE5475B1-7F34-769D-6446-B12C5E2930C2}"/>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03" name="직선 연결선 756">
              <a:extLst>
                <a:ext uri="{FF2B5EF4-FFF2-40B4-BE49-F238E27FC236}">
                  <a16:creationId xmlns:a16="http://schemas.microsoft.com/office/drawing/2014/main" id="{379BC714-F0D0-F5B7-14DC-C65EA439A9DC}"/>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07" name="그룹 761">
            <a:extLst>
              <a:ext uri="{FF2B5EF4-FFF2-40B4-BE49-F238E27FC236}">
                <a16:creationId xmlns:a16="http://schemas.microsoft.com/office/drawing/2014/main" id="{A6D867BF-D978-2699-BE35-22DF40034E85}"/>
              </a:ext>
            </a:extLst>
          </p:cNvPr>
          <p:cNvGrpSpPr/>
          <p:nvPr/>
        </p:nvGrpSpPr>
        <p:grpSpPr>
          <a:xfrm rot="5400000">
            <a:off x="4883794" y="3135149"/>
            <a:ext cx="598569" cy="124310"/>
            <a:chOff x="5608137" y="3394157"/>
            <a:chExt cx="338599" cy="70817"/>
          </a:xfrm>
        </p:grpSpPr>
        <p:grpSp>
          <p:nvGrpSpPr>
            <p:cNvPr id="208" name="그룹 753">
              <a:extLst>
                <a:ext uri="{FF2B5EF4-FFF2-40B4-BE49-F238E27FC236}">
                  <a16:creationId xmlns:a16="http://schemas.microsoft.com/office/drawing/2014/main" id="{57A3CD82-0C8A-3D0E-42CF-529911786D09}"/>
                </a:ext>
              </a:extLst>
            </p:cNvPr>
            <p:cNvGrpSpPr/>
            <p:nvPr/>
          </p:nvGrpSpPr>
          <p:grpSpPr>
            <a:xfrm rot="5400000">
              <a:off x="5739521" y="3307128"/>
              <a:ext cx="70817" cy="244875"/>
              <a:chOff x="5131625" y="2342062"/>
              <a:chExt cx="70817" cy="244875"/>
            </a:xfrm>
          </p:grpSpPr>
          <p:sp>
            <p:nvSpPr>
              <p:cNvPr id="211" name="타원 750">
                <a:extLst>
                  <a:ext uri="{FF2B5EF4-FFF2-40B4-BE49-F238E27FC236}">
                    <a16:creationId xmlns:a16="http://schemas.microsoft.com/office/drawing/2014/main" id="{48D4A186-6BF1-FE23-69AE-264C8999FC8B}"/>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2" name="타원 751">
                <a:extLst>
                  <a:ext uri="{FF2B5EF4-FFF2-40B4-BE49-F238E27FC236}">
                    <a16:creationId xmlns:a16="http://schemas.microsoft.com/office/drawing/2014/main" id="{2291DAB4-615E-E255-86FD-EB7F0FBD506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13" name="직선 연결선 752">
                <a:extLst>
                  <a:ext uri="{FF2B5EF4-FFF2-40B4-BE49-F238E27FC236}">
                    <a16:creationId xmlns:a16="http://schemas.microsoft.com/office/drawing/2014/main" id="{E8C20479-5D80-FE09-50D8-E7B5BC39905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9" name="직선 연결선 754">
              <a:extLst>
                <a:ext uri="{FF2B5EF4-FFF2-40B4-BE49-F238E27FC236}">
                  <a16:creationId xmlns:a16="http://schemas.microsoft.com/office/drawing/2014/main" id="{792501B7-9EF0-51B9-5105-30264380534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0" name="직선 연결선 756">
              <a:extLst>
                <a:ext uri="{FF2B5EF4-FFF2-40B4-BE49-F238E27FC236}">
                  <a16:creationId xmlns:a16="http://schemas.microsoft.com/office/drawing/2014/main" id="{8B0F049A-F74E-D1AE-6075-C05EED7521E6}"/>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14" name="그룹 761">
            <a:extLst>
              <a:ext uri="{FF2B5EF4-FFF2-40B4-BE49-F238E27FC236}">
                <a16:creationId xmlns:a16="http://schemas.microsoft.com/office/drawing/2014/main" id="{258CE8CF-F56F-B238-5183-C18645980375}"/>
              </a:ext>
            </a:extLst>
          </p:cNvPr>
          <p:cNvGrpSpPr/>
          <p:nvPr/>
        </p:nvGrpSpPr>
        <p:grpSpPr>
          <a:xfrm rot="5400000">
            <a:off x="3768991" y="3807190"/>
            <a:ext cx="598569" cy="124310"/>
            <a:chOff x="5608137" y="3394157"/>
            <a:chExt cx="338599" cy="70817"/>
          </a:xfrm>
        </p:grpSpPr>
        <p:grpSp>
          <p:nvGrpSpPr>
            <p:cNvPr id="215" name="그룹 753">
              <a:extLst>
                <a:ext uri="{FF2B5EF4-FFF2-40B4-BE49-F238E27FC236}">
                  <a16:creationId xmlns:a16="http://schemas.microsoft.com/office/drawing/2014/main" id="{D9516219-F387-1265-1334-04E4FC156071}"/>
                </a:ext>
              </a:extLst>
            </p:cNvPr>
            <p:cNvGrpSpPr/>
            <p:nvPr/>
          </p:nvGrpSpPr>
          <p:grpSpPr>
            <a:xfrm rot="5400000">
              <a:off x="5739521" y="3307128"/>
              <a:ext cx="70817" cy="244875"/>
              <a:chOff x="5131625" y="2342062"/>
              <a:chExt cx="70817" cy="244875"/>
            </a:xfrm>
          </p:grpSpPr>
          <p:sp>
            <p:nvSpPr>
              <p:cNvPr id="218" name="타원 750">
                <a:extLst>
                  <a:ext uri="{FF2B5EF4-FFF2-40B4-BE49-F238E27FC236}">
                    <a16:creationId xmlns:a16="http://schemas.microsoft.com/office/drawing/2014/main" id="{C8A5AB2F-6E06-EE38-99DD-42B051A9828A}"/>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9" name="타원 751">
                <a:extLst>
                  <a:ext uri="{FF2B5EF4-FFF2-40B4-BE49-F238E27FC236}">
                    <a16:creationId xmlns:a16="http://schemas.microsoft.com/office/drawing/2014/main" id="{44CF0E02-1351-84B1-6D85-0A0C62F8364C}"/>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0" name="직선 연결선 752">
                <a:extLst>
                  <a:ext uri="{FF2B5EF4-FFF2-40B4-BE49-F238E27FC236}">
                    <a16:creationId xmlns:a16="http://schemas.microsoft.com/office/drawing/2014/main" id="{96DC48BE-6EF1-67B3-9DB1-9D82DCA7BCE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16" name="직선 연결선 754">
              <a:extLst>
                <a:ext uri="{FF2B5EF4-FFF2-40B4-BE49-F238E27FC236}">
                  <a16:creationId xmlns:a16="http://schemas.microsoft.com/office/drawing/2014/main" id="{F0DC33C5-6F50-4302-0E25-C43A22B21AF5}"/>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7" name="직선 연결선 756">
              <a:extLst>
                <a:ext uri="{FF2B5EF4-FFF2-40B4-BE49-F238E27FC236}">
                  <a16:creationId xmlns:a16="http://schemas.microsoft.com/office/drawing/2014/main" id="{AD8D3342-D7B2-CFB3-1C1A-997878F4A1C9}"/>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21" name="그룹 761">
            <a:extLst>
              <a:ext uri="{FF2B5EF4-FFF2-40B4-BE49-F238E27FC236}">
                <a16:creationId xmlns:a16="http://schemas.microsoft.com/office/drawing/2014/main" id="{5203FB5B-A04D-5867-ABDE-7CD88036E35F}"/>
              </a:ext>
            </a:extLst>
          </p:cNvPr>
          <p:cNvGrpSpPr/>
          <p:nvPr/>
        </p:nvGrpSpPr>
        <p:grpSpPr>
          <a:xfrm rot="5400000">
            <a:off x="5999216" y="3807191"/>
            <a:ext cx="598569" cy="124310"/>
            <a:chOff x="5608137" y="3394157"/>
            <a:chExt cx="338599" cy="70817"/>
          </a:xfrm>
        </p:grpSpPr>
        <p:grpSp>
          <p:nvGrpSpPr>
            <p:cNvPr id="222" name="그룹 753">
              <a:extLst>
                <a:ext uri="{FF2B5EF4-FFF2-40B4-BE49-F238E27FC236}">
                  <a16:creationId xmlns:a16="http://schemas.microsoft.com/office/drawing/2014/main" id="{678EF10A-4C41-D593-C7AA-03D32A6EC9CD}"/>
                </a:ext>
              </a:extLst>
            </p:cNvPr>
            <p:cNvGrpSpPr/>
            <p:nvPr/>
          </p:nvGrpSpPr>
          <p:grpSpPr>
            <a:xfrm rot="5400000">
              <a:off x="5739521" y="3307128"/>
              <a:ext cx="70817" cy="244875"/>
              <a:chOff x="5131625" y="2342062"/>
              <a:chExt cx="70817" cy="244875"/>
            </a:xfrm>
          </p:grpSpPr>
          <p:sp>
            <p:nvSpPr>
              <p:cNvPr id="225" name="타원 750">
                <a:extLst>
                  <a:ext uri="{FF2B5EF4-FFF2-40B4-BE49-F238E27FC236}">
                    <a16:creationId xmlns:a16="http://schemas.microsoft.com/office/drawing/2014/main" id="{2794C0AD-3AD6-2925-BF49-E74A254CEE01}"/>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26" name="타원 751">
                <a:extLst>
                  <a:ext uri="{FF2B5EF4-FFF2-40B4-BE49-F238E27FC236}">
                    <a16:creationId xmlns:a16="http://schemas.microsoft.com/office/drawing/2014/main" id="{30BC8BF7-C9FE-049C-910A-D79D8E60B4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7" name="직선 연결선 752">
                <a:extLst>
                  <a:ext uri="{FF2B5EF4-FFF2-40B4-BE49-F238E27FC236}">
                    <a16:creationId xmlns:a16="http://schemas.microsoft.com/office/drawing/2014/main" id="{1266C351-FE41-1815-DA5A-023943B34B3B}"/>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23" name="직선 연결선 754">
              <a:extLst>
                <a:ext uri="{FF2B5EF4-FFF2-40B4-BE49-F238E27FC236}">
                  <a16:creationId xmlns:a16="http://schemas.microsoft.com/office/drawing/2014/main" id="{918C21DC-5ADB-DB4F-CB46-319EE0F297B0}"/>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24" name="직선 연결선 756">
              <a:extLst>
                <a:ext uri="{FF2B5EF4-FFF2-40B4-BE49-F238E27FC236}">
                  <a16:creationId xmlns:a16="http://schemas.microsoft.com/office/drawing/2014/main" id="{00B632ED-FD30-239F-271F-21BD7E4DEA5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29" name="U-turn Arrow 228">
            <a:extLst>
              <a:ext uri="{FF2B5EF4-FFF2-40B4-BE49-F238E27FC236}">
                <a16:creationId xmlns:a16="http://schemas.microsoft.com/office/drawing/2014/main" id="{1657667F-B785-7EF9-B90A-07E534278E54}"/>
              </a:ext>
            </a:extLst>
          </p:cNvPr>
          <p:cNvSpPr/>
          <p:nvPr/>
        </p:nvSpPr>
        <p:spPr>
          <a:xfrm flipH="1">
            <a:off x="423246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U-turn Arrow 229">
            <a:extLst>
              <a:ext uri="{FF2B5EF4-FFF2-40B4-BE49-F238E27FC236}">
                <a16:creationId xmlns:a16="http://schemas.microsoft.com/office/drawing/2014/main" id="{FF1A4E91-B79D-5246-2829-B6A4B0712AFF}"/>
              </a:ext>
            </a:extLst>
          </p:cNvPr>
          <p:cNvSpPr/>
          <p:nvPr/>
        </p:nvSpPr>
        <p:spPr>
          <a:xfrm flipH="1">
            <a:off x="534055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U-turn Arrow 230">
            <a:extLst>
              <a:ext uri="{FF2B5EF4-FFF2-40B4-BE49-F238E27FC236}">
                <a16:creationId xmlns:a16="http://schemas.microsoft.com/office/drawing/2014/main" id="{4F0A2D90-7844-785B-D551-2CE514DD129F}"/>
              </a:ext>
            </a:extLst>
          </p:cNvPr>
          <p:cNvSpPr/>
          <p:nvPr/>
        </p:nvSpPr>
        <p:spPr>
          <a:xfrm flipH="1">
            <a:off x="6462841" y="2731244"/>
            <a:ext cx="581169" cy="3291883"/>
          </a:xfrm>
          <a:prstGeom prst="uturnArrow">
            <a:avLst>
              <a:gd name="adj1" fmla="val 12998"/>
              <a:gd name="adj2" fmla="val 12998"/>
              <a:gd name="adj3" fmla="val 32437"/>
              <a:gd name="adj4" fmla="val 19747"/>
              <a:gd name="adj5" fmla="val 3181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U-turn Arrow 231">
            <a:extLst>
              <a:ext uri="{FF2B5EF4-FFF2-40B4-BE49-F238E27FC236}">
                <a16:creationId xmlns:a16="http://schemas.microsoft.com/office/drawing/2014/main" id="{44602A49-C235-2C99-5DF5-64CC400080C6}"/>
              </a:ext>
            </a:extLst>
          </p:cNvPr>
          <p:cNvSpPr/>
          <p:nvPr/>
        </p:nvSpPr>
        <p:spPr>
          <a:xfrm flipH="1">
            <a:off x="7585002" y="2731244"/>
            <a:ext cx="581169" cy="3291883"/>
          </a:xfrm>
          <a:prstGeom prst="uturnArrow">
            <a:avLst>
              <a:gd name="adj1" fmla="val 12998"/>
              <a:gd name="adj2" fmla="val 12998"/>
              <a:gd name="adj3" fmla="val 32437"/>
              <a:gd name="adj4" fmla="val 19747"/>
              <a:gd name="adj5" fmla="val 1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TextBox 232">
            <a:extLst>
              <a:ext uri="{FF2B5EF4-FFF2-40B4-BE49-F238E27FC236}">
                <a16:creationId xmlns:a16="http://schemas.microsoft.com/office/drawing/2014/main" id="{94498AE8-BA94-395A-67B6-72EC683DA133}"/>
              </a:ext>
            </a:extLst>
          </p:cNvPr>
          <p:cNvSpPr txBox="1"/>
          <p:nvPr/>
        </p:nvSpPr>
        <p:spPr>
          <a:xfrm>
            <a:off x="4520830"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4" name="TextBox 233">
            <a:extLst>
              <a:ext uri="{FF2B5EF4-FFF2-40B4-BE49-F238E27FC236}">
                <a16:creationId xmlns:a16="http://schemas.microsoft.com/office/drawing/2014/main" id="{F6F62E51-B39D-E8A3-9001-75F45E31FA43}"/>
              </a:ext>
            </a:extLst>
          </p:cNvPr>
          <p:cNvSpPr txBox="1"/>
          <p:nvPr/>
        </p:nvSpPr>
        <p:spPr>
          <a:xfrm>
            <a:off x="5634344"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5" name="TextBox 234">
            <a:extLst>
              <a:ext uri="{FF2B5EF4-FFF2-40B4-BE49-F238E27FC236}">
                <a16:creationId xmlns:a16="http://schemas.microsoft.com/office/drawing/2014/main" id="{71B98305-506B-B480-351F-A8A1C4FC1A42}"/>
              </a:ext>
            </a:extLst>
          </p:cNvPr>
          <p:cNvSpPr txBox="1"/>
          <p:nvPr/>
        </p:nvSpPr>
        <p:spPr>
          <a:xfrm>
            <a:off x="6747858"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6" name="TextBox 235">
            <a:extLst>
              <a:ext uri="{FF2B5EF4-FFF2-40B4-BE49-F238E27FC236}">
                <a16:creationId xmlns:a16="http://schemas.microsoft.com/office/drawing/2014/main" id="{4B06029E-A4E0-F713-BC91-E6B68412676F}"/>
              </a:ext>
            </a:extLst>
          </p:cNvPr>
          <p:cNvSpPr txBox="1"/>
          <p:nvPr/>
        </p:nvSpPr>
        <p:spPr>
          <a:xfrm>
            <a:off x="7861372"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7" name="TextBox 236">
            <a:extLst>
              <a:ext uri="{FF2B5EF4-FFF2-40B4-BE49-F238E27FC236}">
                <a16:creationId xmlns:a16="http://schemas.microsoft.com/office/drawing/2014/main" id="{255C2659-1AEA-8A62-13B4-D9C81B1CA1FF}"/>
              </a:ext>
            </a:extLst>
          </p:cNvPr>
          <p:cNvSpPr txBox="1"/>
          <p:nvPr/>
        </p:nvSpPr>
        <p:spPr>
          <a:xfrm>
            <a:off x="3646974" y="6038364"/>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42" name="Rectangle 241">
            <a:extLst>
              <a:ext uri="{FF2B5EF4-FFF2-40B4-BE49-F238E27FC236}">
                <a16:creationId xmlns:a16="http://schemas.microsoft.com/office/drawing/2014/main" id="{8019AF5A-CD39-AFA4-240E-C9ABD2080CB4}"/>
              </a:ext>
            </a:extLst>
          </p:cNvPr>
          <p:cNvSpPr/>
          <p:nvPr/>
        </p:nvSpPr>
        <p:spPr>
          <a:xfrm>
            <a:off x="119270" y="2134603"/>
            <a:ext cx="7003660" cy="4381958"/>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Rectangle 242">
            <a:extLst>
              <a:ext uri="{FF2B5EF4-FFF2-40B4-BE49-F238E27FC236}">
                <a16:creationId xmlns:a16="http://schemas.microsoft.com/office/drawing/2014/main" id="{CC091AF9-00C4-CB85-D88C-D0D0B96D11D7}"/>
              </a:ext>
            </a:extLst>
          </p:cNvPr>
          <p:cNvSpPr/>
          <p:nvPr/>
        </p:nvSpPr>
        <p:spPr>
          <a:xfrm>
            <a:off x="8290641" y="2134603"/>
            <a:ext cx="786007" cy="4381958"/>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Rounded Rectangular Callout 237">
            <a:extLst>
              <a:ext uri="{FF2B5EF4-FFF2-40B4-BE49-F238E27FC236}">
                <a16:creationId xmlns:a16="http://schemas.microsoft.com/office/drawing/2014/main" id="{F365C3AD-B8B3-E9C4-696D-1DFC4CA01EFE}"/>
              </a:ext>
            </a:extLst>
          </p:cNvPr>
          <p:cNvSpPr/>
          <p:nvPr/>
        </p:nvSpPr>
        <p:spPr bwMode="auto">
          <a:xfrm>
            <a:off x="79041" y="3164550"/>
            <a:ext cx="6783821" cy="980015"/>
          </a:xfrm>
          <a:prstGeom prst="wedgeRoundRectCallout">
            <a:avLst>
              <a:gd name="adj1" fmla="val 54483"/>
              <a:gd name="adj2" fmla="val -49911"/>
              <a:gd name="adj3" fmla="val 16667"/>
            </a:avLst>
          </a:prstGeom>
          <a:solidFill>
            <a:srgbClr val="FBF7F5"/>
          </a:solidFill>
          <a:ln w="19050" cap="flat" cmpd="sng" algn="ctr">
            <a:solidFill>
              <a:srgbClr val="67655C"/>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 </a:t>
            </a:r>
            <a:r>
              <a:rPr kumimoji="0" lang="en-US" sz="2000" b="0" i="0" u="none" strike="noStrike" kern="1200" cap="none" spc="0" normalizeH="0" baseline="0" noProof="0" dirty="0" err="1">
                <a:ln>
                  <a:noFill/>
                </a:ln>
                <a:solidFill>
                  <a:prstClr val="black"/>
                </a:solidFill>
                <a:effectLst/>
                <a:uLnTx/>
                <a:uFillTx/>
                <a:latin typeface="Avenir Next" panose="020B0503020202020204" pitchFamily="34" charset="0"/>
                <a:ea typeface="ＭＳ Ｐゴシック" panose="020B0600070205080204" pitchFamily="34" charset="-128"/>
                <a:cs typeface="+mn-cs"/>
              </a:rPr>
              <a:t>bitline</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reads as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1</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only when all the target cells store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1</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sym typeface="Wingdings" pitchFamily="2" charset="2"/>
              </a:rPr>
              <a:t> Equivalent to the bitwise AND of all the target cells </a:t>
            </a:r>
            <a:endPar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endParaRPr>
          </a:p>
        </p:txBody>
      </p:sp>
      <p:sp>
        <p:nvSpPr>
          <p:cNvPr id="241" name="Rectangle 240">
            <a:extLst>
              <a:ext uri="{FF2B5EF4-FFF2-40B4-BE49-F238E27FC236}">
                <a16:creationId xmlns:a16="http://schemas.microsoft.com/office/drawing/2014/main" id="{2454DBFB-3AA6-64AB-CFD0-D2FE15BBF744}"/>
              </a:ext>
            </a:extLst>
          </p:cNvPr>
          <p:cNvSpPr/>
          <p:nvPr/>
        </p:nvSpPr>
        <p:spPr>
          <a:xfrm>
            <a:off x="7122930" y="1974213"/>
            <a:ext cx="1190941" cy="4542348"/>
          </a:xfrm>
          <a:prstGeom prst="rect">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5" name="Slide Number Placeholder 244">
            <a:extLst>
              <a:ext uri="{FF2B5EF4-FFF2-40B4-BE49-F238E27FC236}">
                <a16:creationId xmlns:a16="http://schemas.microsoft.com/office/drawing/2014/main" id="{5A01FB50-9311-B2CF-6A4F-6D098A711B5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19</a:t>
            </a:r>
          </a:p>
        </p:txBody>
      </p:sp>
    </p:spTree>
    <p:extLst>
      <p:ext uri="{BB962C8B-B14F-4D97-AF65-F5344CB8AC3E}">
        <p14:creationId xmlns:p14="http://schemas.microsoft.com/office/powerpoint/2010/main" val="1081599266"/>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AND</a:t>
            </a: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a:lstStyle/>
          <a:p>
            <a:r>
              <a:rPr lang="en-CH" dirty="0">
                <a:solidFill>
                  <a:srgbClr val="C80060"/>
                </a:solidFill>
                <a:latin typeface="Avenir Next Medium" panose="020B0503020202020204" pitchFamily="34" charset="0"/>
              </a:rPr>
              <a:t>Intra-Block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the same block </a:t>
            </a:r>
            <a:br>
              <a:rPr lang="en-CH" dirty="0">
                <a:solidFill>
                  <a:schemeClr val="accent1"/>
                </a:solidFill>
              </a:rPr>
            </a:br>
            <a:r>
              <a:rPr lang="en-CH" dirty="0">
                <a:solidFill>
                  <a:schemeClr val="accent1"/>
                </a:solidFill>
              </a:rPr>
              <a:t>   </a:t>
            </a:r>
            <a:r>
              <a:rPr lang="en-CH" dirty="0">
                <a:sym typeface="Wingdings" pitchFamily="2" charset="2"/>
              </a:rPr>
              <a:t></a:t>
            </a:r>
            <a:r>
              <a:rPr lang="en-CH" dirty="0"/>
              <a:t> </a:t>
            </a:r>
            <a:r>
              <a:rPr lang="en-CH" dirty="0">
                <a:solidFill>
                  <a:srgbClr val="C80060"/>
                </a:solidFill>
              </a:rPr>
              <a:t>Bitwise AND</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3883465"/>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6"/>
            <a:ext cx="3340542" cy="3358061"/>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572296"/>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0" name="Group 29">
            <a:extLst>
              <a:ext uri="{FF2B5EF4-FFF2-40B4-BE49-F238E27FC236}">
                <a16:creationId xmlns:a16="http://schemas.microsoft.com/office/drawing/2014/main" id="{336AC0E1-C3A2-6F50-4F1C-1838AAAA526A}"/>
              </a:ext>
            </a:extLst>
          </p:cNvPr>
          <p:cNvGrpSpPr/>
          <p:nvPr/>
        </p:nvGrpSpPr>
        <p:grpSpPr>
          <a:xfrm>
            <a:off x="3382115" y="3191198"/>
            <a:ext cx="5014215" cy="1988051"/>
            <a:chOff x="1422400" y="2671909"/>
            <a:chExt cx="6166530" cy="1988051"/>
          </a:xfrm>
        </p:grpSpPr>
        <p:grpSp>
          <p:nvGrpSpPr>
            <p:cNvPr id="31" name="Group 30">
              <a:extLst>
                <a:ext uri="{FF2B5EF4-FFF2-40B4-BE49-F238E27FC236}">
                  <a16:creationId xmlns:a16="http://schemas.microsoft.com/office/drawing/2014/main" id="{A54D0EED-F7AE-3399-A35F-5DD2E5791B55}"/>
                </a:ext>
              </a:extLst>
            </p:cNvPr>
            <p:cNvGrpSpPr/>
            <p:nvPr/>
          </p:nvGrpSpPr>
          <p:grpSpPr>
            <a:xfrm>
              <a:off x="1422400" y="2671909"/>
              <a:ext cx="6166530"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1422400" y="3334592"/>
              <a:ext cx="6166530"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293B1098-869E-2FDF-5816-DC9857BD52A9}"/>
                </a:ext>
              </a:extLst>
            </p:cNvPr>
            <p:cNvGrpSpPr/>
            <p:nvPr/>
          </p:nvGrpSpPr>
          <p:grpSpPr>
            <a:xfrm>
              <a:off x="1422400" y="3997275"/>
              <a:ext cx="6166530" cy="2"/>
              <a:chOff x="1231585" y="2671909"/>
              <a:chExt cx="6166530" cy="2"/>
            </a:xfrm>
          </p:grpSpPr>
          <p:cxnSp>
            <p:nvCxnSpPr>
              <p:cNvPr id="40" name="Straight Connector 39">
                <a:extLst>
                  <a:ext uri="{FF2B5EF4-FFF2-40B4-BE49-F238E27FC236}">
                    <a16:creationId xmlns:a16="http://schemas.microsoft.com/office/drawing/2014/main" id="{1941D14D-8737-D6E2-998D-FF3894B4B0A9}"/>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25CD21B-B3C7-26DA-0143-9D68215D5CF8}"/>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9C808435-2C78-1605-4BE9-904EF4B89982}"/>
                </a:ext>
              </a:extLst>
            </p:cNvPr>
            <p:cNvGrpSpPr/>
            <p:nvPr/>
          </p:nvGrpSpPr>
          <p:grpSpPr>
            <a:xfrm>
              <a:off x="1422400" y="4659958"/>
              <a:ext cx="6166530" cy="2"/>
              <a:chOff x="1231585" y="2671909"/>
              <a:chExt cx="6166530" cy="2"/>
            </a:xfrm>
          </p:grpSpPr>
          <p:cxnSp>
            <p:nvCxnSpPr>
              <p:cNvPr id="38" name="Straight Connector 37">
                <a:extLst>
                  <a:ext uri="{FF2B5EF4-FFF2-40B4-BE49-F238E27FC236}">
                    <a16:creationId xmlns:a16="http://schemas.microsoft.com/office/drawing/2014/main" id="{D01BF65E-5226-DA67-1929-EB5926854DEB}"/>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04113FB-9206-A9CB-0E30-C87332D2BA8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6" name="타원 299">
            <a:extLst>
              <a:ext uri="{FF2B5EF4-FFF2-40B4-BE49-F238E27FC236}">
                <a16:creationId xmlns:a16="http://schemas.microsoft.com/office/drawing/2014/main" id="{715BDDB0-F2BA-732C-8F89-B946C45E3F0E}"/>
              </a:ext>
            </a:extLst>
          </p:cNvPr>
          <p:cNvSpPr/>
          <p:nvPr/>
        </p:nvSpPr>
        <p:spPr>
          <a:xfrm>
            <a:off x="3782388"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7" name="타원 299">
            <a:extLst>
              <a:ext uri="{FF2B5EF4-FFF2-40B4-BE49-F238E27FC236}">
                <a16:creationId xmlns:a16="http://schemas.microsoft.com/office/drawing/2014/main" id="{E0B2046C-3EF6-C78D-56E7-5C2ACB38D989}"/>
              </a:ext>
            </a:extLst>
          </p:cNvPr>
          <p:cNvSpPr/>
          <p:nvPr/>
        </p:nvSpPr>
        <p:spPr>
          <a:xfrm>
            <a:off x="3779881"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8" name="타원 299">
            <a:extLst>
              <a:ext uri="{FF2B5EF4-FFF2-40B4-BE49-F238E27FC236}">
                <a16:creationId xmlns:a16="http://schemas.microsoft.com/office/drawing/2014/main" id="{0B980A76-EE1D-5F5C-E71F-7BFDED3F98DA}"/>
              </a:ext>
            </a:extLst>
          </p:cNvPr>
          <p:cNvSpPr/>
          <p:nvPr/>
        </p:nvSpPr>
        <p:spPr>
          <a:xfrm>
            <a:off x="3782388"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9" name="타원 299">
            <a:extLst>
              <a:ext uri="{FF2B5EF4-FFF2-40B4-BE49-F238E27FC236}">
                <a16:creationId xmlns:a16="http://schemas.microsoft.com/office/drawing/2014/main" id="{C1C8EAC4-1576-753D-C5CB-D8C7AA77B320}"/>
              </a:ext>
            </a:extLst>
          </p:cNvPr>
          <p:cNvSpPr/>
          <p:nvPr/>
        </p:nvSpPr>
        <p:spPr>
          <a:xfrm>
            <a:off x="3782388"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5" name="타원 299">
            <a:extLst>
              <a:ext uri="{FF2B5EF4-FFF2-40B4-BE49-F238E27FC236}">
                <a16:creationId xmlns:a16="http://schemas.microsoft.com/office/drawing/2014/main" id="{1ACB0B0D-6981-5F77-4D3B-07E9CC7EE671}"/>
              </a:ext>
            </a:extLst>
          </p:cNvPr>
          <p:cNvSpPr/>
          <p:nvPr/>
        </p:nvSpPr>
        <p:spPr>
          <a:xfrm>
            <a:off x="4895902" y="4237516"/>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6" name="타원 299">
            <a:extLst>
              <a:ext uri="{FF2B5EF4-FFF2-40B4-BE49-F238E27FC236}">
                <a16:creationId xmlns:a16="http://schemas.microsoft.com/office/drawing/2014/main" id="{6C5532B3-F992-714D-60DD-C3540C713DA3}"/>
              </a:ext>
            </a:extLst>
          </p:cNvPr>
          <p:cNvSpPr/>
          <p:nvPr/>
        </p:nvSpPr>
        <p:spPr>
          <a:xfrm>
            <a:off x="4895902"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2" name="타원 299">
            <a:extLst>
              <a:ext uri="{FF2B5EF4-FFF2-40B4-BE49-F238E27FC236}">
                <a16:creationId xmlns:a16="http://schemas.microsoft.com/office/drawing/2014/main" id="{47FEC1FE-15F2-4E31-D1F3-E364557B0147}"/>
              </a:ext>
            </a:extLst>
          </p:cNvPr>
          <p:cNvSpPr/>
          <p:nvPr/>
        </p:nvSpPr>
        <p:spPr>
          <a:xfrm>
            <a:off x="6009416"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3" name="타원 299">
            <a:extLst>
              <a:ext uri="{FF2B5EF4-FFF2-40B4-BE49-F238E27FC236}">
                <a16:creationId xmlns:a16="http://schemas.microsoft.com/office/drawing/2014/main" id="{7EB7C072-87F8-81BF-C789-F32F4C7AC2CD}"/>
              </a:ext>
            </a:extLst>
          </p:cNvPr>
          <p:cNvSpPr/>
          <p:nvPr/>
        </p:nvSpPr>
        <p:spPr>
          <a:xfrm>
            <a:off x="6009416" y="4900199"/>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9" name="타원 299">
            <a:extLst>
              <a:ext uri="{FF2B5EF4-FFF2-40B4-BE49-F238E27FC236}">
                <a16:creationId xmlns:a16="http://schemas.microsoft.com/office/drawing/2014/main" id="{E073C5B8-D66D-3E43-4822-96F19B62CF0B}"/>
              </a:ext>
            </a:extLst>
          </p:cNvPr>
          <p:cNvSpPr/>
          <p:nvPr/>
        </p:nvSpPr>
        <p:spPr>
          <a:xfrm>
            <a:off x="7122930"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0" name="타원 299">
            <a:extLst>
              <a:ext uri="{FF2B5EF4-FFF2-40B4-BE49-F238E27FC236}">
                <a16:creationId xmlns:a16="http://schemas.microsoft.com/office/drawing/2014/main" id="{7E5A5ED7-7A3A-F8A9-24B8-E055FA77F34B}"/>
              </a:ext>
            </a:extLst>
          </p:cNvPr>
          <p:cNvSpPr/>
          <p:nvPr/>
        </p:nvSpPr>
        <p:spPr>
          <a:xfrm>
            <a:off x="7122930"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96328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362804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3" name="TextBox 82">
            <a:extLst>
              <a:ext uri="{FF2B5EF4-FFF2-40B4-BE49-F238E27FC236}">
                <a16:creationId xmlns:a16="http://schemas.microsoft.com/office/drawing/2014/main" id="{2B2C8682-FC56-2430-DC5D-B0F23C0B00C2}"/>
              </a:ext>
            </a:extLst>
          </p:cNvPr>
          <p:cNvSpPr txBox="1"/>
          <p:nvPr/>
        </p:nvSpPr>
        <p:spPr>
          <a:xfrm>
            <a:off x="8390475" y="4285622"/>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4" name="TextBox 83">
            <a:extLst>
              <a:ext uri="{FF2B5EF4-FFF2-40B4-BE49-F238E27FC236}">
                <a16:creationId xmlns:a16="http://schemas.microsoft.com/office/drawing/2014/main" id="{23209F8F-7BE5-823E-2923-C6A823294893}"/>
              </a:ext>
            </a:extLst>
          </p:cNvPr>
          <p:cNvSpPr txBox="1"/>
          <p:nvPr/>
        </p:nvSpPr>
        <p:spPr>
          <a:xfrm>
            <a:off x="8390475" y="4953181"/>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2865978" y="3037311"/>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2865978" y="3703356"/>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8" name="TextBox 87">
            <a:extLst>
              <a:ext uri="{FF2B5EF4-FFF2-40B4-BE49-F238E27FC236}">
                <a16:creationId xmlns:a16="http://schemas.microsoft.com/office/drawing/2014/main" id="{C4D539F8-7EB9-F43B-FD6B-D9A8E853BDB7}"/>
              </a:ext>
            </a:extLst>
          </p:cNvPr>
          <p:cNvSpPr txBox="1"/>
          <p:nvPr/>
        </p:nvSpPr>
        <p:spPr>
          <a:xfrm>
            <a:off x="2865978" y="4369400"/>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9" name="TextBox 88">
            <a:extLst>
              <a:ext uri="{FF2B5EF4-FFF2-40B4-BE49-F238E27FC236}">
                <a16:creationId xmlns:a16="http://schemas.microsoft.com/office/drawing/2014/main" id="{783E6D58-916A-4BAC-0242-1DEE8F5BEE4C}"/>
              </a:ext>
            </a:extLst>
          </p:cNvPr>
          <p:cNvSpPr txBox="1"/>
          <p:nvPr/>
        </p:nvSpPr>
        <p:spPr>
          <a:xfrm>
            <a:off x="2865978" y="5024155"/>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9" name="그룹 835">
            <a:extLst>
              <a:ext uri="{FF2B5EF4-FFF2-40B4-BE49-F238E27FC236}">
                <a16:creationId xmlns:a16="http://schemas.microsoft.com/office/drawing/2014/main" id="{AD89CEF5-B0EC-73D6-A0A7-BB22FE2FB463}"/>
              </a:ext>
            </a:extLst>
          </p:cNvPr>
          <p:cNvGrpSpPr/>
          <p:nvPr/>
        </p:nvGrpSpPr>
        <p:grpSpPr>
          <a:xfrm rot="16200000">
            <a:off x="3779952" y="4380986"/>
            <a:ext cx="564373" cy="268733"/>
            <a:chOff x="5890169" y="4312037"/>
            <a:chExt cx="1895988" cy="1103725"/>
          </a:xfrm>
        </p:grpSpPr>
        <p:grpSp>
          <p:nvGrpSpPr>
            <p:cNvPr id="20" name="그룹 822">
              <a:extLst>
                <a:ext uri="{FF2B5EF4-FFF2-40B4-BE49-F238E27FC236}">
                  <a16:creationId xmlns:a16="http://schemas.microsoft.com/office/drawing/2014/main" id="{8E829146-C669-4C56-078B-405A6EECD7CB}"/>
                </a:ext>
              </a:extLst>
            </p:cNvPr>
            <p:cNvGrpSpPr/>
            <p:nvPr/>
          </p:nvGrpSpPr>
          <p:grpSpPr>
            <a:xfrm>
              <a:off x="6122466" y="4312037"/>
              <a:ext cx="1432853" cy="1103725"/>
              <a:chOff x="5991225" y="4310063"/>
              <a:chExt cx="496427" cy="273840"/>
            </a:xfrm>
          </p:grpSpPr>
          <p:cxnSp>
            <p:nvCxnSpPr>
              <p:cNvPr id="23" name="직선 연결선 771">
                <a:extLst>
                  <a:ext uri="{FF2B5EF4-FFF2-40B4-BE49-F238E27FC236}">
                    <a16:creationId xmlns:a16="http://schemas.microsoft.com/office/drawing/2014/main" id="{5A754324-AE2C-861B-87EE-B7341B2D69AB}"/>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789">
                <a:extLst>
                  <a:ext uri="{FF2B5EF4-FFF2-40B4-BE49-F238E27FC236}">
                    <a16:creationId xmlns:a16="http://schemas.microsoft.com/office/drawing/2014/main" id="{29502131-6DA6-6D0F-BB3C-2C49B903148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792">
                <a:extLst>
                  <a:ext uri="{FF2B5EF4-FFF2-40B4-BE49-F238E27FC236}">
                    <a16:creationId xmlns:a16="http://schemas.microsoft.com/office/drawing/2014/main" id="{ACDC2459-638E-0A3B-360B-5BFE47AB70A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07">
                <a:extLst>
                  <a:ext uri="{FF2B5EF4-FFF2-40B4-BE49-F238E27FC236}">
                    <a16:creationId xmlns:a16="http://schemas.microsoft.com/office/drawing/2014/main" id="{EEB135D1-3BFF-F885-50DB-B2502FD7AC9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0">
                <a:extLst>
                  <a:ext uri="{FF2B5EF4-FFF2-40B4-BE49-F238E27FC236}">
                    <a16:creationId xmlns:a16="http://schemas.microsoft.com/office/drawing/2014/main" id="{CD669DE3-B894-2A74-EB19-8078BD2344E4}"/>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8" name="직선 연결선 815">
                <a:extLst>
                  <a:ext uri="{FF2B5EF4-FFF2-40B4-BE49-F238E27FC236}">
                    <a16:creationId xmlns:a16="http://schemas.microsoft.com/office/drawing/2014/main" id="{2D215FBC-CE0B-A1BE-903A-E38D8100FEDA}"/>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19">
                <a:extLst>
                  <a:ext uri="{FF2B5EF4-FFF2-40B4-BE49-F238E27FC236}">
                    <a16:creationId xmlns:a16="http://schemas.microsoft.com/office/drawing/2014/main" id="{96367DBE-11AE-9E1C-72C3-123C8D6971E4}"/>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21" name="직선 연결선 826">
              <a:extLst>
                <a:ext uri="{FF2B5EF4-FFF2-40B4-BE49-F238E27FC236}">
                  <a16:creationId xmlns:a16="http://schemas.microsoft.com/office/drawing/2014/main" id="{F1C84639-4B7C-1BB1-6650-CA2F9603DCCE}"/>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32">
              <a:extLst>
                <a:ext uri="{FF2B5EF4-FFF2-40B4-BE49-F238E27FC236}">
                  <a16:creationId xmlns:a16="http://schemas.microsoft.com/office/drawing/2014/main" id="{1CE68011-83FA-59C5-0ACF-F8115C2C71E1}"/>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10" name="그룹 835">
            <a:extLst>
              <a:ext uri="{FF2B5EF4-FFF2-40B4-BE49-F238E27FC236}">
                <a16:creationId xmlns:a16="http://schemas.microsoft.com/office/drawing/2014/main" id="{E2DE9843-11A1-B72C-36ED-1FE88793A7D7}"/>
              </a:ext>
            </a:extLst>
          </p:cNvPr>
          <p:cNvGrpSpPr/>
          <p:nvPr/>
        </p:nvGrpSpPr>
        <p:grpSpPr>
          <a:xfrm rot="16200000">
            <a:off x="6006980" y="4380986"/>
            <a:ext cx="564373" cy="268733"/>
            <a:chOff x="5890169" y="4312037"/>
            <a:chExt cx="1895988" cy="1103725"/>
          </a:xfrm>
        </p:grpSpPr>
        <p:grpSp>
          <p:nvGrpSpPr>
            <p:cNvPr id="111" name="그룹 822">
              <a:extLst>
                <a:ext uri="{FF2B5EF4-FFF2-40B4-BE49-F238E27FC236}">
                  <a16:creationId xmlns:a16="http://schemas.microsoft.com/office/drawing/2014/main" id="{67B0FD71-9C96-60F5-8877-30B2470DD586}"/>
                </a:ext>
              </a:extLst>
            </p:cNvPr>
            <p:cNvGrpSpPr/>
            <p:nvPr/>
          </p:nvGrpSpPr>
          <p:grpSpPr>
            <a:xfrm>
              <a:off x="6122466" y="4312037"/>
              <a:ext cx="1432853" cy="1103725"/>
              <a:chOff x="5991225" y="4310063"/>
              <a:chExt cx="496427" cy="273840"/>
            </a:xfrm>
          </p:grpSpPr>
          <p:cxnSp>
            <p:nvCxnSpPr>
              <p:cNvPr id="114" name="직선 연결선 771">
                <a:extLst>
                  <a:ext uri="{FF2B5EF4-FFF2-40B4-BE49-F238E27FC236}">
                    <a16:creationId xmlns:a16="http://schemas.microsoft.com/office/drawing/2014/main" id="{D3964D48-33AF-B1DE-9969-8CF3B731D6EE}"/>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789">
                <a:extLst>
                  <a:ext uri="{FF2B5EF4-FFF2-40B4-BE49-F238E27FC236}">
                    <a16:creationId xmlns:a16="http://schemas.microsoft.com/office/drawing/2014/main" id="{FC9F90BD-B033-E238-9758-FD94E737AC60}"/>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792">
                <a:extLst>
                  <a:ext uri="{FF2B5EF4-FFF2-40B4-BE49-F238E27FC236}">
                    <a16:creationId xmlns:a16="http://schemas.microsoft.com/office/drawing/2014/main" id="{5BECE959-9F5F-BAFD-B6B4-98FE3A52356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07">
                <a:extLst>
                  <a:ext uri="{FF2B5EF4-FFF2-40B4-BE49-F238E27FC236}">
                    <a16:creationId xmlns:a16="http://schemas.microsoft.com/office/drawing/2014/main" id="{B18BE5E0-8EEB-4D43-3500-AA6D9DC1DFC3}"/>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8" name="직선 연결선 810">
                <a:extLst>
                  <a:ext uri="{FF2B5EF4-FFF2-40B4-BE49-F238E27FC236}">
                    <a16:creationId xmlns:a16="http://schemas.microsoft.com/office/drawing/2014/main" id="{3B7AB53D-1EB8-BA98-4484-EC8A178F21F8}"/>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9" name="직선 연결선 815">
                <a:extLst>
                  <a:ext uri="{FF2B5EF4-FFF2-40B4-BE49-F238E27FC236}">
                    <a16:creationId xmlns:a16="http://schemas.microsoft.com/office/drawing/2014/main" id="{37191955-2546-6884-E212-7393210FA55A}"/>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0" name="직선 연결선 819">
                <a:extLst>
                  <a:ext uri="{FF2B5EF4-FFF2-40B4-BE49-F238E27FC236}">
                    <a16:creationId xmlns:a16="http://schemas.microsoft.com/office/drawing/2014/main" id="{AF405206-B039-831F-3002-3E802BFEF75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12" name="직선 연결선 826">
              <a:extLst>
                <a:ext uri="{FF2B5EF4-FFF2-40B4-BE49-F238E27FC236}">
                  <a16:creationId xmlns:a16="http://schemas.microsoft.com/office/drawing/2014/main" id="{D7552775-FA91-2568-52A4-3D092D2E18F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832">
              <a:extLst>
                <a:ext uri="{FF2B5EF4-FFF2-40B4-BE49-F238E27FC236}">
                  <a16:creationId xmlns:a16="http://schemas.microsoft.com/office/drawing/2014/main" id="{5D9C5420-0640-8924-8017-7D7C94306316}"/>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21" name="그룹 835">
            <a:extLst>
              <a:ext uri="{FF2B5EF4-FFF2-40B4-BE49-F238E27FC236}">
                <a16:creationId xmlns:a16="http://schemas.microsoft.com/office/drawing/2014/main" id="{46F06E68-A4D3-1E29-B631-77531C389F37}"/>
              </a:ext>
            </a:extLst>
          </p:cNvPr>
          <p:cNvGrpSpPr/>
          <p:nvPr/>
        </p:nvGrpSpPr>
        <p:grpSpPr>
          <a:xfrm rot="16200000">
            <a:off x="6006981" y="5048019"/>
            <a:ext cx="564373" cy="268733"/>
            <a:chOff x="5890169" y="4312037"/>
            <a:chExt cx="1895988" cy="1103725"/>
          </a:xfrm>
        </p:grpSpPr>
        <p:grpSp>
          <p:nvGrpSpPr>
            <p:cNvPr id="122" name="그룹 822">
              <a:extLst>
                <a:ext uri="{FF2B5EF4-FFF2-40B4-BE49-F238E27FC236}">
                  <a16:creationId xmlns:a16="http://schemas.microsoft.com/office/drawing/2014/main" id="{4E1C80F3-56B0-E94D-2AF2-B4296032C0D7}"/>
                </a:ext>
              </a:extLst>
            </p:cNvPr>
            <p:cNvGrpSpPr/>
            <p:nvPr/>
          </p:nvGrpSpPr>
          <p:grpSpPr>
            <a:xfrm>
              <a:off x="6122466" y="4312037"/>
              <a:ext cx="1432853" cy="1103725"/>
              <a:chOff x="5991225" y="4310063"/>
              <a:chExt cx="496427" cy="273840"/>
            </a:xfrm>
          </p:grpSpPr>
          <p:cxnSp>
            <p:nvCxnSpPr>
              <p:cNvPr id="125" name="직선 연결선 771">
                <a:extLst>
                  <a:ext uri="{FF2B5EF4-FFF2-40B4-BE49-F238E27FC236}">
                    <a16:creationId xmlns:a16="http://schemas.microsoft.com/office/drawing/2014/main" id="{56472CE2-E17B-E0AD-132B-B81078087073}"/>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6" name="직선 연결선 789">
                <a:extLst>
                  <a:ext uri="{FF2B5EF4-FFF2-40B4-BE49-F238E27FC236}">
                    <a16:creationId xmlns:a16="http://schemas.microsoft.com/office/drawing/2014/main" id="{5D061D8C-AFBA-BE3D-7F94-8AFA7F763244}"/>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7" name="직선 연결선 792">
                <a:extLst>
                  <a:ext uri="{FF2B5EF4-FFF2-40B4-BE49-F238E27FC236}">
                    <a16:creationId xmlns:a16="http://schemas.microsoft.com/office/drawing/2014/main" id="{33846EE5-4EE4-CC6D-F181-8ACB111A2086}"/>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8" name="직선 연결선 807">
                <a:extLst>
                  <a:ext uri="{FF2B5EF4-FFF2-40B4-BE49-F238E27FC236}">
                    <a16:creationId xmlns:a16="http://schemas.microsoft.com/office/drawing/2014/main" id="{79026406-EEB7-C1B6-3937-3592D4643347}"/>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9" name="직선 연결선 810">
                <a:extLst>
                  <a:ext uri="{FF2B5EF4-FFF2-40B4-BE49-F238E27FC236}">
                    <a16:creationId xmlns:a16="http://schemas.microsoft.com/office/drawing/2014/main" id="{81395FAA-5370-B2C9-3F9C-FC72D2D8585B}"/>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0" name="직선 연결선 815">
                <a:extLst>
                  <a:ext uri="{FF2B5EF4-FFF2-40B4-BE49-F238E27FC236}">
                    <a16:creationId xmlns:a16="http://schemas.microsoft.com/office/drawing/2014/main" id="{3806A183-4C5D-6E8D-97F1-ADCD0637E45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1" name="직선 연결선 819">
                <a:extLst>
                  <a:ext uri="{FF2B5EF4-FFF2-40B4-BE49-F238E27FC236}">
                    <a16:creationId xmlns:a16="http://schemas.microsoft.com/office/drawing/2014/main" id="{932D1442-8E11-B6B1-230B-32D3C8615C83}"/>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23" name="직선 연결선 826">
              <a:extLst>
                <a:ext uri="{FF2B5EF4-FFF2-40B4-BE49-F238E27FC236}">
                  <a16:creationId xmlns:a16="http://schemas.microsoft.com/office/drawing/2014/main" id="{BE4AC356-3A57-A5D9-5E8C-14A0181F9A16}"/>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4" name="직선 연결선 832">
              <a:extLst>
                <a:ext uri="{FF2B5EF4-FFF2-40B4-BE49-F238E27FC236}">
                  <a16:creationId xmlns:a16="http://schemas.microsoft.com/office/drawing/2014/main" id="{21F6AFD1-4707-F432-BE32-FEBDEB6FE4C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32" name="그룹 835">
            <a:extLst>
              <a:ext uri="{FF2B5EF4-FFF2-40B4-BE49-F238E27FC236}">
                <a16:creationId xmlns:a16="http://schemas.microsoft.com/office/drawing/2014/main" id="{1BF5A43A-17DF-637B-FADC-39781538C6C0}"/>
              </a:ext>
            </a:extLst>
          </p:cNvPr>
          <p:cNvGrpSpPr/>
          <p:nvPr/>
        </p:nvGrpSpPr>
        <p:grpSpPr>
          <a:xfrm rot="16200000">
            <a:off x="7120494" y="4380986"/>
            <a:ext cx="564373" cy="268733"/>
            <a:chOff x="5890169" y="4312037"/>
            <a:chExt cx="1895988" cy="1103725"/>
          </a:xfrm>
        </p:grpSpPr>
        <p:grpSp>
          <p:nvGrpSpPr>
            <p:cNvPr id="133" name="그룹 822">
              <a:extLst>
                <a:ext uri="{FF2B5EF4-FFF2-40B4-BE49-F238E27FC236}">
                  <a16:creationId xmlns:a16="http://schemas.microsoft.com/office/drawing/2014/main" id="{79274270-930E-A63A-45A1-75B1D628A402}"/>
                </a:ext>
              </a:extLst>
            </p:cNvPr>
            <p:cNvGrpSpPr/>
            <p:nvPr/>
          </p:nvGrpSpPr>
          <p:grpSpPr>
            <a:xfrm>
              <a:off x="6122466" y="4312037"/>
              <a:ext cx="1432853" cy="1103725"/>
              <a:chOff x="5991225" y="4310063"/>
              <a:chExt cx="496427" cy="273840"/>
            </a:xfrm>
          </p:grpSpPr>
          <p:cxnSp>
            <p:nvCxnSpPr>
              <p:cNvPr id="136" name="직선 연결선 771">
                <a:extLst>
                  <a:ext uri="{FF2B5EF4-FFF2-40B4-BE49-F238E27FC236}">
                    <a16:creationId xmlns:a16="http://schemas.microsoft.com/office/drawing/2014/main" id="{34672CA8-1EEF-0C00-B9CC-A68DEFB1046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7" name="직선 연결선 789">
                <a:extLst>
                  <a:ext uri="{FF2B5EF4-FFF2-40B4-BE49-F238E27FC236}">
                    <a16:creationId xmlns:a16="http://schemas.microsoft.com/office/drawing/2014/main" id="{EA15D5AC-7B24-9276-B617-D68B7791F7E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8" name="직선 연결선 792">
                <a:extLst>
                  <a:ext uri="{FF2B5EF4-FFF2-40B4-BE49-F238E27FC236}">
                    <a16:creationId xmlns:a16="http://schemas.microsoft.com/office/drawing/2014/main" id="{6DD1EEA3-9B7A-3CD2-6E46-E654B119D8F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9" name="직선 연결선 807">
                <a:extLst>
                  <a:ext uri="{FF2B5EF4-FFF2-40B4-BE49-F238E27FC236}">
                    <a16:creationId xmlns:a16="http://schemas.microsoft.com/office/drawing/2014/main" id="{E227C1E6-1AC3-71A4-761A-FD06198F1E5D}"/>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0" name="직선 연결선 810">
                <a:extLst>
                  <a:ext uri="{FF2B5EF4-FFF2-40B4-BE49-F238E27FC236}">
                    <a16:creationId xmlns:a16="http://schemas.microsoft.com/office/drawing/2014/main" id="{DF1D6C90-E511-BC55-B217-2EEC4CD2B36A}"/>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1" name="직선 연결선 815">
                <a:extLst>
                  <a:ext uri="{FF2B5EF4-FFF2-40B4-BE49-F238E27FC236}">
                    <a16:creationId xmlns:a16="http://schemas.microsoft.com/office/drawing/2014/main" id="{E6874B1F-59D1-7760-57EC-DD8F21C0D4CD}"/>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2" name="직선 연결선 819">
                <a:extLst>
                  <a:ext uri="{FF2B5EF4-FFF2-40B4-BE49-F238E27FC236}">
                    <a16:creationId xmlns:a16="http://schemas.microsoft.com/office/drawing/2014/main" id="{01161A12-F6E3-55A0-5A12-F19083E37C4E}"/>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34" name="직선 연결선 826">
              <a:extLst>
                <a:ext uri="{FF2B5EF4-FFF2-40B4-BE49-F238E27FC236}">
                  <a16:creationId xmlns:a16="http://schemas.microsoft.com/office/drawing/2014/main" id="{85CDB2E5-4914-8F24-B835-5E9F3EAD22F2}"/>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5" name="직선 연결선 832">
              <a:extLst>
                <a:ext uri="{FF2B5EF4-FFF2-40B4-BE49-F238E27FC236}">
                  <a16:creationId xmlns:a16="http://schemas.microsoft.com/office/drawing/2014/main" id="{3032E4D8-1818-D24A-7685-0F925B877462}"/>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sp>
        <p:nvSpPr>
          <p:cNvPr id="154" name="TextBox 153">
            <a:extLst>
              <a:ext uri="{FF2B5EF4-FFF2-40B4-BE49-F238E27FC236}">
                <a16:creationId xmlns:a16="http://schemas.microsoft.com/office/drawing/2014/main" id="{899C8904-684B-3AE0-22A4-4F64BA9C08C6}"/>
              </a:ext>
            </a:extLst>
          </p:cNvPr>
          <p:cNvSpPr txBox="1"/>
          <p:nvPr/>
        </p:nvSpPr>
        <p:spPr>
          <a:xfrm>
            <a:off x="-85888" y="3317632"/>
            <a:ext cx="3190481"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Target Cell</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resistance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(1)</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or</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an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open switch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(0)</a:t>
            </a:r>
          </a:p>
        </p:txBody>
      </p:sp>
      <p:sp>
        <p:nvSpPr>
          <p:cNvPr id="155" name="Left Brace 154">
            <a:extLst>
              <a:ext uri="{FF2B5EF4-FFF2-40B4-BE49-F238E27FC236}">
                <a16:creationId xmlns:a16="http://schemas.microsoft.com/office/drawing/2014/main" id="{33AA3690-BC45-5E74-93ED-ACE1BA77DB4C}"/>
              </a:ext>
            </a:extLst>
          </p:cNvPr>
          <p:cNvSpPr/>
          <p:nvPr/>
        </p:nvSpPr>
        <p:spPr>
          <a:xfrm>
            <a:off x="2634768" y="2887743"/>
            <a:ext cx="323170" cy="2917545"/>
          </a:xfrm>
          <a:prstGeom prst="leftBrace">
            <a:avLst>
              <a:gd name="adj1" fmla="val 52841"/>
              <a:gd name="adj2" fmla="val 31444"/>
            </a:avLst>
          </a:prstGeom>
          <a:ln w="19050">
            <a:solidFill>
              <a:srgbClr val="C80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그룹 835">
            <a:extLst>
              <a:ext uri="{FF2B5EF4-FFF2-40B4-BE49-F238E27FC236}">
                <a16:creationId xmlns:a16="http://schemas.microsoft.com/office/drawing/2014/main" id="{B63CB6F7-84D5-09AD-996F-9FBB94EEC874}"/>
              </a:ext>
            </a:extLst>
          </p:cNvPr>
          <p:cNvGrpSpPr/>
          <p:nvPr/>
        </p:nvGrpSpPr>
        <p:grpSpPr>
          <a:xfrm rot="16200000">
            <a:off x="4893346" y="3720630"/>
            <a:ext cx="564373" cy="268733"/>
            <a:chOff x="5890169" y="4312037"/>
            <a:chExt cx="1895988" cy="1103725"/>
          </a:xfrm>
        </p:grpSpPr>
        <p:grpSp>
          <p:nvGrpSpPr>
            <p:cNvPr id="157" name="그룹 822">
              <a:extLst>
                <a:ext uri="{FF2B5EF4-FFF2-40B4-BE49-F238E27FC236}">
                  <a16:creationId xmlns:a16="http://schemas.microsoft.com/office/drawing/2014/main" id="{57B5F6AF-9264-3133-9F75-3778674D3752}"/>
                </a:ext>
              </a:extLst>
            </p:cNvPr>
            <p:cNvGrpSpPr/>
            <p:nvPr/>
          </p:nvGrpSpPr>
          <p:grpSpPr>
            <a:xfrm>
              <a:off x="6122466" y="4312037"/>
              <a:ext cx="1432853" cy="1103725"/>
              <a:chOff x="5991225" y="4310063"/>
              <a:chExt cx="496427" cy="273840"/>
            </a:xfrm>
          </p:grpSpPr>
          <p:cxnSp>
            <p:nvCxnSpPr>
              <p:cNvPr id="160" name="직선 연결선 771">
                <a:extLst>
                  <a:ext uri="{FF2B5EF4-FFF2-40B4-BE49-F238E27FC236}">
                    <a16:creationId xmlns:a16="http://schemas.microsoft.com/office/drawing/2014/main" id="{4786857B-F26A-2243-D22E-018997E1C8E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1" name="직선 연결선 789">
                <a:extLst>
                  <a:ext uri="{FF2B5EF4-FFF2-40B4-BE49-F238E27FC236}">
                    <a16:creationId xmlns:a16="http://schemas.microsoft.com/office/drawing/2014/main" id="{904F2D5C-4791-75D2-5301-7F2E084D7FC8}"/>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2" name="직선 연결선 792">
                <a:extLst>
                  <a:ext uri="{FF2B5EF4-FFF2-40B4-BE49-F238E27FC236}">
                    <a16:creationId xmlns:a16="http://schemas.microsoft.com/office/drawing/2014/main" id="{AE7EC974-371B-1F86-D025-35CBE8CCD0B9}"/>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3" name="직선 연결선 807">
                <a:extLst>
                  <a:ext uri="{FF2B5EF4-FFF2-40B4-BE49-F238E27FC236}">
                    <a16:creationId xmlns:a16="http://schemas.microsoft.com/office/drawing/2014/main" id="{BC212E2C-7AEC-8978-9178-F81D43E17D26}"/>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4" name="직선 연결선 810">
                <a:extLst>
                  <a:ext uri="{FF2B5EF4-FFF2-40B4-BE49-F238E27FC236}">
                    <a16:creationId xmlns:a16="http://schemas.microsoft.com/office/drawing/2014/main" id="{B2025A5D-D679-CF90-3DF1-69924ACC8CE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5" name="직선 연결선 815">
                <a:extLst>
                  <a:ext uri="{FF2B5EF4-FFF2-40B4-BE49-F238E27FC236}">
                    <a16:creationId xmlns:a16="http://schemas.microsoft.com/office/drawing/2014/main" id="{2C5B9AF3-91BB-0A0F-AE8B-4F6C9832898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6" name="직선 연결선 819">
                <a:extLst>
                  <a:ext uri="{FF2B5EF4-FFF2-40B4-BE49-F238E27FC236}">
                    <a16:creationId xmlns:a16="http://schemas.microsoft.com/office/drawing/2014/main" id="{97D2F2BC-7B2E-B435-002B-A2D0B234864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58" name="직선 연결선 826">
              <a:extLst>
                <a:ext uri="{FF2B5EF4-FFF2-40B4-BE49-F238E27FC236}">
                  <a16:creationId xmlns:a16="http://schemas.microsoft.com/office/drawing/2014/main" id="{B64CC501-4BA8-9496-C1E7-CBE4D285198B}"/>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9" name="직선 연결선 832">
              <a:extLst>
                <a:ext uri="{FF2B5EF4-FFF2-40B4-BE49-F238E27FC236}">
                  <a16:creationId xmlns:a16="http://schemas.microsoft.com/office/drawing/2014/main" id="{93AA5A4B-32FB-82AC-B658-0EC80949E757}"/>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67" name="그룹 835">
            <a:extLst>
              <a:ext uri="{FF2B5EF4-FFF2-40B4-BE49-F238E27FC236}">
                <a16:creationId xmlns:a16="http://schemas.microsoft.com/office/drawing/2014/main" id="{CBA410D2-F61C-1BB0-809E-3DFEF737C6F0}"/>
              </a:ext>
            </a:extLst>
          </p:cNvPr>
          <p:cNvGrpSpPr/>
          <p:nvPr/>
        </p:nvGrpSpPr>
        <p:grpSpPr>
          <a:xfrm rot="16200000">
            <a:off x="6006980" y="3060186"/>
            <a:ext cx="564373" cy="268733"/>
            <a:chOff x="5890169" y="4312037"/>
            <a:chExt cx="1895988" cy="1103725"/>
          </a:xfrm>
        </p:grpSpPr>
        <p:grpSp>
          <p:nvGrpSpPr>
            <p:cNvPr id="168" name="그룹 822">
              <a:extLst>
                <a:ext uri="{FF2B5EF4-FFF2-40B4-BE49-F238E27FC236}">
                  <a16:creationId xmlns:a16="http://schemas.microsoft.com/office/drawing/2014/main" id="{EE5C1BD7-D2B8-C593-5684-E33024672C2B}"/>
                </a:ext>
              </a:extLst>
            </p:cNvPr>
            <p:cNvGrpSpPr/>
            <p:nvPr/>
          </p:nvGrpSpPr>
          <p:grpSpPr>
            <a:xfrm>
              <a:off x="6122466" y="4312037"/>
              <a:ext cx="1432853" cy="1103725"/>
              <a:chOff x="5991225" y="4310063"/>
              <a:chExt cx="496427" cy="273840"/>
            </a:xfrm>
          </p:grpSpPr>
          <p:cxnSp>
            <p:nvCxnSpPr>
              <p:cNvPr id="171" name="직선 연결선 771">
                <a:extLst>
                  <a:ext uri="{FF2B5EF4-FFF2-40B4-BE49-F238E27FC236}">
                    <a16:creationId xmlns:a16="http://schemas.microsoft.com/office/drawing/2014/main" id="{9D1BCDE7-1DD9-C412-BD72-F48E0165A96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2" name="직선 연결선 789">
                <a:extLst>
                  <a:ext uri="{FF2B5EF4-FFF2-40B4-BE49-F238E27FC236}">
                    <a16:creationId xmlns:a16="http://schemas.microsoft.com/office/drawing/2014/main" id="{B7D0D51C-51F8-09AC-FB9C-AF9BA631421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3" name="직선 연결선 792">
                <a:extLst>
                  <a:ext uri="{FF2B5EF4-FFF2-40B4-BE49-F238E27FC236}">
                    <a16:creationId xmlns:a16="http://schemas.microsoft.com/office/drawing/2014/main" id="{E9789E80-8914-CB8F-0F5A-B5B8A2B7915F}"/>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4" name="직선 연결선 807">
                <a:extLst>
                  <a:ext uri="{FF2B5EF4-FFF2-40B4-BE49-F238E27FC236}">
                    <a16:creationId xmlns:a16="http://schemas.microsoft.com/office/drawing/2014/main" id="{A3C24941-2F56-7235-691C-82F85C342B27}"/>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5" name="직선 연결선 810">
                <a:extLst>
                  <a:ext uri="{FF2B5EF4-FFF2-40B4-BE49-F238E27FC236}">
                    <a16:creationId xmlns:a16="http://schemas.microsoft.com/office/drawing/2014/main" id="{811F6DE6-13F6-8A97-57C9-9D487156F72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6" name="직선 연결선 815">
                <a:extLst>
                  <a:ext uri="{FF2B5EF4-FFF2-40B4-BE49-F238E27FC236}">
                    <a16:creationId xmlns:a16="http://schemas.microsoft.com/office/drawing/2014/main" id="{094FE345-6948-4FCF-4EDB-64F5A4B36B4F}"/>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7" name="직선 연결선 819">
                <a:extLst>
                  <a:ext uri="{FF2B5EF4-FFF2-40B4-BE49-F238E27FC236}">
                    <a16:creationId xmlns:a16="http://schemas.microsoft.com/office/drawing/2014/main" id="{560425F4-11BA-7FE4-584E-ADDC4F93CDC0}"/>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69" name="직선 연결선 826">
              <a:extLst>
                <a:ext uri="{FF2B5EF4-FFF2-40B4-BE49-F238E27FC236}">
                  <a16:creationId xmlns:a16="http://schemas.microsoft.com/office/drawing/2014/main" id="{3F2D677A-3109-2CE2-2243-B98E6C00ADF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0" name="직선 연결선 832">
              <a:extLst>
                <a:ext uri="{FF2B5EF4-FFF2-40B4-BE49-F238E27FC236}">
                  <a16:creationId xmlns:a16="http://schemas.microsoft.com/office/drawing/2014/main" id="{CB38072E-5F48-9231-1213-695F698A093D}"/>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78" name="그룹 835">
            <a:extLst>
              <a:ext uri="{FF2B5EF4-FFF2-40B4-BE49-F238E27FC236}">
                <a16:creationId xmlns:a16="http://schemas.microsoft.com/office/drawing/2014/main" id="{86A5B3C9-0EE9-2C01-407C-2AE2889687F5}"/>
              </a:ext>
            </a:extLst>
          </p:cNvPr>
          <p:cNvGrpSpPr/>
          <p:nvPr/>
        </p:nvGrpSpPr>
        <p:grpSpPr>
          <a:xfrm rot="16200000">
            <a:off x="7120494" y="3047310"/>
            <a:ext cx="564373" cy="268733"/>
            <a:chOff x="5890169" y="4312037"/>
            <a:chExt cx="1895988" cy="1103725"/>
          </a:xfrm>
        </p:grpSpPr>
        <p:grpSp>
          <p:nvGrpSpPr>
            <p:cNvPr id="179" name="그룹 822">
              <a:extLst>
                <a:ext uri="{FF2B5EF4-FFF2-40B4-BE49-F238E27FC236}">
                  <a16:creationId xmlns:a16="http://schemas.microsoft.com/office/drawing/2014/main" id="{1FFBE70D-3875-2509-A49E-D48E1213AFFA}"/>
                </a:ext>
              </a:extLst>
            </p:cNvPr>
            <p:cNvGrpSpPr/>
            <p:nvPr/>
          </p:nvGrpSpPr>
          <p:grpSpPr>
            <a:xfrm>
              <a:off x="6122466" y="4312037"/>
              <a:ext cx="1432853" cy="1103725"/>
              <a:chOff x="5991225" y="4310063"/>
              <a:chExt cx="496427" cy="273840"/>
            </a:xfrm>
          </p:grpSpPr>
          <p:cxnSp>
            <p:nvCxnSpPr>
              <p:cNvPr id="182" name="직선 연결선 771">
                <a:extLst>
                  <a:ext uri="{FF2B5EF4-FFF2-40B4-BE49-F238E27FC236}">
                    <a16:creationId xmlns:a16="http://schemas.microsoft.com/office/drawing/2014/main" id="{77909EF5-2276-582E-037A-5F31B18C3FC9}"/>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3" name="직선 연결선 789">
                <a:extLst>
                  <a:ext uri="{FF2B5EF4-FFF2-40B4-BE49-F238E27FC236}">
                    <a16:creationId xmlns:a16="http://schemas.microsoft.com/office/drawing/2014/main" id="{83E4595D-3FEE-8433-87FB-529A7A7AAB7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4" name="직선 연결선 792">
                <a:extLst>
                  <a:ext uri="{FF2B5EF4-FFF2-40B4-BE49-F238E27FC236}">
                    <a16:creationId xmlns:a16="http://schemas.microsoft.com/office/drawing/2014/main" id="{712B062D-F37A-3428-150D-CA38B04579F8}"/>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5" name="직선 연결선 807">
                <a:extLst>
                  <a:ext uri="{FF2B5EF4-FFF2-40B4-BE49-F238E27FC236}">
                    <a16:creationId xmlns:a16="http://schemas.microsoft.com/office/drawing/2014/main" id="{5852D7AA-95EE-CB62-C41F-2340BF71B4D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6" name="직선 연결선 810">
                <a:extLst>
                  <a:ext uri="{FF2B5EF4-FFF2-40B4-BE49-F238E27FC236}">
                    <a16:creationId xmlns:a16="http://schemas.microsoft.com/office/drawing/2014/main" id="{36902E79-E858-773C-A571-DFEE41D9CA6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7" name="직선 연결선 815">
                <a:extLst>
                  <a:ext uri="{FF2B5EF4-FFF2-40B4-BE49-F238E27FC236}">
                    <a16:creationId xmlns:a16="http://schemas.microsoft.com/office/drawing/2014/main" id="{8811803A-A435-0430-6E45-6640D4235A6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8" name="직선 연결선 819">
                <a:extLst>
                  <a:ext uri="{FF2B5EF4-FFF2-40B4-BE49-F238E27FC236}">
                    <a16:creationId xmlns:a16="http://schemas.microsoft.com/office/drawing/2014/main" id="{51C62045-6984-D8C1-C3F6-9B55A8C158E6}"/>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80" name="직선 연결선 826">
              <a:extLst>
                <a:ext uri="{FF2B5EF4-FFF2-40B4-BE49-F238E27FC236}">
                  <a16:creationId xmlns:a16="http://schemas.microsoft.com/office/drawing/2014/main" id="{9C58DD7B-F716-7577-8D1D-AF378BD3E75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1" name="직선 연결선 832">
              <a:extLst>
                <a:ext uri="{FF2B5EF4-FFF2-40B4-BE49-F238E27FC236}">
                  <a16:creationId xmlns:a16="http://schemas.microsoft.com/office/drawing/2014/main" id="{95BD4133-B6F6-E84F-8347-AEB260DFF954}"/>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89" name="그룹 835">
            <a:extLst>
              <a:ext uri="{FF2B5EF4-FFF2-40B4-BE49-F238E27FC236}">
                <a16:creationId xmlns:a16="http://schemas.microsoft.com/office/drawing/2014/main" id="{78E25BF5-362F-8941-9132-C143583DC978}"/>
              </a:ext>
            </a:extLst>
          </p:cNvPr>
          <p:cNvGrpSpPr/>
          <p:nvPr/>
        </p:nvGrpSpPr>
        <p:grpSpPr>
          <a:xfrm rot="16200000">
            <a:off x="7120495" y="3714343"/>
            <a:ext cx="564373" cy="268733"/>
            <a:chOff x="5890169" y="4312037"/>
            <a:chExt cx="1895988" cy="1103725"/>
          </a:xfrm>
        </p:grpSpPr>
        <p:grpSp>
          <p:nvGrpSpPr>
            <p:cNvPr id="190" name="그룹 822">
              <a:extLst>
                <a:ext uri="{FF2B5EF4-FFF2-40B4-BE49-F238E27FC236}">
                  <a16:creationId xmlns:a16="http://schemas.microsoft.com/office/drawing/2014/main" id="{01316078-B488-C955-C836-BA0C050F0F38}"/>
                </a:ext>
              </a:extLst>
            </p:cNvPr>
            <p:cNvGrpSpPr/>
            <p:nvPr/>
          </p:nvGrpSpPr>
          <p:grpSpPr>
            <a:xfrm>
              <a:off x="6122466" y="4312037"/>
              <a:ext cx="1432853" cy="1103725"/>
              <a:chOff x="5991225" y="4310063"/>
              <a:chExt cx="496427" cy="273840"/>
            </a:xfrm>
          </p:grpSpPr>
          <p:cxnSp>
            <p:nvCxnSpPr>
              <p:cNvPr id="193" name="직선 연결선 771">
                <a:extLst>
                  <a:ext uri="{FF2B5EF4-FFF2-40B4-BE49-F238E27FC236}">
                    <a16:creationId xmlns:a16="http://schemas.microsoft.com/office/drawing/2014/main" id="{974BBEA6-2817-DC08-FA2E-9B3F6DF44CE6}"/>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4" name="직선 연결선 789">
                <a:extLst>
                  <a:ext uri="{FF2B5EF4-FFF2-40B4-BE49-F238E27FC236}">
                    <a16:creationId xmlns:a16="http://schemas.microsoft.com/office/drawing/2014/main" id="{FE87092F-0F16-4009-B389-DAB064B09AA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5" name="직선 연결선 792">
                <a:extLst>
                  <a:ext uri="{FF2B5EF4-FFF2-40B4-BE49-F238E27FC236}">
                    <a16:creationId xmlns:a16="http://schemas.microsoft.com/office/drawing/2014/main" id="{DF3DA6CB-9B87-BFC4-09C8-9670F5AF704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6" name="직선 연결선 807">
                <a:extLst>
                  <a:ext uri="{FF2B5EF4-FFF2-40B4-BE49-F238E27FC236}">
                    <a16:creationId xmlns:a16="http://schemas.microsoft.com/office/drawing/2014/main" id="{E7117FFE-2B88-6213-C998-99AA5F868372}"/>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7" name="직선 연결선 810">
                <a:extLst>
                  <a:ext uri="{FF2B5EF4-FFF2-40B4-BE49-F238E27FC236}">
                    <a16:creationId xmlns:a16="http://schemas.microsoft.com/office/drawing/2014/main" id="{BE1F6235-35DD-B0DA-7BC7-395D15EE0223}"/>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8" name="직선 연결선 815">
                <a:extLst>
                  <a:ext uri="{FF2B5EF4-FFF2-40B4-BE49-F238E27FC236}">
                    <a16:creationId xmlns:a16="http://schemas.microsoft.com/office/drawing/2014/main" id="{A16A3A3D-FA01-78BF-6BC7-BFBCC2D31658}"/>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9" name="직선 연결선 819">
                <a:extLst>
                  <a:ext uri="{FF2B5EF4-FFF2-40B4-BE49-F238E27FC236}">
                    <a16:creationId xmlns:a16="http://schemas.microsoft.com/office/drawing/2014/main" id="{5CEF3E41-E07B-7FEF-FFDD-0E8F7535426A}"/>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1" name="직선 연결선 826">
              <a:extLst>
                <a:ext uri="{FF2B5EF4-FFF2-40B4-BE49-F238E27FC236}">
                  <a16:creationId xmlns:a16="http://schemas.microsoft.com/office/drawing/2014/main" id="{E60640E5-F34A-30DB-09B5-34873CC316E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2" name="직선 연결선 832">
              <a:extLst>
                <a:ext uri="{FF2B5EF4-FFF2-40B4-BE49-F238E27FC236}">
                  <a16:creationId xmlns:a16="http://schemas.microsoft.com/office/drawing/2014/main" id="{B6F2D151-119C-0B2C-9B1D-5125A5D0FD9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00" name="그룹 761">
            <a:extLst>
              <a:ext uri="{FF2B5EF4-FFF2-40B4-BE49-F238E27FC236}">
                <a16:creationId xmlns:a16="http://schemas.microsoft.com/office/drawing/2014/main" id="{18D770F5-D757-3D9C-C214-20A9E4A8EE8A}"/>
              </a:ext>
            </a:extLst>
          </p:cNvPr>
          <p:cNvGrpSpPr/>
          <p:nvPr/>
        </p:nvGrpSpPr>
        <p:grpSpPr>
          <a:xfrm rot="5400000">
            <a:off x="3769659" y="3135148"/>
            <a:ext cx="598569" cy="124310"/>
            <a:chOff x="5608137" y="3394157"/>
            <a:chExt cx="338599" cy="70817"/>
          </a:xfrm>
        </p:grpSpPr>
        <p:grpSp>
          <p:nvGrpSpPr>
            <p:cNvPr id="201" name="그룹 753">
              <a:extLst>
                <a:ext uri="{FF2B5EF4-FFF2-40B4-BE49-F238E27FC236}">
                  <a16:creationId xmlns:a16="http://schemas.microsoft.com/office/drawing/2014/main" id="{90A2B2DB-1E4C-7977-4597-0D7299C11030}"/>
                </a:ext>
              </a:extLst>
            </p:cNvPr>
            <p:cNvGrpSpPr/>
            <p:nvPr/>
          </p:nvGrpSpPr>
          <p:grpSpPr>
            <a:xfrm rot="5400000">
              <a:off x="5739521" y="3307128"/>
              <a:ext cx="70817" cy="244875"/>
              <a:chOff x="5131625" y="2342062"/>
              <a:chExt cx="70817" cy="244875"/>
            </a:xfrm>
          </p:grpSpPr>
          <p:sp>
            <p:nvSpPr>
              <p:cNvPr id="204" name="타원 750">
                <a:extLst>
                  <a:ext uri="{FF2B5EF4-FFF2-40B4-BE49-F238E27FC236}">
                    <a16:creationId xmlns:a16="http://schemas.microsoft.com/office/drawing/2014/main" id="{BC5C5548-95B8-3DAC-8AA5-D0E9428FDBF7}"/>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05" name="타원 751">
                <a:extLst>
                  <a:ext uri="{FF2B5EF4-FFF2-40B4-BE49-F238E27FC236}">
                    <a16:creationId xmlns:a16="http://schemas.microsoft.com/office/drawing/2014/main" id="{B33E984F-BB1E-DF1A-18D4-EE14097E1D3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06" name="직선 연결선 752">
                <a:extLst>
                  <a:ext uri="{FF2B5EF4-FFF2-40B4-BE49-F238E27FC236}">
                    <a16:creationId xmlns:a16="http://schemas.microsoft.com/office/drawing/2014/main" id="{ADB9E827-D2B6-181F-BB06-BA8A6A42AA0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2" name="직선 연결선 754">
              <a:extLst>
                <a:ext uri="{FF2B5EF4-FFF2-40B4-BE49-F238E27FC236}">
                  <a16:creationId xmlns:a16="http://schemas.microsoft.com/office/drawing/2014/main" id="{EE5475B1-7F34-769D-6446-B12C5E2930C2}"/>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03" name="직선 연결선 756">
              <a:extLst>
                <a:ext uri="{FF2B5EF4-FFF2-40B4-BE49-F238E27FC236}">
                  <a16:creationId xmlns:a16="http://schemas.microsoft.com/office/drawing/2014/main" id="{379BC714-F0D0-F5B7-14DC-C65EA439A9DC}"/>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07" name="그룹 761">
            <a:extLst>
              <a:ext uri="{FF2B5EF4-FFF2-40B4-BE49-F238E27FC236}">
                <a16:creationId xmlns:a16="http://schemas.microsoft.com/office/drawing/2014/main" id="{A6D867BF-D978-2699-BE35-22DF40034E85}"/>
              </a:ext>
            </a:extLst>
          </p:cNvPr>
          <p:cNvGrpSpPr/>
          <p:nvPr/>
        </p:nvGrpSpPr>
        <p:grpSpPr>
          <a:xfrm rot="5400000">
            <a:off x="4883794" y="3135149"/>
            <a:ext cx="598569" cy="124310"/>
            <a:chOff x="5608137" y="3394157"/>
            <a:chExt cx="338599" cy="70817"/>
          </a:xfrm>
        </p:grpSpPr>
        <p:grpSp>
          <p:nvGrpSpPr>
            <p:cNvPr id="208" name="그룹 753">
              <a:extLst>
                <a:ext uri="{FF2B5EF4-FFF2-40B4-BE49-F238E27FC236}">
                  <a16:creationId xmlns:a16="http://schemas.microsoft.com/office/drawing/2014/main" id="{57A3CD82-0C8A-3D0E-42CF-529911786D09}"/>
                </a:ext>
              </a:extLst>
            </p:cNvPr>
            <p:cNvGrpSpPr/>
            <p:nvPr/>
          </p:nvGrpSpPr>
          <p:grpSpPr>
            <a:xfrm rot="5400000">
              <a:off x="5739521" y="3307128"/>
              <a:ext cx="70817" cy="244875"/>
              <a:chOff x="5131625" y="2342062"/>
              <a:chExt cx="70817" cy="244875"/>
            </a:xfrm>
          </p:grpSpPr>
          <p:sp>
            <p:nvSpPr>
              <p:cNvPr id="211" name="타원 750">
                <a:extLst>
                  <a:ext uri="{FF2B5EF4-FFF2-40B4-BE49-F238E27FC236}">
                    <a16:creationId xmlns:a16="http://schemas.microsoft.com/office/drawing/2014/main" id="{48D4A186-6BF1-FE23-69AE-264C8999FC8B}"/>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2" name="타원 751">
                <a:extLst>
                  <a:ext uri="{FF2B5EF4-FFF2-40B4-BE49-F238E27FC236}">
                    <a16:creationId xmlns:a16="http://schemas.microsoft.com/office/drawing/2014/main" id="{2291DAB4-615E-E255-86FD-EB7F0FBD506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13" name="직선 연결선 752">
                <a:extLst>
                  <a:ext uri="{FF2B5EF4-FFF2-40B4-BE49-F238E27FC236}">
                    <a16:creationId xmlns:a16="http://schemas.microsoft.com/office/drawing/2014/main" id="{E8C20479-5D80-FE09-50D8-E7B5BC39905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9" name="직선 연결선 754">
              <a:extLst>
                <a:ext uri="{FF2B5EF4-FFF2-40B4-BE49-F238E27FC236}">
                  <a16:creationId xmlns:a16="http://schemas.microsoft.com/office/drawing/2014/main" id="{792501B7-9EF0-51B9-5105-30264380534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0" name="직선 연결선 756">
              <a:extLst>
                <a:ext uri="{FF2B5EF4-FFF2-40B4-BE49-F238E27FC236}">
                  <a16:creationId xmlns:a16="http://schemas.microsoft.com/office/drawing/2014/main" id="{8B0F049A-F74E-D1AE-6075-C05EED7521E6}"/>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14" name="그룹 761">
            <a:extLst>
              <a:ext uri="{FF2B5EF4-FFF2-40B4-BE49-F238E27FC236}">
                <a16:creationId xmlns:a16="http://schemas.microsoft.com/office/drawing/2014/main" id="{258CE8CF-F56F-B238-5183-C18645980375}"/>
              </a:ext>
            </a:extLst>
          </p:cNvPr>
          <p:cNvGrpSpPr/>
          <p:nvPr/>
        </p:nvGrpSpPr>
        <p:grpSpPr>
          <a:xfrm rot="5400000">
            <a:off x="3768991" y="3807190"/>
            <a:ext cx="598569" cy="124310"/>
            <a:chOff x="5608137" y="3394157"/>
            <a:chExt cx="338599" cy="70817"/>
          </a:xfrm>
        </p:grpSpPr>
        <p:grpSp>
          <p:nvGrpSpPr>
            <p:cNvPr id="215" name="그룹 753">
              <a:extLst>
                <a:ext uri="{FF2B5EF4-FFF2-40B4-BE49-F238E27FC236}">
                  <a16:creationId xmlns:a16="http://schemas.microsoft.com/office/drawing/2014/main" id="{D9516219-F387-1265-1334-04E4FC156071}"/>
                </a:ext>
              </a:extLst>
            </p:cNvPr>
            <p:cNvGrpSpPr/>
            <p:nvPr/>
          </p:nvGrpSpPr>
          <p:grpSpPr>
            <a:xfrm rot="5400000">
              <a:off x="5739521" y="3307128"/>
              <a:ext cx="70817" cy="244875"/>
              <a:chOff x="5131625" y="2342062"/>
              <a:chExt cx="70817" cy="244875"/>
            </a:xfrm>
          </p:grpSpPr>
          <p:sp>
            <p:nvSpPr>
              <p:cNvPr id="218" name="타원 750">
                <a:extLst>
                  <a:ext uri="{FF2B5EF4-FFF2-40B4-BE49-F238E27FC236}">
                    <a16:creationId xmlns:a16="http://schemas.microsoft.com/office/drawing/2014/main" id="{C8A5AB2F-6E06-EE38-99DD-42B051A9828A}"/>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9" name="타원 751">
                <a:extLst>
                  <a:ext uri="{FF2B5EF4-FFF2-40B4-BE49-F238E27FC236}">
                    <a16:creationId xmlns:a16="http://schemas.microsoft.com/office/drawing/2014/main" id="{44CF0E02-1351-84B1-6D85-0A0C62F8364C}"/>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0" name="직선 연결선 752">
                <a:extLst>
                  <a:ext uri="{FF2B5EF4-FFF2-40B4-BE49-F238E27FC236}">
                    <a16:creationId xmlns:a16="http://schemas.microsoft.com/office/drawing/2014/main" id="{96DC48BE-6EF1-67B3-9DB1-9D82DCA7BCE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16" name="직선 연결선 754">
              <a:extLst>
                <a:ext uri="{FF2B5EF4-FFF2-40B4-BE49-F238E27FC236}">
                  <a16:creationId xmlns:a16="http://schemas.microsoft.com/office/drawing/2014/main" id="{F0DC33C5-6F50-4302-0E25-C43A22B21AF5}"/>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7" name="직선 연결선 756">
              <a:extLst>
                <a:ext uri="{FF2B5EF4-FFF2-40B4-BE49-F238E27FC236}">
                  <a16:creationId xmlns:a16="http://schemas.microsoft.com/office/drawing/2014/main" id="{AD8D3342-D7B2-CFB3-1C1A-997878F4A1C9}"/>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21" name="그룹 761">
            <a:extLst>
              <a:ext uri="{FF2B5EF4-FFF2-40B4-BE49-F238E27FC236}">
                <a16:creationId xmlns:a16="http://schemas.microsoft.com/office/drawing/2014/main" id="{5203FB5B-A04D-5867-ABDE-7CD88036E35F}"/>
              </a:ext>
            </a:extLst>
          </p:cNvPr>
          <p:cNvGrpSpPr/>
          <p:nvPr/>
        </p:nvGrpSpPr>
        <p:grpSpPr>
          <a:xfrm rot="5400000">
            <a:off x="5999216" y="3807191"/>
            <a:ext cx="598569" cy="124310"/>
            <a:chOff x="5608137" y="3394157"/>
            <a:chExt cx="338599" cy="70817"/>
          </a:xfrm>
        </p:grpSpPr>
        <p:grpSp>
          <p:nvGrpSpPr>
            <p:cNvPr id="222" name="그룹 753">
              <a:extLst>
                <a:ext uri="{FF2B5EF4-FFF2-40B4-BE49-F238E27FC236}">
                  <a16:creationId xmlns:a16="http://schemas.microsoft.com/office/drawing/2014/main" id="{678EF10A-4C41-D593-C7AA-03D32A6EC9CD}"/>
                </a:ext>
              </a:extLst>
            </p:cNvPr>
            <p:cNvGrpSpPr/>
            <p:nvPr/>
          </p:nvGrpSpPr>
          <p:grpSpPr>
            <a:xfrm rot="5400000">
              <a:off x="5739521" y="3307128"/>
              <a:ext cx="70817" cy="244875"/>
              <a:chOff x="5131625" y="2342062"/>
              <a:chExt cx="70817" cy="244875"/>
            </a:xfrm>
          </p:grpSpPr>
          <p:sp>
            <p:nvSpPr>
              <p:cNvPr id="225" name="타원 750">
                <a:extLst>
                  <a:ext uri="{FF2B5EF4-FFF2-40B4-BE49-F238E27FC236}">
                    <a16:creationId xmlns:a16="http://schemas.microsoft.com/office/drawing/2014/main" id="{2794C0AD-3AD6-2925-BF49-E74A254CEE01}"/>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26" name="타원 751">
                <a:extLst>
                  <a:ext uri="{FF2B5EF4-FFF2-40B4-BE49-F238E27FC236}">
                    <a16:creationId xmlns:a16="http://schemas.microsoft.com/office/drawing/2014/main" id="{30BC8BF7-C9FE-049C-910A-D79D8E60B4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7" name="직선 연결선 752">
                <a:extLst>
                  <a:ext uri="{FF2B5EF4-FFF2-40B4-BE49-F238E27FC236}">
                    <a16:creationId xmlns:a16="http://schemas.microsoft.com/office/drawing/2014/main" id="{1266C351-FE41-1815-DA5A-023943B34B3B}"/>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23" name="직선 연결선 754">
              <a:extLst>
                <a:ext uri="{FF2B5EF4-FFF2-40B4-BE49-F238E27FC236}">
                  <a16:creationId xmlns:a16="http://schemas.microsoft.com/office/drawing/2014/main" id="{918C21DC-5ADB-DB4F-CB46-319EE0F297B0}"/>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24" name="직선 연결선 756">
              <a:extLst>
                <a:ext uri="{FF2B5EF4-FFF2-40B4-BE49-F238E27FC236}">
                  <a16:creationId xmlns:a16="http://schemas.microsoft.com/office/drawing/2014/main" id="{00B632ED-FD30-239F-271F-21BD7E4DEA5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29" name="U-turn Arrow 228">
            <a:extLst>
              <a:ext uri="{FF2B5EF4-FFF2-40B4-BE49-F238E27FC236}">
                <a16:creationId xmlns:a16="http://schemas.microsoft.com/office/drawing/2014/main" id="{1657667F-B785-7EF9-B90A-07E534278E54}"/>
              </a:ext>
            </a:extLst>
          </p:cNvPr>
          <p:cNvSpPr/>
          <p:nvPr/>
        </p:nvSpPr>
        <p:spPr>
          <a:xfrm flipH="1">
            <a:off x="423246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U-turn Arrow 229">
            <a:extLst>
              <a:ext uri="{FF2B5EF4-FFF2-40B4-BE49-F238E27FC236}">
                <a16:creationId xmlns:a16="http://schemas.microsoft.com/office/drawing/2014/main" id="{FF1A4E91-B79D-5246-2829-B6A4B0712AFF}"/>
              </a:ext>
            </a:extLst>
          </p:cNvPr>
          <p:cNvSpPr/>
          <p:nvPr/>
        </p:nvSpPr>
        <p:spPr>
          <a:xfrm flipH="1">
            <a:off x="534055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U-turn Arrow 230">
            <a:extLst>
              <a:ext uri="{FF2B5EF4-FFF2-40B4-BE49-F238E27FC236}">
                <a16:creationId xmlns:a16="http://schemas.microsoft.com/office/drawing/2014/main" id="{4F0A2D90-7844-785B-D551-2CE514DD129F}"/>
              </a:ext>
            </a:extLst>
          </p:cNvPr>
          <p:cNvSpPr/>
          <p:nvPr/>
        </p:nvSpPr>
        <p:spPr>
          <a:xfrm flipH="1">
            <a:off x="6462841" y="2731244"/>
            <a:ext cx="581169" cy="3291883"/>
          </a:xfrm>
          <a:prstGeom prst="uturnArrow">
            <a:avLst>
              <a:gd name="adj1" fmla="val 12998"/>
              <a:gd name="adj2" fmla="val 12998"/>
              <a:gd name="adj3" fmla="val 32437"/>
              <a:gd name="adj4" fmla="val 19747"/>
              <a:gd name="adj5" fmla="val 3181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U-turn Arrow 231">
            <a:extLst>
              <a:ext uri="{FF2B5EF4-FFF2-40B4-BE49-F238E27FC236}">
                <a16:creationId xmlns:a16="http://schemas.microsoft.com/office/drawing/2014/main" id="{44602A49-C235-2C99-5DF5-64CC400080C6}"/>
              </a:ext>
            </a:extLst>
          </p:cNvPr>
          <p:cNvSpPr/>
          <p:nvPr/>
        </p:nvSpPr>
        <p:spPr>
          <a:xfrm flipH="1">
            <a:off x="7585002" y="2731244"/>
            <a:ext cx="581169" cy="3291883"/>
          </a:xfrm>
          <a:prstGeom prst="uturnArrow">
            <a:avLst>
              <a:gd name="adj1" fmla="val 12998"/>
              <a:gd name="adj2" fmla="val 12998"/>
              <a:gd name="adj3" fmla="val 32437"/>
              <a:gd name="adj4" fmla="val 19747"/>
              <a:gd name="adj5" fmla="val 71417"/>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 name="Group 16">
            <a:extLst>
              <a:ext uri="{FF2B5EF4-FFF2-40B4-BE49-F238E27FC236}">
                <a16:creationId xmlns:a16="http://schemas.microsoft.com/office/drawing/2014/main" id="{C2C51DF6-C26D-31D4-8228-ECF1FDC046C3}"/>
              </a:ext>
            </a:extLst>
          </p:cNvPr>
          <p:cNvGrpSpPr/>
          <p:nvPr/>
        </p:nvGrpSpPr>
        <p:grpSpPr>
          <a:xfrm>
            <a:off x="3646974" y="6038364"/>
            <a:ext cx="4751874" cy="369332"/>
            <a:chOff x="3646974" y="6038364"/>
            <a:chExt cx="4751874" cy="369332"/>
          </a:xfrm>
        </p:grpSpPr>
        <p:sp>
          <p:nvSpPr>
            <p:cNvPr id="233" name="TextBox 232">
              <a:extLst>
                <a:ext uri="{FF2B5EF4-FFF2-40B4-BE49-F238E27FC236}">
                  <a16:creationId xmlns:a16="http://schemas.microsoft.com/office/drawing/2014/main" id="{94498AE8-BA94-395A-67B6-72EC683DA133}"/>
                </a:ext>
              </a:extLst>
            </p:cNvPr>
            <p:cNvSpPr txBox="1"/>
            <p:nvPr/>
          </p:nvSpPr>
          <p:spPr>
            <a:xfrm>
              <a:off x="4520830"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4" name="TextBox 233">
              <a:extLst>
                <a:ext uri="{FF2B5EF4-FFF2-40B4-BE49-F238E27FC236}">
                  <a16:creationId xmlns:a16="http://schemas.microsoft.com/office/drawing/2014/main" id="{F6F62E51-B39D-E8A3-9001-75F45E31FA43}"/>
                </a:ext>
              </a:extLst>
            </p:cNvPr>
            <p:cNvSpPr txBox="1"/>
            <p:nvPr/>
          </p:nvSpPr>
          <p:spPr>
            <a:xfrm>
              <a:off x="5634344"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5" name="TextBox 234">
              <a:extLst>
                <a:ext uri="{FF2B5EF4-FFF2-40B4-BE49-F238E27FC236}">
                  <a16:creationId xmlns:a16="http://schemas.microsoft.com/office/drawing/2014/main" id="{71B98305-506B-B480-351F-A8A1C4FC1A42}"/>
                </a:ext>
              </a:extLst>
            </p:cNvPr>
            <p:cNvSpPr txBox="1"/>
            <p:nvPr/>
          </p:nvSpPr>
          <p:spPr>
            <a:xfrm>
              <a:off x="6747858"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6" name="TextBox 235">
              <a:extLst>
                <a:ext uri="{FF2B5EF4-FFF2-40B4-BE49-F238E27FC236}">
                  <a16:creationId xmlns:a16="http://schemas.microsoft.com/office/drawing/2014/main" id="{4B06029E-A4E0-F713-BC91-E6B68412676F}"/>
                </a:ext>
              </a:extLst>
            </p:cNvPr>
            <p:cNvSpPr txBox="1"/>
            <p:nvPr/>
          </p:nvSpPr>
          <p:spPr>
            <a:xfrm>
              <a:off x="7861372"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7" name="TextBox 236">
              <a:extLst>
                <a:ext uri="{FF2B5EF4-FFF2-40B4-BE49-F238E27FC236}">
                  <a16:creationId xmlns:a16="http://schemas.microsoft.com/office/drawing/2014/main" id="{255C2659-1AEA-8A62-13B4-D9C81B1CA1FF}"/>
                </a:ext>
              </a:extLst>
            </p:cNvPr>
            <p:cNvSpPr txBox="1"/>
            <p:nvPr/>
          </p:nvSpPr>
          <p:spPr>
            <a:xfrm>
              <a:off x="3646974" y="6038364"/>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grpSp>
      <p:grpSp>
        <p:nvGrpSpPr>
          <p:cNvPr id="91" name="그룹 761">
            <a:extLst>
              <a:ext uri="{FF2B5EF4-FFF2-40B4-BE49-F238E27FC236}">
                <a16:creationId xmlns:a16="http://schemas.microsoft.com/office/drawing/2014/main" id="{FE4F6BF3-811F-A927-1E95-DEA2A82C46C4}"/>
              </a:ext>
            </a:extLst>
          </p:cNvPr>
          <p:cNvGrpSpPr/>
          <p:nvPr/>
        </p:nvGrpSpPr>
        <p:grpSpPr>
          <a:xfrm rot="5400000">
            <a:off x="3768991" y="5138845"/>
            <a:ext cx="598569" cy="124310"/>
            <a:chOff x="5608137" y="3394157"/>
            <a:chExt cx="338599" cy="70817"/>
          </a:xfrm>
        </p:grpSpPr>
        <p:grpSp>
          <p:nvGrpSpPr>
            <p:cNvPr id="242" name="그룹 753">
              <a:extLst>
                <a:ext uri="{FF2B5EF4-FFF2-40B4-BE49-F238E27FC236}">
                  <a16:creationId xmlns:a16="http://schemas.microsoft.com/office/drawing/2014/main" id="{A53118A7-3944-3CD4-F7C5-C0F04BDC619C}"/>
                </a:ext>
              </a:extLst>
            </p:cNvPr>
            <p:cNvGrpSpPr/>
            <p:nvPr/>
          </p:nvGrpSpPr>
          <p:grpSpPr>
            <a:xfrm rot="5400000">
              <a:off x="5739521" y="3307128"/>
              <a:ext cx="70817" cy="244875"/>
              <a:chOff x="5131625" y="2342062"/>
              <a:chExt cx="70817" cy="244875"/>
            </a:xfrm>
          </p:grpSpPr>
          <p:sp>
            <p:nvSpPr>
              <p:cNvPr id="245" name="타원 750">
                <a:extLst>
                  <a:ext uri="{FF2B5EF4-FFF2-40B4-BE49-F238E27FC236}">
                    <a16:creationId xmlns:a16="http://schemas.microsoft.com/office/drawing/2014/main" id="{18D2DDE8-3251-0C54-D329-5AF5C69E865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46" name="타원 751">
                <a:extLst>
                  <a:ext uri="{FF2B5EF4-FFF2-40B4-BE49-F238E27FC236}">
                    <a16:creationId xmlns:a16="http://schemas.microsoft.com/office/drawing/2014/main" id="{A6C463E7-C23D-0E88-E2BF-5D72486375F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47" name="직선 연결선 752">
                <a:extLst>
                  <a:ext uri="{FF2B5EF4-FFF2-40B4-BE49-F238E27FC236}">
                    <a16:creationId xmlns:a16="http://schemas.microsoft.com/office/drawing/2014/main" id="{D3D5AD90-3B7A-BC71-96A0-97D6397E2642}"/>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43" name="직선 연결선 754">
              <a:extLst>
                <a:ext uri="{FF2B5EF4-FFF2-40B4-BE49-F238E27FC236}">
                  <a16:creationId xmlns:a16="http://schemas.microsoft.com/office/drawing/2014/main" id="{BF44AA50-BD10-2E6F-A33B-2E328FBF3C4A}"/>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44" name="직선 연결선 756">
              <a:extLst>
                <a:ext uri="{FF2B5EF4-FFF2-40B4-BE49-F238E27FC236}">
                  <a16:creationId xmlns:a16="http://schemas.microsoft.com/office/drawing/2014/main" id="{9043E919-4F2D-6654-D978-1A74E58B0C1F}"/>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48" name="그룹 761">
            <a:extLst>
              <a:ext uri="{FF2B5EF4-FFF2-40B4-BE49-F238E27FC236}">
                <a16:creationId xmlns:a16="http://schemas.microsoft.com/office/drawing/2014/main" id="{74D9E10D-7284-C150-9764-8ACBDD3D1D72}"/>
              </a:ext>
            </a:extLst>
          </p:cNvPr>
          <p:cNvGrpSpPr/>
          <p:nvPr/>
        </p:nvGrpSpPr>
        <p:grpSpPr>
          <a:xfrm rot="5400000">
            <a:off x="4883794" y="4465349"/>
            <a:ext cx="598569" cy="124310"/>
            <a:chOff x="5608137" y="3394157"/>
            <a:chExt cx="338599" cy="70817"/>
          </a:xfrm>
        </p:grpSpPr>
        <p:grpSp>
          <p:nvGrpSpPr>
            <p:cNvPr id="249" name="그룹 753">
              <a:extLst>
                <a:ext uri="{FF2B5EF4-FFF2-40B4-BE49-F238E27FC236}">
                  <a16:creationId xmlns:a16="http://schemas.microsoft.com/office/drawing/2014/main" id="{991E18B8-1F15-25C3-F11E-39CB4FD43D8A}"/>
                </a:ext>
              </a:extLst>
            </p:cNvPr>
            <p:cNvGrpSpPr/>
            <p:nvPr/>
          </p:nvGrpSpPr>
          <p:grpSpPr>
            <a:xfrm rot="5400000">
              <a:off x="5739521" y="3307128"/>
              <a:ext cx="70817" cy="244875"/>
              <a:chOff x="5131625" y="2342062"/>
              <a:chExt cx="70817" cy="244875"/>
            </a:xfrm>
          </p:grpSpPr>
          <p:sp>
            <p:nvSpPr>
              <p:cNvPr id="252" name="타원 750">
                <a:extLst>
                  <a:ext uri="{FF2B5EF4-FFF2-40B4-BE49-F238E27FC236}">
                    <a16:creationId xmlns:a16="http://schemas.microsoft.com/office/drawing/2014/main" id="{031023EB-FE9C-08A3-03B6-A34D0AC16B90}"/>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53" name="타원 751">
                <a:extLst>
                  <a:ext uri="{FF2B5EF4-FFF2-40B4-BE49-F238E27FC236}">
                    <a16:creationId xmlns:a16="http://schemas.microsoft.com/office/drawing/2014/main" id="{5B1F2433-3B01-4A51-591F-3839591F6BF3}"/>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54" name="직선 연결선 752">
                <a:extLst>
                  <a:ext uri="{FF2B5EF4-FFF2-40B4-BE49-F238E27FC236}">
                    <a16:creationId xmlns:a16="http://schemas.microsoft.com/office/drawing/2014/main" id="{FD73BCEC-5701-9F30-2279-859743390E30}"/>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50" name="직선 연결선 754">
              <a:extLst>
                <a:ext uri="{FF2B5EF4-FFF2-40B4-BE49-F238E27FC236}">
                  <a16:creationId xmlns:a16="http://schemas.microsoft.com/office/drawing/2014/main" id="{A1421D16-52F2-39F4-591C-929BAF9177AC}"/>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51" name="직선 연결선 756">
              <a:extLst>
                <a:ext uri="{FF2B5EF4-FFF2-40B4-BE49-F238E27FC236}">
                  <a16:creationId xmlns:a16="http://schemas.microsoft.com/office/drawing/2014/main" id="{F93D405C-5825-F715-FC3B-12A1884E187C}"/>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55" name="그룹 761">
            <a:extLst>
              <a:ext uri="{FF2B5EF4-FFF2-40B4-BE49-F238E27FC236}">
                <a16:creationId xmlns:a16="http://schemas.microsoft.com/office/drawing/2014/main" id="{0D3D32C1-C0F3-8B5D-7368-0496E7610288}"/>
              </a:ext>
            </a:extLst>
          </p:cNvPr>
          <p:cNvGrpSpPr/>
          <p:nvPr/>
        </p:nvGrpSpPr>
        <p:grpSpPr>
          <a:xfrm rot="5400000">
            <a:off x="4883794" y="5130603"/>
            <a:ext cx="598569" cy="124310"/>
            <a:chOff x="5608137" y="3394157"/>
            <a:chExt cx="338599" cy="70817"/>
          </a:xfrm>
        </p:grpSpPr>
        <p:grpSp>
          <p:nvGrpSpPr>
            <p:cNvPr id="256" name="그룹 753">
              <a:extLst>
                <a:ext uri="{FF2B5EF4-FFF2-40B4-BE49-F238E27FC236}">
                  <a16:creationId xmlns:a16="http://schemas.microsoft.com/office/drawing/2014/main" id="{C9527C58-D692-91C7-6878-6A5A5E4E9B6E}"/>
                </a:ext>
              </a:extLst>
            </p:cNvPr>
            <p:cNvGrpSpPr/>
            <p:nvPr/>
          </p:nvGrpSpPr>
          <p:grpSpPr>
            <a:xfrm rot="5400000">
              <a:off x="5739521" y="3307128"/>
              <a:ext cx="70817" cy="244875"/>
              <a:chOff x="5131625" y="2342062"/>
              <a:chExt cx="70817" cy="244875"/>
            </a:xfrm>
          </p:grpSpPr>
          <p:sp>
            <p:nvSpPr>
              <p:cNvPr id="259" name="타원 750">
                <a:extLst>
                  <a:ext uri="{FF2B5EF4-FFF2-40B4-BE49-F238E27FC236}">
                    <a16:creationId xmlns:a16="http://schemas.microsoft.com/office/drawing/2014/main" id="{08EE84D8-3CFD-B7F8-61AF-C7E943B5EEFD}"/>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60" name="타원 751">
                <a:extLst>
                  <a:ext uri="{FF2B5EF4-FFF2-40B4-BE49-F238E27FC236}">
                    <a16:creationId xmlns:a16="http://schemas.microsoft.com/office/drawing/2014/main" id="{24F6DF9C-C519-79C3-6A39-2BEBAEF06CA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61" name="직선 연결선 752">
                <a:extLst>
                  <a:ext uri="{FF2B5EF4-FFF2-40B4-BE49-F238E27FC236}">
                    <a16:creationId xmlns:a16="http://schemas.microsoft.com/office/drawing/2014/main" id="{41C008E3-EAFE-E489-4A86-A311DE55C66C}"/>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57" name="직선 연결선 754">
              <a:extLst>
                <a:ext uri="{FF2B5EF4-FFF2-40B4-BE49-F238E27FC236}">
                  <a16:creationId xmlns:a16="http://schemas.microsoft.com/office/drawing/2014/main" id="{A0959AEE-3C7E-2E8D-5860-3859CE2CC8E1}"/>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58" name="직선 연결선 756">
              <a:extLst>
                <a:ext uri="{FF2B5EF4-FFF2-40B4-BE49-F238E27FC236}">
                  <a16:creationId xmlns:a16="http://schemas.microsoft.com/office/drawing/2014/main" id="{EB05D0DE-2665-DF56-9E87-E7A18BDF2F2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63" name="그룹 761">
            <a:extLst>
              <a:ext uri="{FF2B5EF4-FFF2-40B4-BE49-F238E27FC236}">
                <a16:creationId xmlns:a16="http://schemas.microsoft.com/office/drawing/2014/main" id="{6B9864D9-DA64-9337-C4F0-40A4EDF1C55D}"/>
              </a:ext>
            </a:extLst>
          </p:cNvPr>
          <p:cNvGrpSpPr/>
          <p:nvPr/>
        </p:nvGrpSpPr>
        <p:grpSpPr>
          <a:xfrm rot="5400000">
            <a:off x="7111108" y="5130604"/>
            <a:ext cx="598569" cy="124310"/>
            <a:chOff x="5608137" y="3394157"/>
            <a:chExt cx="338599" cy="70817"/>
          </a:xfrm>
        </p:grpSpPr>
        <p:grpSp>
          <p:nvGrpSpPr>
            <p:cNvPr id="264" name="그룹 753">
              <a:extLst>
                <a:ext uri="{FF2B5EF4-FFF2-40B4-BE49-F238E27FC236}">
                  <a16:creationId xmlns:a16="http://schemas.microsoft.com/office/drawing/2014/main" id="{1FFB55B6-DD97-C38D-728B-3B2EF7FF3E37}"/>
                </a:ext>
              </a:extLst>
            </p:cNvPr>
            <p:cNvGrpSpPr/>
            <p:nvPr/>
          </p:nvGrpSpPr>
          <p:grpSpPr>
            <a:xfrm rot="5400000">
              <a:off x="5739521" y="3307128"/>
              <a:ext cx="70817" cy="244875"/>
              <a:chOff x="5131625" y="2342062"/>
              <a:chExt cx="70817" cy="244875"/>
            </a:xfrm>
          </p:grpSpPr>
          <p:sp>
            <p:nvSpPr>
              <p:cNvPr id="267" name="타원 750">
                <a:extLst>
                  <a:ext uri="{FF2B5EF4-FFF2-40B4-BE49-F238E27FC236}">
                    <a16:creationId xmlns:a16="http://schemas.microsoft.com/office/drawing/2014/main" id="{3614A03A-029E-2E6F-7934-2019D7DC5127}"/>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68" name="타원 751">
                <a:extLst>
                  <a:ext uri="{FF2B5EF4-FFF2-40B4-BE49-F238E27FC236}">
                    <a16:creationId xmlns:a16="http://schemas.microsoft.com/office/drawing/2014/main" id="{3799B03C-B004-AE13-EE82-BDEB1CE64164}"/>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69" name="직선 연결선 752">
                <a:extLst>
                  <a:ext uri="{FF2B5EF4-FFF2-40B4-BE49-F238E27FC236}">
                    <a16:creationId xmlns:a16="http://schemas.microsoft.com/office/drawing/2014/main" id="{FA3053F5-71A0-685A-9590-213AF99A4CCA}"/>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65" name="직선 연결선 754">
              <a:extLst>
                <a:ext uri="{FF2B5EF4-FFF2-40B4-BE49-F238E27FC236}">
                  <a16:creationId xmlns:a16="http://schemas.microsoft.com/office/drawing/2014/main" id="{CD906916-7D42-5892-5296-6FF6599F9E9F}"/>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66" name="직선 연결선 756">
              <a:extLst>
                <a:ext uri="{FF2B5EF4-FFF2-40B4-BE49-F238E27FC236}">
                  <a16:creationId xmlns:a16="http://schemas.microsoft.com/office/drawing/2014/main" id="{AADF468B-BDF6-518B-94D8-5D2220F43835}"/>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71" name="Slide Number Placeholder 270">
            <a:extLst>
              <a:ext uri="{FF2B5EF4-FFF2-40B4-BE49-F238E27FC236}">
                <a16:creationId xmlns:a16="http://schemas.microsoft.com/office/drawing/2014/main" id="{8BC4CAF5-7A79-B9D2-E31C-92122B4033A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19</a:t>
            </a:r>
          </a:p>
        </p:txBody>
      </p:sp>
    </p:spTree>
    <p:extLst>
      <p:ext uri="{BB962C8B-B14F-4D97-AF65-F5344CB8AC3E}">
        <p14:creationId xmlns:p14="http://schemas.microsoft.com/office/powerpoint/2010/main" val="11798066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29"/>
                                        </p:tgtEl>
                                        <p:attrNameLst>
                                          <p:attrName>style.visibility</p:attrName>
                                        </p:attrNameLst>
                                      </p:cBhvr>
                                      <p:to>
                                        <p:strVal val="visible"/>
                                      </p:to>
                                    </p:set>
                                    <p:animEffect transition="in" filter="wipe(right)">
                                      <p:cBhvr>
                                        <p:cTn id="7" dur="500"/>
                                        <p:tgtEl>
                                          <p:spTgt spid="229"/>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0"/>
                                        </p:tgtEl>
                                        <p:attrNameLst>
                                          <p:attrName>style.visibility</p:attrName>
                                        </p:attrNameLst>
                                      </p:cBhvr>
                                      <p:to>
                                        <p:strVal val="visible"/>
                                      </p:to>
                                    </p:set>
                                    <p:animEffect transition="in" filter="wipe(right)">
                                      <p:cBhvr>
                                        <p:cTn id="10" dur="500"/>
                                        <p:tgtEl>
                                          <p:spTgt spid="230"/>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1"/>
                                        </p:tgtEl>
                                        <p:attrNameLst>
                                          <p:attrName>style.visibility</p:attrName>
                                        </p:attrNameLst>
                                      </p:cBhvr>
                                      <p:to>
                                        <p:strVal val="visible"/>
                                      </p:to>
                                    </p:set>
                                    <p:animEffect transition="in" filter="wipe(right)">
                                      <p:cBhvr>
                                        <p:cTn id="13" dur="500"/>
                                        <p:tgtEl>
                                          <p:spTgt spid="231"/>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232"/>
                                        </p:tgtEl>
                                        <p:attrNameLst>
                                          <p:attrName>style.visibility</p:attrName>
                                        </p:attrNameLst>
                                      </p:cBhvr>
                                      <p:to>
                                        <p:strVal val="visible"/>
                                      </p:to>
                                    </p:set>
                                    <p:animEffect transition="in" filter="wipe(right)">
                                      <p:cBhvr>
                                        <p:cTn id="16" dur="500"/>
                                        <p:tgtEl>
                                          <p:spTgt spid="232"/>
                                        </p:tgtEl>
                                      </p:cBhvr>
                                    </p:animEffect>
                                  </p:childTnLst>
                                </p:cTn>
                              </p:par>
                            </p:childTnLst>
                          </p:cTn>
                        </p:par>
                        <p:par>
                          <p:cTn id="17" fill="hold">
                            <p:stCondLst>
                              <p:cond delay="500"/>
                            </p:stCondLst>
                            <p:childTnLst>
                              <p:par>
                                <p:cTn id="18" presetID="1" presetClass="entr" presetSubtype="0" fill="hold" nodeType="afterEffect">
                                  <p:stCondLst>
                                    <p:cond delay="0"/>
                                  </p:stCondLst>
                                  <p:childTnLst>
                                    <p:set>
                                      <p:cBhvr>
                                        <p:cTn id="19"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animBg="1"/>
      <p:bldP spid="230" grpId="0" animBg="1"/>
      <p:bldP spid="231" grpId="0" animBg="1"/>
      <p:bldP spid="23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RowClone</a:t>
            </a:r>
          </a:p>
        </p:txBody>
      </p:sp>
      <p:sp>
        <p:nvSpPr>
          <p:cNvPr id="3" name="Content Placeholder 2"/>
          <p:cNvSpPr>
            <a:spLocks noGrp="1"/>
          </p:cNvSpPr>
          <p:nvPr>
            <p:ph idx="1"/>
          </p:nvPr>
        </p:nvSpPr>
        <p:spPr>
          <a:xfrm>
            <a:off x="228600" y="1276539"/>
            <a:ext cx="8610600" cy="4888765"/>
          </a:xfrm>
        </p:spPr>
        <p:txBody>
          <a:bodyPr/>
          <a:lstStyle/>
          <a:p>
            <a:r>
              <a:rPr lang="en-US" sz="1800" dirty="0"/>
              <a:t>Vivek Seshadri, Yoongu Kim, Chris Fallin, Donghyuk Lee, </a:t>
            </a:r>
            <a:r>
              <a:rPr lang="en-US" sz="1800" dirty="0" err="1"/>
              <a:t>Rachata</a:t>
            </a:r>
            <a:r>
              <a:rPr lang="en-US" sz="1800" dirty="0"/>
              <a:t> </a:t>
            </a:r>
            <a:r>
              <a:rPr lang="en-US" sz="1800" dirty="0" err="1"/>
              <a:t>Ausavarungnirun</a:t>
            </a:r>
            <a:r>
              <a:rPr lang="en-US" sz="1800" dirty="0"/>
              <a:t>, Gennady </a:t>
            </a:r>
            <a:r>
              <a:rPr lang="en-US" sz="1800" dirty="0" err="1"/>
              <a:t>Pekhimenko</a:t>
            </a:r>
            <a:r>
              <a:rPr lang="en-US" sz="1800" dirty="0"/>
              <a:t>, </a:t>
            </a:r>
            <a:r>
              <a:rPr lang="en-US" sz="1800" dirty="0" err="1"/>
              <a:t>Yixin</a:t>
            </a:r>
            <a:r>
              <a:rPr lang="en-US" sz="1800" dirty="0"/>
              <a:t> </a:t>
            </a:r>
            <a:r>
              <a:rPr lang="en-US" sz="1800" dirty="0" err="1"/>
              <a:t>Luo</a:t>
            </a:r>
            <a:r>
              <a:rPr lang="en-US" sz="1800" dirty="0"/>
              <a:t>, Onur Mutlu, Michael A. </a:t>
            </a:r>
            <a:r>
              <a:rPr lang="en-US" sz="1800" dirty="0" err="1"/>
              <a:t>Kozuch</a:t>
            </a:r>
            <a:r>
              <a:rPr lang="en-US" sz="1800" dirty="0"/>
              <a:t>, Phillip B. Gibbons, and Todd C. </a:t>
            </a:r>
            <a:r>
              <a:rPr lang="en-US" sz="1800" dirty="0" err="1"/>
              <a:t>Mowry</a:t>
            </a:r>
            <a:r>
              <a:rPr lang="en-US" sz="1800" dirty="0"/>
              <a:t>,</a:t>
            </a:r>
            <a:br>
              <a:rPr lang="en-US" sz="1800" dirty="0"/>
            </a:br>
            <a:r>
              <a:rPr lang="en-US" sz="1800" b="1" dirty="0">
                <a:solidFill>
                  <a:srgbClr val="0432FF"/>
                </a:solidFill>
                <a:hlinkClick r:id="rId2">
                  <a:extLst>
                    <a:ext uri="{A12FA001-AC4F-418D-AE19-62706E023703}">
                      <ahyp:hlinkClr xmlns:ahyp="http://schemas.microsoft.com/office/drawing/2018/hyperlinkcolor" val="tx"/>
                    </a:ext>
                  </a:extLst>
                </a:hlinkClick>
              </a:rPr>
              <a:t>"RowClone: Fast and Energy-Efficient In-DRAM Bulk Data Copy and Initialization"</a:t>
            </a:r>
            <a:br>
              <a:rPr lang="en-US" sz="1800" dirty="0">
                <a:solidFill>
                  <a:srgbClr val="0432FF"/>
                </a:solidFill>
              </a:rPr>
            </a:br>
            <a:r>
              <a:rPr lang="en-US" sz="1800" i="1" dirty="0"/>
              <a:t>Proceedings of the </a:t>
            </a:r>
            <a:r>
              <a:rPr lang="en-US" sz="1800" i="1" dirty="0">
                <a:hlinkClick r:id="rId3"/>
              </a:rPr>
              <a:t>46th International Symposium on Microarchitecture</a:t>
            </a:r>
            <a:r>
              <a:rPr lang="en-US" sz="1800" i="1" dirty="0"/>
              <a:t> (</a:t>
            </a:r>
            <a:r>
              <a:rPr lang="en-US" sz="1800" b="1" i="1" dirty="0"/>
              <a:t>MICRO</a:t>
            </a:r>
            <a:r>
              <a:rPr lang="en-US" sz="1800" i="1" dirty="0"/>
              <a:t>)</a:t>
            </a:r>
            <a:r>
              <a:rPr lang="en-US" sz="1800" dirty="0"/>
              <a:t>, Davis, CA, December 2013.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Lightning Session Slides (pptx)</a:t>
            </a:r>
            <a:r>
              <a:rPr lang="en-US" sz="1800" dirty="0"/>
              <a:t> </a:t>
            </a:r>
            <a:r>
              <a:rPr lang="en-US" sz="1800" dirty="0">
                <a:hlinkClick r:id="rId7"/>
              </a:rPr>
              <a:t>(pdf)</a:t>
            </a:r>
            <a:r>
              <a:rPr lang="en-US" sz="1800" dirty="0"/>
              <a:t>] [</a:t>
            </a:r>
            <a:r>
              <a:rPr lang="en-US" sz="1800" dirty="0">
                <a:hlinkClick r:id="rId8"/>
              </a:rPr>
              <a:t>Poster (pptx)</a:t>
            </a:r>
            <a:r>
              <a:rPr lang="en-US" sz="1800" dirty="0"/>
              <a:t> </a:t>
            </a:r>
            <a:r>
              <a:rPr lang="en-US" sz="1800" dirty="0">
                <a:hlinkClick r:id="rId9"/>
              </a:rPr>
              <a:t>(pdf)</a:t>
            </a:r>
            <a:r>
              <a:rPr lang="en-US" sz="1800" dirty="0"/>
              <a:t>] </a:t>
            </a:r>
          </a:p>
          <a:p>
            <a:endParaRPr lang="en-US" sz="2000" dirty="0"/>
          </a:p>
        </p:txBody>
      </p:sp>
      <p:sp>
        <p:nvSpPr>
          <p:cNvPr id="4" name="Slide Number Placeholder 3"/>
          <p:cNvSpPr>
            <a:spLocks noGrp="1"/>
          </p:cNvSpPr>
          <p:nvPr>
            <p:ph type="sldNum" sz="quarter" idx="11"/>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defPPr>
              <a:defRPr lang="en-US"/>
            </a:defPPr>
            <a:lvl1pPr marL="0" algn="r" defTabSz="914400" rtl="0" eaLnBrk="1" latinLnBrk="0" hangingPunct="1">
              <a:defRPr sz="1600" kern="1200">
                <a:solidFill>
                  <a:srgbClr val="000000"/>
                </a:solidFill>
                <a:latin typeface="Garamond" charset="0"/>
                <a:ea typeface="+mn-ea"/>
                <a:cs typeface="ＭＳ Ｐゴシック"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lang="en-US" smtClean="0"/>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pic>
        <p:nvPicPr>
          <p:cNvPr id="6" name="Picture 5"/>
          <p:cNvPicPr>
            <a:picLocks noChangeAspect="1"/>
          </p:cNvPicPr>
          <p:nvPr/>
        </p:nvPicPr>
        <p:blipFill>
          <a:blip r:embed="rId10"/>
          <a:stretch>
            <a:fillRect/>
          </a:stretch>
        </p:blipFill>
        <p:spPr>
          <a:xfrm>
            <a:off x="0" y="3562817"/>
            <a:ext cx="9144000" cy="3322567"/>
          </a:xfrm>
          <a:prstGeom prst="rect">
            <a:avLst/>
          </a:prstGeom>
        </p:spPr>
      </p:pic>
    </p:spTree>
    <p:extLst>
      <p:ext uri="{BB962C8B-B14F-4D97-AF65-F5344CB8AC3E}">
        <p14:creationId xmlns:p14="http://schemas.microsoft.com/office/powerpoint/2010/main" val="39826280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AND</a:t>
            </a: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a:lstStyle/>
          <a:p>
            <a:r>
              <a:rPr lang="en-CH" dirty="0">
                <a:solidFill>
                  <a:srgbClr val="C80060"/>
                </a:solidFill>
                <a:latin typeface="Avenir Next Medium" panose="020B0503020202020204" pitchFamily="34" charset="0"/>
              </a:rPr>
              <a:t>Intra-Block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the same block </a:t>
            </a:r>
            <a:br>
              <a:rPr lang="en-CH" dirty="0">
                <a:solidFill>
                  <a:schemeClr val="accent1"/>
                </a:solidFill>
              </a:rPr>
            </a:br>
            <a:r>
              <a:rPr lang="en-CH" dirty="0">
                <a:solidFill>
                  <a:schemeClr val="accent1"/>
                </a:solidFill>
              </a:rPr>
              <a:t>   </a:t>
            </a:r>
            <a:r>
              <a:rPr lang="en-CH" dirty="0">
                <a:sym typeface="Wingdings" pitchFamily="2" charset="2"/>
              </a:rPr>
              <a:t></a:t>
            </a:r>
            <a:r>
              <a:rPr lang="en-CH" dirty="0"/>
              <a:t> </a:t>
            </a:r>
            <a:r>
              <a:rPr lang="en-CH" dirty="0">
                <a:solidFill>
                  <a:srgbClr val="C80060"/>
                </a:solidFill>
              </a:rPr>
              <a:t>Bitwise AND</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3883465"/>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6"/>
            <a:ext cx="3340542" cy="3358061"/>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572296"/>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0" name="Group 29">
            <a:extLst>
              <a:ext uri="{FF2B5EF4-FFF2-40B4-BE49-F238E27FC236}">
                <a16:creationId xmlns:a16="http://schemas.microsoft.com/office/drawing/2014/main" id="{336AC0E1-C3A2-6F50-4F1C-1838AAAA526A}"/>
              </a:ext>
            </a:extLst>
          </p:cNvPr>
          <p:cNvGrpSpPr/>
          <p:nvPr/>
        </p:nvGrpSpPr>
        <p:grpSpPr>
          <a:xfrm>
            <a:off x="3382115" y="3191198"/>
            <a:ext cx="5014215" cy="1988051"/>
            <a:chOff x="1422400" y="2671909"/>
            <a:chExt cx="6166530" cy="1988051"/>
          </a:xfrm>
        </p:grpSpPr>
        <p:grpSp>
          <p:nvGrpSpPr>
            <p:cNvPr id="31" name="Group 30">
              <a:extLst>
                <a:ext uri="{FF2B5EF4-FFF2-40B4-BE49-F238E27FC236}">
                  <a16:creationId xmlns:a16="http://schemas.microsoft.com/office/drawing/2014/main" id="{A54D0EED-F7AE-3399-A35F-5DD2E5791B55}"/>
                </a:ext>
              </a:extLst>
            </p:cNvPr>
            <p:cNvGrpSpPr/>
            <p:nvPr/>
          </p:nvGrpSpPr>
          <p:grpSpPr>
            <a:xfrm>
              <a:off x="1422400" y="2671909"/>
              <a:ext cx="6166530"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1422400" y="3334592"/>
              <a:ext cx="6166530"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293B1098-869E-2FDF-5816-DC9857BD52A9}"/>
                </a:ext>
              </a:extLst>
            </p:cNvPr>
            <p:cNvGrpSpPr/>
            <p:nvPr/>
          </p:nvGrpSpPr>
          <p:grpSpPr>
            <a:xfrm>
              <a:off x="1422400" y="3997275"/>
              <a:ext cx="6166530" cy="2"/>
              <a:chOff x="1231585" y="2671909"/>
              <a:chExt cx="6166530" cy="2"/>
            </a:xfrm>
          </p:grpSpPr>
          <p:cxnSp>
            <p:nvCxnSpPr>
              <p:cNvPr id="40" name="Straight Connector 39">
                <a:extLst>
                  <a:ext uri="{FF2B5EF4-FFF2-40B4-BE49-F238E27FC236}">
                    <a16:creationId xmlns:a16="http://schemas.microsoft.com/office/drawing/2014/main" id="{1941D14D-8737-D6E2-998D-FF3894B4B0A9}"/>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25CD21B-B3C7-26DA-0143-9D68215D5CF8}"/>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9C808435-2C78-1605-4BE9-904EF4B89982}"/>
                </a:ext>
              </a:extLst>
            </p:cNvPr>
            <p:cNvGrpSpPr/>
            <p:nvPr/>
          </p:nvGrpSpPr>
          <p:grpSpPr>
            <a:xfrm>
              <a:off x="1422400" y="4659958"/>
              <a:ext cx="6166530" cy="2"/>
              <a:chOff x="1231585" y="2671909"/>
              <a:chExt cx="6166530" cy="2"/>
            </a:xfrm>
          </p:grpSpPr>
          <p:cxnSp>
            <p:nvCxnSpPr>
              <p:cNvPr id="38" name="Straight Connector 37">
                <a:extLst>
                  <a:ext uri="{FF2B5EF4-FFF2-40B4-BE49-F238E27FC236}">
                    <a16:creationId xmlns:a16="http://schemas.microsoft.com/office/drawing/2014/main" id="{D01BF65E-5226-DA67-1929-EB5926854DEB}"/>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04113FB-9206-A9CB-0E30-C87332D2BA8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6" name="타원 299">
            <a:extLst>
              <a:ext uri="{FF2B5EF4-FFF2-40B4-BE49-F238E27FC236}">
                <a16:creationId xmlns:a16="http://schemas.microsoft.com/office/drawing/2014/main" id="{715BDDB0-F2BA-732C-8F89-B946C45E3F0E}"/>
              </a:ext>
            </a:extLst>
          </p:cNvPr>
          <p:cNvSpPr/>
          <p:nvPr/>
        </p:nvSpPr>
        <p:spPr>
          <a:xfrm>
            <a:off x="3782388"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7" name="타원 299">
            <a:extLst>
              <a:ext uri="{FF2B5EF4-FFF2-40B4-BE49-F238E27FC236}">
                <a16:creationId xmlns:a16="http://schemas.microsoft.com/office/drawing/2014/main" id="{E0B2046C-3EF6-C78D-56E7-5C2ACB38D989}"/>
              </a:ext>
            </a:extLst>
          </p:cNvPr>
          <p:cNvSpPr/>
          <p:nvPr/>
        </p:nvSpPr>
        <p:spPr>
          <a:xfrm>
            <a:off x="3779881"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8" name="타원 299">
            <a:extLst>
              <a:ext uri="{FF2B5EF4-FFF2-40B4-BE49-F238E27FC236}">
                <a16:creationId xmlns:a16="http://schemas.microsoft.com/office/drawing/2014/main" id="{0B980A76-EE1D-5F5C-E71F-7BFDED3F98DA}"/>
              </a:ext>
            </a:extLst>
          </p:cNvPr>
          <p:cNvSpPr/>
          <p:nvPr/>
        </p:nvSpPr>
        <p:spPr>
          <a:xfrm>
            <a:off x="3782388"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9" name="타원 299">
            <a:extLst>
              <a:ext uri="{FF2B5EF4-FFF2-40B4-BE49-F238E27FC236}">
                <a16:creationId xmlns:a16="http://schemas.microsoft.com/office/drawing/2014/main" id="{C1C8EAC4-1576-753D-C5CB-D8C7AA77B320}"/>
              </a:ext>
            </a:extLst>
          </p:cNvPr>
          <p:cNvSpPr/>
          <p:nvPr/>
        </p:nvSpPr>
        <p:spPr>
          <a:xfrm>
            <a:off x="3782388"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5" name="타원 299">
            <a:extLst>
              <a:ext uri="{FF2B5EF4-FFF2-40B4-BE49-F238E27FC236}">
                <a16:creationId xmlns:a16="http://schemas.microsoft.com/office/drawing/2014/main" id="{1ACB0B0D-6981-5F77-4D3B-07E9CC7EE671}"/>
              </a:ext>
            </a:extLst>
          </p:cNvPr>
          <p:cNvSpPr/>
          <p:nvPr/>
        </p:nvSpPr>
        <p:spPr>
          <a:xfrm>
            <a:off x="4895902" y="4237516"/>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6" name="타원 299">
            <a:extLst>
              <a:ext uri="{FF2B5EF4-FFF2-40B4-BE49-F238E27FC236}">
                <a16:creationId xmlns:a16="http://schemas.microsoft.com/office/drawing/2014/main" id="{6C5532B3-F992-714D-60DD-C3540C713DA3}"/>
              </a:ext>
            </a:extLst>
          </p:cNvPr>
          <p:cNvSpPr/>
          <p:nvPr/>
        </p:nvSpPr>
        <p:spPr>
          <a:xfrm>
            <a:off x="4895902"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2" name="타원 299">
            <a:extLst>
              <a:ext uri="{FF2B5EF4-FFF2-40B4-BE49-F238E27FC236}">
                <a16:creationId xmlns:a16="http://schemas.microsoft.com/office/drawing/2014/main" id="{47FEC1FE-15F2-4E31-D1F3-E364557B0147}"/>
              </a:ext>
            </a:extLst>
          </p:cNvPr>
          <p:cNvSpPr/>
          <p:nvPr/>
        </p:nvSpPr>
        <p:spPr>
          <a:xfrm>
            <a:off x="6009416"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3" name="타원 299">
            <a:extLst>
              <a:ext uri="{FF2B5EF4-FFF2-40B4-BE49-F238E27FC236}">
                <a16:creationId xmlns:a16="http://schemas.microsoft.com/office/drawing/2014/main" id="{7EB7C072-87F8-81BF-C789-F32F4C7AC2CD}"/>
              </a:ext>
            </a:extLst>
          </p:cNvPr>
          <p:cNvSpPr/>
          <p:nvPr/>
        </p:nvSpPr>
        <p:spPr>
          <a:xfrm>
            <a:off x="6009416" y="4900199"/>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9" name="타원 299">
            <a:extLst>
              <a:ext uri="{FF2B5EF4-FFF2-40B4-BE49-F238E27FC236}">
                <a16:creationId xmlns:a16="http://schemas.microsoft.com/office/drawing/2014/main" id="{E073C5B8-D66D-3E43-4822-96F19B62CF0B}"/>
              </a:ext>
            </a:extLst>
          </p:cNvPr>
          <p:cNvSpPr/>
          <p:nvPr/>
        </p:nvSpPr>
        <p:spPr>
          <a:xfrm>
            <a:off x="7122930"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0" name="타원 299">
            <a:extLst>
              <a:ext uri="{FF2B5EF4-FFF2-40B4-BE49-F238E27FC236}">
                <a16:creationId xmlns:a16="http://schemas.microsoft.com/office/drawing/2014/main" id="{7E5A5ED7-7A3A-F8A9-24B8-E055FA77F34B}"/>
              </a:ext>
            </a:extLst>
          </p:cNvPr>
          <p:cNvSpPr/>
          <p:nvPr/>
        </p:nvSpPr>
        <p:spPr>
          <a:xfrm>
            <a:off x="7122930"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96328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362804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3" name="TextBox 82">
            <a:extLst>
              <a:ext uri="{FF2B5EF4-FFF2-40B4-BE49-F238E27FC236}">
                <a16:creationId xmlns:a16="http://schemas.microsoft.com/office/drawing/2014/main" id="{2B2C8682-FC56-2430-DC5D-B0F23C0B00C2}"/>
              </a:ext>
            </a:extLst>
          </p:cNvPr>
          <p:cNvSpPr txBox="1"/>
          <p:nvPr/>
        </p:nvSpPr>
        <p:spPr>
          <a:xfrm>
            <a:off x="8390475" y="4285622"/>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4" name="TextBox 83">
            <a:extLst>
              <a:ext uri="{FF2B5EF4-FFF2-40B4-BE49-F238E27FC236}">
                <a16:creationId xmlns:a16="http://schemas.microsoft.com/office/drawing/2014/main" id="{23209F8F-7BE5-823E-2923-C6A823294893}"/>
              </a:ext>
            </a:extLst>
          </p:cNvPr>
          <p:cNvSpPr txBox="1"/>
          <p:nvPr/>
        </p:nvSpPr>
        <p:spPr>
          <a:xfrm>
            <a:off x="8390475" y="4953181"/>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2865978" y="3037311"/>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2865978" y="3703356"/>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8" name="TextBox 87">
            <a:extLst>
              <a:ext uri="{FF2B5EF4-FFF2-40B4-BE49-F238E27FC236}">
                <a16:creationId xmlns:a16="http://schemas.microsoft.com/office/drawing/2014/main" id="{C4D539F8-7EB9-F43B-FD6B-D9A8E853BDB7}"/>
              </a:ext>
            </a:extLst>
          </p:cNvPr>
          <p:cNvSpPr txBox="1"/>
          <p:nvPr/>
        </p:nvSpPr>
        <p:spPr>
          <a:xfrm>
            <a:off x="2865978" y="4369400"/>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9" name="TextBox 88">
            <a:extLst>
              <a:ext uri="{FF2B5EF4-FFF2-40B4-BE49-F238E27FC236}">
                <a16:creationId xmlns:a16="http://schemas.microsoft.com/office/drawing/2014/main" id="{783E6D58-916A-4BAC-0242-1DEE8F5BEE4C}"/>
              </a:ext>
            </a:extLst>
          </p:cNvPr>
          <p:cNvSpPr txBox="1"/>
          <p:nvPr/>
        </p:nvSpPr>
        <p:spPr>
          <a:xfrm>
            <a:off x="2865978" y="5024155"/>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9" name="그룹 835">
            <a:extLst>
              <a:ext uri="{FF2B5EF4-FFF2-40B4-BE49-F238E27FC236}">
                <a16:creationId xmlns:a16="http://schemas.microsoft.com/office/drawing/2014/main" id="{AD89CEF5-B0EC-73D6-A0A7-BB22FE2FB463}"/>
              </a:ext>
            </a:extLst>
          </p:cNvPr>
          <p:cNvGrpSpPr/>
          <p:nvPr/>
        </p:nvGrpSpPr>
        <p:grpSpPr>
          <a:xfrm rot="16200000">
            <a:off x="3779952" y="4380986"/>
            <a:ext cx="564373" cy="268733"/>
            <a:chOff x="5890169" y="4312037"/>
            <a:chExt cx="1895988" cy="1103725"/>
          </a:xfrm>
        </p:grpSpPr>
        <p:grpSp>
          <p:nvGrpSpPr>
            <p:cNvPr id="20" name="그룹 822">
              <a:extLst>
                <a:ext uri="{FF2B5EF4-FFF2-40B4-BE49-F238E27FC236}">
                  <a16:creationId xmlns:a16="http://schemas.microsoft.com/office/drawing/2014/main" id="{8E829146-C669-4C56-078B-405A6EECD7CB}"/>
                </a:ext>
              </a:extLst>
            </p:cNvPr>
            <p:cNvGrpSpPr/>
            <p:nvPr/>
          </p:nvGrpSpPr>
          <p:grpSpPr>
            <a:xfrm>
              <a:off x="6122466" y="4312037"/>
              <a:ext cx="1432853" cy="1103725"/>
              <a:chOff x="5991225" y="4310063"/>
              <a:chExt cx="496427" cy="273840"/>
            </a:xfrm>
          </p:grpSpPr>
          <p:cxnSp>
            <p:nvCxnSpPr>
              <p:cNvPr id="23" name="직선 연결선 771">
                <a:extLst>
                  <a:ext uri="{FF2B5EF4-FFF2-40B4-BE49-F238E27FC236}">
                    <a16:creationId xmlns:a16="http://schemas.microsoft.com/office/drawing/2014/main" id="{5A754324-AE2C-861B-87EE-B7341B2D69AB}"/>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789">
                <a:extLst>
                  <a:ext uri="{FF2B5EF4-FFF2-40B4-BE49-F238E27FC236}">
                    <a16:creationId xmlns:a16="http://schemas.microsoft.com/office/drawing/2014/main" id="{29502131-6DA6-6D0F-BB3C-2C49B903148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792">
                <a:extLst>
                  <a:ext uri="{FF2B5EF4-FFF2-40B4-BE49-F238E27FC236}">
                    <a16:creationId xmlns:a16="http://schemas.microsoft.com/office/drawing/2014/main" id="{ACDC2459-638E-0A3B-360B-5BFE47AB70A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07">
                <a:extLst>
                  <a:ext uri="{FF2B5EF4-FFF2-40B4-BE49-F238E27FC236}">
                    <a16:creationId xmlns:a16="http://schemas.microsoft.com/office/drawing/2014/main" id="{EEB135D1-3BFF-F885-50DB-B2502FD7AC9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0">
                <a:extLst>
                  <a:ext uri="{FF2B5EF4-FFF2-40B4-BE49-F238E27FC236}">
                    <a16:creationId xmlns:a16="http://schemas.microsoft.com/office/drawing/2014/main" id="{CD669DE3-B894-2A74-EB19-8078BD2344E4}"/>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8" name="직선 연결선 815">
                <a:extLst>
                  <a:ext uri="{FF2B5EF4-FFF2-40B4-BE49-F238E27FC236}">
                    <a16:creationId xmlns:a16="http://schemas.microsoft.com/office/drawing/2014/main" id="{2D215FBC-CE0B-A1BE-903A-E38D8100FEDA}"/>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19">
                <a:extLst>
                  <a:ext uri="{FF2B5EF4-FFF2-40B4-BE49-F238E27FC236}">
                    <a16:creationId xmlns:a16="http://schemas.microsoft.com/office/drawing/2014/main" id="{96367DBE-11AE-9E1C-72C3-123C8D6971E4}"/>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21" name="직선 연결선 826">
              <a:extLst>
                <a:ext uri="{FF2B5EF4-FFF2-40B4-BE49-F238E27FC236}">
                  <a16:creationId xmlns:a16="http://schemas.microsoft.com/office/drawing/2014/main" id="{F1C84639-4B7C-1BB1-6650-CA2F9603DCCE}"/>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32">
              <a:extLst>
                <a:ext uri="{FF2B5EF4-FFF2-40B4-BE49-F238E27FC236}">
                  <a16:creationId xmlns:a16="http://schemas.microsoft.com/office/drawing/2014/main" id="{1CE68011-83FA-59C5-0ACF-F8115C2C71E1}"/>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10" name="그룹 835">
            <a:extLst>
              <a:ext uri="{FF2B5EF4-FFF2-40B4-BE49-F238E27FC236}">
                <a16:creationId xmlns:a16="http://schemas.microsoft.com/office/drawing/2014/main" id="{E2DE9843-11A1-B72C-36ED-1FE88793A7D7}"/>
              </a:ext>
            </a:extLst>
          </p:cNvPr>
          <p:cNvGrpSpPr/>
          <p:nvPr/>
        </p:nvGrpSpPr>
        <p:grpSpPr>
          <a:xfrm rot="16200000">
            <a:off x="6006980" y="4380986"/>
            <a:ext cx="564373" cy="268733"/>
            <a:chOff x="5890169" y="4312037"/>
            <a:chExt cx="1895988" cy="1103725"/>
          </a:xfrm>
        </p:grpSpPr>
        <p:grpSp>
          <p:nvGrpSpPr>
            <p:cNvPr id="111" name="그룹 822">
              <a:extLst>
                <a:ext uri="{FF2B5EF4-FFF2-40B4-BE49-F238E27FC236}">
                  <a16:creationId xmlns:a16="http://schemas.microsoft.com/office/drawing/2014/main" id="{67B0FD71-9C96-60F5-8877-30B2470DD586}"/>
                </a:ext>
              </a:extLst>
            </p:cNvPr>
            <p:cNvGrpSpPr/>
            <p:nvPr/>
          </p:nvGrpSpPr>
          <p:grpSpPr>
            <a:xfrm>
              <a:off x="6122466" y="4312037"/>
              <a:ext cx="1432853" cy="1103725"/>
              <a:chOff x="5991225" y="4310063"/>
              <a:chExt cx="496427" cy="273840"/>
            </a:xfrm>
          </p:grpSpPr>
          <p:cxnSp>
            <p:nvCxnSpPr>
              <p:cNvPr id="114" name="직선 연결선 771">
                <a:extLst>
                  <a:ext uri="{FF2B5EF4-FFF2-40B4-BE49-F238E27FC236}">
                    <a16:creationId xmlns:a16="http://schemas.microsoft.com/office/drawing/2014/main" id="{D3964D48-33AF-B1DE-9969-8CF3B731D6EE}"/>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789">
                <a:extLst>
                  <a:ext uri="{FF2B5EF4-FFF2-40B4-BE49-F238E27FC236}">
                    <a16:creationId xmlns:a16="http://schemas.microsoft.com/office/drawing/2014/main" id="{FC9F90BD-B033-E238-9758-FD94E737AC60}"/>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792">
                <a:extLst>
                  <a:ext uri="{FF2B5EF4-FFF2-40B4-BE49-F238E27FC236}">
                    <a16:creationId xmlns:a16="http://schemas.microsoft.com/office/drawing/2014/main" id="{5BECE959-9F5F-BAFD-B6B4-98FE3A52356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07">
                <a:extLst>
                  <a:ext uri="{FF2B5EF4-FFF2-40B4-BE49-F238E27FC236}">
                    <a16:creationId xmlns:a16="http://schemas.microsoft.com/office/drawing/2014/main" id="{B18BE5E0-8EEB-4D43-3500-AA6D9DC1DFC3}"/>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8" name="직선 연결선 810">
                <a:extLst>
                  <a:ext uri="{FF2B5EF4-FFF2-40B4-BE49-F238E27FC236}">
                    <a16:creationId xmlns:a16="http://schemas.microsoft.com/office/drawing/2014/main" id="{3B7AB53D-1EB8-BA98-4484-EC8A178F21F8}"/>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9" name="직선 연결선 815">
                <a:extLst>
                  <a:ext uri="{FF2B5EF4-FFF2-40B4-BE49-F238E27FC236}">
                    <a16:creationId xmlns:a16="http://schemas.microsoft.com/office/drawing/2014/main" id="{37191955-2546-6884-E212-7393210FA55A}"/>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0" name="직선 연결선 819">
                <a:extLst>
                  <a:ext uri="{FF2B5EF4-FFF2-40B4-BE49-F238E27FC236}">
                    <a16:creationId xmlns:a16="http://schemas.microsoft.com/office/drawing/2014/main" id="{AF405206-B039-831F-3002-3E802BFEF75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12" name="직선 연결선 826">
              <a:extLst>
                <a:ext uri="{FF2B5EF4-FFF2-40B4-BE49-F238E27FC236}">
                  <a16:creationId xmlns:a16="http://schemas.microsoft.com/office/drawing/2014/main" id="{D7552775-FA91-2568-52A4-3D092D2E18F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832">
              <a:extLst>
                <a:ext uri="{FF2B5EF4-FFF2-40B4-BE49-F238E27FC236}">
                  <a16:creationId xmlns:a16="http://schemas.microsoft.com/office/drawing/2014/main" id="{5D9C5420-0640-8924-8017-7D7C94306316}"/>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21" name="그룹 835">
            <a:extLst>
              <a:ext uri="{FF2B5EF4-FFF2-40B4-BE49-F238E27FC236}">
                <a16:creationId xmlns:a16="http://schemas.microsoft.com/office/drawing/2014/main" id="{46F06E68-A4D3-1E29-B631-77531C389F37}"/>
              </a:ext>
            </a:extLst>
          </p:cNvPr>
          <p:cNvGrpSpPr/>
          <p:nvPr/>
        </p:nvGrpSpPr>
        <p:grpSpPr>
          <a:xfrm rot="16200000">
            <a:off x="6006981" y="5048019"/>
            <a:ext cx="564373" cy="268733"/>
            <a:chOff x="5890169" y="4312037"/>
            <a:chExt cx="1895988" cy="1103725"/>
          </a:xfrm>
        </p:grpSpPr>
        <p:grpSp>
          <p:nvGrpSpPr>
            <p:cNvPr id="122" name="그룹 822">
              <a:extLst>
                <a:ext uri="{FF2B5EF4-FFF2-40B4-BE49-F238E27FC236}">
                  <a16:creationId xmlns:a16="http://schemas.microsoft.com/office/drawing/2014/main" id="{4E1C80F3-56B0-E94D-2AF2-B4296032C0D7}"/>
                </a:ext>
              </a:extLst>
            </p:cNvPr>
            <p:cNvGrpSpPr/>
            <p:nvPr/>
          </p:nvGrpSpPr>
          <p:grpSpPr>
            <a:xfrm>
              <a:off x="6122466" y="4312037"/>
              <a:ext cx="1432853" cy="1103725"/>
              <a:chOff x="5991225" y="4310063"/>
              <a:chExt cx="496427" cy="273840"/>
            </a:xfrm>
          </p:grpSpPr>
          <p:cxnSp>
            <p:nvCxnSpPr>
              <p:cNvPr id="125" name="직선 연결선 771">
                <a:extLst>
                  <a:ext uri="{FF2B5EF4-FFF2-40B4-BE49-F238E27FC236}">
                    <a16:creationId xmlns:a16="http://schemas.microsoft.com/office/drawing/2014/main" id="{56472CE2-E17B-E0AD-132B-B81078087073}"/>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6" name="직선 연결선 789">
                <a:extLst>
                  <a:ext uri="{FF2B5EF4-FFF2-40B4-BE49-F238E27FC236}">
                    <a16:creationId xmlns:a16="http://schemas.microsoft.com/office/drawing/2014/main" id="{5D061D8C-AFBA-BE3D-7F94-8AFA7F763244}"/>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7" name="직선 연결선 792">
                <a:extLst>
                  <a:ext uri="{FF2B5EF4-FFF2-40B4-BE49-F238E27FC236}">
                    <a16:creationId xmlns:a16="http://schemas.microsoft.com/office/drawing/2014/main" id="{33846EE5-4EE4-CC6D-F181-8ACB111A2086}"/>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8" name="직선 연결선 807">
                <a:extLst>
                  <a:ext uri="{FF2B5EF4-FFF2-40B4-BE49-F238E27FC236}">
                    <a16:creationId xmlns:a16="http://schemas.microsoft.com/office/drawing/2014/main" id="{79026406-EEB7-C1B6-3937-3592D4643347}"/>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9" name="직선 연결선 810">
                <a:extLst>
                  <a:ext uri="{FF2B5EF4-FFF2-40B4-BE49-F238E27FC236}">
                    <a16:creationId xmlns:a16="http://schemas.microsoft.com/office/drawing/2014/main" id="{81395FAA-5370-B2C9-3F9C-FC72D2D8585B}"/>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0" name="직선 연결선 815">
                <a:extLst>
                  <a:ext uri="{FF2B5EF4-FFF2-40B4-BE49-F238E27FC236}">
                    <a16:creationId xmlns:a16="http://schemas.microsoft.com/office/drawing/2014/main" id="{3806A183-4C5D-6E8D-97F1-ADCD0637E45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1" name="직선 연결선 819">
                <a:extLst>
                  <a:ext uri="{FF2B5EF4-FFF2-40B4-BE49-F238E27FC236}">
                    <a16:creationId xmlns:a16="http://schemas.microsoft.com/office/drawing/2014/main" id="{932D1442-8E11-B6B1-230B-32D3C8615C83}"/>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23" name="직선 연결선 826">
              <a:extLst>
                <a:ext uri="{FF2B5EF4-FFF2-40B4-BE49-F238E27FC236}">
                  <a16:creationId xmlns:a16="http://schemas.microsoft.com/office/drawing/2014/main" id="{BE4AC356-3A57-A5D9-5E8C-14A0181F9A16}"/>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4" name="직선 연결선 832">
              <a:extLst>
                <a:ext uri="{FF2B5EF4-FFF2-40B4-BE49-F238E27FC236}">
                  <a16:creationId xmlns:a16="http://schemas.microsoft.com/office/drawing/2014/main" id="{21F6AFD1-4707-F432-BE32-FEBDEB6FE4C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32" name="그룹 835">
            <a:extLst>
              <a:ext uri="{FF2B5EF4-FFF2-40B4-BE49-F238E27FC236}">
                <a16:creationId xmlns:a16="http://schemas.microsoft.com/office/drawing/2014/main" id="{1BF5A43A-17DF-637B-FADC-39781538C6C0}"/>
              </a:ext>
            </a:extLst>
          </p:cNvPr>
          <p:cNvGrpSpPr/>
          <p:nvPr/>
        </p:nvGrpSpPr>
        <p:grpSpPr>
          <a:xfrm rot="16200000">
            <a:off x="7120494" y="4380986"/>
            <a:ext cx="564373" cy="268733"/>
            <a:chOff x="5890169" y="4312037"/>
            <a:chExt cx="1895988" cy="1103725"/>
          </a:xfrm>
        </p:grpSpPr>
        <p:grpSp>
          <p:nvGrpSpPr>
            <p:cNvPr id="133" name="그룹 822">
              <a:extLst>
                <a:ext uri="{FF2B5EF4-FFF2-40B4-BE49-F238E27FC236}">
                  <a16:creationId xmlns:a16="http://schemas.microsoft.com/office/drawing/2014/main" id="{79274270-930E-A63A-45A1-75B1D628A402}"/>
                </a:ext>
              </a:extLst>
            </p:cNvPr>
            <p:cNvGrpSpPr/>
            <p:nvPr/>
          </p:nvGrpSpPr>
          <p:grpSpPr>
            <a:xfrm>
              <a:off x="6122466" y="4312037"/>
              <a:ext cx="1432853" cy="1103725"/>
              <a:chOff x="5991225" y="4310063"/>
              <a:chExt cx="496427" cy="273840"/>
            </a:xfrm>
          </p:grpSpPr>
          <p:cxnSp>
            <p:nvCxnSpPr>
              <p:cNvPr id="136" name="직선 연결선 771">
                <a:extLst>
                  <a:ext uri="{FF2B5EF4-FFF2-40B4-BE49-F238E27FC236}">
                    <a16:creationId xmlns:a16="http://schemas.microsoft.com/office/drawing/2014/main" id="{34672CA8-1EEF-0C00-B9CC-A68DEFB1046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7" name="직선 연결선 789">
                <a:extLst>
                  <a:ext uri="{FF2B5EF4-FFF2-40B4-BE49-F238E27FC236}">
                    <a16:creationId xmlns:a16="http://schemas.microsoft.com/office/drawing/2014/main" id="{EA15D5AC-7B24-9276-B617-D68B7791F7E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8" name="직선 연결선 792">
                <a:extLst>
                  <a:ext uri="{FF2B5EF4-FFF2-40B4-BE49-F238E27FC236}">
                    <a16:creationId xmlns:a16="http://schemas.microsoft.com/office/drawing/2014/main" id="{6DD1EEA3-9B7A-3CD2-6E46-E654B119D8F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9" name="직선 연결선 807">
                <a:extLst>
                  <a:ext uri="{FF2B5EF4-FFF2-40B4-BE49-F238E27FC236}">
                    <a16:creationId xmlns:a16="http://schemas.microsoft.com/office/drawing/2014/main" id="{E227C1E6-1AC3-71A4-761A-FD06198F1E5D}"/>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0" name="직선 연결선 810">
                <a:extLst>
                  <a:ext uri="{FF2B5EF4-FFF2-40B4-BE49-F238E27FC236}">
                    <a16:creationId xmlns:a16="http://schemas.microsoft.com/office/drawing/2014/main" id="{DF1D6C90-E511-BC55-B217-2EEC4CD2B36A}"/>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1" name="직선 연결선 815">
                <a:extLst>
                  <a:ext uri="{FF2B5EF4-FFF2-40B4-BE49-F238E27FC236}">
                    <a16:creationId xmlns:a16="http://schemas.microsoft.com/office/drawing/2014/main" id="{E6874B1F-59D1-7760-57EC-DD8F21C0D4CD}"/>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2" name="직선 연결선 819">
                <a:extLst>
                  <a:ext uri="{FF2B5EF4-FFF2-40B4-BE49-F238E27FC236}">
                    <a16:creationId xmlns:a16="http://schemas.microsoft.com/office/drawing/2014/main" id="{01161A12-F6E3-55A0-5A12-F19083E37C4E}"/>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34" name="직선 연결선 826">
              <a:extLst>
                <a:ext uri="{FF2B5EF4-FFF2-40B4-BE49-F238E27FC236}">
                  <a16:creationId xmlns:a16="http://schemas.microsoft.com/office/drawing/2014/main" id="{85CDB2E5-4914-8F24-B835-5E9F3EAD22F2}"/>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5" name="직선 연결선 832">
              <a:extLst>
                <a:ext uri="{FF2B5EF4-FFF2-40B4-BE49-F238E27FC236}">
                  <a16:creationId xmlns:a16="http://schemas.microsoft.com/office/drawing/2014/main" id="{3032E4D8-1818-D24A-7685-0F925B877462}"/>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sp>
        <p:nvSpPr>
          <p:cNvPr id="154" name="TextBox 153">
            <a:extLst>
              <a:ext uri="{FF2B5EF4-FFF2-40B4-BE49-F238E27FC236}">
                <a16:creationId xmlns:a16="http://schemas.microsoft.com/office/drawing/2014/main" id="{899C8904-684B-3AE0-22A4-4F64BA9C08C6}"/>
              </a:ext>
            </a:extLst>
          </p:cNvPr>
          <p:cNvSpPr txBox="1"/>
          <p:nvPr/>
        </p:nvSpPr>
        <p:spPr>
          <a:xfrm>
            <a:off x="-85888" y="3317632"/>
            <a:ext cx="3190481"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Target Cell</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resistance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(1)</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or</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an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open switch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(0)</a:t>
            </a:r>
          </a:p>
        </p:txBody>
      </p:sp>
      <p:sp>
        <p:nvSpPr>
          <p:cNvPr id="155" name="Left Brace 154">
            <a:extLst>
              <a:ext uri="{FF2B5EF4-FFF2-40B4-BE49-F238E27FC236}">
                <a16:creationId xmlns:a16="http://schemas.microsoft.com/office/drawing/2014/main" id="{33AA3690-BC45-5E74-93ED-ACE1BA77DB4C}"/>
              </a:ext>
            </a:extLst>
          </p:cNvPr>
          <p:cNvSpPr/>
          <p:nvPr/>
        </p:nvSpPr>
        <p:spPr>
          <a:xfrm>
            <a:off x="2634768" y="2887743"/>
            <a:ext cx="323170" cy="2917545"/>
          </a:xfrm>
          <a:prstGeom prst="leftBrace">
            <a:avLst>
              <a:gd name="adj1" fmla="val 52841"/>
              <a:gd name="adj2" fmla="val 31444"/>
            </a:avLst>
          </a:prstGeom>
          <a:ln w="19050">
            <a:solidFill>
              <a:srgbClr val="C80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그룹 835">
            <a:extLst>
              <a:ext uri="{FF2B5EF4-FFF2-40B4-BE49-F238E27FC236}">
                <a16:creationId xmlns:a16="http://schemas.microsoft.com/office/drawing/2014/main" id="{B63CB6F7-84D5-09AD-996F-9FBB94EEC874}"/>
              </a:ext>
            </a:extLst>
          </p:cNvPr>
          <p:cNvGrpSpPr/>
          <p:nvPr/>
        </p:nvGrpSpPr>
        <p:grpSpPr>
          <a:xfrm rot="16200000">
            <a:off x="4893346" y="3720630"/>
            <a:ext cx="564373" cy="268733"/>
            <a:chOff x="5890169" y="4312037"/>
            <a:chExt cx="1895988" cy="1103725"/>
          </a:xfrm>
        </p:grpSpPr>
        <p:grpSp>
          <p:nvGrpSpPr>
            <p:cNvPr id="157" name="그룹 822">
              <a:extLst>
                <a:ext uri="{FF2B5EF4-FFF2-40B4-BE49-F238E27FC236}">
                  <a16:creationId xmlns:a16="http://schemas.microsoft.com/office/drawing/2014/main" id="{57B5F6AF-9264-3133-9F75-3778674D3752}"/>
                </a:ext>
              </a:extLst>
            </p:cNvPr>
            <p:cNvGrpSpPr/>
            <p:nvPr/>
          </p:nvGrpSpPr>
          <p:grpSpPr>
            <a:xfrm>
              <a:off x="6122466" y="4312037"/>
              <a:ext cx="1432853" cy="1103725"/>
              <a:chOff x="5991225" y="4310063"/>
              <a:chExt cx="496427" cy="273840"/>
            </a:xfrm>
          </p:grpSpPr>
          <p:cxnSp>
            <p:nvCxnSpPr>
              <p:cNvPr id="160" name="직선 연결선 771">
                <a:extLst>
                  <a:ext uri="{FF2B5EF4-FFF2-40B4-BE49-F238E27FC236}">
                    <a16:creationId xmlns:a16="http://schemas.microsoft.com/office/drawing/2014/main" id="{4786857B-F26A-2243-D22E-018997E1C8E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1" name="직선 연결선 789">
                <a:extLst>
                  <a:ext uri="{FF2B5EF4-FFF2-40B4-BE49-F238E27FC236}">
                    <a16:creationId xmlns:a16="http://schemas.microsoft.com/office/drawing/2014/main" id="{904F2D5C-4791-75D2-5301-7F2E084D7FC8}"/>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2" name="직선 연결선 792">
                <a:extLst>
                  <a:ext uri="{FF2B5EF4-FFF2-40B4-BE49-F238E27FC236}">
                    <a16:creationId xmlns:a16="http://schemas.microsoft.com/office/drawing/2014/main" id="{AE7EC974-371B-1F86-D025-35CBE8CCD0B9}"/>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3" name="직선 연결선 807">
                <a:extLst>
                  <a:ext uri="{FF2B5EF4-FFF2-40B4-BE49-F238E27FC236}">
                    <a16:creationId xmlns:a16="http://schemas.microsoft.com/office/drawing/2014/main" id="{BC212E2C-7AEC-8978-9178-F81D43E17D26}"/>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4" name="직선 연결선 810">
                <a:extLst>
                  <a:ext uri="{FF2B5EF4-FFF2-40B4-BE49-F238E27FC236}">
                    <a16:creationId xmlns:a16="http://schemas.microsoft.com/office/drawing/2014/main" id="{B2025A5D-D679-CF90-3DF1-69924ACC8CE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5" name="직선 연결선 815">
                <a:extLst>
                  <a:ext uri="{FF2B5EF4-FFF2-40B4-BE49-F238E27FC236}">
                    <a16:creationId xmlns:a16="http://schemas.microsoft.com/office/drawing/2014/main" id="{2C5B9AF3-91BB-0A0F-AE8B-4F6C9832898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6" name="직선 연결선 819">
                <a:extLst>
                  <a:ext uri="{FF2B5EF4-FFF2-40B4-BE49-F238E27FC236}">
                    <a16:creationId xmlns:a16="http://schemas.microsoft.com/office/drawing/2014/main" id="{97D2F2BC-7B2E-B435-002B-A2D0B234864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58" name="직선 연결선 826">
              <a:extLst>
                <a:ext uri="{FF2B5EF4-FFF2-40B4-BE49-F238E27FC236}">
                  <a16:creationId xmlns:a16="http://schemas.microsoft.com/office/drawing/2014/main" id="{B64CC501-4BA8-9496-C1E7-CBE4D285198B}"/>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9" name="직선 연결선 832">
              <a:extLst>
                <a:ext uri="{FF2B5EF4-FFF2-40B4-BE49-F238E27FC236}">
                  <a16:creationId xmlns:a16="http://schemas.microsoft.com/office/drawing/2014/main" id="{93AA5A4B-32FB-82AC-B658-0EC80949E757}"/>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67" name="그룹 835">
            <a:extLst>
              <a:ext uri="{FF2B5EF4-FFF2-40B4-BE49-F238E27FC236}">
                <a16:creationId xmlns:a16="http://schemas.microsoft.com/office/drawing/2014/main" id="{CBA410D2-F61C-1BB0-809E-3DFEF737C6F0}"/>
              </a:ext>
            </a:extLst>
          </p:cNvPr>
          <p:cNvGrpSpPr/>
          <p:nvPr/>
        </p:nvGrpSpPr>
        <p:grpSpPr>
          <a:xfrm rot="16200000">
            <a:off x="6006980" y="3060186"/>
            <a:ext cx="564373" cy="268733"/>
            <a:chOff x="5890169" y="4312037"/>
            <a:chExt cx="1895988" cy="1103725"/>
          </a:xfrm>
        </p:grpSpPr>
        <p:grpSp>
          <p:nvGrpSpPr>
            <p:cNvPr id="168" name="그룹 822">
              <a:extLst>
                <a:ext uri="{FF2B5EF4-FFF2-40B4-BE49-F238E27FC236}">
                  <a16:creationId xmlns:a16="http://schemas.microsoft.com/office/drawing/2014/main" id="{EE5C1BD7-D2B8-C593-5684-E33024672C2B}"/>
                </a:ext>
              </a:extLst>
            </p:cNvPr>
            <p:cNvGrpSpPr/>
            <p:nvPr/>
          </p:nvGrpSpPr>
          <p:grpSpPr>
            <a:xfrm>
              <a:off x="6122466" y="4312037"/>
              <a:ext cx="1432853" cy="1103725"/>
              <a:chOff x="5991225" y="4310063"/>
              <a:chExt cx="496427" cy="273840"/>
            </a:xfrm>
          </p:grpSpPr>
          <p:cxnSp>
            <p:nvCxnSpPr>
              <p:cNvPr id="171" name="직선 연결선 771">
                <a:extLst>
                  <a:ext uri="{FF2B5EF4-FFF2-40B4-BE49-F238E27FC236}">
                    <a16:creationId xmlns:a16="http://schemas.microsoft.com/office/drawing/2014/main" id="{9D1BCDE7-1DD9-C412-BD72-F48E0165A96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2" name="직선 연결선 789">
                <a:extLst>
                  <a:ext uri="{FF2B5EF4-FFF2-40B4-BE49-F238E27FC236}">
                    <a16:creationId xmlns:a16="http://schemas.microsoft.com/office/drawing/2014/main" id="{B7D0D51C-51F8-09AC-FB9C-AF9BA631421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3" name="직선 연결선 792">
                <a:extLst>
                  <a:ext uri="{FF2B5EF4-FFF2-40B4-BE49-F238E27FC236}">
                    <a16:creationId xmlns:a16="http://schemas.microsoft.com/office/drawing/2014/main" id="{E9789E80-8914-CB8F-0F5A-B5B8A2B7915F}"/>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4" name="직선 연결선 807">
                <a:extLst>
                  <a:ext uri="{FF2B5EF4-FFF2-40B4-BE49-F238E27FC236}">
                    <a16:creationId xmlns:a16="http://schemas.microsoft.com/office/drawing/2014/main" id="{A3C24941-2F56-7235-691C-82F85C342B27}"/>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5" name="직선 연결선 810">
                <a:extLst>
                  <a:ext uri="{FF2B5EF4-FFF2-40B4-BE49-F238E27FC236}">
                    <a16:creationId xmlns:a16="http://schemas.microsoft.com/office/drawing/2014/main" id="{811F6DE6-13F6-8A97-57C9-9D487156F72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6" name="직선 연결선 815">
                <a:extLst>
                  <a:ext uri="{FF2B5EF4-FFF2-40B4-BE49-F238E27FC236}">
                    <a16:creationId xmlns:a16="http://schemas.microsoft.com/office/drawing/2014/main" id="{094FE345-6948-4FCF-4EDB-64F5A4B36B4F}"/>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7" name="직선 연결선 819">
                <a:extLst>
                  <a:ext uri="{FF2B5EF4-FFF2-40B4-BE49-F238E27FC236}">
                    <a16:creationId xmlns:a16="http://schemas.microsoft.com/office/drawing/2014/main" id="{560425F4-11BA-7FE4-584E-ADDC4F93CDC0}"/>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69" name="직선 연결선 826">
              <a:extLst>
                <a:ext uri="{FF2B5EF4-FFF2-40B4-BE49-F238E27FC236}">
                  <a16:creationId xmlns:a16="http://schemas.microsoft.com/office/drawing/2014/main" id="{3F2D677A-3109-2CE2-2243-B98E6C00ADF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0" name="직선 연결선 832">
              <a:extLst>
                <a:ext uri="{FF2B5EF4-FFF2-40B4-BE49-F238E27FC236}">
                  <a16:creationId xmlns:a16="http://schemas.microsoft.com/office/drawing/2014/main" id="{CB38072E-5F48-9231-1213-695F698A093D}"/>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78" name="그룹 835">
            <a:extLst>
              <a:ext uri="{FF2B5EF4-FFF2-40B4-BE49-F238E27FC236}">
                <a16:creationId xmlns:a16="http://schemas.microsoft.com/office/drawing/2014/main" id="{86A5B3C9-0EE9-2C01-407C-2AE2889687F5}"/>
              </a:ext>
            </a:extLst>
          </p:cNvPr>
          <p:cNvGrpSpPr/>
          <p:nvPr/>
        </p:nvGrpSpPr>
        <p:grpSpPr>
          <a:xfrm rot="16200000">
            <a:off x="7120494" y="3047310"/>
            <a:ext cx="564373" cy="268733"/>
            <a:chOff x="5890169" y="4312037"/>
            <a:chExt cx="1895988" cy="1103725"/>
          </a:xfrm>
        </p:grpSpPr>
        <p:grpSp>
          <p:nvGrpSpPr>
            <p:cNvPr id="179" name="그룹 822">
              <a:extLst>
                <a:ext uri="{FF2B5EF4-FFF2-40B4-BE49-F238E27FC236}">
                  <a16:creationId xmlns:a16="http://schemas.microsoft.com/office/drawing/2014/main" id="{1FFBE70D-3875-2509-A49E-D48E1213AFFA}"/>
                </a:ext>
              </a:extLst>
            </p:cNvPr>
            <p:cNvGrpSpPr/>
            <p:nvPr/>
          </p:nvGrpSpPr>
          <p:grpSpPr>
            <a:xfrm>
              <a:off x="6122466" y="4312037"/>
              <a:ext cx="1432853" cy="1103725"/>
              <a:chOff x="5991225" y="4310063"/>
              <a:chExt cx="496427" cy="273840"/>
            </a:xfrm>
          </p:grpSpPr>
          <p:cxnSp>
            <p:nvCxnSpPr>
              <p:cNvPr id="182" name="직선 연결선 771">
                <a:extLst>
                  <a:ext uri="{FF2B5EF4-FFF2-40B4-BE49-F238E27FC236}">
                    <a16:creationId xmlns:a16="http://schemas.microsoft.com/office/drawing/2014/main" id="{77909EF5-2276-582E-037A-5F31B18C3FC9}"/>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3" name="직선 연결선 789">
                <a:extLst>
                  <a:ext uri="{FF2B5EF4-FFF2-40B4-BE49-F238E27FC236}">
                    <a16:creationId xmlns:a16="http://schemas.microsoft.com/office/drawing/2014/main" id="{83E4595D-3FEE-8433-87FB-529A7A7AAB7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4" name="직선 연결선 792">
                <a:extLst>
                  <a:ext uri="{FF2B5EF4-FFF2-40B4-BE49-F238E27FC236}">
                    <a16:creationId xmlns:a16="http://schemas.microsoft.com/office/drawing/2014/main" id="{712B062D-F37A-3428-150D-CA38B04579F8}"/>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5" name="직선 연결선 807">
                <a:extLst>
                  <a:ext uri="{FF2B5EF4-FFF2-40B4-BE49-F238E27FC236}">
                    <a16:creationId xmlns:a16="http://schemas.microsoft.com/office/drawing/2014/main" id="{5852D7AA-95EE-CB62-C41F-2340BF71B4D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6" name="직선 연결선 810">
                <a:extLst>
                  <a:ext uri="{FF2B5EF4-FFF2-40B4-BE49-F238E27FC236}">
                    <a16:creationId xmlns:a16="http://schemas.microsoft.com/office/drawing/2014/main" id="{36902E79-E858-773C-A571-DFEE41D9CA6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7" name="직선 연결선 815">
                <a:extLst>
                  <a:ext uri="{FF2B5EF4-FFF2-40B4-BE49-F238E27FC236}">
                    <a16:creationId xmlns:a16="http://schemas.microsoft.com/office/drawing/2014/main" id="{8811803A-A435-0430-6E45-6640D4235A6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8" name="직선 연결선 819">
                <a:extLst>
                  <a:ext uri="{FF2B5EF4-FFF2-40B4-BE49-F238E27FC236}">
                    <a16:creationId xmlns:a16="http://schemas.microsoft.com/office/drawing/2014/main" id="{51C62045-6984-D8C1-C3F6-9B55A8C158E6}"/>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80" name="직선 연결선 826">
              <a:extLst>
                <a:ext uri="{FF2B5EF4-FFF2-40B4-BE49-F238E27FC236}">
                  <a16:creationId xmlns:a16="http://schemas.microsoft.com/office/drawing/2014/main" id="{9C58DD7B-F716-7577-8D1D-AF378BD3E75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1" name="직선 연결선 832">
              <a:extLst>
                <a:ext uri="{FF2B5EF4-FFF2-40B4-BE49-F238E27FC236}">
                  <a16:creationId xmlns:a16="http://schemas.microsoft.com/office/drawing/2014/main" id="{95BD4133-B6F6-E84F-8347-AEB260DFF954}"/>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89" name="그룹 835">
            <a:extLst>
              <a:ext uri="{FF2B5EF4-FFF2-40B4-BE49-F238E27FC236}">
                <a16:creationId xmlns:a16="http://schemas.microsoft.com/office/drawing/2014/main" id="{78E25BF5-362F-8941-9132-C143583DC978}"/>
              </a:ext>
            </a:extLst>
          </p:cNvPr>
          <p:cNvGrpSpPr/>
          <p:nvPr/>
        </p:nvGrpSpPr>
        <p:grpSpPr>
          <a:xfrm rot="16200000">
            <a:off x="7120495" y="3714343"/>
            <a:ext cx="564373" cy="268733"/>
            <a:chOff x="5890169" y="4312037"/>
            <a:chExt cx="1895988" cy="1103725"/>
          </a:xfrm>
        </p:grpSpPr>
        <p:grpSp>
          <p:nvGrpSpPr>
            <p:cNvPr id="190" name="그룹 822">
              <a:extLst>
                <a:ext uri="{FF2B5EF4-FFF2-40B4-BE49-F238E27FC236}">
                  <a16:creationId xmlns:a16="http://schemas.microsoft.com/office/drawing/2014/main" id="{01316078-B488-C955-C836-BA0C050F0F38}"/>
                </a:ext>
              </a:extLst>
            </p:cNvPr>
            <p:cNvGrpSpPr/>
            <p:nvPr/>
          </p:nvGrpSpPr>
          <p:grpSpPr>
            <a:xfrm>
              <a:off x="6122466" y="4312037"/>
              <a:ext cx="1432853" cy="1103725"/>
              <a:chOff x="5991225" y="4310063"/>
              <a:chExt cx="496427" cy="273840"/>
            </a:xfrm>
          </p:grpSpPr>
          <p:cxnSp>
            <p:nvCxnSpPr>
              <p:cNvPr id="193" name="직선 연결선 771">
                <a:extLst>
                  <a:ext uri="{FF2B5EF4-FFF2-40B4-BE49-F238E27FC236}">
                    <a16:creationId xmlns:a16="http://schemas.microsoft.com/office/drawing/2014/main" id="{974BBEA6-2817-DC08-FA2E-9B3F6DF44CE6}"/>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4" name="직선 연결선 789">
                <a:extLst>
                  <a:ext uri="{FF2B5EF4-FFF2-40B4-BE49-F238E27FC236}">
                    <a16:creationId xmlns:a16="http://schemas.microsoft.com/office/drawing/2014/main" id="{FE87092F-0F16-4009-B389-DAB064B09AA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5" name="직선 연결선 792">
                <a:extLst>
                  <a:ext uri="{FF2B5EF4-FFF2-40B4-BE49-F238E27FC236}">
                    <a16:creationId xmlns:a16="http://schemas.microsoft.com/office/drawing/2014/main" id="{DF3DA6CB-9B87-BFC4-09C8-9670F5AF704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6" name="직선 연결선 807">
                <a:extLst>
                  <a:ext uri="{FF2B5EF4-FFF2-40B4-BE49-F238E27FC236}">
                    <a16:creationId xmlns:a16="http://schemas.microsoft.com/office/drawing/2014/main" id="{E7117FFE-2B88-6213-C998-99AA5F868372}"/>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7" name="직선 연결선 810">
                <a:extLst>
                  <a:ext uri="{FF2B5EF4-FFF2-40B4-BE49-F238E27FC236}">
                    <a16:creationId xmlns:a16="http://schemas.microsoft.com/office/drawing/2014/main" id="{BE1F6235-35DD-B0DA-7BC7-395D15EE0223}"/>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8" name="직선 연결선 815">
                <a:extLst>
                  <a:ext uri="{FF2B5EF4-FFF2-40B4-BE49-F238E27FC236}">
                    <a16:creationId xmlns:a16="http://schemas.microsoft.com/office/drawing/2014/main" id="{A16A3A3D-FA01-78BF-6BC7-BFBCC2D31658}"/>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9" name="직선 연결선 819">
                <a:extLst>
                  <a:ext uri="{FF2B5EF4-FFF2-40B4-BE49-F238E27FC236}">
                    <a16:creationId xmlns:a16="http://schemas.microsoft.com/office/drawing/2014/main" id="{5CEF3E41-E07B-7FEF-FFDD-0E8F7535426A}"/>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1" name="직선 연결선 826">
              <a:extLst>
                <a:ext uri="{FF2B5EF4-FFF2-40B4-BE49-F238E27FC236}">
                  <a16:creationId xmlns:a16="http://schemas.microsoft.com/office/drawing/2014/main" id="{E60640E5-F34A-30DB-09B5-34873CC316E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2" name="직선 연결선 832">
              <a:extLst>
                <a:ext uri="{FF2B5EF4-FFF2-40B4-BE49-F238E27FC236}">
                  <a16:creationId xmlns:a16="http://schemas.microsoft.com/office/drawing/2014/main" id="{B6F2D151-119C-0B2C-9B1D-5125A5D0FD9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00" name="그룹 761">
            <a:extLst>
              <a:ext uri="{FF2B5EF4-FFF2-40B4-BE49-F238E27FC236}">
                <a16:creationId xmlns:a16="http://schemas.microsoft.com/office/drawing/2014/main" id="{18D770F5-D757-3D9C-C214-20A9E4A8EE8A}"/>
              </a:ext>
            </a:extLst>
          </p:cNvPr>
          <p:cNvGrpSpPr/>
          <p:nvPr/>
        </p:nvGrpSpPr>
        <p:grpSpPr>
          <a:xfrm rot="5400000">
            <a:off x="3769659" y="3135148"/>
            <a:ext cx="598569" cy="124310"/>
            <a:chOff x="5608137" y="3394157"/>
            <a:chExt cx="338599" cy="70817"/>
          </a:xfrm>
        </p:grpSpPr>
        <p:grpSp>
          <p:nvGrpSpPr>
            <p:cNvPr id="201" name="그룹 753">
              <a:extLst>
                <a:ext uri="{FF2B5EF4-FFF2-40B4-BE49-F238E27FC236}">
                  <a16:creationId xmlns:a16="http://schemas.microsoft.com/office/drawing/2014/main" id="{90A2B2DB-1E4C-7977-4597-0D7299C11030}"/>
                </a:ext>
              </a:extLst>
            </p:cNvPr>
            <p:cNvGrpSpPr/>
            <p:nvPr/>
          </p:nvGrpSpPr>
          <p:grpSpPr>
            <a:xfrm rot="5400000">
              <a:off x="5739521" y="3307128"/>
              <a:ext cx="70817" cy="244875"/>
              <a:chOff x="5131625" y="2342062"/>
              <a:chExt cx="70817" cy="244875"/>
            </a:xfrm>
          </p:grpSpPr>
          <p:sp>
            <p:nvSpPr>
              <p:cNvPr id="204" name="타원 750">
                <a:extLst>
                  <a:ext uri="{FF2B5EF4-FFF2-40B4-BE49-F238E27FC236}">
                    <a16:creationId xmlns:a16="http://schemas.microsoft.com/office/drawing/2014/main" id="{BC5C5548-95B8-3DAC-8AA5-D0E9428FDBF7}"/>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05" name="타원 751">
                <a:extLst>
                  <a:ext uri="{FF2B5EF4-FFF2-40B4-BE49-F238E27FC236}">
                    <a16:creationId xmlns:a16="http://schemas.microsoft.com/office/drawing/2014/main" id="{B33E984F-BB1E-DF1A-18D4-EE14097E1D3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06" name="직선 연결선 752">
                <a:extLst>
                  <a:ext uri="{FF2B5EF4-FFF2-40B4-BE49-F238E27FC236}">
                    <a16:creationId xmlns:a16="http://schemas.microsoft.com/office/drawing/2014/main" id="{ADB9E827-D2B6-181F-BB06-BA8A6A42AA0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2" name="직선 연결선 754">
              <a:extLst>
                <a:ext uri="{FF2B5EF4-FFF2-40B4-BE49-F238E27FC236}">
                  <a16:creationId xmlns:a16="http://schemas.microsoft.com/office/drawing/2014/main" id="{EE5475B1-7F34-769D-6446-B12C5E2930C2}"/>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03" name="직선 연결선 756">
              <a:extLst>
                <a:ext uri="{FF2B5EF4-FFF2-40B4-BE49-F238E27FC236}">
                  <a16:creationId xmlns:a16="http://schemas.microsoft.com/office/drawing/2014/main" id="{379BC714-F0D0-F5B7-14DC-C65EA439A9DC}"/>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07" name="그룹 761">
            <a:extLst>
              <a:ext uri="{FF2B5EF4-FFF2-40B4-BE49-F238E27FC236}">
                <a16:creationId xmlns:a16="http://schemas.microsoft.com/office/drawing/2014/main" id="{A6D867BF-D978-2699-BE35-22DF40034E85}"/>
              </a:ext>
            </a:extLst>
          </p:cNvPr>
          <p:cNvGrpSpPr/>
          <p:nvPr/>
        </p:nvGrpSpPr>
        <p:grpSpPr>
          <a:xfrm rot="5400000">
            <a:off x="4883794" y="3135149"/>
            <a:ext cx="598569" cy="124310"/>
            <a:chOff x="5608137" y="3394157"/>
            <a:chExt cx="338599" cy="70817"/>
          </a:xfrm>
        </p:grpSpPr>
        <p:grpSp>
          <p:nvGrpSpPr>
            <p:cNvPr id="208" name="그룹 753">
              <a:extLst>
                <a:ext uri="{FF2B5EF4-FFF2-40B4-BE49-F238E27FC236}">
                  <a16:creationId xmlns:a16="http://schemas.microsoft.com/office/drawing/2014/main" id="{57A3CD82-0C8A-3D0E-42CF-529911786D09}"/>
                </a:ext>
              </a:extLst>
            </p:cNvPr>
            <p:cNvGrpSpPr/>
            <p:nvPr/>
          </p:nvGrpSpPr>
          <p:grpSpPr>
            <a:xfrm rot="5400000">
              <a:off x="5739521" y="3307128"/>
              <a:ext cx="70817" cy="244875"/>
              <a:chOff x="5131625" y="2342062"/>
              <a:chExt cx="70817" cy="244875"/>
            </a:xfrm>
          </p:grpSpPr>
          <p:sp>
            <p:nvSpPr>
              <p:cNvPr id="211" name="타원 750">
                <a:extLst>
                  <a:ext uri="{FF2B5EF4-FFF2-40B4-BE49-F238E27FC236}">
                    <a16:creationId xmlns:a16="http://schemas.microsoft.com/office/drawing/2014/main" id="{48D4A186-6BF1-FE23-69AE-264C8999FC8B}"/>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2" name="타원 751">
                <a:extLst>
                  <a:ext uri="{FF2B5EF4-FFF2-40B4-BE49-F238E27FC236}">
                    <a16:creationId xmlns:a16="http://schemas.microsoft.com/office/drawing/2014/main" id="{2291DAB4-615E-E255-86FD-EB7F0FBD506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13" name="직선 연결선 752">
                <a:extLst>
                  <a:ext uri="{FF2B5EF4-FFF2-40B4-BE49-F238E27FC236}">
                    <a16:creationId xmlns:a16="http://schemas.microsoft.com/office/drawing/2014/main" id="{E8C20479-5D80-FE09-50D8-E7B5BC39905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9" name="직선 연결선 754">
              <a:extLst>
                <a:ext uri="{FF2B5EF4-FFF2-40B4-BE49-F238E27FC236}">
                  <a16:creationId xmlns:a16="http://schemas.microsoft.com/office/drawing/2014/main" id="{792501B7-9EF0-51B9-5105-30264380534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0" name="직선 연결선 756">
              <a:extLst>
                <a:ext uri="{FF2B5EF4-FFF2-40B4-BE49-F238E27FC236}">
                  <a16:creationId xmlns:a16="http://schemas.microsoft.com/office/drawing/2014/main" id="{8B0F049A-F74E-D1AE-6075-C05EED7521E6}"/>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14" name="그룹 761">
            <a:extLst>
              <a:ext uri="{FF2B5EF4-FFF2-40B4-BE49-F238E27FC236}">
                <a16:creationId xmlns:a16="http://schemas.microsoft.com/office/drawing/2014/main" id="{258CE8CF-F56F-B238-5183-C18645980375}"/>
              </a:ext>
            </a:extLst>
          </p:cNvPr>
          <p:cNvGrpSpPr/>
          <p:nvPr/>
        </p:nvGrpSpPr>
        <p:grpSpPr>
          <a:xfrm rot="5400000">
            <a:off x="3768991" y="3807190"/>
            <a:ext cx="598569" cy="124310"/>
            <a:chOff x="5608137" y="3394157"/>
            <a:chExt cx="338599" cy="70817"/>
          </a:xfrm>
        </p:grpSpPr>
        <p:grpSp>
          <p:nvGrpSpPr>
            <p:cNvPr id="215" name="그룹 753">
              <a:extLst>
                <a:ext uri="{FF2B5EF4-FFF2-40B4-BE49-F238E27FC236}">
                  <a16:creationId xmlns:a16="http://schemas.microsoft.com/office/drawing/2014/main" id="{D9516219-F387-1265-1334-04E4FC156071}"/>
                </a:ext>
              </a:extLst>
            </p:cNvPr>
            <p:cNvGrpSpPr/>
            <p:nvPr/>
          </p:nvGrpSpPr>
          <p:grpSpPr>
            <a:xfrm rot="5400000">
              <a:off x="5739521" y="3307128"/>
              <a:ext cx="70817" cy="244875"/>
              <a:chOff x="5131625" y="2342062"/>
              <a:chExt cx="70817" cy="244875"/>
            </a:xfrm>
          </p:grpSpPr>
          <p:sp>
            <p:nvSpPr>
              <p:cNvPr id="218" name="타원 750">
                <a:extLst>
                  <a:ext uri="{FF2B5EF4-FFF2-40B4-BE49-F238E27FC236}">
                    <a16:creationId xmlns:a16="http://schemas.microsoft.com/office/drawing/2014/main" id="{C8A5AB2F-6E06-EE38-99DD-42B051A9828A}"/>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9" name="타원 751">
                <a:extLst>
                  <a:ext uri="{FF2B5EF4-FFF2-40B4-BE49-F238E27FC236}">
                    <a16:creationId xmlns:a16="http://schemas.microsoft.com/office/drawing/2014/main" id="{44CF0E02-1351-84B1-6D85-0A0C62F8364C}"/>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0" name="직선 연결선 752">
                <a:extLst>
                  <a:ext uri="{FF2B5EF4-FFF2-40B4-BE49-F238E27FC236}">
                    <a16:creationId xmlns:a16="http://schemas.microsoft.com/office/drawing/2014/main" id="{96DC48BE-6EF1-67B3-9DB1-9D82DCA7BCE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16" name="직선 연결선 754">
              <a:extLst>
                <a:ext uri="{FF2B5EF4-FFF2-40B4-BE49-F238E27FC236}">
                  <a16:creationId xmlns:a16="http://schemas.microsoft.com/office/drawing/2014/main" id="{F0DC33C5-6F50-4302-0E25-C43A22B21AF5}"/>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7" name="직선 연결선 756">
              <a:extLst>
                <a:ext uri="{FF2B5EF4-FFF2-40B4-BE49-F238E27FC236}">
                  <a16:creationId xmlns:a16="http://schemas.microsoft.com/office/drawing/2014/main" id="{AD8D3342-D7B2-CFB3-1C1A-997878F4A1C9}"/>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21" name="그룹 761">
            <a:extLst>
              <a:ext uri="{FF2B5EF4-FFF2-40B4-BE49-F238E27FC236}">
                <a16:creationId xmlns:a16="http://schemas.microsoft.com/office/drawing/2014/main" id="{5203FB5B-A04D-5867-ABDE-7CD88036E35F}"/>
              </a:ext>
            </a:extLst>
          </p:cNvPr>
          <p:cNvGrpSpPr/>
          <p:nvPr/>
        </p:nvGrpSpPr>
        <p:grpSpPr>
          <a:xfrm rot="5400000">
            <a:off x="5999216" y="3807191"/>
            <a:ext cx="598569" cy="124310"/>
            <a:chOff x="5608137" y="3394157"/>
            <a:chExt cx="338599" cy="70817"/>
          </a:xfrm>
        </p:grpSpPr>
        <p:grpSp>
          <p:nvGrpSpPr>
            <p:cNvPr id="222" name="그룹 753">
              <a:extLst>
                <a:ext uri="{FF2B5EF4-FFF2-40B4-BE49-F238E27FC236}">
                  <a16:creationId xmlns:a16="http://schemas.microsoft.com/office/drawing/2014/main" id="{678EF10A-4C41-D593-C7AA-03D32A6EC9CD}"/>
                </a:ext>
              </a:extLst>
            </p:cNvPr>
            <p:cNvGrpSpPr/>
            <p:nvPr/>
          </p:nvGrpSpPr>
          <p:grpSpPr>
            <a:xfrm rot="5400000">
              <a:off x="5739521" y="3307128"/>
              <a:ext cx="70817" cy="244875"/>
              <a:chOff x="5131625" y="2342062"/>
              <a:chExt cx="70817" cy="244875"/>
            </a:xfrm>
          </p:grpSpPr>
          <p:sp>
            <p:nvSpPr>
              <p:cNvPr id="225" name="타원 750">
                <a:extLst>
                  <a:ext uri="{FF2B5EF4-FFF2-40B4-BE49-F238E27FC236}">
                    <a16:creationId xmlns:a16="http://schemas.microsoft.com/office/drawing/2014/main" id="{2794C0AD-3AD6-2925-BF49-E74A254CEE01}"/>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26" name="타원 751">
                <a:extLst>
                  <a:ext uri="{FF2B5EF4-FFF2-40B4-BE49-F238E27FC236}">
                    <a16:creationId xmlns:a16="http://schemas.microsoft.com/office/drawing/2014/main" id="{30BC8BF7-C9FE-049C-910A-D79D8E60B4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7" name="직선 연결선 752">
                <a:extLst>
                  <a:ext uri="{FF2B5EF4-FFF2-40B4-BE49-F238E27FC236}">
                    <a16:creationId xmlns:a16="http://schemas.microsoft.com/office/drawing/2014/main" id="{1266C351-FE41-1815-DA5A-023943B34B3B}"/>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23" name="직선 연결선 754">
              <a:extLst>
                <a:ext uri="{FF2B5EF4-FFF2-40B4-BE49-F238E27FC236}">
                  <a16:creationId xmlns:a16="http://schemas.microsoft.com/office/drawing/2014/main" id="{918C21DC-5ADB-DB4F-CB46-319EE0F297B0}"/>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24" name="직선 연결선 756">
              <a:extLst>
                <a:ext uri="{FF2B5EF4-FFF2-40B4-BE49-F238E27FC236}">
                  <a16:creationId xmlns:a16="http://schemas.microsoft.com/office/drawing/2014/main" id="{00B632ED-FD30-239F-271F-21BD7E4DEA5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29" name="U-turn Arrow 228">
            <a:extLst>
              <a:ext uri="{FF2B5EF4-FFF2-40B4-BE49-F238E27FC236}">
                <a16:creationId xmlns:a16="http://schemas.microsoft.com/office/drawing/2014/main" id="{1657667F-B785-7EF9-B90A-07E534278E54}"/>
              </a:ext>
            </a:extLst>
          </p:cNvPr>
          <p:cNvSpPr/>
          <p:nvPr/>
        </p:nvSpPr>
        <p:spPr>
          <a:xfrm flipH="1">
            <a:off x="423246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U-turn Arrow 229">
            <a:extLst>
              <a:ext uri="{FF2B5EF4-FFF2-40B4-BE49-F238E27FC236}">
                <a16:creationId xmlns:a16="http://schemas.microsoft.com/office/drawing/2014/main" id="{FF1A4E91-B79D-5246-2829-B6A4B0712AFF}"/>
              </a:ext>
            </a:extLst>
          </p:cNvPr>
          <p:cNvSpPr/>
          <p:nvPr/>
        </p:nvSpPr>
        <p:spPr>
          <a:xfrm flipH="1">
            <a:off x="534055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U-turn Arrow 230">
            <a:extLst>
              <a:ext uri="{FF2B5EF4-FFF2-40B4-BE49-F238E27FC236}">
                <a16:creationId xmlns:a16="http://schemas.microsoft.com/office/drawing/2014/main" id="{4F0A2D90-7844-785B-D551-2CE514DD129F}"/>
              </a:ext>
            </a:extLst>
          </p:cNvPr>
          <p:cNvSpPr/>
          <p:nvPr/>
        </p:nvSpPr>
        <p:spPr>
          <a:xfrm flipH="1">
            <a:off x="6462841" y="2731244"/>
            <a:ext cx="581169" cy="3291883"/>
          </a:xfrm>
          <a:prstGeom prst="uturnArrow">
            <a:avLst>
              <a:gd name="adj1" fmla="val 12998"/>
              <a:gd name="adj2" fmla="val 12998"/>
              <a:gd name="adj3" fmla="val 32437"/>
              <a:gd name="adj4" fmla="val 19747"/>
              <a:gd name="adj5" fmla="val 3181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TextBox 232">
            <a:extLst>
              <a:ext uri="{FF2B5EF4-FFF2-40B4-BE49-F238E27FC236}">
                <a16:creationId xmlns:a16="http://schemas.microsoft.com/office/drawing/2014/main" id="{94498AE8-BA94-395A-67B6-72EC683DA133}"/>
              </a:ext>
            </a:extLst>
          </p:cNvPr>
          <p:cNvSpPr txBox="1"/>
          <p:nvPr/>
        </p:nvSpPr>
        <p:spPr>
          <a:xfrm>
            <a:off x="4520830"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4" name="TextBox 233">
            <a:extLst>
              <a:ext uri="{FF2B5EF4-FFF2-40B4-BE49-F238E27FC236}">
                <a16:creationId xmlns:a16="http://schemas.microsoft.com/office/drawing/2014/main" id="{F6F62E51-B39D-E8A3-9001-75F45E31FA43}"/>
              </a:ext>
            </a:extLst>
          </p:cNvPr>
          <p:cNvSpPr txBox="1"/>
          <p:nvPr/>
        </p:nvSpPr>
        <p:spPr>
          <a:xfrm>
            <a:off x="5634344"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5" name="TextBox 234">
            <a:extLst>
              <a:ext uri="{FF2B5EF4-FFF2-40B4-BE49-F238E27FC236}">
                <a16:creationId xmlns:a16="http://schemas.microsoft.com/office/drawing/2014/main" id="{71B98305-506B-B480-351F-A8A1C4FC1A42}"/>
              </a:ext>
            </a:extLst>
          </p:cNvPr>
          <p:cNvSpPr txBox="1"/>
          <p:nvPr/>
        </p:nvSpPr>
        <p:spPr>
          <a:xfrm>
            <a:off x="6747858"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6" name="TextBox 235">
            <a:extLst>
              <a:ext uri="{FF2B5EF4-FFF2-40B4-BE49-F238E27FC236}">
                <a16:creationId xmlns:a16="http://schemas.microsoft.com/office/drawing/2014/main" id="{4B06029E-A4E0-F713-BC91-E6B68412676F}"/>
              </a:ext>
            </a:extLst>
          </p:cNvPr>
          <p:cNvSpPr txBox="1"/>
          <p:nvPr/>
        </p:nvSpPr>
        <p:spPr>
          <a:xfrm>
            <a:off x="7861372"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7" name="TextBox 236">
            <a:extLst>
              <a:ext uri="{FF2B5EF4-FFF2-40B4-BE49-F238E27FC236}">
                <a16:creationId xmlns:a16="http://schemas.microsoft.com/office/drawing/2014/main" id="{255C2659-1AEA-8A62-13B4-D9C81B1CA1FF}"/>
              </a:ext>
            </a:extLst>
          </p:cNvPr>
          <p:cNvSpPr txBox="1"/>
          <p:nvPr/>
        </p:nvSpPr>
        <p:spPr>
          <a:xfrm>
            <a:off x="3646974" y="6038364"/>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41" name="Rectangle 240">
            <a:extLst>
              <a:ext uri="{FF2B5EF4-FFF2-40B4-BE49-F238E27FC236}">
                <a16:creationId xmlns:a16="http://schemas.microsoft.com/office/drawing/2014/main" id="{2454DBFB-3AA6-64AB-CFD0-D2FE15BBF744}"/>
              </a:ext>
            </a:extLst>
          </p:cNvPr>
          <p:cNvSpPr/>
          <p:nvPr/>
        </p:nvSpPr>
        <p:spPr>
          <a:xfrm>
            <a:off x="7122930" y="1974213"/>
            <a:ext cx="1190941" cy="4542348"/>
          </a:xfrm>
          <a:prstGeom prst="rect">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91" name="그룹 761">
            <a:extLst>
              <a:ext uri="{FF2B5EF4-FFF2-40B4-BE49-F238E27FC236}">
                <a16:creationId xmlns:a16="http://schemas.microsoft.com/office/drawing/2014/main" id="{FE4F6BF3-811F-A927-1E95-DEA2A82C46C4}"/>
              </a:ext>
            </a:extLst>
          </p:cNvPr>
          <p:cNvGrpSpPr/>
          <p:nvPr/>
        </p:nvGrpSpPr>
        <p:grpSpPr>
          <a:xfrm rot="5400000">
            <a:off x="3768991" y="5138845"/>
            <a:ext cx="598569" cy="124310"/>
            <a:chOff x="5608137" y="3394157"/>
            <a:chExt cx="338599" cy="70817"/>
          </a:xfrm>
        </p:grpSpPr>
        <p:grpSp>
          <p:nvGrpSpPr>
            <p:cNvPr id="242" name="그룹 753">
              <a:extLst>
                <a:ext uri="{FF2B5EF4-FFF2-40B4-BE49-F238E27FC236}">
                  <a16:creationId xmlns:a16="http://schemas.microsoft.com/office/drawing/2014/main" id="{A53118A7-3944-3CD4-F7C5-C0F04BDC619C}"/>
                </a:ext>
              </a:extLst>
            </p:cNvPr>
            <p:cNvGrpSpPr/>
            <p:nvPr/>
          </p:nvGrpSpPr>
          <p:grpSpPr>
            <a:xfrm rot="5400000">
              <a:off x="5739521" y="3307128"/>
              <a:ext cx="70817" cy="244875"/>
              <a:chOff x="5131625" y="2342062"/>
              <a:chExt cx="70817" cy="244875"/>
            </a:xfrm>
          </p:grpSpPr>
          <p:sp>
            <p:nvSpPr>
              <p:cNvPr id="245" name="타원 750">
                <a:extLst>
                  <a:ext uri="{FF2B5EF4-FFF2-40B4-BE49-F238E27FC236}">
                    <a16:creationId xmlns:a16="http://schemas.microsoft.com/office/drawing/2014/main" id="{18D2DDE8-3251-0C54-D329-5AF5C69E865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46" name="타원 751">
                <a:extLst>
                  <a:ext uri="{FF2B5EF4-FFF2-40B4-BE49-F238E27FC236}">
                    <a16:creationId xmlns:a16="http://schemas.microsoft.com/office/drawing/2014/main" id="{A6C463E7-C23D-0E88-E2BF-5D72486375F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47" name="직선 연결선 752">
                <a:extLst>
                  <a:ext uri="{FF2B5EF4-FFF2-40B4-BE49-F238E27FC236}">
                    <a16:creationId xmlns:a16="http://schemas.microsoft.com/office/drawing/2014/main" id="{D3D5AD90-3B7A-BC71-96A0-97D6397E2642}"/>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43" name="직선 연결선 754">
              <a:extLst>
                <a:ext uri="{FF2B5EF4-FFF2-40B4-BE49-F238E27FC236}">
                  <a16:creationId xmlns:a16="http://schemas.microsoft.com/office/drawing/2014/main" id="{BF44AA50-BD10-2E6F-A33B-2E328FBF3C4A}"/>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44" name="직선 연결선 756">
              <a:extLst>
                <a:ext uri="{FF2B5EF4-FFF2-40B4-BE49-F238E27FC236}">
                  <a16:creationId xmlns:a16="http://schemas.microsoft.com/office/drawing/2014/main" id="{9043E919-4F2D-6654-D978-1A74E58B0C1F}"/>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48" name="그룹 761">
            <a:extLst>
              <a:ext uri="{FF2B5EF4-FFF2-40B4-BE49-F238E27FC236}">
                <a16:creationId xmlns:a16="http://schemas.microsoft.com/office/drawing/2014/main" id="{74D9E10D-7284-C150-9764-8ACBDD3D1D72}"/>
              </a:ext>
            </a:extLst>
          </p:cNvPr>
          <p:cNvGrpSpPr/>
          <p:nvPr/>
        </p:nvGrpSpPr>
        <p:grpSpPr>
          <a:xfrm rot="5400000">
            <a:off x="4883794" y="4465349"/>
            <a:ext cx="598569" cy="124310"/>
            <a:chOff x="5608137" y="3394157"/>
            <a:chExt cx="338599" cy="70817"/>
          </a:xfrm>
        </p:grpSpPr>
        <p:grpSp>
          <p:nvGrpSpPr>
            <p:cNvPr id="249" name="그룹 753">
              <a:extLst>
                <a:ext uri="{FF2B5EF4-FFF2-40B4-BE49-F238E27FC236}">
                  <a16:creationId xmlns:a16="http://schemas.microsoft.com/office/drawing/2014/main" id="{991E18B8-1F15-25C3-F11E-39CB4FD43D8A}"/>
                </a:ext>
              </a:extLst>
            </p:cNvPr>
            <p:cNvGrpSpPr/>
            <p:nvPr/>
          </p:nvGrpSpPr>
          <p:grpSpPr>
            <a:xfrm rot="5400000">
              <a:off x="5739521" y="3307128"/>
              <a:ext cx="70817" cy="244875"/>
              <a:chOff x="5131625" y="2342062"/>
              <a:chExt cx="70817" cy="244875"/>
            </a:xfrm>
          </p:grpSpPr>
          <p:sp>
            <p:nvSpPr>
              <p:cNvPr id="252" name="타원 750">
                <a:extLst>
                  <a:ext uri="{FF2B5EF4-FFF2-40B4-BE49-F238E27FC236}">
                    <a16:creationId xmlns:a16="http://schemas.microsoft.com/office/drawing/2014/main" id="{031023EB-FE9C-08A3-03B6-A34D0AC16B90}"/>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53" name="타원 751">
                <a:extLst>
                  <a:ext uri="{FF2B5EF4-FFF2-40B4-BE49-F238E27FC236}">
                    <a16:creationId xmlns:a16="http://schemas.microsoft.com/office/drawing/2014/main" id="{5B1F2433-3B01-4A51-591F-3839591F6BF3}"/>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54" name="직선 연결선 752">
                <a:extLst>
                  <a:ext uri="{FF2B5EF4-FFF2-40B4-BE49-F238E27FC236}">
                    <a16:creationId xmlns:a16="http://schemas.microsoft.com/office/drawing/2014/main" id="{FD73BCEC-5701-9F30-2279-859743390E30}"/>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50" name="직선 연결선 754">
              <a:extLst>
                <a:ext uri="{FF2B5EF4-FFF2-40B4-BE49-F238E27FC236}">
                  <a16:creationId xmlns:a16="http://schemas.microsoft.com/office/drawing/2014/main" id="{A1421D16-52F2-39F4-591C-929BAF9177AC}"/>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51" name="직선 연결선 756">
              <a:extLst>
                <a:ext uri="{FF2B5EF4-FFF2-40B4-BE49-F238E27FC236}">
                  <a16:creationId xmlns:a16="http://schemas.microsoft.com/office/drawing/2014/main" id="{F93D405C-5825-F715-FC3B-12A1884E187C}"/>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55" name="그룹 761">
            <a:extLst>
              <a:ext uri="{FF2B5EF4-FFF2-40B4-BE49-F238E27FC236}">
                <a16:creationId xmlns:a16="http://schemas.microsoft.com/office/drawing/2014/main" id="{0D3D32C1-C0F3-8B5D-7368-0496E7610288}"/>
              </a:ext>
            </a:extLst>
          </p:cNvPr>
          <p:cNvGrpSpPr/>
          <p:nvPr/>
        </p:nvGrpSpPr>
        <p:grpSpPr>
          <a:xfrm rot="5400000">
            <a:off x="4883794" y="5130603"/>
            <a:ext cx="598569" cy="124310"/>
            <a:chOff x="5608137" y="3394157"/>
            <a:chExt cx="338599" cy="70817"/>
          </a:xfrm>
        </p:grpSpPr>
        <p:grpSp>
          <p:nvGrpSpPr>
            <p:cNvPr id="256" name="그룹 753">
              <a:extLst>
                <a:ext uri="{FF2B5EF4-FFF2-40B4-BE49-F238E27FC236}">
                  <a16:creationId xmlns:a16="http://schemas.microsoft.com/office/drawing/2014/main" id="{C9527C58-D692-91C7-6878-6A5A5E4E9B6E}"/>
                </a:ext>
              </a:extLst>
            </p:cNvPr>
            <p:cNvGrpSpPr/>
            <p:nvPr/>
          </p:nvGrpSpPr>
          <p:grpSpPr>
            <a:xfrm rot="5400000">
              <a:off x="5739521" y="3307128"/>
              <a:ext cx="70817" cy="244875"/>
              <a:chOff x="5131625" y="2342062"/>
              <a:chExt cx="70817" cy="244875"/>
            </a:xfrm>
          </p:grpSpPr>
          <p:sp>
            <p:nvSpPr>
              <p:cNvPr id="259" name="타원 750">
                <a:extLst>
                  <a:ext uri="{FF2B5EF4-FFF2-40B4-BE49-F238E27FC236}">
                    <a16:creationId xmlns:a16="http://schemas.microsoft.com/office/drawing/2014/main" id="{08EE84D8-3CFD-B7F8-61AF-C7E943B5EEFD}"/>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60" name="타원 751">
                <a:extLst>
                  <a:ext uri="{FF2B5EF4-FFF2-40B4-BE49-F238E27FC236}">
                    <a16:creationId xmlns:a16="http://schemas.microsoft.com/office/drawing/2014/main" id="{24F6DF9C-C519-79C3-6A39-2BEBAEF06CA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61" name="직선 연결선 752">
                <a:extLst>
                  <a:ext uri="{FF2B5EF4-FFF2-40B4-BE49-F238E27FC236}">
                    <a16:creationId xmlns:a16="http://schemas.microsoft.com/office/drawing/2014/main" id="{41C008E3-EAFE-E489-4A86-A311DE55C66C}"/>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57" name="직선 연결선 754">
              <a:extLst>
                <a:ext uri="{FF2B5EF4-FFF2-40B4-BE49-F238E27FC236}">
                  <a16:creationId xmlns:a16="http://schemas.microsoft.com/office/drawing/2014/main" id="{A0959AEE-3C7E-2E8D-5860-3859CE2CC8E1}"/>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58" name="직선 연결선 756">
              <a:extLst>
                <a:ext uri="{FF2B5EF4-FFF2-40B4-BE49-F238E27FC236}">
                  <a16:creationId xmlns:a16="http://schemas.microsoft.com/office/drawing/2014/main" id="{EB05D0DE-2665-DF56-9E87-E7A18BDF2F2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50" name="그룹 761">
            <a:extLst>
              <a:ext uri="{FF2B5EF4-FFF2-40B4-BE49-F238E27FC236}">
                <a16:creationId xmlns:a16="http://schemas.microsoft.com/office/drawing/2014/main" id="{FF45039B-4092-C370-2968-D2C5F5B28840}"/>
              </a:ext>
            </a:extLst>
          </p:cNvPr>
          <p:cNvGrpSpPr/>
          <p:nvPr/>
        </p:nvGrpSpPr>
        <p:grpSpPr>
          <a:xfrm rot="5400000">
            <a:off x="7111108" y="5130604"/>
            <a:ext cx="598569" cy="124310"/>
            <a:chOff x="5608137" y="3394157"/>
            <a:chExt cx="338599" cy="70817"/>
          </a:xfrm>
        </p:grpSpPr>
        <p:grpSp>
          <p:nvGrpSpPr>
            <p:cNvPr id="57" name="그룹 753">
              <a:extLst>
                <a:ext uri="{FF2B5EF4-FFF2-40B4-BE49-F238E27FC236}">
                  <a16:creationId xmlns:a16="http://schemas.microsoft.com/office/drawing/2014/main" id="{C762D2EF-749C-FCBC-6FFF-E61924220047}"/>
                </a:ext>
              </a:extLst>
            </p:cNvPr>
            <p:cNvGrpSpPr/>
            <p:nvPr/>
          </p:nvGrpSpPr>
          <p:grpSpPr>
            <a:xfrm rot="5400000">
              <a:off x="5739521" y="3307128"/>
              <a:ext cx="70817" cy="244875"/>
              <a:chOff x="5131625" y="2342062"/>
              <a:chExt cx="70817" cy="244875"/>
            </a:xfrm>
          </p:grpSpPr>
          <p:sp>
            <p:nvSpPr>
              <p:cNvPr id="74" name="타원 750">
                <a:extLst>
                  <a:ext uri="{FF2B5EF4-FFF2-40B4-BE49-F238E27FC236}">
                    <a16:creationId xmlns:a16="http://schemas.microsoft.com/office/drawing/2014/main" id="{5306ECC7-7011-F0BC-C46B-C1D73B249858}"/>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75" name="타원 751">
                <a:extLst>
                  <a:ext uri="{FF2B5EF4-FFF2-40B4-BE49-F238E27FC236}">
                    <a16:creationId xmlns:a16="http://schemas.microsoft.com/office/drawing/2014/main" id="{22059ECE-59AF-5ABC-230B-B38AE6548A3D}"/>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76" name="직선 연결선 752">
                <a:extLst>
                  <a:ext uri="{FF2B5EF4-FFF2-40B4-BE49-F238E27FC236}">
                    <a16:creationId xmlns:a16="http://schemas.microsoft.com/office/drawing/2014/main" id="{CED94ADD-D7CF-9833-34E6-8316A555FC5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64" name="직선 연결선 754">
              <a:extLst>
                <a:ext uri="{FF2B5EF4-FFF2-40B4-BE49-F238E27FC236}">
                  <a16:creationId xmlns:a16="http://schemas.microsoft.com/office/drawing/2014/main" id="{FA6A2BE9-8513-9BF5-CAE4-C9F7E245E861}"/>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71" name="직선 연결선 756">
              <a:extLst>
                <a:ext uri="{FF2B5EF4-FFF2-40B4-BE49-F238E27FC236}">
                  <a16:creationId xmlns:a16="http://schemas.microsoft.com/office/drawing/2014/main" id="{83F27804-7B96-E3FE-3238-418C048C2617}"/>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79" name="U-turn Arrow 78">
            <a:extLst>
              <a:ext uri="{FF2B5EF4-FFF2-40B4-BE49-F238E27FC236}">
                <a16:creationId xmlns:a16="http://schemas.microsoft.com/office/drawing/2014/main" id="{9A4FA08D-D8A2-E791-3750-3981B2B11EB3}"/>
              </a:ext>
            </a:extLst>
          </p:cNvPr>
          <p:cNvSpPr/>
          <p:nvPr/>
        </p:nvSpPr>
        <p:spPr>
          <a:xfrm flipH="1">
            <a:off x="7585002" y="2731244"/>
            <a:ext cx="581169" cy="3291883"/>
          </a:xfrm>
          <a:prstGeom prst="uturnArrow">
            <a:avLst>
              <a:gd name="adj1" fmla="val 12998"/>
              <a:gd name="adj2" fmla="val 12998"/>
              <a:gd name="adj3" fmla="val 32437"/>
              <a:gd name="adj4" fmla="val 19747"/>
              <a:gd name="adj5" fmla="val 71417"/>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Rectangle 79">
            <a:extLst>
              <a:ext uri="{FF2B5EF4-FFF2-40B4-BE49-F238E27FC236}">
                <a16:creationId xmlns:a16="http://schemas.microsoft.com/office/drawing/2014/main" id="{74367471-C42F-0FE0-B34D-C4FE524001FE}"/>
              </a:ext>
            </a:extLst>
          </p:cNvPr>
          <p:cNvSpPr/>
          <p:nvPr/>
        </p:nvSpPr>
        <p:spPr>
          <a:xfrm>
            <a:off x="8290641" y="2134603"/>
            <a:ext cx="786007" cy="4381958"/>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Rectangle 84">
            <a:extLst>
              <a:ext uri="{FF2B5EF4-FFF2-40B4-BE49-F238E27FC236}">
                <a16:creationId xmlns:a16="http://schemas.microsoft.com/office/drawing/2014/main" id="{E4D18EB6-50E9-676B-780E-DA33BD9E0CC4}"/>
              </a:ext>
            </a:extLst>
          </p:cNvPr>
          <p:cNvSpPr/>
          <p:nvPr/>
        </p:nvSpPr>
        <p:spPr>
          <a:xfrm>
            <a:off x="119270" y="1974213"/>
            <a:ext cx="7003660" cy="4586166"/>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Rounded Rectangular Callout 35">
            <a:extLst>
              <a:ext uri="{FF2B5EF4-FFF2-40B4-BE49-F238E27FC236}">
                <a16:creationId xmlns:a16="http://schemas.microsoft.com/office/drawing/2014/main" id="{412D94AD-4315-69E5-23F1-AF29DE58C32A}"/>
              </a:ext>
            </a:extLst>
          </p:cNvPr>
          <p:cNvSpPr/>
          <p:nvPr/>
        </p:nvSpPr>
        <p:spPr bwMode="auto">
          <a:xfrm>
            <a:off x="91875" y="2713495"/>
            <a:ext cx="6783821" cy="980015"/>
          </a:xfrm>
          <a:prstGeom prst="wedgeRoundRectCallout">
            <a:avLst>
              <a:gd name="adj1" fmla="val 54874"/>
              <a:gd name="adj2" fmla="val -9344"/>
              <a:gd name="adj3" fmla="val 16667"/>
            </a:avLst>
          </a:prstGeom>
          <a:solidFill>
            <a:srgbClr val="FBF7F5"/>
          </a:solidFill>
          <a:ln w="19050" cap="flat" cmpd="sng" algn="ctr">
            <a:solidFill>
              <a:srgbClr val="67655C"/>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 </a:t>
            </a:r>
            <a:r>
              <a:rPr kumimoji="0" lang="en-US" sz="2000" b="0" i="0" u="none" strike="noStrike" kern="1200" cap="none" spc="0" normalizeH="0" baseline="0" noProof="0" dirty="0" err="1">
                <a:ln>
                  <a:noFill/>
                </a:ln>
                <a:solidFill>
                  <a:prstClr val="black"/>
                </a:solidFill>
                <a:effectLst/>
                <a:uLnTx/>
                <a:uFillTx/>
                <a:latin typeface="Avenir Next" panose="020B0503020202020204" pitchFamily="34" charset="0"/>
                <a:ea typeface="ＭＳ Ｐゴシック" panose="020B0600070205080204" pitchFamily="34" charset="-128"/>
                <a:cs typeface="+mn-cs"/>
              </a:rPr>
              <a:t>bitline</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reads as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1</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only when all the target cells store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1</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sym typeface="Wingdings" pitchFamily="2" charset="2"/>
              </a:rPr>
              <a:t> Equivalent to the bitwise AND of all the target cells </a:t>
            </a:r>
            <a:endPar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endParaRPr>
          </a:p>
        </p:txBody>
      </p:sp>
      <p:sp>
        <p:nvSpPr>
          <p:cNvPr id="35" name="Rectangle 34">
            <a:extLst>
              <a:ext uri="{FF2B5EF4-FFF2-40B4-BE49-F238E27FC236}">
                <a16:creationId xmlns:a16="http://schemas.microsoft.com/office/drawing/2014/main" id="{E967A7FC-F6E9-7251-2034-3D77D077A567}"/>
              </a:ext>
            </a:extLst>
          </p:cNvPr>
          <p:cNvSpPr/>
          <p:nvPr/>
        </p:nvSpPr>
        <p:spPr>
          <a:xfrm>
            <a:off x="7122930" y="1974213"/>
            <a:ext cx="1190941" cy="4542348"/>
          </a:xfrm>
          <a:prstGeom prst="rect">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2" name="Slide Number Placeholder 91">
            <a:extLst>
              <a:ext uri="{FF2B5EF4-FFF2-40B4-BE49-F238E27FC236}">
                <a16:creationId xmlns:a16="http://schemas.microsoft.com/office/drawing/2014/main" id="{51BAF804-AFB6-5EF9-A6E2-0A567F7B094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19</a:t>
            </a:r>
          </a:p>
        </p:txBody>
      </p:sp>
    </p:spTree>
    <p:extLst>
      <p:ext uri="{BB962C8B-B14F-4D97-AF65-F5344CB8AC3E}">
        <p14:creationId xmlns:p14="http://schemas.microsoft.com/office/powerpoint/2010/main" val="1546253888"/>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AND</a:t>
            </a: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a:lstStyle/>
          <a:p>
            <a:r>
              <a:rPr lang="en-CH" dirty="0">
                <a:solidFill>
                  <a:srgbClr val="C80060"/>
                </a:solidFill>
                <a:latin typeface="Avenir Next Medium" panose="020B0503020202020204" pitchFamily="34" charset="0"/>
              </a:rPr>
              <a:t>Intra-Block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the same block </a:t>
            </a:r>
            <a:br>
              <a:rPr lang="en-CH" dirty="0">
                <a:solidFill>
                  <a:schemeClr val="accent1"/>
                </a:solidFill>
              </a:rPr>
            </a:br>
            <a:r>
              <a:rPr lang="en-CH" dirty="0">
                <a:solidFill>
                  <a:schemeClr val="accent1"/>
                </a:solidFill>
              </a:rPr>
              <a:t>   </a:t>
            </a:r>
            <a:r>
              <a:rPr lang="en-CH" dirty="0">
                <a:sym typeface="Wingdings" pitchFamily="2" charset="2"/>
              </a:rPr>
              <a:t></a:t>
            </a:r>
            <a:r>
              <a:rPr lang="en-CH" dirty="0"/>
              <a:t> </a:t>
            </a:r>
            <a:r>
              <a:rPr lang="en-CH" dirty="0">
                <a:solidFill>
                  <a:srgbClr val="C80060"/>
                </a:solidFill>
              </a:rPr>
              <a:t>Bitwise AND</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3883465"/>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6"/>
            <a:ext cx="3340542" cy="3358061"/>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572296"/>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0" name="Group 29">
            <a:extLst>
              <a:ext uri="{FF2B5EF4-FFF2-40B4-BE49-F238E27FC236}">
                <a16:creationId xmlns:a16="http://schemas.microsoft.com/office/drawing/2014/main" id="{336AC0E1-C3A2-6F50-4F1C-1838AAAA526A}"/>
              </a:ext>
            </a:extLst>
          </p:cNvPr>
          <p:cNvGrpSpPr/>
          <p:nvPr/>
        </p:nvGrpSpPr>
        <p:grpSpPr>
          <a:xfrm>
            <a:off x="3382115" y="3191198"/>
            <a:ext cx="5014215" cy="1988051"/>
            <a:chOff x="1422400" y="2671909"/>
            <a:chExt cx="6166530" cy="1988051"/>
          </a:xfrm>
        </p:grpSpPr>
        <p:grpSp>
          <p:nvGrpSpPr>
            <p:cNvPr id="31" name="Group 30">
              <a:extLst>
                <a:ext uri="{FF2B5EF4-FFF2-40B4-BE49-F238E27FC236}">
                  <a16:creationId xmlns:a16="http://schemas.microsoft.com/office/drawing/2014/main" id="{A54D0EED-F7AE-3399-A35F-5DD2E5791B55}"/>
                </a:ext>
              </a:extLst>
            </p:cNvPr>
            <p:cNvGrpSpPr/>
            <p:nvPr/>
          </p:nvGrpSpPr>
          <p:grpSpPr>
            <a:xfrm>
              <a:off x="1422400" y="2671909"/>
              <a:ext cx="6166530"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1422400" y="3334592"/>
              <a:ext cx="6166530"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293B1098-869E-2FDF-5816-DC9857BD52A9}"/>
                </a:ext>
              </a:extLst>
            </p:cNvPr>
            <p:cNvGrpSpPr/>
            <p:nvPr/>
          </p:nvGrpSpPr>
          <p:grpSpPr>
            <a:xfrm>
              <a:off x="1422400" y="3997275"/>
              <a:ext cx="6166530" cy="2"/>
              <a:chOff x="1231585" y="2671909"/>
              <a:chExt cx="6166530" cy="2"/>
            </a:xfrm>
          </p:grpSpPr>
          <p:cxnSp>
            <p:nvCxnSpPr>
              <p:cNvPr id="40" name="Straight Connector 39">
                <a:extLst>
                  <a:ext uri="{FF2B5EF4-FFF2-40B4-BE49-F238E27FC236}">
                    <a16:creationId xmlns:a16="http://schemas.microsoft.com/office/drawing/2014/main" id="{1941D14D-8737-D6E2-998D-FF3894B4B0A9}"/>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25CD21B-B3C7-26DA-0143-9D68215D5CF8}"/>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9C808435-2C78-1605-4BE9-904EF4B89982}"/>
                </a:ext>
              </a:extLst>
            </p:cNvPr>
            <p:cNvGrpSpPr/>
            <p:nvPr/>
          </p:nvGrpSpPr>
          <p:grpSpPr>
            <a:xfrm>
              <a:off x="1422400" y="4659958"/>
              <a:ext cx="6166530" cy="2"/>
              <a:chOff x="1231585" y="2671909"/>
              <a:chExt cx="6166530" cy="2"/>
            </a:xfrm>
          </p:grpSpPr>
          <p:cxnSp>
            <p:nvCxnSpPr>
              <p:cNvPr id="38" name="Straight Connector 37">
                <a:extLst>
                  <a:ext uri="{FF2B5EF4-FFF2-40B4-BE49-F238E27FC236}">
                    <a16:creationId xmlns:a16="http://schemas.microsoft.com/office/drawing/2014/main" id="{D01BF65E-5226-DA67-1929-EB5926854DEB}"/>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04113FB-9206-A9CB-0E30-C87332D2BA8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6" name="타원 299">
            <a:extLst>
              <a:ext uri="{FF2B5EF4-FFF2-40B4-BE49-F238E27FC236}">
                <a16:creationId xmlns:a16="http://schemas.microsoft.com/office/drawing/2014/main" id="{715BDDB0-F2BA-732C-8F89-B946C45E3F0E}"/>
              </a:ext>
            </a:extLst>
          </p:cNvPr>
          <p:cNvSpPr/>
          <p:nvPr/>
        </p:nvSpPr>
        <p:spPr>
          <a:xfrm>
            <a:off x="3782388"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7" name="타원 299">
            <a:extLst>
              <a:ext uri="{FF2B5EF4-FFF2-40B4-BE49-F238E27FC236}">
                <a16:creationId xmlns:a16="http://schemas.microsoft.com/office/drawing/2014/main" id="{E0B2046C-3EF6-C78D-56E7-5C2ACB38D989}"/>
              </a:ext>
            </a:extLst>
          </p:cNvPr>
          <p:cNvSpPr/>
          <p:nvPr/>
        </p:nvSpPr>
        <p:spPr>
          <a:xfrm>
            <a:off x="3779881"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8" name="타원 299">
            <a:extLst>
              <a:ext uri="{FF2B5EF4-FFF2-40B4-BE49-F238E27FC236}">
                <a16:creationId xmlns:a16="http://schemas.microsoft.com/office/drawing/2014/main" id="{0B980A76-EE1D-5F5C-E71F-7BFDED3F98DA}"/>
              </a:ext>
            </a:extLst>
          </p:cNvPr>
          <p:cNvSpPr/>
          <p:nvPr/>
        </p:nvSpPr>
        <p:spPr>
          <a:xfrm>
            <a:off x="3782388"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9" name="타원 299">
            <a:extLst>
              <a:ext uri="{FF2B5EF4-FFF2-40B4-BE49-F238E27FC236}">
                <a16:creationId xmlns:a16="http://schemas.microsoft.com/office/drawing/2014/main" id="{C1C8EAC4-1576-753D-C5CB-D8C7AA77B320}"/>
              </a:ext>
            </a:extLst>
          </p:cNvPr>
          <p:cNvSpPr/>
          <p:nvPr/>
        </p:nvSpPr>
        <p:spPr>
          <a:xfrm>
            <a:off x="3782388"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5" name="타원 299">
            <a:extLst>
              <a:ext uri="{FF2B5EF4-FFF2-40B4-BE49-F238E27FC236}">
                <a16:creationId xmlns:a16="http://schemas.microsoft.com/office/drawing/2014/main" id="{1ACB0B0D-6981-5F77-4D3B-07E9CC7EE671}"/>
              </a:ext>
            </a:extLst>
          </p:cNvPr>
          <p:cNvSpPr/>
          <p:nvPr/>
        </p:nvSpPr>
        <p:spPr>
          <a:xfrm>
            <a:off x="4895902" y="4237516"/>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6" name="타원 299">
            <a:extLst>
              <a:ext uri="{FF2B5EF4-FFF2-40B4-BE49-F238E27FC236}">
                <a16:creationId xmlns:a16="http://schemas.microsoft.com/office/drawing/2014/main" id="{6C5532B3-F992-714D-60DD-C3540C713DA3}"/>
              </a:ext>
            </a:extLst>
          </p:cNvPr>
          <p:cNvSpPr/>
          <p:nvPr/>
        </p:nvSpPr>
        <p:spPr>
          <a:xfrm>
            <a:off x="4895902"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2" name="타원 299">
            <a:extLst>
              <a:ext uri="{FF2B5EF4-FFF2-40B4-BE49-F238E27FC236}">
                <a16:creationId xmlns:a16="http://schemas.microsoft.com/office/drawing/2014/main" id="{47FEC1FE-15F2-4E31-D1F3-E364557B0147}"/>
              </a:ext>
            </a:extLst>
          </p:cNvPr>
          <p:cNvSpPr/>
          <p:nvPr/>
        </p:nvSpPr>
        <p:spPr>
          <a:xfrm>
            <a:off x="6009416"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3" name="타원 299">
            <a:extLst>
              <a:ext uri="{FF2B5EF4-FFF2-40B4-BE49-F238E27FC236}">
                <a16:creationId xmlns:a16="http://schemas.microsoft.com/office/drawing/2014/main" id="{7EB7C072-87F8-81BF-C789-F32F4C7AC2CD}"/>
              </a:ext>
            </a:extLst>
          </p:cNvPr>
          <p:cNvSpPr/>
          <p:nvPr/>
        </p:nvSpPr>
        <p:spPr>
          <a:xfrm>
            <a:off x="6009416" y="4900199"/>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9" name="타원 299">
            <a:extLst>
              <a:ext uri="{FF2B5EF4-FFF2-40B4-BE49-F238E27FC236}">
                <a16:creationId xmlns:a16="http://schemas.microsoft.com/office/drawing/2014/main" id="{E073C5B8-D66D-3E43-4822-96F19B62CF0B}"/>
              </a:ext>
            </a:extLst>
          </p:cNvPr>
          <p:cNvSpPr/>
          <p:nvPr/>
        </p:nvSpPr>
        <p:spPr>
          <a:xfrm>
            <a:off x="7122930"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0" name="타원 299">
            <a:extLst>
              <a:ext uri="{FF2B5EF4-FFF2-40B4-BE49-F238E27FC236}">
                <a16:creationId xmlns:a16="http://schemas.microsoft.com/office/drawing/2014/main" id="{7E5A5ED7-7A3A-F8A9-24B8-E055FA77F34B}"/>
              </a:ext>
            </a:extLst>
          </p:cNvPr>
          <p:cNvSpPr/>
          <p:nvPr/>
        </p:nvSpPr>
        <p:spPr>
          <a:xfrm>
            <a:off x="7122930" y="4900199"/>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96328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362804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3" name="TextBox 82">
            <a:extLst>
              <a:ext uri="{FF2B5EF4-FFF2-40B4-BE49-F238E27FC236}">
                <a16:creationId xmlns:a16="http://schemas.microsoft.com/office/drawing/2014/main" id="{2B2C8682-FC56-2430-DC5D-B0F23C0B00C2}"/>
              </a:ext>
            </a:extLst>
          </p:cNvPr>
          <p:cNvSpPr txBox="1"/>
          <p:nvPr/>
        </p:nvSpPr>
        <p:spPr>
          <a:xfrm>
            <a:off x="8390475" y="4285622"/>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4" name="TextBox 83">
            <a:extLst>
              <a:ext uri="{FF2B5EF4-FFF2-40B4-BE49-F238E27FC236}">
                <a16:creationId xmlns:a16="http://schemas.microsoft.com/office/drawing/2014/main" id="{23209F8F-7BE5-823E-2923-C6A823294893}"/>
              </a:ext>
            </a:extLst>
          </p:cNvPr>
          <p:cNvSpPr txBox="1"/>
          <p:nvPr/>
        </p:nvSpPr>
        <p:spPr>
          <a:xfrm>
            <a:off x="8390475" y="4953181"/>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2865978" y="3037311"/>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2865978" y="3703356"/>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8" name="TextBox 87">
            <a:extLst>
              <a:ext uri="{FF2B5EF4-FFF2-40B4-BE49-F238E27FC236}">
                <a16:creationId xmlns:a16="http://schemas.microsoft.com/office/drawing/2014/main" id="{C4D539F8-7EB9-F43B-FD6B-D9A8E853BDB7}"/>
              </a:ext>
            </a:extLst>
          </p:cNvPr>
          <p:cNvSpPr txBox="1"/>
          <p:nvPr/>
        </p:nvSpPr>
        <p:spPr>
          <a:xfrm>
            <a:off x="2865978" y="4369400"/>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9" name="TextBox 88">
            <a:extLst>
              <a:ext uri="{FF2B5EF4-FFF2-40B4-BE49-F238E27FC236}">
                <a16:creationId xmlns:a16="http://schemas.microsoft.com/office/drawing/2014/main" id="{783E6D58-916A-4BAC-0242-1DEE8F5BEE4C}"/>
              </a:ext>
            </a:extLst>
          </p:cNvPr>
          <p:cNvSpPr txBox="1"/>
          <p:nvPr/>
        </p:nvSpPr>
        <p:spPr>
          <a:xfrm>
            <a:off x="2865978" y="5024155"/>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9" name="그룹 835">
            <a:extLst>
              <a:ext uri="{FF2B5EF4-FFF2-40B4-BE49-F238E27FC236}">
                <a16:creationId xmlns:a16="http://schemas.microsoft.com/office/drawing/2014/main" id="{AD89CEF5-B0EC-73D6-A0A7-BB22FE2FB463}"/>
              </a:ext>
            </a:extLst>
          </p:cNvPr>
          <p:cNvGrpSpPr/>
          <p:nvPr/>
        </p:nvGrpSpPr>
        <p:grpSpPr>
          <a:xfrm rot="16200000">
            <a:off x="3779952" y="4380986"/>
            <a:ext cx="564373" cy="268733"/>
            <a:chOff x="5890169" y="4312037"/>
            <a:chExt cx="1895988" cy="1103725"/>
          </a:xfrm>
        </p:grpSpPr>
        <p:grpSp>
          <p:nvGrpSpPr>
            <p:cNvPr id="20" name="그룹 822">
              <a:extLst>
                <a:ext uri="{FF2B5EF4-FFF2-40B4-BE49-F238E27FC236}">
                  <a16:creationId xmlns:a16="http://schemas.microsoft.com/office/drawing/2014/main" id="{8E829146-C669-4C56-078B-405A6EECD7CB}"/>
                </a:ext>
              </a:extLst>
            </p:cNvPr>
            <p:cNvGrpSpPr/>
            <p:nvPr/>
          </p:nvGrpSpPr>
          <p:grpSpPr>
            <a:xfrm>
              <a:off x="6122466" y="4312037"/>
              <a:ext cx="1432853" cy="1103725"/>
              <a:chOff x="5991225" y="4310063"/>
              <a:chExt cx="496427" cy="273840"/>
            </a:xfrm>
          </p:grpSpPr>
          <p:cxnSp>
            <p:nvCxnSpPr>
              <p:cNvPr id="23" name="직선 연결선 771">
                <a:extLst>
                  <a:ext uri="{FF2B5EF4-FFF2-40B4-BE49-F238E27FC236}">
                    <a16:creationId xmlns:a16="http://schemas.microsoft.com/office/drawing/2014/main" id="{5A754324-AE2C-861B-87EE-B7341B2D69AB}"/>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789">
                <a:extLst>
                  <a:ext uri="{FF2B5EF4-FFF2-40B4-BE49-F238E27FC236}">
                    <a16:creationId xmlns:a16="http://schemas.microsoft.com/office/drawing/2014/main" id="{29502131-6DA6-6D0F-BB3C-2C49B903148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792">
                <a:extLst>
                  <a:ext uri="{FF2B5EF4-FFF2-40B4-BE49-F238E27FC236}">
                    <a16:creationId xmlns:a16="http://schemas.microsoft.com/office/drawing/2014/main" id="{ACDC2459-638E-0A3B-360B-5BFE47AB70A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07">
                <a:extLst>
                  <a:ext uri="{FF2B5EF4-FFF2-40B4-BE49-F238E27FC236}">
                    <a16:creationId xmlns:a16="http://schemas.microsoft.com/office/drawing/2014/main" id="{EEB135D1-3BFF-F885-50DB-B2502FD7AC9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0">
                <a:extLst>
                  <a:ext uri="{FF2B5EF4-FFF2-40B4-BE49-F238E27FC236}">
                    <a16:creationId xmlns:a16="http://schemas.microsoft.com/office/drawing/2014/main" id="{CD669DE3-B894-2A74-EB19-8078BD2344E4}"/>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8" name="직선 연결선 815">
                <a:extLst>
                  <a:ext uri="{FF2B5EF4-FFF2-40B4-BE49-F238E27FC236}">
                    <a16:creationId xmlns:a16="http://schemas.microsoft.com/office/drawing/2014/main" id="{2D215FBC-CE0B-A1BE-903A-E38D8100FEDA}"/>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19">
                <a:extLst>
                  <a:ext uri="{FF2B5EF4-FFF2-40B4-BE49-F238E27FC236}">
                    <a16:creationId xmlns:a16="http://schemas.microsoft.com/office/drawing/2014/main" id="{96367DBE-11AE-9E1C-72C3-123C8D6971E4}"/>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21" name="직선 연결선 826">
              <a:extLst>
                <a:ext uri="{FF2B5EF4-FFF2-40B4-BE49-F238E27FC236}">
                  <a16:creationId xmlns:a16="http://schemas.microsoft.com/office/drawing/2014/main" id="{F1C84639-4B7C-1BB1-6650-CA2F9603DCCE}"/>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32">
              <a:extLst>
                <a:ext uri="{FF2B5EF4-FFF2-40B4-BE49-F238E27FC236}">
                  <a16:creationId xmlns:a16="http://schemas.microsoft.com/office/drawing/2014/main" id="{1CE68011-83FA-59C5-0ACF-F8115C2C71E1}"/>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10" name="그룹 835">
            <a:extLst>
              <a:ext uri="{FF2B5EF4-FFF2-40B4-BE49-F238E27FC236}">
                <a16:creationId xmlns:a16="http://schemas.microsoft.com/office/drawing/2014/main" id="{E2DE9843-11A1-B72C-36ED-1FE88793A7D7}"/>
              </a:ext>
            </a:extLst>
          </p:cNvPr>
          <p:cNvGrpSpPr/>
          <p:nvPr/>
        </p:nvGrpSpPr>
        <p:grpSpPr>
          <a:xfrm rot="16200000">
            <a:off x="6006980" y="4380986"/>
            <a:ext cx="564373" cy="268733"/>
            <a:chOff x="5890169" y="4312037"/>
            <a:chExt cx="1895988" cy="1103725"/>
          </a:xfrm>
        </p:grpSpPr>
        <p:grpSp>
          <p:nvGrpSpPr>
            <p:cNvPr id="111" name="그룹 822">
              <a:extLst>
                <a:ext uri="{FF2B5EF4-FFF2-40B4-BE49-F238E27FC236}">
                  <a16:creationId xmlns:a16="http://schemas.microsoft.com/office/drawing/2014/main" id="{67B0FD71-9C96-60F5-8877-30B2470DD586}"/>
                </a:ext>
              </a:extLst>
            </p:cNvPr>
            <p:cNvGrpSpPr/>
            <p:nvPr/>
          </p:nvGrpSpPr>
          <p:grpSpPr>
            <a:xfrm>
              <a:off x="6122466" y="4312037"/>
              <a:ext cx="1432853" cy="1103725"/>
              <a:chOff x="5991225" y="4310063"/>
              <a:chExt cx="496427" cy="273840"/>
            </a:xfrm>
          </p:grpSpPr>
          <p:cxnSp>
            <p:nvCxnSpPr>
              <p:cNvPr id="114" name="직선 연결선 771">
                <a:extLst>
                  <a:ext uri="{FF2B5EF4-FFF2-40B4-BE49-F238E27FC236}">
                    <a16:creationId xmlns:a16="http://schemas.microsoft.com/office/drawing/2014/main" id="{D3964D48-33AF-B1DE-9969-8CF3B731D6EE}"/>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789">
                <a:extLst>
                  <a:ext uri="{FF2B5EF4-FFF2-40B4-BE49-F238E27FC236}">
                    <a16:creationId xmlns:a16="http://schemas.microsoft.com/office/drawing/2014/main" id="{FC9F90BD-B033-E238-9758-FD94E737AC60}"/>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792">
                <a:extLst>
                  <a:ext uri="{FF2B5EF4-FFF2-40B4-BE49-F238E27FC236}">
                    <a16:creationId xmlns:a16="http://schemas.microsoft.com/office/drawing/2014/main" id="{5BECE959-9F5F-BAFD-B6B4-98FE3A52356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07">
                <a:extLst>
                  <a:ext uri="{FF2B5EF4-FFF2-40B4-BE49-F238E27FC236}">
                    <a16:creationId xmlns:a16="http://schemas.microsoft.com/office/drawing/2014/main" id="{B18BE5E0-8EEB-4D43-3500-AA6D9DC1DFC3}"/>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8" name="직선 연결선 810">
                <a:extLst>
                  <a:ext uri="{FF2B5EF4-FFF2-40B4-BE49-F238E27FC236}">
                    <a16:creationId xmlns:a16="http://schemas.microsoft.com/office/drawing/2014/main" id="{3B7AB53D-1EB8-BA98-4484-EC8A178F21F8}"/>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9" name="직선 연결선 815">
                <a:extLst>
                  <a:ext uri="{FF2B5EF4-FFF2-40B4-BE49-F238E27FC236}">
                    <a16:creationId xmlns:a16="http://schemas.microsoft.com/office/drawing/2014/main" id="{37191955-2546-6884-E212-7393210FA55A}"/>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0" name="직선 연결선 819">
                <a:extLst>
                  <a:ext uri="{FF2B5EF4-FFF2-40B4-BE49-F238E27FC236}">
                    <a16:creationId xmlns:a16="http://schemas.microsoft.com/office/drawing/2014/main" id="{AF405206-B039-831F-3002-3E802BFEF75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12" name="직선 연결선 826">
              <a:extLst>
                <a:ext uri="{FF2B5EF4-FFF2-40B4-BE49-F238E27FC236}">
                  <a16:creationId xmlns:a16="http://schemas.microsoft.com/office/drawing/2014/main" id="{D7552775-FA91-2568-52A4-3D092D2E18F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832">
              <a:extLst>
                <a:ext uri="{FF2B5EF4-FFF2-40B4-BE49-F238E27FC236}">
                  <a16:creationId xmlns:a16="http://schemas.microsoft.com/office/drawing/2014/main" id="{5D9C5420-0640-8924-8017-7D7C94306316}"/>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21" name="그룹 835">
            <a:extLst>
              <a:ext uri="{FF2B5EF4-FFF2-40B4-BE49-F238E27FC236}">
                <a16:creationId xmlns:a16="http://schemas.microsoft.com/office/drawing/2014/main" id="{46F06E68-A4D3-1E29-B631-77531C389F37}"/>
              </a:ext>
            </a:extLst>
          </p:cNvPr>
          <p:cNvGrpSpPr/>
          <p:nvPr/>
        </p:nvGrpSpPr>
        <p:grpSpPr>
          <a:xfrm rot="16200000">
            <a:off x="6006981" y="5048019"/>
            <a:ext cx="564373" cy="268733"/>
            <a:chOff x="5890169" y="4312037"/>
            <a:chExt cx="1895988" cy="1103725"/>
          </a:xfrm>
        </p:grpSpPr>
        <p:grpSp>
          <p:nvGrpSpPr>
            <p:cNvPr id="122" name="그룹 822">
              <a:extLst>
                <a:ext uri="{FF2B5EF4-FFF2-40B4-BE49-F238E27FC236}">
                  <a16:creationId xmlns:a16="http://schemas.microsoft.com/office/drawing/2014/main" id="{4E1C80F3-56B0-E94D-2AF2-B4296032C0D7}"/>
                </a:ext>
              </a:extLst>
            </p:cNvPr>
            <p:cNvGrpSpPr/>
            <p:nvPr/>
          </p:nvGrpSpPr>
          <p:grpSpPr>
            <a:xfrm>
              <a:off x="6122466" y="4312037"/>
              <a:ext cx="1432853" cy="1103725"/>
              <a:chOff x="5991225" y="4310063"/>
              <a:chExt cx="496427" cy="273840"/>
            </a:xfrm>
          </p:grpSpPr>
          <p:cxnSp>
            <p:nvCxnSpPr>
              <p:cNvPr id="125" name="직선 연결선 771">
                <a:extLst>
                  <a:ext uri="{FF2B5EF4-FFF2-40B4-BE49-F238E27FC236}">
                    <a16:creationId xmlns:a16="http://schemas.microsoft.com/office/drawing/2014/main" id="{56472CE2-E17B-E0AD-132B-B81078087073}"/>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6" name="직선 연결선 789">
                <a:extLst>
                  <a:ext uri="{FF2B5EF4-FFF2-40B4-BE49-F238E27FC236}">
                    <a16:creationId xmlns:a16="http://schemas.microsoft.com/office/drawing/2014/main" id="{5D061D8C-AFBA-BE3D-7F94-8AFA7F763244}"/>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7" name="직선 연결선 792">
                <a:extLst>
                  <a:ext uri="{FF2B5EF4-FFF2-40B4-BE49-F238E27FC236}">
                    <a16:creationId xmlns:a16="http://schemas.microsoft.com/office/drawing/2014/main" id="{33846EE5-4EE4-CC6D-F181-8ACB111A2086}"/>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8" name="직선 연결선 807">
                <a:extLst>
                  <a:ext uri="{FF2B5EF4-FFF2-40B4-BE49-F238E27FC236}">
                    <a16:creationId xmlns:a16="http://schemas.microsoft.com/office/drawing/2014/main" id="{79026406-EEB7-C1B6-3937-3592D4643347}"/>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9" name="직선 연결선 810">
                <a:extLst>
                  <a:ext uri="{FF2B5EF4-FFF2-40B4-BE49-F238E27FC236}">
                    <a16:creationId xmlns:a16="http://schemas.microsoft.com/office/drawing/2014/main" id="{81395FAA-5370-B2C9-3F9C-FC72D2D8585B}"/>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0" name="직선 연결선 815">
                <a:extLst>
                  <a:ext uri="{FF2B5EF4-FFF2-40B4-BE49-F238E27FC236}">
                    <a16:creationId xmlns:a16="http://schemas.microsoft.com/office/drawing/2014/main" id="{3806A183-4C5D-6E8D-97F1-ADCD0637E45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1" name="직선 연결선 819">
                <a:extLst>
                  <a:ext uri="{FF2B5EF4-FFF2-40B4-BE49-F238E27FC236}">
                    <a16:creationId xmlns:a16="http://schemas.microsoft.com/office/drawing/2014/main" id="{932D1442-8E11-B6B1-230B-32D3C8615C83}"/>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23" name="직선 연결선 826">
              <a:extLst>
                <a:ext uri="{FF2B5EF4-FFF2-40B4-BE49-F238E27FC236}">
                  <a16:creationId xmlns:a16="http://schemas.microsoft.com/office/drawing/2014/main" id="{BE4AC356-3A57-A5D9-5E8C-14A0181F9A16}"/>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24" name="직선 연결선 832">
              <a:extLst>
                <a:ext uri="{FF2B5EF4-FFF2-40B4-BE49-F238E27FC236}">
                  <a16:creationId xmlns:a16="http://schemas.microsoft.com/office/drawing/2014/main" id="{21F6AFD1-4707-F432-BE32-FEBDEB6FE4C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32" name="그룹 835">
            <a:extLst>
              <a:ext uri="{FF2B5EF4-FFF2-40B4-BE49-F238E27FC236}">
                <a16:creationId xmlns:a16="http://schemas.microsoft.com/office/drawing/2014/main" id="{1BF5A43A-17DF-637B-FADC-39781538C6C0}"/>
              </a:ext>
            </a:extLst>
          </p:cNvPr>
          <p:cNvGrpSpPr/>
          <p:nvPr/>
        </p:nvGrpSpPr>
        <p:grpSpPr>
          <a:xfrm rot="16200000">
            <a:off x="7120494" y="4380986"/>
            <a:ext cx="564373" cy="268733"/>
            <a:chOff x="5890169" y="4312037"/>
            <a:chExt cx="1895988" cy="1103725"/>
          </a:xfrm>
        </p:grpSpPr>
        <p:grpSp>
          <p:nvGrpSpPr>
            <p:cNvPr id="133" name="그룹 822">
              <a:extLst>
                <a:ext uri="{FF2B5EF4-FFF2-40B4-BE49-F238E27FC236}">
                  <a16:creationId xmlns:a16="http://schemas.microsoft.com/office/drawing/2014/main" id="{79274270-930E-A63A-45A1-75B1D628A402}"/>
                </a:ext>
              </a:extLst>
            </p:cNvPr>
            <p:cNvGrpSpPr/>
            <p:nvPr/>
          </p:nvGrpSpPr>
          <p:grpSpPr>
            <a:xfrm>
              <a:off x="6122466" y="4312037"/>
              <a:ext cx="1432853" cy="1103725"/>
              <a:chOff x="5991225" y="4310063"/>
              <a:chExt cx="496427" cy="273840"/>
            </a:xfrm>
          </p:grpSpPr>
          <p:cxnSp>
            <p:nvCxnSpPr>
              <p:cNvPr id="136" name="직선 연결선 771">
                <a:extLst>
                  <a:ext uri="{FF2B5EF4-FFF2-40B4-BE49-F238E27FC236}">
                    <a16:creationId xmlns:a16="http://schemas.microsoft.com/office/drawing/2014/main" id="{34672CA8-1EEF-0C00-B9CC-A68DEFB1046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7" name="직선 연결선 789">
                <a:extLst>
                  <a:ext uri="{FF2B5EF4-FFF2-40B4-BE49-F238E27FC236}">
                    <a16:creationId xmlns:a16="http://schemas.microsoft.com/office/drawing/2014/main" id="{EA15D5AC-7B24-9276-B617-D68B7791F7E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8" name="직선 연결선 792">
                <a:extLst>
                  <a:ext uri="{FF2B5EF4-FFF2-40B4-BE49-F238E27FC236}">
                    <a16:creationId xmlns:a16="http://schemas.microsoft.com/office/drawing/2014/main" id="{6DD1EEA3-9B7A-3CD2-6E46-E654B119D8F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9" name="직선 연결선 807">
                <a:extLst>
                  <a:ext uri="{FF2B5EF4-FFF2-40B4-BE49-F238E27FC236}">
                    <a16:creationId xmlns:a16="http://schemas.microsoft.com/office/drawing/2014/main" id="{E227C1E6-1AC3-71A4-761A-FD06198F1E5D}"/>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0" name="직선 연결선 810">
                <a:extLst>
                  <a:ext uri="{FF2B5EF4-FFF2-40B4-BE49-F238E27FC236}">
                    <a16:creationId xmlns:a16="http://schemas.microsoft.com/office/drawing/2014/main" id="{DF1D6C90-E511-BC55-B217-2EEC4CD2B36A}"/>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1" name="직선 연결선 815">
                <a:extLst>
                  <a:ext uri="{FF2B5EF4-FFF2-40B4-BE49-F238E27FC236}">
                    <a16:creationId xmlns:a16="http://schemas.microsoft.com/office/drawing/2014/main" id="{E6874B1F-59D1-7760-57EC-DD8F21C0D4CD}"/>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2" name="직선 연결선 819">
                <a:extLst>
                  <a:ext uri="{FF2B5EF4-FFF2-40B4-BE49-F238E27FC236}">
                    <a16:creationId xmlns:a16="http://schemas.microsoft.com/office/drawing/2014/main" id="{01161A12-F6E3-55A0-5A12-F19083E37C4E}"/>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34" name="직선 연결선 826">
              <a:extLst>
                <a:ext uri="{FF2B5EF4-FFF2-40B4-BE49-F238E27FC236}">
                  <a16:creationId xmlns:a16="http://schemas.microsoft.com/office/drawing/2014/main" id="{85CDB2E5-4914-8F24-B835-5E9F3EAD22F2}"/>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35" name="직선 연결선 832">
              <a:extLst>
                <a:ext uri="{FF2B5EF4-FFF2-40B4-BE49-F238E27FC236}">
                  <a16:creationId xmlns:a16="http://schemas.microsoft.com/office/drawing/2014/main" id="{3032E4D8-1818-D24A-7685-0F925B877462}"/>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43" name="그룹 835">
            <a:extLst>
              <a:ext uri="{FF2B5EF4-FFF2-40B4-BE49-F238E27FC236}">
                <a16:creationId xmlns:a16="http://schemas.microsoft.com/office/drawing/2014/main" id="{1B63DB89-B2C0-F8FF-C54A-3B445F5441D8}"/>
              </a:ext>
            </a:extLst>
          </p:cNvPr>
          <p:cNvGrpSpPr/>
          <p:nvPr/>
        </p:nvGrpSpPr>
        <p:grpSpPr>
          <a:xfrm rot="16200000">
            <a:off x="7120495" y="5048019"/>
            <a:ext cx="564373" cy="268733"/>
            <a:chOff x="5890169" y="4312037"/>
            <a:chExt cx="1895988" cy="1103725"/>
          </a:xfrm>
        </p:grpSpPr>
        <p:grpSp>
          <p:nvGrpSpPr>
            <p:cNvPr id="144" name="그룹 822">
              <a:extLst>
                <a:ext uri="{FF2B5EF4-FFF2-40B4-BE49-F238E27FC236}">
                  <a16:creationId xmlns:a16="http://schemas.microsoft.com/office/drawing/2014/main" id="{82C314C4-E967-C2CE-1A40-96DD0609CA44}"/>
                </a:ext>
              </a:extLst>
            </p:cNvPr>
            <p:cNvGrpSpPr/>
            <p:nvPr/>
          </p:nvGrpSpPr>
          <p:grpSpPr>
            <a:xfrm>
              <a:off x="6122466" y="4312037"/>
              <a:ext cx="1432853" cy="1103725"/>
              <a:chOff x="5991225" y="4310063"/>
              <a:chExt cx="496427" cy="273840"/>
            </a:xfrm>
          </p:grpSpPr>
          <p:cxnSp>
            <p:nvCxnSpPr>
              <p:cNvPr id="147" name="직선 연결선 771">
                <a:extLst>
                  <a:ext uri="{FF2B5EF4-FFF2-40B4-BE49-F238E27FC236}">
                    <a16:creationId xmlns:a16="http://schemas.microsoft.com/office/drawing/2014/main" id="{8BC0464A-3224-FE23-A865-C9B716335027}"/>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8" name="직선 연결선 789">
                <a:extLst>
                  <a:ext uri="{FF2B5EF4-FFF2-40B4-BE49-F238E27FC236}">
                    <a16:creationId xmlns:a16="http://schemas.microsoft.com/office/drawing/2014/main" id="{F53CDD37-E834-BE1F-6B91-E6B19AF3B099}"/>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9" name="직선 연결선 792">
                <a:extLst>
                  <a:ext uri="{FF2B5EF4-FFF2-40B4-BE49-F238E27FC236}">
                    <a16:creationId xmlns:a16="http://schemas.microsoft.com/office/drawing/2014/main" id="{9F8C6A34-D777-39A7-B81A-68F94AC7AFBA}"/>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0" name="직선 연결선 807">
                <a:extLst>
                  <a:ext uri="{FF2B5EF4-FFF2-40B4-BE49-F238E27FC236}">
                    <a16:creationId xmlns:a16="http://schemas.microsoft.com/office/drawing/2014/main" id="{4BCDB7BD-877C-EDB7-4B96-32548C16A309}"/>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1" name="직선 연결선 810">
                <a:extLst>
                  <a:ext uri="{FF2B5EF4-FFF2-40B4-BE49-F238E27FC236}">
                    <a16:creationId xmlns:a16="http://schemas.microsoft.com/office/drawing/2014/main" id="{8365F89A-001A-6260-DEFC-CB8788DD27AD}"/>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2" name="직선 연결선 815">
                <a:extLst>
                  <a:ext uri="{FF2B5EF4-FFF2-40B4-BE49-F238E27FC236}">
                    <a16:creationId xmlns:a16="http://schemas.microsoft.com/office/drawing/2014/main" id="{BF87F730-2A0B-50D4-6EF8-3BE57FEECDC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3" name="직선 연결선 819">
                <a:extLst>
                  <a:ext uri="{FF2B5EF4-FFF2-40B4-BE49-F238E27FC236}">
                    <a16:creationId xmlns:a16="http://schemas.microsoft.com/office/drawing/2014/main" id="{2DF7A94E-F48A-16A3-4703-4BC229F2CBE4}"/>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45" name="직선 연결선 826">
              <a:extLst>
                <a:ext uri="{FF2B5EF4-FFF2-40B4-BE49-F238E27FC236}">
                  <a16:creationId xmlns:a16="http://schemas.microsoft.com/office/drawing/2014/main" id="{EBD2A457-ABA1-4356-D024-3E0793D8377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46" name="직선 연결선 832">
              <a:extLst>
                <a:ext uri="{FF2B5EF4-FFF2-40B4-BE49-F238E27FC236}">
                  <a16:creationId xmlns:a16="http://schemas.microsoft.com/office/drawing/2014/main" id="{2BA59ECA-CAAE-307D-DB67-89EEB7ABFE33}"/>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sp>
        <p:nvSpPr>
          <p:cNvPr id="154" name="TextBox 153">
            <a:extLst>
              <a:ext uri="{FF2B5EF4-FFF2-40B4-BE49-F238E27FC236}">
                <a16:creationId xmlns:a16="http://schemas.microsoft.com/office/drawing/2014/main" id="{899C8904-684B-3AE0-22A4-4F64BA9C08C6}"/>
              </a:ext>
            </a:extLst>
          </p:cNvPr>
          <p:cNvSpPr txBox="1"/>
          <p:nvPr/>
        </p:nvSpPr>
        <p:spPr>
          <a:xfrm>
            <a:off x="-85888" y="3317632"/>
            <a:ext cx="3190481"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Target Cell</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resistance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(1)</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or</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an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open switch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(0)</a:t>
            </a:r>
          </a:p>
        </p:txBody>
      </p:sp>
      <p:sp>
        <p:nvSpPr>
          <p:cNvPr id="155" name="Left Brace 154">
            <a:extLst>
              <a:ext uri="{FF2B5EF4-FFF2-40B4-BE49-F238E27FC236}">
                <a16:creationId xmlns:a16="http://schemas.microsoft.com/office/drawing/2014/main" id="{33AA3690-BC45-5E74-93ED-ACE1BA77DB4C}"/>
              </a:ext>
            </a:extLst>
          </p:cNvPr>
          <p:cNvSpPr/>
          <p:nvPr/>
        </p:nvSpPr>
        <p:spPr>
          <a:xfrm>
            <a:off x="2634768" y="2887743"/>
            <a:ext cx="323170" cy="2917545"/>
          </a:xfrm>
          <a:prstGeom prst="leftBrace">
            <a:avLst>
              <a:gd name="adj1" fmla="val 52841"/>
              <a:gd name="adj2" fmla="val 31444"/>
            </a:avLst>
          </a:prstGeom>
          <a:ln w="19050">
            <a:solidFill>
              <a:srgbClr val="C80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그룹 835">
            <a:extLst>
              <a:ext uri="{FF2B5EF4-FFF2-40B4-BE49-F238E27FC236}">
                <a16:creationId xmlns:a16="http://schemas.microsoft.com/office/drawing/2014/main" id="{B63CB6F7-84D5-09AD-996F-9FBB94EEC874}"/>
              </a:ext>
            </a:extLst>
          </p:cNvPr>
          <p:cNvGrpSpPr/>
          <p:nvPr/>
        </p:nvGrpSpPr>
        <p:grpSpPr>
          <a:xfrm rot="16200000">
            <a:off x="4893346" y="3720630"/>
            <a:ext cx="564373" cy="268733"/>
            <a:chOff x="5890169" y="4312037"/>
            <a:chExt cx="1895988" cy="1103725"/>
          </a:xfrm>
        </p:grpSpPr>
        <p:grpSp>
          <p:nvGrpSpPr>
            <p:cNvPr id="157" name="그룹 822">
              <a:extLst>
                <a:ext uri="{FF2B5EF4-FFF2-40B4-BE49-F238E27FC236}">
                  <a16:creationId xmlns:a16="http://schemas.microsoft.com/office/drawing/2014/main" id="{57B5F6AF-9264-3133-9F75-3778674D3752}"/>
                </a:ext>
              </a:extLst>
            </p:cNvPr>
            <p:cNvGrpSpPr/>
            <p:nvPr/>
          </p:nvGrpSpPr>
          <p:grpSpPr>
            <a:xfrm>
              <a:off x="6122466" y="4312037"/>
              <a:ext cx="1432853" cy="1103725"/>
              <a:chOff x="5991225" y="4310063"/>
              <a:chExt cx="496427" cy="273840"/>
            </a:xfrm>
          </p:grpSpPr>
          <p:cxnSp>
            <p:nvCxnSpPr>
              <p:cNvPr id="160" name="직선 연결선 771">
                <a:extLst>
                  <a:ext uri="{FF2B5EF4-FFF2-40B4-BE49-F238E27FC236}">
                    <a16:creationId xmlns:a16="http://schemas.microsoft.com/office/drawing/2014/main" id="{4786857B-F26A-2243-D22E-018997E1C8E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1" name="직선 연결선 789">
                <a:extLst>
                  <a:ext uri="{FF2B5EF4-FFF2-40B4-BE49-F238E27FC236}">
                    <a16:creationId xmlns:a16="http://schemas.microsoft.com/office/drawing/2014/main" id="{904F2D5C-4791-75D2-5301-7F2E084D7FC8}"/>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2" name="직선 연결선 792">
                <a:extLst>
                  <a:ext uri="{FF2B5EF4-FFF2-40B4-BE49-F238E27FC236}">
                    <a16:creationId xmlns:a16="http://schemas.microsoft.com/office/drawing/2014/main" id="{AE7EC974-371B-1F86-D025-35CBE8CCD0B9}"/>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3" name="직선 연결선 807">
                <a:extLst>
                  <a:ext uri="{FF2B5EF4-FFF2-40B4-BE49-F238E27FC236}">
                    <a16:creationId xmlns:a16="http://schemas.microsoft.com/office/drawing/2014/main" id="{BC212E2C-7AEC-8978-9178-F81D43E17D26}"/>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4" name="직선 연결선 810">
                <a:extLst>
                  <a:ext uri="{FF2B5EF4-FFF2-40B4-BE49-F238E27FC236}">
                    <a16:creationId xmlns:a16="http://schemas.microsoft.com/office/drawing/2014/main" id="{B2025A5D-D679-CF90-3DF1-69924ACC8CE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5" name="직선 연결선 815">
                <a:extLst>
                  <a:ext uri="{FF2B5EF4-FFF2-40B4-BE49-F238E27FC236}">
                    <a16:creationId xmlns:a16="http://schemas.microsoft.com/office/drawing/2014/main" id="{2C5B9AF3-91BB-0A0F-AE8B-4F6C9832898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6" name="직선 연결선 819">
                <a:extLst>
                  <a:ext uri="{FF2B5EF4-FFF2-40B4-BE49-F238E27FC236}">
                    <a16:creationId xmlns:a16="http://schemas.microsoft.com/office/drawing/2014/main" id="{97D2F2BC-7B2E-B435-002B-A2D0B234864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58" name="직선 연결선 826">
              <a:extLst>
                <a:ext uri="{FF2B5EF4-FFF2-40B4-BE49-F238E27FC236}">
                  <a16:creationId xmlns:a16="http://schemas.microsoft.com/office/drawing/2014/main" id="{B64CC501-4BA8-9496-C1E7-CBE4D285198B}"/>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9" name="직선 연결선 832">
              <a:extLst>
                <a:ext uri="{FF2B5EF4-FFF2-40B4-BE49-F238E27FC236}">
                  <a16:creationId xmlns:a16="http://schemas.microsoft.com/office/drawing/2014/main" id="{93AA5A4B-32FB-82AC-B658-0EC80949E757}"/>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67" name="그룹 835">
            <a:extLst>
              <a:ext uri="{FF2B5EF4-FFF2-40B4-BE49-F238E27FC236}">
                <a16:creationId xmlns:a16="http://schemas.microsoft.com/office/drawing/2014/main" id="{CBA410D2-F61C-1BB0-809E-3DFEF737C6F0}"/>
              </a:ext>
            </a:extLst>
          </p:cNvPr>
          <p:cNvGrpSpPr/>
          <p:nvPr/>
        </p:nvGrpSpPr>
        <p:grpSpPr>
          <a:xfrm rot="16200000">
            <a:off x="6006980" y="3060186"/>
            <a:ext cx="564373" cy="268733"/>
            <a:chOff x="5890169" y="4312037"/>
            <a:chExt cx="1895988" cy="1103725"/>
          </a:xfrm>
        </p:grpSpPr>
        <p:grpSp>
          <p:nvGrpSpPr>
            <p:cNvPr id="168" name="그룹 822">
              <a:extLst>
                <a:ext uri="{FF2B5EF4-FFF2-40B4-BE49-F238E27FC236}">
                  <a16:creationId xmlns:a16="http://schemas.microsoft.com/office/drawing/2014/main" id="{EE5C1BD7-D2B8-C593-5684-E33024672C2B}"/>
                </a:ext>
              </a:extLst>
            </p:cNvPr>
            <p:cNvGrpSpPr/>
            <p:nvPr/>
          </p:nvGrpSpPr>
          <p:grpSpPr>
            <a:xfrm>
              <a:off x="6122466" y="4312037"/>
              <a:ext cx="1432853" cy="1103725"/>
              <a:chOff x="5991225" y="4310063"/>
              <a:chExt cx="496427" cy="273840"/>
            </a:xfrm>
          </p:grpSpPr>
          <p:cxnSp>
            <p:nvCxnSpPr>
              <p:cNvPr id="171" name="직선 연결선 771">
                <a:extLst>
                  <a:ext uri="{FF2B5EF4-FFF2-40B4-BE49-F238E27FC236}">
                    <a16:creationId xmlns:a16="http://schemas.microsoft.com/office/drawing/2014/main" id="{9D1BCDE7-1DD9-C412-BD72-F48E0165A96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2" name="직선 연결선 789">
                <a:extLst>
                  <a:ext uri="{FF2B5EF4-FFF2-40B4-BE49-F238E27FC236}">
                    <a16:creationId xmlns:a16="http://schemas.microsoft.com/office/drawing/2014/main" id="{B7D0D51C-51F8-09AC-FB9C-AF9BA631421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3" name="직선 연결선 792">
                <a:extLst>
                  <a:ext uri="{FF2B5EF4-FFF2-40B4-BE49-F238E27FC236}">
                    <a16:creationId xmlns:a16="http://schemas.microsoft.com/office/drawing/2014/main" id="{E9789E80-8914-CB8F-0F5A-B5B8A2B7915F}"/>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4" name="직선 연결선 807">
                <a:extLst>
                  <a:ext uri="{FF2B5EF4-FFF2-40B4-BE49-F238E27FC236}">
                    <a16:creationId xmlns:a16="http://schemas.microsoft.com/office/drawing/2014/main" id="{A3C24941-2F56-7235-691C-82F85C342B27}"/>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5" name="직선 연결선 810">
                <a:extLst>
                  <a:ext uri="{FF2B5EF4-FFF2-40B4-BE49-F238E27FC236}">
                    <a16:creationId xmlns:a16="http://schemas.microsoft.com/office/drawing/2014/main" id="{811F6DE6-13F6-8A97-57C9-9D487156F72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6" name="직선 연결선 815">
                <a:extLst>
                  <a:ext uri="{FF2B5EF4-FFF2-40B4-BE49-F238E27FC236}">
                    <a16:creationId xmlns:a16="http://schemas.microsoft.com/office/drawing/2014/main" id="{094FE345-6948-4FCF-4EDB-64F5A4B36B4F}"/>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7" name="직선 연결선 819">
                <a:extLst>
                  <a:ext uri="{FF2B5EF4-FFF2-40B4-BE49-F238E27FC236}">
                    <a16:creationId xmlns:a16="http://schemas.microsoft.com/office/drawing/2014/main" id="{560425F4-11BA-7FE4-584E-ADDC4F93CDC0}"/>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69" name="직선 연결선 826">
              <a:extLst>
                <a:ext uri="{FF2B5EF4-FFF2-40B4-BE49-F238E27FC236}">
                  <a16:creationId xmlns:a16="http://schemas.microsoft.com/office/drawing/2014/main" id="{3F2D677A-3109-2CE2-2243-B98E6C00ADF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0" name="직선 연결선 832">
              <a:extLst>
                <a:ext uri="{FF2B5EF4-FFF2-40B4-BE49-F238E27FC236}">
                  <a16:creationId xmlns:a16="http://schemas.microsoft.com/office/drawing/2014/main" id="{CB38072E-5F48-9231-1213-695F698A093D}"/>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78" name="그룹 835">
            <a:extLst>
              <a:ext uri="{FF2B5EF4-FFF2-40B4-BE49-F238E27FC236}">
                <a16:creationId xmlns:a16="http://schemas.microsoft.com/office/drawing/2014/main" id="{86A5B3C9-0EE9-2C01-407C-2AE2889687F5}"/>
              </a:ext>
            </a:extLst>
          </p:cNvPr>
          <p:cNvGrpSpPr/>
          <p:nvPr/>
        </p:nvGrpSpPr>
        <p:grpSpPr>
          <a:xfrm rot="16200000">
            <a:off x="7120494" y="3047310"/>
            <a:ext cx="564373" cy="268733"/>
            <a:chOff x="5890169" y="4312037"/>
            <a:chExt cx="1895988" cy="1103725"/>
          </a:xfrm>
        </p:grpSpPr>
        <p:grpSp>
          <p:nvGrpSpPr>
            <p:cNvPr id="179" name="그룹 822">
              <a:extLst>
                <a:ext uri="{FF2B5EF4-FFF2-40B4-BE49-F238E27FC236}">
                  <a16:creationId xmlns:a16="http://schemas.microsoft.com/office/drawing/2014/main" id="{1FFBE70D-3875-2509-A49E-D48E1213AFFA}"/>
                </a:ext>
              </a:extLst>
            </p:cNvPr>
            <p:cNvGrpSpPr/>
            <p:nvPr/>
          </p:nvGrpSpPr>
          <p:grpSpPr>
            <a:xfrm>
              <a:off x="6122466" y="4312037"/>
              <a:ext cx="1432853" cy="1103725"/>
              <a:chOff x="5991225" y="4310063"/>
              <a:chExt cx="496427" cy="273840"/>
            </a:xfrm>
          </p:grpSpPr>
          <p:cxnSp>
            <p:nvCxnSpPr>
              <p:cNvPr id="182" name="직선 연결선 771">
                <a:extLst>
                  <a:ext uri="{FF2B5EF4-FFF2-40B4-BE49-F238E27FC236}">
                    <a16:creationId xmlns:a16="http://schemas.microsoft.com/office/drawing/2014/main" id="{77909EF5-2276-582E-037A-5F31B18C3FC9}"/>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3" name="직선 연결선 789">
                <a:extLst>
                  <a:ext uri="{FF2B5EF4-FFF2-40B4-BE49-F238E27FC236}">
                    <a16:creationId xmlns:a16="http://schemas.microsoft.com/office/drawing/2014/main" id="{83E4595D-3FEE-8433-87FB-529A7A7AAB7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4" name="직선 연결선 792">
                <a:extLst>
                  <a:ext uri="{FF2B5EF4-FFF2-40B4-BE49-F238E27FC236}">
                    <a16:creationId xmlns:a16="http://schemas.microsoft.com/office/drawing/2014/main" id="{712B062D-F37A-3428-150D-CA38B04579F8}"/>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5" name="직선 연결선 807">
                <a:extLst>
                  <a:ext uri="{FF2B5EF4-FFF2-40B4-BE49-F238E27FC236}">
                    <a16:creationId xmlns:a16="http://schemas.microsoft.com/office/drawing/2014/main" id="{5852D7AA-95EE-CB62-C41F-2340BF71B4D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6" name="직선 연결선 810">
                <a:extLst>
                  <a:ext uri="{FF2B5EF4-FFF2-40B4-BE49-F238E27FC236}">
                    <a16:creationId xmlns:a16="http://schemas.microsoft.com/office/drawing/2014/main" id="{36902E79-E858-773C-A571-DFEE41D9CA6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7" name="직선 연결선 815">
                <a:extLst>
                  <a:ext uri="{FF2B5EF4-FFF2-40B4-BE49-F238E27FC236}">
                    <a16:creationId xmlns:a16="http://schemas.microsoft.com/office/drawing/2014/main" id="{8811803A-A435-0430-6E45-6640D4235A6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8" name="직선 연결선 819">
                <a:extLst>
                  <a:ext uri="{FF2B5EF4-FFF2-40B4-BE49-F238E27FC236}">
                    <a16:creationId xmlns:a16="http://schemas.microsoft.com/office/drawing/2014/main" id="{51C62045-6984-D8C1-C3F6-9B55A8C158E6}"/>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80" name="직선 연결선 826">
              <a:extLst>
                <a:ext uri="{FF2B5EF4-FFF2-40B4-BE49-F238E27FC236}">
                  <a16:creationId xmlns:a16="http://schemas.microsoft.com/office/drawing/2014/main" id="{9C58DD7B-F716-7577-8D1D-AF378BD3E75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1" name="직선 연결선 832">
              <a:extLst>
                <a:ext uri="{FF2B5EF4-FFF2-40B4-BE49-F238E27FC236}">
                  <a16:creationId xmlns:a16="http://schemas.microsoft.com/office/drawing/2014/main" id="{95BD4133-B6F6-E84F-8347-AEB260DFF954}"/>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89" name="그룹 835">
            <a:extLst>
              <a:ext uri="{FF2B5EF4-FFF2-40B4-BE49-F238E27FC236}">
                <a16:creationId xmlns:a16="http://schemas.microsoft.com/office/drawing/2014/main" id="{78E25BF5-362F-8941-9132-C143583DC978}"/>
              </a:ext>
            </a:extLst>
          </p:cNvPr>
          <p:cNvGrpSpPr/>
          <p:nvPr/>
        </p:nvGrpSpPr>
        <p:grpSpPr>
          <a:xfrm rot="16200000">
            <a:off x="7120495" y="3714343"/>
            <a:ext cx="564373" cy="268733"/>
            <a:chOff x="5890169" y="4312037"/>
            <a:chExt cx="1895988" cy="1103725"/>
          </a:xfrm>
        </p:grpSpPr>
        <p:grpSp>
          <p:nvGrpSpPr>
            <p:cNvPr id="190" name="그룹 822">
              <a:extLst>
                <a:ext uri="{FF2B5EF4-FFF2-40B4-BE49-F238E27FC236}">
                  <a16:creationId xmlns:a16="http://schemas.microsoft.com/office/drawing/2014/main" id="{01316078-B488-C955-C836-BA0C050F0F38}"/>
                </a:ext>
              </a:extLst>
            </p:cNvPr>
            <p:cNvGrpSpPr/>
            <p:nvPr/>
          </p:nvGrpSpPr>
          <p:grpSpPr>
            <a:xfrm>
              <a:off x="6122466" y="4312037"/>
              <a:ext cx="1432853" cy="1103725"/>
              <a:chOff x="5991225" y="4310063"/>
              <a:chExt cx="496427" cy="273840"/>
            </a:xfrm>
          </p:grpSpPr>
          <p:cxnSp>
            <p:nvCxnSpPr>
              <p:cNvPr id="193" name="직선 연결선 771">
                <a:extLst>
                  <a:ext uri="{FF2B5EF4-FFF2-40B4-BE49-F238E27FC236}">
                    <a16:creationId xmlns:a16="http://schemas.microsoft.com/office/drawing/2014/main" id="{974BBEA6-2817-DC08-FA2E-9B3F6DF44CE6}"/>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4" name="직선 연결선 789">
                <a:extLst>
                  <a:ext uri="{FF2B5EF4-FFF2-40B4-BE49-F238E27FC236}">
                    <a16:creationId xmlns:a16="http://schemas.microsoft.com/office/drawing/2014/main" id="{FE87092F-0F16-4009-B389-DAB064B09AA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5" name="직선 연결선 792">
                <a:extLst>
                  <a:ext uri="{FF2B5EF4-FFF2-40B4-BE49-F238E27FC236}">
                    <a16:creationId xmlns:a16="http://schemas.microsoft.com/office/drawing/2014/main" id="{DF3DA6CB-9B87-BFC4-09C8-9670F5AF704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6" name="직선 연결선 807">
                <a:extLst>
                  <a:ext uri="{FF2B5EF4-FFF2-40B4-BE49-F238E27FC236}">
                    <a16:creationId xmlns:a16="http://schemas.microsoft.com/office/drawing/2014/main" id="{E7117FFE-2B88-6213-C998-99AA5F868372}"/>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7" name="직선 연결선 810">
                <a:extLst>
                  <a:ext uri="{FF2B5EF4-FFF2-40B4-BE49-F238E27FC236}">
                    <a16:creationId xmlns:a16="http://schemas.microsoft.com/office/drawing/2014/main" id="{BE1F6235-35DD-B0DA-7BC7-395D15EE0223}"/>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8" name="직선 연결선 815">
                <a:extLst>
                  <a:ext uri="{FF2B5EF4-FFF2-40B4-BE49-F238E27FC236}">
                    <a16:creationId xmlns:a16="http://schemas.microsoft.com/office/drawing/2014/main" id="{A16A3A3D-FA01-78BF-6BC7-BFBCC2D31658}"/>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9" name="직선 연결선 819">
                <a:extLst>
                  <a:ext uri="{FF2B5EF4-FFF2-40B4-BE49-F238E27FC236}">
                    <a16:creationId xmlns:a16="http://schemas.microsoft.com/office/drawing/2014/main" id="{5CEF3E41-E07B-7FEF-FFDD-0E8F7535426A}"/>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1" name="직선 연결선 826">
              <a:extLst>
                <a:ext uri="{FF2B5EF4-FFF2-40B4-BE49-F238E27FC236}">
                  <a16:creationId xmlns:a16="http://schemas.microsoft.com/office/drawing/2014/main" id="{E60640E5-F34A-30DB-09B5-34873CC316E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2" name="직선 연결선 832">
              <a:extLst>
                <a:ext uri="{FF2B5EF4-FFF2-40B4-BE49-F238E27FC236}">
                  <a16:creationId xmlns:a16="http://schemas.microsoft.com/office/drawing/2014/main" id="{B6F2D151-119C-0B2C-9B1D-5125A5D0FD9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00" name="그룹 761">
            <a:extLst>
              <a:ext uri="{FF2B5EF4-FFF2-40B4-BE49-F238E27FC236}">
                <a16:creationId xmlns:a16="http://schemas.microsoft.com/office/drawing/2014/main" id="{18D770F5-D757-3D9C-C214-20A9E4A8EE8A}"/>
              </a:ext>
            </a:extLst>
          </p:cNvPr>
          <p:cNvGrpSpPr/>
          <p:nvPr/>
        </p:nvGrpSpPr>
        <p:grpSpPr>
          <a:xfrm rot="5400000">
            <a:off x="3769659" y="3135148"/>
            <a:ext cx="598569" cy="124310"/>
            <a:chOff x="5608137" y="3394157"/>
            <a:chExt cx="338599" cy="70817"/>
          </a:xfrm>
        </p:grpSpPr>
        <p:grpSp>
          <p:nvGrpSpPr>
            <p:cNvPr id="201" name="그룹 753">
              <a:extLst>
                <a:ext uri="{FF2B5EF4-FFF2-40B4-BE49-F238E27FC236}">
                  <a16:creationId xmlns:a16="http://schemas.microsoft.com/office/drawing/2014/main" id="{90A2B2DB-1E4C-7977-4597-0D7299C11030}"/>
                </a:ext>
              </a:extLst>
            </p:cNvPr>
            <p:cNvGrpSpPr/>
            <p:nvPr/>
          </p:nvGrpSpPr>
          <p:grpSpPr>
            <a:xfrm rot="5400000">
              <a:off x="5739521" y="3307128"/>
              <a:ext cx="70817" cy="244875"/>
              <a:chOff x="5131625" y="2342062"/>
              <a:chExt cx="70817" cy="244875"/>
            </a:xfrm>
          </p:grpSpPr>
          <p:sp>
            <p:nvSpPr>
              <p:cNvPr id="204" name="타원 750">
                <a:extLst>
                  <a:ext uri="{FF2B5EF4-FFF2-40B4-BE49-F238E27FC236}">
                    <a16:creationId xmlns:a16="http://schemas.microsoft.com/office/drawing/2014/main" id="{BC5C5548-95B8-3DAC-8AA5-D0E9428FDBF7}"/>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05" name="타원 751">
                <a:extLst>
                  <a:ext uri="{FF2B5EF4-FFF2-40B4-BE49-F238E27FC236}">
                    <a16:creationId xmlns:a16="http://schemas.microsoft.com/office/drawing/2014/main" id="{B33E984F-BB1E-DF1A-18D4-EE14097E1D3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06" name="직선 연결선 752">
                <a:extLst>
                  <a:ext uri="{FF2B5EF4-FFF2-40B4-BE49-F238E27FC236}">
                    <a16:creationId xmlns:a16="http://schemas.microsoft.com/office/drawing/2014/main" id="{ADB9E827-D2B6-181F-BB06-BA8A6A42AA0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2" name="직선 연결선 754">
              <a:extLst>
                <a:ext uri="{FF2B5EF4-FFF2-40B4-BE49-F238E27FC236}">
                  <a16:creationId xmlns:a16="http://schemas.microsoft.com/office/drawing/2014/main" id="{EE5475B1-7F34-769D-6446-B12C5E2930C2}"/>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03" name="직선 연결선 756">
              <a:extLst>
                <a:ext uri="{FF2B5EF4-FFF2-40B4-BE49-F238E27FC236}">
                  <a16:creationId xmlns:a16="http://schemas.microsoft.com/office/drawing/2014/main" id="{379BC714-F0D0-F5B7-14DC-C65EA439A9DC}"/>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07" name="그룹 761">
            <a:extLst>
              <a:ext uri="{FF2B5EF4-FFF2-40B4-BE49-F238E27FC236}">
                <a16:creationId xmlns:a16="http://schemas.microsoft.com/office/drawing/2014/main" id="{A6D867BF-D978-2699-BE35-22DF40034E85}"/>
              </a:ext>
            </a:extLst>
          </p:cNvPr>
          <p:cNvGrpSpPr/>
          <p:nvPr/>
        </p:nvGrpSpPr>
        <p:grpSpPr>
          <a:xfrm rot="5400000">
            <a:off x="4883794" y="3135149"/>
            <a:ext cx="598569" cy="124310"/>
            <a:chOff x="5608137" y="3394157"/>
            <a:chExt cx="338599" cy="70817"/>
          </a:xfrm>
        </p:grpSpPr>
        <p:grpSp>
          <p:nvGrpSpPr>
            <p:cNvPr id="208" name="그룹 753">
              <a:extLst>
                <a:ext uri="{FF2B5EF4-FFF2-40B4-BE49-F238E27FC236}">
                  <a16:creationId xmlns:a16="http://schemas.microsoft.com/office/drawing/2014/main" id="{57A3CD82-0C8A-3D0E-42CF-529911786D09}"/>
                </a:ext>
              </a:extLst>
            </p:cNvPr>
            <p:cNvGrpSpPr/>
            <p:nvPr/>
          </p:nvGrpSpPr>
          <p:grpSpPr>
            <a:xfrm rot="5400000">
              <a:off x="5739521" y="3307128"/>
              <a:ext cx="70817" cy="244875"/>
              <a:chOff x="5131625" y="2342062"/>
              <a:chExt cx="70817" cy="244875"/>
            </a:xfrm>
          </p:grpSpPr>
          <p:sp>
            <p:nvSpPr>
              <p:cNvPr id="211" name="타원 750">
                <a:extLst>
                  <a:ext uri="{FF2B5EF4-FFF2-40B4-BE49-F238E27FC236}">
                    <a16:creationId xmlns:a16="http://schemas.microsoft.com/office/drawing/2014/main" id="{48D4A186-6BF1-FE23-69AE-264C8999FC8B}"/>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2" name="타원 751">
                <a:extLst>
                  <a:ext uri="{FF2B5EF4-FFF2-40B4-BE49-F238E27FC236}">
                    <a16:creationId xmlns:a16="http://schemas.microsoft.com/office/drawing/2014/main" id="{2291DAB4-615E-E255-86FD-EB7F0FBD506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13" name="직선 연결선 752">
                <a:extLst>
                  <a:ext uri="{FF2B5EF4-FFF2-40B4-BE49-F238E27FC236}">
                    <a16:creationId xmlns:a16="http://schemas.microsoft.com/office/drawing/2014/main" id="{E8C20479-5D80-FE09-50D8-E7B5BC39905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9" name="직선 연결선 754">
              <a:extLst>
                <a:ext uri="{FF2B5EF4-FFF2-40B4-BE49-F238E27FC236}">
                  <a16:creationId xmlns:a16="http://schemas.microsoft.com/office/drawing/2014/main" id="{792501B7-9EF0-51B9-5105-30264380534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0" name="직선 연결선 756">
              <a:extLst>
                <a:ext uri="{FF2B5EF4-FFF2-40B4-BE49-F238E27FC236}">
                  <a16:creationId xmlns:a16="http://schemas.microsoft.com/office/drawing/2014/main" id="{8B0F049A-F74E-D1AE-6075-C05EED7521E6}"/>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14" name="그룹 761">
            <a:extLst>
              <a:ext uri="{FF2B5EF4-FFF2-40B4-BE49-F238E27FC236}">
                <a16:creationId xmlns:a16="http://schemas.microsoft.com/office/drawing/2014/main" id="{258CE8CF-F56F-B238-5183-C18645980375}"/>
              </a:ext>
            </a:extLst>
          </p:cNvPr>
          <p:cNvGrpSpPr/>
          <p:nvPr/>
        </p:nvGrpSpPr>
        <p:grpSpPr>
          <a:xfrm rot="5400000">
            <a:off x="3768991" y="3807190"/>
            <a:ext cx="598569" cy="124310"/>
            <a:chOff x="5608137" y="3394157"/>
            <a:chExt cx="338599" cy="70817"/>
          </a:xfrm>
        </p:grpSpPr>
        <p:grpSp>
          <p:nvGrpSpPr>
            <p:cNvPr id="215" name="그룹 753">
              <a:extLst>
                <a:ext uri="{FF2B5EF4-FFF2-40B4-BE49-F238E27FC236}">
                  <a16:creationId xmlns:a16="http://schemas.microsoft.com/office/drawing/2014/main" id="{D9516219-F387-1265-1334-04E4FC156071}"/>
                </a:ext>
              </a:extLst>
            </p:cNvPr>
            <p:cNvGrpSpPr/>
            <p:nvPr/>
          </p:nvGrpSpPr>
          <p:grpSpPr>
            <a:xfrm rot="5400000">
              <a:off x="5739521" y="3307128"/>
              <a:ext cx="70817" cy="244875"/>
              <a:chOff x="5131625" y="2342062"/>
              <a:chExt cx="70817" cy="244875"/>
            </a:xfrm>
          </p:grpSpPr>
          <p:sp>
            <p:nvSpPr>
              <p:cNvPr id="218" name="타원 750">
                <a:extLst>
                  <a:ext uri="{FF2B5EF4-FFF2-40B4-BE49-F238E27FC236}">
                    <a16:creationId xmlns:a16="http://schemas.microsoft.com/office/drawing/2014/main" id="{C8A5AB2F-6E06-EE38-99DD-42B051A9828A}"/>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9" name="타원 751">
                <a:extLst>
                  <a:ext uri="{FF2B5EF4-FFF2-40B4-BE49-F238E27FC236}">
                    <a16:creationId xmlns:a16="http://schemas.microsoft.com/office/drawing/2014/main" id="{44CF0E02-1351-84B1-6D85-0A0C62F8364C}"/>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0" name="직선 연결선 752">
                <a:extLst>
                  <a:ext uri="{FF2B5EF4-FFF2-40B4-BE49-F238E27FC236}">
                    <a16:creationId xmlns:a16="http://schemas.microsoft.com/office/drawing/2014/main" id="{96DC48BE-6EF1-67B3-9DB1-9D82DCA7BCE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16" name="직선 연결선 754">
              <a:extLst>
                <a:ext uri="{FF2B5EF4-FFF2-40B4-BE49-F238E27FC236}">
                  <a16:creationId xmlns:a16="http://schemas.microsoft.com/office/drawing/2014/main" id="{F0DC33C5-6F50-4302-0E25-C43A22B21AF5}"/>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7" name="직선 연결선 756">
              <a:extLst>
                <a:ext uri="{FF2B5EF4-FFF2-40B4-BE49-F238E27FC236}">
                  <a16:creationId xmlns:a16="http://schemas.microsoft.com/office/drawing/2014/main" id="{AD8D3342-D7B2-CFB3-1C1A-997878F4A1C9}"/>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21" name="그룹 761">
            <a:extLst>
              <a:ext uri="{FF2B5EF4-FFF2-40B4-BE49-F238E27FC236}">
                <a16:creationId xmlns:a16="http://schemas.microsoft.com/office/drawing/2014/main" id="{5203FB5B-A04D-5867-ABDE-7CD88036E35F}"/>
              </a:ext>
            </a:extLst>
          </p:cNvPr>
          <p:cNvGrpSpPr/>
          <p:nvPr/>
        </p:nvGrpSpPr>
        <p:grpSpPr>
          <a:xfrm rot="5400000">
            <a:off x="5999216" y="3807191"/>
            <a:ext cx="598569" cy="124310"/>
            <a:chOff x="5608137" y="3394157"/>
            <a:chExt cx="338599" cy="70817"/>
          </a:xfrm>
        </p:grpSpPr>
        <p:grpSp>
          <p:nvGrpSpPr>
            <p:cNvPr id="222" name="그룹 753">
              <a:extLst>
                <a:ext uri="{FF2B5EF4-FFF2-40B4-BE49-F238E27FC236}">
                  <a16:creationId xmlns:a16="http://schemas.microsoft.com/office/drawing/2014/main" id="{678EF10A-4C41-D593-C7AA-03D32A6EC9CD}"/>
                </a:ext>
              </a:extLst>
            </p:cNvPr>
            <p:cNvGrpSpPr/>
            <p:nvPr/>
          </p:nvGrpSpPr>
          <p:grpSpPr>
            <a:xfrm rot="5400000">
              <a:off x="5739521" y="3307128"/>
              <a:ext cx="70817" cy="244875"/>
              <a:chOff x="5131625" y="2342062"/>
              <a:chExt cx="70817" cy="244875"/>
            </a:xfrm>
          </p:grpSpPr>
          <p:sp>
            <p:nvSpPr>
              <p:cNvPr id="225" name="타원 750">
                <a:extLst>
                  <a:ext uri="{FF2B5EF4-FFF2-40B4-BE49-F238E27FC236}">
                    <a16:creationId xmlns:a16="http://schemas.microsoft.com/office/drawing/2014/main" id="{2794C0AD-3AD6-2925-BF49-E74A254CEE01}"/>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26" name="타원 751">
                <a:extLst>
                  <a:ext uri="{FF2B5EF4-FFF2-40B4-BE49-F238E27FC236}">
                    <a16:creationId xmlns:a16="http://schemas.microsoft.com/office/drawing/2014/main" id="{30BC8BF7-C9FE-049C-910A-D79D8E60B4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7" name="직선 연결선 752">
                <a:extLst>
                  <a:ext uri="{FF2B5EF4-FFF2-40B4-BE49-F238E27FC236}">
                    <a16:creationId xmlns:a16="http://schemas.microsoft.com/office/drawing/2014/main" id="{1266C351-FE41-1815-DA5A-023943B34B3B}"/>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23" name="직선 연결선 754">
              <a:extLst>
                <a:ext uri="{FF2B5EF4-FFF2-40B4-BE49-F238E27FC236}">
                  <a16:creationId xmlns:a16="http://schemas.microsoft.com/office/drawing/2014/main" id="{918C21DC-5ADB-DB4F-CB46-319EE0F297B0}"/>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24" name="직선 연결선 756">
              <a:extLst>
                <a:ext uri="{FF2B5EF4-FFF2-40B4-BE49-F238E27FC236}">
                  <a16:creationId xmlns:a16="http://schemas.microsoft.com/office/drawing/2014/main" id="{00B632ED-FD30-239F-271F-21BD7E4DEA5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29" name="U-turn Arrow 228">
            <a:extLst>
              <a:ext uri="{FF2B5EF4-FFF2-40B4-BE49-F238E27FC236}">
                <a16:creationId xmlns:a16="http://schemas.microsoft.com/office/drawing/2014/main" id="{1657667F-B785-7EF9-B90A-07E534278E54}"/>
              </a:ext>
            </a:extLst>
          </p:cNvPr>
          <p:cNvSpPr/>
          <p:nvPr/>
        </p:nvSpPr>
        <p:spPr>
          <a:xfrm flipH="1">
            <a:off x="4232468" y="2731244"/>
            <a:ext cx="581169" cy="3291883"/>
          </a:xfrm>
          <a:prstGeom prst="uturnArrow">
            <a:avLst>
              <a:gd name="adj1" fmla="val 12998"/>
              <a:gd name="adj2" fmla="val 12998"/>
              <a:gd name="adj3" fmla="val 32437"/>
              <a:gd name="adj4" fmla="val 19747"/>
              <a:gd name="adj5" fmla="val 1077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U-turn Arrow 229">
            <a:extLst>
              <a:ext uri="{FF2B5EF4-FFF2-40B4-BE49-F238E27FC236}">
                <a16:creationId xmlns:a16="http://schemas.microsoft.com/office/drawing/2014/main" id="{FF1A4E91-B79D-5246-2829-B6A4B0712AFF}"/>
              </a:ext>
            </a:extLst>
          </p:cNvPr>
          <p:cNvSpPr/>
          <p:nvPr/>
        </p:nvSpPr>
        <p:spPr>
          <a:xfrm flipH="1">
            <a:off x="5340558" y="2731244"/>
            <a:ext cx="581169" cy="3291883"/>
          </a:xfrm>
          <a:prstGeom prst="uturnArrow">
            <a:avLst>
              <a:gd name="adj1" fmla="val 12998"/>
              <a:gd name="adj2" fmla="val 12998"/>
              <a:gd name="adj3" fmla="val 32437"/>
              <a:gd name="adj4" fmla="val 19747"/>
              <a:gd name="adj5" fmla="val 1077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U-turn Arrow 230">
            <a:extLst>
              <a:ext uri="{FF2B5EF4-FFF2-40B4-BE49-F238E27FC236}">
                <a16:creationId xmlns:a16="http://schemas.microsoft.com/office/drawing/2014/main" id="{4F0A2D90-7844-785B-D551-2CE514DD129F}"/>
              </a:ext>
            </a:extLst>
          </p:cNvPr>
          <p:cNvSpPr/>
          <p:nvPr/>
        </p:nvSpPr>
        <p:spPr>
          <a:xfrm flipH="1">
            <a:off x="6462841" y="2731244"/>
            <a:ext cx="581169" cy="3291883"/>
          </a:xfrm>
          <a:prstGeom prst="uturnArrow">
            <a:avLst>
              <a:gd name="adj1" fmla="val 12998"/>
              <a:gd name="adj2" fmla="val 12998"/>
              <a:gd name="adj3" fmla="val 32437"/>
              <a:gd name="adj4" fmla="val 19747"/>
              <a:gd name="adj5" fmla="val 3181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U-turn Arrow 231">
            <a:extLst>
              <a:ext uri="{FF2B5EF4-FFF2-40B4-BE49-F238E27FC236}">
                <a16:creationId xmlns:a16="http://schemas.microsoft.com/office/drawing/2014/main" id="{44602A49-C235-2C99-5DF5-64CC400080C6}"/>
              </a:ext>
            </a:extLst>
          </p:cNvPr>
          <p:cNvSpPr/>
          <p:nvPr/>
        </p:nvSpPr>
        <p:spPr>
          <a:xfrm flipH="1">
            <a:off x="7585002" y="2731244"/>
            <a:ext cx="581169" cy="3291883"/>
          </a:xfrm>
          <a:prstGeom prst="uturnArrow">
            <a:avLst>
              <a:gd name="adj1" fmla="val 12998"/>
              <a:gd name="adj2" fmla="val 12998"/>
              <a:gd name="adj3" fmla="val 32437"/>
              <a:gd name="adj4" fmla="val 19747"/>
              <a:gd name="adj5" fmla="val 1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TextBox 232">
            <a:extLst>
              <a:ext uri="{FF2B5EF4-FFF2-40B4-BE49-F238E27FC236}">
                <a16:creationId xmlns:a16="http://schemas.microsoft.com/office/drawing/2014/main" id="{94498AE8-BA94-395A-67B6-72EC683DA133}"/>
              </a:ext>
            </a:extLst>
          </p:cNvPr>
          <p:cNvSpPr txBox="1"/>
          <p:nvPr/>
        </p:nvSpPr>
        <p:spPr>
          <a:xfrm>
            <a:off x="4520830"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4" name="TextBox 233">
            <a:extLst>
              <a:ext uri="{FF2B5EF4-FFF2-40B4-BE49-F238E27FC236}">
                <a16:creationId xmlns:a16="http://schemas.microsoft.com/office/drawing/2014/main" id="{F6F62E51-B39D-E8A3-9001-75F45E31FA43}"/>
              </a:ext>
            </a:extLst>
          </p:cNvPr>
          <p:cNvSpPr txBox="1"/>
          <p:nvPr/>
        </p:nvSpPr>
        <p:spPr>
          <a:xfrm>
            <a:off x="5634344"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5" name="TextBox 234">
            <a:extLst>
              <a:ext uri="{FF2B5EF4-FFF2-40B4-BE49-F238E27FC236}">
                <a16:creationId xmlns:a16="http://schemas.microsoft.com/office/drawing/2014/main" id="{71B98305-506B-B480-351F-A8A1C4FC1A42}"/>
              </a:ext>
            </a:extLst>
          </p:cNvPr>
          <p:cNvSpPr txBox="1"/>
          <p:nvPr/>
        </p:nvSpPr>
        <p:spPr>
          <a:xfrm>
            <a:off x="6747858"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6" name="TextBox 235">
            <a:extLst>
              <a:ext uri="{FF2B5EF4-FFF2-40B4-BE49-F238E27FC236}">
                <a16:creationId xmlns:a16="http://schemas.microsoft.com/office/drawing/2014/main" id="{4B06029E-A4E0-F713-BC91-E6B68412676F}"/>
              </a:ext>
            </a:extLst>
          </p:cNvPr>
          <p:cNvSpPr txBox="1"/>
          <p:nvPr/>
        </p:nvSpPr>
        <p:spPr>
          <a:xfrm>
            <a:off x="7861372"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7" name="TextBox 236">
            <a:extLst>
              <a:ext uri="{FF2B5EF4-FFF2-40B4-BE49-F238E27FC236}">
                <a16:creationId xmlns:a16="http://schemas.microsoft.com/office/drawing/2014/main" id="{255C2659-1AEA-8A62-13B4-D9C81B1CA1FF}"/>
              </a:ext>
            </a:extLst>
          </p:cNvPr>
          <p:cNvSpPr txBox="1"/>
          <p:nvPr/>
        </p:nvSpPr>
        <p:spPr>
          <a:xfrm>
            <a:off x="3646974" y="6038364"/>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grpSp>
        <p:nvGrpSpPr>
          <p:cNvPr id="91" name="그룹 761">
            <a:extLst>
              <a:ext uri="{FF2B5EF4-FFF2-40B4-BE49-F238E27FC236}">
                <a16:creationId xmlns:a16="http://schemas.microsoft.com/office/drawing/2014/main" id="{FE4F6BF3-811F-A927-1E95-DEA2A82C46C4}"/>
              </a:ext>
            </a:extLst>
          </p:cNvPr>
          <p:cNvGrpSpPr/>
          <p:nvPr/>
        </p:nvGrpSpPr>
        <p:grpSpPr>
          <a:xfrm rot="5400000">
            <a:off x="3768991" y="5138845"/>
            <a:ext cx="598569" cy="124310"/>
            <a:chOff x="5608137" y="3394157"/>
            <a:chExt cx="338599" cy="70817"/>
          </a:xfrm>
        </p:grpSpPr>
        <p:grpSp>
          <p:nvGrpSpPr>
            <p:cNvPr id="242" name="그룹 753">
              <a:extLst>
                <a:ext uri="{FF2B5EF4-FFF2-40B4-BE49-F238E27FC236}">
                  <a16:creationId xmlns:a16="http://schemas.microsoft.com/office/drawing/2014/main" id="{A53118A7-3944-3CD4-F7C5-C0F04BDC619C}"/>
                </a:ext>
              </a:extLst>
            </p:cNvPr>
            <p:cNvGrpSpPr/>
            <p:nvPr/>
          </p:nvGrpSpPr>
          <p:grpSpPr>
            <a:xfrm rot="5400000">
              <a:off x="5739521" y="3307128"/>
              <a:ext cx="70817" cy="244875"/>
              <a:chOff x="5131625" y="2342062"/>
              <a:chExt cx="70817" cy="244875"/>
            </a:xfrm>
          </p:grpSpPr>
          <p:sp>
            <p:nvSpPr>
              <p:cNvPr id="245" name="타원 750">
                <a:extLst>
                  <a:ext uri="{FF2B5EF4-FFF2-40B4-BE49-F238E27FC236}">
                    <a16:creationId xmlns:a16="http://schemas.microsoft.com/office/drawing/2014/main" id="{18D2DDE8-3251-0C54-D329-5AF5C69E865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46" name="타원 751">
                <a:extLst>
                  <a:ext uri="{FF2B5EF4-FFF2-40B4-BE49-F238E27FC236}">
                    <a16:creationId xmlns:a16="http://schemas.microsoft.com/office/drawing/2014/main" id="{A6C463E7-C23D-0E88-E2BF-5D72486375F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47" name="직선 연결선 752">
                <a:extLst>
                  <a:ext uri="{FF2B5EF4-FFF2-40B4-BE49-F238E27FC236}">
                    <a16:creationId xmlns:a16="http://schemas.microsoft.com/office/drawing/2014/main" id="{D3D5AD90-3B7A-BC71-96A0-97D6397E2642}"/>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43" name="직선 연결선 754">
              <a:extLst>
                <a:ext uri="{FF2B5EF4-FFF2-40B4-BE49-F238E27FC236}">
                  <a16:creationId xmlns:a16="http://schemas.microsoft.com/office/drawing/2014/main" id="{BF44AA50-BD10-2E6F-A33B-2E328FBF3C4A}"/>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44" name="직선 연결선 756">
              <a:extLst>
                <a:ext uri="{FF2B5EF4-FFF2-40B4-BE49-F238E27FC236}">
                  <a16:creationId xmlns:a16="http://schemas.microsoft.com/office/drawing/2014/main" id="{9043E919-4F2D-6654-D978-1A74E58B0C1F}"/>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48" name="그룹 761">
            <a:extLst>
              <a:ext uri="{FF2B5EF4-FFF2-40B4-BE49-F238E27FC236}">
                <a16:creationId xmlns:a16="http://schemas.microsoft.com/office/drawing/2014/main" id="{74D9E10D-7284-C150-9764-8ACBDD3D1D72}"/>
              </a:ext>
            </a:extLst>
          </p:cNvPr>
          <p:cNvGrpSpPr/>
          <p:nvPr/>
        </p:nvGrpSpPr>
        <p:grpSpPr>
          <a:xfrm rot="5400000">
            <a:off x="4883794" y="4465349"/>
            <a:ext cx="598569" cy="124310"/>
            <a:chOff x="5608137" y="3394157"/>
            <a:chExt cx="338599" cy="70817"/>
          </a:xfrm>
        </p:grpSpPr>
        <p:grpSp>
          <p:nvGrpSpPr>
            <p:cNvPr id="249" name="그룹 753">
              <a:extLst>
                <a:ext uri="{FF2B5EF4-FFF2-40B4-BE49-F238E27FC236}">
                  <a16:creationId xmlns:a16="http://schemas.microsoft.com/office/drawing/2014/main" id="{991E18B8-1F15-25C3-F11E-39CB4FD43D8A}"/>
                </a:ext>
              </a:extLst>
            </p:cNvPr>
            <p:cNvGrpSpPr/>
            <p:nvPr/>
          </p:nvGrpSpPr>
          <p:grpSpPr>
            <a:xfrm rot="5400000">
              <a:off x="5739521" y="3307128"/>
              <a:ext cx="70817" cy="244875"/>
              <a:chOff x="5131625" y="2342062"/>
              <a:chExt cx="70817" cy="244875"/>
            </a:xfrm>
          </p:grpSpPr>
          <p:sp>
            <p:nvSpPr>
              <p:cNvPr id="252" name="타원 750">
                <a:extLst>
                  <a:ext uri="{FF2B5EF4-FFF2-40B4-BE49-F238E27FC236}">
                    <a16:creationId xmlns:a16="http://schemas.microsoft.com/office/drawing/2014/main" id="{031023EB-FE9C-08A3-03B6-A34D0AC16B90}"/>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53" name="타원 751">
                <a:extLst>
                  <a:ext uri="{FF2B5EF4-FFF2-40B4-BE49-F238E27FC236}">
                    <a16:creationId xmlns:a16="http://schemas.microsoft.com/office/drawing/2014/main" id="{5B1F2433-3B01-4A51-591F-3839591F6BF3}"/>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54" name="직선 연결선 752">
                <a:extLst>
                  <a:ext uri="{FF2B5EF4-FFF2-40B4-BE49-F238E27FC236}">
                    <a16:creationId xmlns:a16="http://schemas.microsoft.com/office/drawing/2014/main" id="{FD73BCEC-5701-9F30-2279-859743390E30}"/>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50" name="직선 연결선 754">
              <a:extLst>
                <a:ext uri="{FF2B5EF4-FFF2-40B4-BE49-F238E27FC236}">
                  <a16:creationId xmlns:a16="http://schemas.microsoft.com/office/drawing/2014/main" id="{A1421D16-52F2-39F4-591C-929BAF9177AC}"/>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51" name="직선 연결선 756">
              <a:extLst>
                <a:ext uri="{FF2B5EF4-FFF2-40B4-BE49-F238E27FC236}">
                  <a16:creationId xmlns:a16="http://schemas.microsoft.com/office/drawing/2014/main" id="{F93D405C-5825-F715-FC3B-12A1884E187C}"/>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55" name="그룹 761">
            <a:extLst>
              <a:ext uri="{FF2B5EF4-FFF2-40B4-BE49-F238E27FC236}">
                <a16:creationId xmlns:a16="http://schemas.microsoft.com/office/drawing/2014/main" id="{0D3D32C1-C0F3-8B5D-7368-0496E7610288}"/>
              </a:ext>
            </a:extLst>
          </p:cNvPr>
          <p:cNvGrpSpPr/>
          <p:nvPr/>
        </p:nvGrpSpPr>
        <p:grpSpPr>
          <a:xfrm rot="5400000">
            <a:off x="4883794" y="5130603"/>
            <a:ext cx="598569" cy="124310"/>
            <a:chOff x="5608137" y="3394157"/>
            <a:chExt cx="338599" cy="70817"/>
          </a:xfrm>
        </p:grpSpPr>
        <p:grpSp>
          <p:nvGrpSpPr>
            <p:cNvPr id="256" name="그룹 753">
              <a:extLst>
                <a:ext uri="{FF2B5EF4-FFF2-40B4-BE49-F238E27FC236}">
                  <a16:creationId xmlns:a16="http://schemas.microsoft.com/office/drawing/2014/main" id="{C9527C58-D692-91C7-6878-6A5A5E4E9B6E}"/>
                </a:ext>
              </a:extLst>
            </p:cNvPr>
            <p:cNvGrpSpPr/>
            <p:nvPr/>
          </p:nvGrpSpPr>
          <p:grpSpPr>
            <a:xfrm rot="5400000">
              <a:off x="5739521" y="3307128"/>
              <a:ext cx="70817" cy="244875"/>
              <a:chOff x="5131625" y="2342062"/>
              <a:chExt cx="70817" cy="244875"/>
            </a:xfrm>
          </p:grpSpPr>
          <p:sp>
            <p:nvSpPr>
              <p:cNvPr id="259" name="타원 750">
                <a:extLst>
                  <a:ext uri="{FF2B5EF4-FFF2-40B4-BE49-F238E27FC236}">
                    <a16:creationId xmlns:a16="http://schemas.microsoft.com/office/drawing/2014/main" id="{08EE84D8-3CFD-B7F8-61AF-C7E943B5EEFD}"/>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60" name="타원 751">
                <a:extLst>
                  <a:ext uri="{FF2B5EF4-FFF2-40B4-BE49-F238E27FC236}">
                    <a16:creationId xmlns:a16="http://schemas.microsoft.com/office/drawing/2014/main" id="{24F6DF9C-C519-79C3-6A39-2BEBAEF06CA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61" name="직선 연결선 752">
                <a:extLst>
                  <a:ext uri="{FF2B5EF4-FFF2-40B4-BE49-F238E27FC236}">
                    <a16:creationId xmlns:a16="http://schemas.microsoft.com/office/drawing/2014/main" id="{41C008E3-EAFE-E489-4A86-A311DE55C66C}"/>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57" name="직선 연결선 754">
              <a:extLst>
                <a:ext uri="{FF2B5EF4-FFF2-40B4-BE49-F238E27FC236}">
                  <a16:creationId xmlns:a16="http://schemas.microsoft.com/office/drawing/2014/main" id="{A0959AEE-3C7E-2E8D-5860-3859CE2CC8E1}"/>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58" name="직선 연결선 756">
              <a:extLst>
                <a:ext uri="{FF2B5EF4-FFF2-40B4-BE49-F238E27FC236}">
                  <a16:creationId xmlns:a16="http://schemas.microsoft.com/office/drawing/2014/main" id="{EB05D0DE-2665-DF56-9E87-E7A18BDF2F2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17" name="Rectangle 16">
            <a:extLst>
              <a:ext uri="{FF2B5EF4-FFF2-40B4-BE49-F238E27FC236}">
                <a16:creationId xmlns:a16="http://schemas.microsoft.com/office/drawing/2014/main" id="{11151250-6EEB-3ADE-F1D9-73E4650F5047}"/>
              </a:ext>
            </a:extLst>
          </p:cNvPr>
          <p:cNvSpPr/>
          <p:nvPr/>
        </p:nvSpPr>
        <p:spPr>
          <a:xfrm>
            <a:off x="119269" y="1024702"/>
            <a:ext cx="8945689" cy="5516575"/>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Rounded Rectangular Callout 35">
            <a:extLst>
              <a:ext uri="{FF2B5EF4-FFF2-40B4-BE49-F238E27FC236}">
                <a16:creationId xmlns:a16="http://schemas.microsoft.com/office/drawing/2014/main" id="{412D94AD-4315-69E5-23F1-AF29DE58C32A}"/>
              </a:ext>
            </a:extLst>
          </p:cNvPr>
          <p:cNvSpPr/>
          <p:nvPr/>
        </p:nvSpPr>
        <p:spPr bwMode="auto">
          <a:xfrm>
            <a:off x="79041" y="3164550"/>
            <a:ext cx="6783821" cy="980015"/>
          </a:xfrm>
          <a:prstGeom prst="wedgeRoundRectCallout">
            <a:avLst>
              <a:gd name="adj1" fmla="val 54483"/>
              <a:gd name="adj2" fmla="val -49911"/>
              <a:gd name="adj3" fmla="val 16667"/>
            </a:avLst>
          </a:prstGeom>
          <a:solidFill>
            <a:srgbClr val="FBF7F5"/>
          </a:solidFill>
          <a:ln w="19050" cap="flat" cmpd="sng" algn="ctr">
            <a:solidFill>
              <a:srgbClr val="67655C"/>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 </a:t>
            </a:r>
            <a:r>
              <a:rPr kumimoji="0" lang="en-US" sz="2000" b="0" i="0" u="none" strike="noStrike" kern="1200" cap="none" spc="0" normalizeH="0" baseline="0" noProof="0" dirty="0" err="1">
                <a:ln>
                  <a:noFill/>
                </a:ln>
                <a:solidFill>
                  <a:prstClr val="black"/>
                </a:solidFill>
                <a:effectLst/>
                <a:uLnTx/>
                <a:uFillTx/>
                <a:latin typeface="Avenir Next" panose="020B0503020202020204" pitchFamily="34" charset="0"/>
                <a:ea typeface="ＭＳ Ｐゴシック" panose="020B0600070205080204" pitchFamily="34" charset="-128"/>
                <a:cs typeface="+mn-cs"/>
              </a:rPr>
              <a:t>bitline</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reads as ‘1’ only when all the target cells store ‘1’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sym typeface="Wingdings" pitchFamily="2" charset="2"/>
              </a:rPr>
              <a:t> Equivalent to the bitwise AND of all the target cells </a:t>
            </a:r>
            <a:endPar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endParaRPr>
          </a:p>
        </p:txBody>
      </p:sp>
      <p:sp>
        <p:nvSpPr>
          <p:cNvPr id="18" name="Rectangle 17">
            <a:extLst>
              <a:ext uri="{FF2B5EF4-FFF2-40B4-BE49-F238E27FC236}">
                <a16:creationId xmlns:a16="http://schemas.microsoft.com/office/drawing/2014/main" id="{05EDB84A-73E0-CCF4-16A2-DCF76D21D6C2}"/>
              </a:ext>
            </a:extLst>
          </p:cNvPr>
          <p:cNvSpPr/>
          <p:nvPr/>
        </p:nvSpPr>
        <p:spPr>
          <a:xfrm>
            <a:off x="0" y="2888361"/>
            <a:ext cx="9143997" cy="1637826"/>
          </a:xfrm>
          <a:prstGeom prst="rect">
            <a:avLst/>
          </a:prstGeom>
          <a:solidFill>
            <a:srgbClr val="FBF7F5"/>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Flash-Cosmos (Intra-Block MWS)</a:t>
            </a: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 enables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bitwise AND </a:t>
            </a: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of</a:t>
            </a:r>
            <a:r>
              <a:rPr kumimoji="0" lang="en-US" sz="28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 multiple pages </a:t>
            </a: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in the same block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via a </a:t>
            </a:r>
            <a:r>
              <a:rPr kumimoji="0" lang="en-US" sz="28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single sensing operation</a:t>
            </a:r>
            <a:endParaRPr kumimoji="0" lang="en-CH" sz="28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endParaRPr>
          </a:p>
        </p:txBody>
      </p:sp>
      <p:sp>
        <p:nvSpPr>
          <p:cNvPr id="37" name="Slide Number Placeholder 36">
            <a:extLst>
              <a:ext uri="{FF2B5EF4-FFF2-40B4-BE49-F238E27FC236}">
                <a16:creationId xmlns:a16="http://schemas.microsoft.com/office/drawing/2014/main" id="{DAF7DBE8-4A9D-A9A6-D91A-D94735F39B7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19</a:t>
            </a:r>
          </a:p>
        </p:txBody>
      </p:sp>
    </p:spTree>
    <p:extLst>
      <p:ext uri="{BB962C8B-B14F-4D97-AF65-F5344CB8AC3E}">
        <p14:creationId xmlns:p14="http://schemas.microsoft.com/office/powerpoint/2010/main" val="394311593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rIns="0"/>
          <a:lstStyle/>
          <a:p>
            <a:r>
              <a:rPr lang="en-CH" dirty="0">
                <a:solidFill>
                  <a:srgbClr val="C80060"/>
                </a:solidFill>
                <a:latin typeface="Avenir Next Medium" panose="020B0503020202020204" pitchFamily="34" charset="0"/>
              </a:rPr>
              <a:t>Inter-Block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different blocks</a:t>
            </a:r>
            <a:r>
              <a:rPr lang="en-CH" dirty="0"/>
              <a:t> </a:t>
            </a:r>
            <a:br>
              <a:rPr lang="en-CH" dirty="0"/>
            </a:br>
            <a:r>
              <a:rPr lang="en-CH" dirty="0"/>
              <a:t>   </a:t>
            </a:r>
            <a:r>
              <a:rPr lang="en-CH" dirty="0">
                <a:sym typeface="Wingdings" pitchFamily="2" charset="2"/>
              </a:rPr>
              <a:t> </a:t>
            </a:r>
            <a:r>
              <a:rPr lang="en-CH" dirty="0">
                <a:solidFill>
                  <a:srgbClr val="C80060"/>
                </a:solidFill>
              </a:rPr>
              <a:t>Bitwise OR</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Rounded Rectangle 107">
            <a:extLst>
              <a:ext uri="{FF2B5EF4-FFF2-40B4-BE49-F238E27FC236}">
                <a16:creationId xmlns:a16="http://schemas.microsoft.com/office/drawing/2014/main" id="{C31E7358-9A52-90D6-B59B-1FFFCC15D269}"/>
              </a:ext>
            </a:extLst>
          </p:cNvPr>
          <p:cNvSpPr/>
          <p:nvPr/>
        </p:nvSpPr>
        <p:spPr>
          <a:xfrm>
            <a:off x="3601538" y="3882702"/>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OR</a:t>
            </a: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572296"/>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77" name="Group 76">
            <a:extLst>
              <a:ext uri="{FF2B5EF4-FFF2-40B4-BE49-F238E27FC236}">
                <a16:creationId xmlns:a16="http://schemas.microsoft.com/office/drawing/2014/main" id="{63892C96-3420-FC41-AC8C-83B854C98E3B}"/>
              </a:ext>
            </a:extLst>
          </p:cNvPr>
          <p:cNvGrpSpPr/>
          <p:nvPr/>
        </p:nvGrpSpPr>
        <p:grpSpPr>
          <a:xfrm>
            <a:off x="4051865" y="2665067"/>
            <a:ext cx="3939696" cy="891472"/>
            <a:chOff x="4051865" y="2665067"/>
            <a:chExt cx="3939696" cy="891472"/>
          </a:xfrm>
        </p:grpSpPr>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7"/>
              <a:ext cx="3340542" cy="891472"/>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1" name="Group 30">
            <a:extLst>
              <a:ext uri="{FF2B5EF4-FFF2-40B4-BE49-F238E27FC236}">
                <a16:creationId xmlns:a16="http://schemas.microsoft.com/office/drawing/2014/main" id="{A54D0EED-F7AE-3399-A35F-5DD2E5791B55}"/>
              </a:ext>
            </a:extLst>
          </p:cNvPr>
          <p:cNvGrpSpPr/>
          <p:nvPr/>
        </p:nvGrpSpPr>
        <p:grpSpPr>
          <a:xfrm>
            <a:off x="3382115" y="3058678"/>
            <a:ext cx="5014215"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타원 299">
            <a:extLst>
              <a:ext uri="{FF2B5EF4-FFF2-40B4-BE49-F238E27FC236}">
                <a16:creationId xmlns:a16="http://schemas.microsoft.com/office/drawing/2014/main" id="{715BDDB0-F2BA-732C-8F89-B946C45E3F0E}"/>
              </a:ext>
            </a:extLst>
          </p:cNvPr>
          <p:cNvSpPr/>
          <p:nvPr/>
        </p:nvSpPr>
        <p:spPr>
          <a:xfrm>
            <a:off x="3782388" y="277963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779630"/>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77963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779630"/>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8307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1741317" y="2904791"/>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x</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in Block</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78" name="Group 77">
            <a:extLst>
              <a:ext uri="{FF2B5EF4-FFF2-40B4-BE49-F238E27FC236}">
                <a16:creationId xmlns:a16="http://schemas.microsoft.com/office/drawing/2014/main" id="{04B9B2D4-ABEB-5C2D-C5A7-1AF73E46B3E5}"/>
              </a:ext>
            </a:extLst>
          </p:cNvPr>
          <p:cNvGrpSpPr/>
          <p:nvPr/>
        </p:nvGrpSpPr>
        <p:grpSpPr>
          <a:xfrm>
            <a:off x="4051865" y="3963243"/>
            <a:ext cx="3939696" cy="891472"/>
            <a:chOff x="4051865" y="2665067"/>
            <a:chExt cx="3939696" cy="891472"/>
          </a:xfrm>
        </p:grpSpPr>
        <p:grpSp>
          <p:nvGrpSpPr>
            <p:cNvPr id="79" name="Group 78">
              <a:extLst>
                <a:ext uri="{FF2B5EF4-FFF2-40B4-BE49-F238E27FC236}">
                  <a16:creationId xmlns:a16="http://schemas.microsoft.com/office/drawing/2014/main" id="{FAF7E077-839B-1724-3C21-3D39E2D0647B}"/>
                </a:ext>
              </a:extLst>
            </p:cNvPr>
            <p:cNvGrpSpPr/>
            <p:nvPr/>
          </p:nvGrpSpPr>
          <p:grpSpPr>
            <a:xfrm>
              <a:off x="4062140" y="2665067"/>
              <a:ext cx="3340542" cy="891472"/>
              <a:chOff x="1860807" y="2641375"/>
              <a:chExt cx="3340542" cy="3601380"/>
            </a:xfrm>
          </p:grpSpPr>
          <p:cxnSp>
            <p:nvCxnSpPr>
              <p:cNvPr id="93" name="Straight Connector 92">
                <a:extLst>
                  <a:ext uri="{FF2B5EF4-FFF2-40B4-BE49-F238E27FC236}">
                    <a16:creationId xmlns:a16="http://schemas.microsoft.com/office/drawing/2014/main" id="{67EC11CB-AA70-A5BD-AACB-2D3E2704B94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743F075-715B-D82B-82F4-168D190DD123}"/>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9A41AF5-64EE-26C7-285B-831775224335}"/>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542741D-0874-7B04-8DCD-C192E5EFDF6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80" name="Straight Connector 79">
              <a:extLst>
                <a:ext uri="{FF2B5EF4-FFF2-40B4-BE49-F238E27FC236}">
                  <a16:creationId xmlns:a16="http://schemas.microsoft.com/office/drawing/2014/main" id="{9551AE13-33BA-911F-3E7D-69BB80A0DFDC}"/>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1413122-D6B4-7163-1B07-239DE88E8821}"/>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6CD131FC-2BDF-7CE2-15DD-C33DE157FF5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87B5B92-07AF-0E3D-45A7-C1E16CB2AFA0}"/>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3382115" y="4344250"/>
            <a:ext cx="5014215"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타원 299">
            <a:extLst>
              <a:ext uri="{FF2B5EF4-FFF2-40B4-BE49-F238E27FC236}">
                <a16:creationId xmlns:a16="http://schemas.microsoft.com/office/drawing/2014/main" id="{E0B2046C-3EF6-C78D-56E7-5C2ACB38D989}"/>
              </a:ext>
            </a:extLst>
          </p:cNvPr>
          <p:cNvSpPr/>
          <p:nvPr/>
        </p:nvSpPr>
        <p:spPr>
          <a:xfrm>
            <a:off x="3779881" y="4065202"/>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4065202"/>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4065202"/>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4065202"/>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411840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1741317" y="4193725"/>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y</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39" name="TextBox 38">
            <a:extLst>
              <a:ext uri="{FF2B5EF4-FFF2-40B4-BE49-F238E27FC236}">
                <a16:creationId xmlns:a16="http://schemas.microsoft.com/office/drawing/2014/main" id="{52309550-34CC-9B82-DD8B-8935C865D78B}"/>
              </a:ext>
            </a:extLst>
          </p:cNvPr>
          <p:cNvSpPr txBox="1"/>
          <p:nvPr/>
        </p:nvSpPr>
        <p:spPr>
          <a:xfrm rot="16200000">
            <a:off x="3861980"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9" name="TextBox 48">
            <a:extLst>
              <a:ext uri="{FF2B5EF4-FFF2-40B4-BE49-F238E27FC236}">
                <a16:creationId xmlns:a16="http://schemas.microsoft.com/office/drawing/2014/main" id="{E167FCCF-4A80-8545-6E30-66612FF54E00}"/>
              </a:ext>
            </a:extLst>
          </p:cNvPr>
          <p:cNvSpPr txBox="1"/>
          <p:nvPr/>
        </p:nvSpPr>
        <p:spPr>
          <a:xfrm rot="16200000">
            <a:off x="4975494"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6" name="TextBox 55">
            <a:extLst>
              <a:ext uri="{FF2B5EF4-FFF2-40B4-BE49-F238E27FC236}">
                <a16:creationId xmlns:a16="http://schemas.microsoft.com/office/drawing/2014/main" id="{7C5EBD8A-44A8-4741-0DEA-D143CD6497AF}"/>
              </a:ext>
            </a:extLst>
          </p:cNvPr>
          <p:cNvSpPr txBox="1"/>
          <p:nvPr/>
        </p:nvSpPr>
        <p:spPr>
          <a:xfrm rot="16200000">
            <a:off x="6089008"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3" name="TextBox 62">
            <a:extLst>
              <a:ext uri="{FF2B5EF4-FFF2-40B4-BE49-F238E27FC236}">
                <a16:creationId xmlns:a16="http://schemas.microsoft.com/office/drawing/2014/main" id="{36FE8E3E-07ED-08B6-AD4B-4C2135F40366}"/>
              </a:ext>
            </a:extLst>
          </p:cNvPr>
          <p:cNvSpPr txBox="1"/>
          <p:nvPr/>
        </p:nvSpPr>
        <p:spPr>
          <a:xfrm rot="16200000">
            <a:off x="7202522"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0" name="Slide Number Placeholder 69">
            <a:extLst>
              <a:ext uri="{FF2B5EF4-FFF2-40B4-BE49-F238E27FC236}">
                <a16:creationId xmlns:a16="http://schemas.microsoft.com/office/drawing/2014/main" id="{1C1B27FB-6A9F-D022-0372-5BE808DDCAE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20</a:t>
            </a:r>
          </a:p>
        </p:txBody>
      </p:sp>
    </p:spTree>
    <p:extLst>
      <p:ext uri="{BB962C8B-B14F-4D97-AF65-F5344CB8AC3E}">
        <p14:creationId xmlns:p14="http://schemas.microsoft.com/office/powerpoint/2010/main" val="1310289813"/>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rIns="0"/>
          <a:lstStyle/>
          <a:p>
            <a:r>
              <a:rPr lang="en-CH" dirty="0">
                <a:solidFill>
                  <a:srgbClr val="C80060"/>
                </a:solidFill>
                <a:latin typeface="Avenir Next Medium" panose="020B0503020202020204" pitchFamily="34" charset="0"/>
              </a:rPr>
              <a:t>Inter-Block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different blocks</a:t>
            </a:r>
            <a:r>
              <a:rPr lang="en-CH" dirty="0"/>
              <a:t> </a:t>
            </a:r>
            <a:br>
              <a:rPr lang="en-CH" dirty="0"/>
            </a:br>
            <a:r>
              <a:rPr lang="en-CH" dirty="0"/>
              <a:t>   </a:t>
            </a:r>
            <a:r>
              <a:rPr lang="en-CH" dirty="0">
                <a:sym typeface="Wingdings" pitchFamily="2" charset="2"/>
              </a:rPr>
              <a:t> </a:t>
            </a:r>
            <a:r>
              <a:rPr lang="en-CH" dirty="0">
                <a:solidFill>
                  <a:srgbClr val="C80060"/>
                </a:solidFill>
              </a:rPr>
              <a:t>Bitwise OR</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Rounded Rectangle 107">
            <a:extLst>
              <a:ext uri="{FF2B5EF4-FFF2-40B4-BE49-F238E27FC236}">
                <a16:creationId xmlns:a16="http://schemas.microsoft.com/office/drawing/2014/main" id="{C31E7358-9A52-90D6-B59B-1FFFCC15D269}"/>
              </a:ext>
            </a:extLst>
          </p:cNvPr>
          <p:cNvSpPr/>
          <p:nvPr/>
        </p:nvSpPr>
        <p:spPr>
          <a:xfrm>
            <a:off x="3601538" y="3882702"/>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OR</a:t>
            </a: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0"/>
            <a:ext cx="3350590" cy="3721939"/>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77" name="Group 76">
            <a:extLst>
              <a:ext uri="{FF2B5EF4-FFF2-40B4-BE49-F238E27FC236}">
                <a16:creationId xmlns:a16="http://schemas.microsoft.com/office/drawing/2014/main" id="{63892C96-3420-FC41-AC8C-83B854C98E3B}"/>
              </a:ext>
            </a:extLst>
          </p:cNvPr>
          <p:cNvGrpSpPr/>
          <p:nvPr/>
        </p:nvGrpSpPr>
        <p:grpSpPr>
          <a:xfrm>
            <a:off x="4051865" y="2665067"/>
            <a:ext cx="3939696" cy="891472"/>
            <a:chOff x="4051865" y="2665067"/>
            <a:chExt cx="3939696" cy="891472"/>
          </a:xfrm>
        </p:grpSpPr>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7"/>
              <a:ext cx="3340542" cy="891472"/>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1" name="Group 30">
            <a:extLst>
              <a:ext uri="{FF2B5EF4-FFF2-40B4-BE49-F238E27FC236}">
                <a16:creationId xmlns:a16="http://schemas.microsoft.com/office/drawing/2014/main" id="{A54D0EED-F7AE-3399-A35F-5DD2E5791B55}"/>
              </a:ext>
            </a:extLst>
          </p:cNvPr>
          <p:cNvGrpSpPr/>
          <p:nvPr/>
        </p:nvGrpSpPr>
        <p:grpSpPr>
          <a:xfrm>
            <a:off x="3382115" y="3058678"/>
            <a:ext cx="5014215"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타원 299">
            <a:extLst>
              <a:ext uri="{FF2B5EF4-FFF2-40B4-BE49-F238E27FC236}">
                <a16:creationId xmlns:a16="http://schemas.microsoft.com/office/drawing/2014/main" id="{715BDDB0-F2BA-732C-8F89-B946C45E3F0E}"/>
              </a:ext>
            </a:extLst>
          </p:cNvPr>
          <p:cNvSpPr/>
          <p:nvPr/>
        </p:nvSpPr>
        <p:spPr>
          <a:xfrm>
            <a:off x="3782388"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8307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1741317" y="2904791"/>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x</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in Block</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39" name="TextBox 38">
            <a:extLst>
              <a:ext uri="{FF2B5EF4-FFF2-40B4-BE49-F238E27FC236}">
                <a16:creationId xmlns:a16="http://schemas.microsoft.com/office/drawing/2014/main" id="{52309550-34CC-9B82-DD8B-8935C865D78B}"/>
              </a:ext>
            </a:extLst>
          </p:cNvPr>
          <p:cNvSpPr txBox="1"/>
          <p:nvPr/>
        </p:nvSpPr>
        <p:spPr>
          <a:xfrm rot="16200000">
            <a:off x="3861980"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9" name="TextBox 48">
            <a:extLst>
              <a:ext uri="{FF2B5EF4-FFF2-40B4-BE49-F238E27FC236}">
                <a16:creationId xmlns:a16="http://schemas.microsoft.com/office/drawing/2014/main" id="{E167FCCF-4A80-8545-6E30-66612FF54E00}"/>
              </a:ext>
            </a:extLst>
          </p:cNvPr>
          <p:cNvSpPr txBox="1"/>
          <p:nvPr/>
        </p:nvSpPr>
        <p:spPr>
          <a:xfrm rot="16200000">
            <a:off x="4975494"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6" name="TextBox 55">
            <a:extLst>
              <a:ext uri="{FF2B5EF4-FFF2-40B4-BE49-F238E27FC236}">
                <a16:creationId xmlns:a16="http://schemas.microsoft.com/office/drawing/2014/main" id="{7C5EBD8A-44A8-4741-0DEA-D143CD6497AF}"/>
              </a:ext>
            </a:extLst>
          </p:cNvPr>
          <p:cNvSpPr txBox="1"/>
          <p:nvPr/>
        </p:nvSpPr>
        <p:spPr>
          <a:xfrm rot="16200000">
            <a:off x="6089008"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3" name="TextBox 62">
            <a:extLst>
              <a:ext uri="{FF2B5EF4-FFF2-40B4-BE49-F238E27FC236}">
                <a16:creationId xmlns:a16="http://schemas.microsoft.com/office/drawing/2014/main" id="{36FE8E3E-07ED-08B6-AD4B-4C2135F40366}"/>
              </a:ext>
            </a:extLst>
          </p:cNvPr>
          <p:cNvSpPr txBox="1"/>
          <p:nvPr/>
        </p:nvSpPr>
        <p:spPr>
          <a:xfrm rot="16200000">
            <a:off x="7202522"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7" name="그룹 835">
            <a:extLst>
              <a:ext uri="{FF2B5EF4-FFF2-40B4-BE49-F238E27FC236}">
                <a16:creationId xmlns:a16="http://schemas.microsoft.com/office/drawing/2014/main" id="{F4592954-95A2-D955-67CB-506964105B46}"/>
              </a:ext>
            </a:extLst>
          </p:cNvPr>
          <p:cNvGrpSpPr/>
          <p:nvPr/>
        </p:nvGrpSpPr>
        <p:grpSpPr>
          <a:xfrm rot="16200000">
            <a:off x="6006980" y="2927666"/>
            <a:ext cx="564373" cy="268733"/>
            <a:chOff x="5890169" y="4312037"/>
            <a:chExt cx="1895988" cy="1103725"/>
          </a:xfrm>
        </p:grpSpPr>
        <p:grpSp>
          <p:nvGrpSpPr>
            <p:cNvPr id="18" name="그룹 822">
              <a:extLst>
                <a:ext uri="{FF2B5EF4-FFF2-40B4-BE49-F238E27FC236}">
                  <a16:creationId xmlns:a16="http://schemas.microsoft.com/office/drawing/2014/main" id="{E27744CE-287F-B85F-7E62-EDFA1ECDD7B0}"/>
                </a:ext>
              </a:extLst>
            </p:cNvPr>
            <p:cNvGrpSpPr/>
            <p:nvPr/>
          </p:nvGrpSpPr>
          <p:grpSpPr>
            <a:xfrm>
              <a:off x="6122466" y="4312037"/>
              <a:ext cx="1432853" cy="1103725"/>
              <a:chOff x="5991225" y="4310063"/>
              <a:chExt cx="496427" cy="273840"/>
            </a:xfrm>
          </p:grpSpPr>
          <p:cxnSp>
            <p:nvCxnSpPr>
              <p:cNvPr id="21" name="직선 연결선 771">
                <a:extLst>
                  <a:ext uri="{FF2B5EF4-FFF2-40B4-BE49-F238E27FC236}">
                    <a16:creationId xmlns:a16="http://schemas.microsoft.com/office/drawing/2014/main" id="{3AEFD8DC-D54C-031F-D33B-61243757086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789">
                <a:extLst>
                  <a:ext uri="{FF2B5EF4-FFF2-40B4-BE49-F238E27FC236}">
                    <a16:creationId xmlns:a16="http://schemas.microsoft.com/office/drawing/2014/main" id="{4F541810-443F-725F-870C-A54E8CAFCE9F}"/>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792">
                <a:extLst>
                  <a:ext uri="{FF2B5EF4-FFF2-40B4-BE49-F238E27FC236}">
                    <a16:creationId xmlns:a16="http://schemas.microsoft.com/office/drawing/2014/main" id="{850CB885-7446-F480-14C4-AFA93F7D8F2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807">
                <a:extLst>
                  <a:ext uri="{FF2B5EF4-FFF2-40B4-BE49-F238E27FC236}">
                    <a16:creationId xmlns:a16="http://schemas.microsoft.com/office/drawing/2014/main" id="{61AAEFC2-A853-D6E9-B671-3F54296E528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810">
                <a:extLst>
                  <a:ext uri="{FF2B5EF4-FFF2-40B4-BE49-F238E27FC236}">
                    <a16:creationId xmlns:a16="http://schemas.microsoft.com/office/drawing/2014/main" id="{52E2E9E6-C93A-F9FE-E004-7613C11889F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15">
                <a:extLst>
                  <a:ext uri="{FF2B5EF4-FFF2-40B4-BE49-F238E27FC236}">
                    <a16:creationId xmlns:a16="http://schemas.microsoft.com/office/drawing/2014/main" id="{64AE6ADF-8BE5-7945-A16B-3D053D30D43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9">
                <a:extLst>
                  <a:ext uri="{FF2B5EF4-FFF2-40B4-BE49-F238E27FC236}">
                    <a16:creationId xmlns:a16="http://schemas.microsoft.com/office/drawing/2014/main" id="{E1A58F2E-D63F-D9BE-D3B0-9EB49B51931D}"/>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 name="직선 연결선 826">
              <a:extLst>
                <a:ext uri="{FF2B5EF4-FFF2-40B4-BE49-F238E27FC236}">
                  <a16:creationId xmlns:a16="http://schemas.microsoft.com/office/drawing/2014/main" id="{365B0C8C-6B5D-A4D9-DF1E-F615DE4BE9A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0" name="직선 연결선 832">
              <a:extLst>
                <a:ext uri="{FF2B5EF4-FFF2-40B4-BE49-F238E27FC236}">
                  <a16:creationId xmlns:a16="http://schemas.microsoft.com/office/drawing/2014/main" id="{E1AACF72-0654-1E10-774B-7A6A45AB482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8" name="그룹 835">
            <a:extLst>
              <a:ext uri="{FF2B5EF4-FFF2-40B4-BE49-F238E27FC236}">
                <a16:creationId xmlns:a16="http://schemas.microsoft.com/office/drawing/2014/main" id="{4CC88B9A-6B37-AE39-C096-59836ECDB962}"/>
              </a:ext>
            </a:extLst>
          </p:cNvPr>
          <p:cNvGrpSpPr/>
          <p:nvPr/>
        </p:nvGrpSpPr>
        <p:grpSpPr>
          <a:xfrm rot="16200000">
            <a:off x="3777480" y="2914790"/>
            <a:ext cx="564373" cy="268733"/>
            <a:chOff x="5890169" y="4312037"/>
            <a:chExt cx="1895988" cy="1103725"/>
          </a:xfrm>
        </p:grpSpPr>
        <p:grpSp>
          <p:nvGrpSpPr>
            <p:cNvPr id="29" name="그룹 822">
              <a:extLst>
                <a:ext uri="{FF2B5EF4-FFF2-40B4-BE49-F238E27FC236}">
                  <a16:creationId xmlns:a16="http://schemas.microsoft.com/office/drawing/2014/main" id="{92E61A13-89CA-87F3-12BC-5FE1BDCF6F9C}"/>
                </a:ext>
              </a:extLst>
            </p:cNvPr>
            <p:cNvGrpSpPr/>
            <p:nvPr/>
          </p:nvGrpSpPr>
          <p:grpSpPr>
            <a:xfrm>
              <a:off x="6122466" y="4312037"/>
              <a:ext cx="1432853" cy="1103725"/>
              <a:chOff x="5991225" y="4310063"/>
              <a:chExt cx="496427" cy="273840"/>
            </a:xfrm>
          </p:grpSpPr>
          <p:cxnSp>
            <p:nvCxnSpPr>
              <p:cNvPr id="34" name="직선 연결선 771">
                <a:extLst>
                  <a:ext uri="{FF2B5EF4-FFF2-40B4-BE49-F238E27FC236}">
                    <a16:creationId xmlns:a16="http://schemas.microsoft.com/office/drawing/2014/main" id="{39238D1D-674E-3D1A-C094-DE1AEE28E211}"/>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789">
                <a:extLst>
                  <a:ext uri="{FF2B5EF4-FFF2-40B4-BE49-F238E27FC236}">
                    <a16:creationId xmlns:a16="http://schemas.microsoft.com/office/drawing/2014/main" id="{02294F00-FC11-5767-E169-65D493CC846A}"/>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792">
                <a:extLst>
                  <a:ext uri="{FF2B5EF4-FFF2-40B4-BE49-F238E27FC236}">
                    <a16:creationId xmlns:a16="http://schemas.microsoft.com/office/drawing/2014/main" id="{20B270D4-EE2C-BB78-2B64-D9854726DBA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7" name="직선 연결선 807">
                <a:extLst>
                  <a:ext uri="{FF2B5EF4-FFF2-40B4-BE49-F238E27FC236}">
                    <a16:creationId xmlns:a16="http://schemas.microsoft.com/office/drawing/2014/main" id="{17DDF9F2-4A35-A2F1-6AF8-EF0A416110C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8" name="직선 연결선 810">
                <a:extLst>
                  <a:ext uri="{FF2B5EF4-FFF2-40B4-BE49-F238E27FC236}">
                    <a16:creationId xmlns:a16="http://schemas.microsoft.com/office/drawing/2014/main" id="{98CE89E7-AE0D-1A20-9C05-89012A3D745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0" name="직선 연결선 815">
                <a:extLst>
                  <a:ext uri="{FF2B5EF4-FFF2-40B4-BE49-F238E27FC236}">
                    <a16:creationId xmlns:a16="http://schemas.microsoft.com/office/drawing/2014/main" id="{9B9EE417-16E6-20A9-E69F-05591F601967}"/>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19">
                <a:extLst>
                  <a:ext uri="{FF2B5EF4-FFF2-40B4-BE49-F238E27FC236}">
                    <a16:creationId xmlns:a16="http://schemas.microsoft.com/office/drawing/2014/main" id="{E10F86AA-06AA-3A26-CD6E-EAD383301283}"/>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0" name="직선 연결선 826">
              <a:extLst>
                <a:ext uri="{FF2B5EF4-FFF2-40B4-BE49-F238E27FC236}">
                  <a16:creationId xmlns:a16="http://schemas.microsoft.com/office/drawing/2014/main" id="{A96E5E9F-AD70-D36C-6742-F7A396334BF1}"/>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32">
              <a:extLst>
                <a:ext uri="{FF2B5EF4-FFF2-40B4-BE49-F238E27FC236}">
                  <a16:creationId xmlns:a16="http://schemas.microsoft.com/office/drawing/2014/main" id="{25A68749-9A67-856C-2FA3-C759C9FFC05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48" name="그룹 761">
            <a:extLst>
              <a:ext uri="{FF2B5EF4-FFF2-40B4-BE49-F238E27FC236}">
                <a16:creationId xmlns:a16="http://schemas.microsoft.com/office/drawing/2014/main" id="{41BD8605-7C23-B670-AE31-2B79F53108FB}"/>
              </a:ext>
            </a:extLst>
          </p:cNvPr>
          <p:cNvGrpSpPr/>
          <p:nvPr/>
        </p:nvGrpSpPr>
        <p:grpSpPr>
          <a:xfrm rot="5400000">
            <a:off x="7110960" y="3004082"/>
            <a:ext cx="598569" cy="124310"/>
            <a:chOff x="5608137" y="3394157"/>
            <a:chExt cx="338599" cy="70817"/>
          </a:xfrm>
        </p:grpSpPr>
        <p:grpSp>
          <p:nvGrpSpPr>
            <p:cNvPr id="50" name="그룹 753">
              <a:extLst>
                <a:ext uri="{FF2B5EF4-FFF2-40B4-BE49-F238E27FC236}">
                  <a16:creationId xmlns:a16="http://schemas.microsoft.com/office/drawing/2014/main" id="{7C87917E-CDEE-C330-4ACA-E23CCBA25D8C}"/>
                </a:ext>
              </a:extLst>
            </p:cNvPr>
            <p:cNvGrpSpPr/>
            <p:nvPr/>
          </p:nvGrpSpPr>
          <p:grpSpPr>
            <a:xfrm rot="5400000">
              <a:off x="5739521" y="3307128"/>
              <a:ext cx="70817" cy="244875"/>
              <a:chOff x="5131625" y="2342062"/>
              <a:chExt cx="70817" cy="244875"/>
            </a:xfrm>
          </p:grpSpPr>
          <p:sp>
            <p:nvSpPr>
              <p:cNvPr id="62" name="타원 750">
                <a:extLst>
                  <a:ext uri="{FF2B5EF4-FFF2-40B4-BE49-F238E27FC236}">
                    <a16:creationId xmlns:a16="http://schemas.microsoft.com/office/drawing/2014/main" id="{F17B54A9-59BF-A60C-14F7-6C2566E90528}"/>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64" name="타원 751">
                <a:extLst>
                  <a:ext uri="{FF2B5EF4-FFF2-40B4-BE49-F238E27FC236}">
                    <a16:creationId xmlns:a16="http://schemas.microsoft.com/office/drawing/2014/main" id="{19385AE6-D03E-8A0F-27D4-B3B34B90D25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69" name="직선 연결선 752">
                <a:extLst>
                  <a:ext uri="{FF2B5EF4-FFF2-40B4-BE49-F238E27FC236}">
                    <a16:creationId xmlns:a16="http://schemas.microsoft.com/office/drawing/2014/main" id="{57D6D501-9266-3647-6814-D228A412E74C}"/>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55" name="직선 연결선 754">
              <a:extLst>
                <a:ext uri="{FF2B5EF4-FFF2-40B4-BE49-F238E27FC236}">
                  <a16:creationId xmlns:a16="http://schemas.microsoft.com/office/drawing/2014/main" id="{5747B110-F377-A51D-3F97-7BEE4DCEEFC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57" name="직선 연결선 756">
              <a:extLst>
                <a:ext uri="{FF2B5EF4-FFF2-40B4-BE49-F238E27FC236}">
                  <a16:creationId xmlns:a16="http://schemas.microsoft.com/office/drawing/2014/main" id="{7FA09959-3157-8A14-F25C-C2DC1E9A7982}"/>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70" name="그룹 761">
            <a:extLst>
              <a:ext uri="{FF2B5EF4-FFF2-40B4-BE49-F238E27FC236}">
                <a16:creationId xmlns:a16="http://schemas.microsoft.com/office/drawing/2014/main" id="{5F19FC32-21CD-2034-971A-3A673347DB12}"/>
              </a:ext>
            </a:extLst>
          </p:cNvPr>
          <p:cNvGrpSpPr/>
          <p:nvPr/>
        </p:nvGrpSpPr>
        <p:grpSpPr>
          <a:xfrm rot="5400000">
            <a:off x="4883794" y="3002629"/>
            <a:ext cx="598569" cy="124310"/>
            <a:chOff x="5608137" y="3394157"/>
            <a:chExt cx="338599" cy="70817"/>
          </a:xfrm>
        </p:grpSpPr>
        <p:grpSp>
          <p:nvGrpSpPr>
            <p:cNvPr id="71" name="그룹 753">
              <a:extLst>
                <a:ext uri="{FF2B5EF4-FFF2-40B4-BE49-F238E27FC236}">
                  <a16:creationId xmlns:a16="http://schemas.microsoft.com/office/drawing/2014/main" id="{932CB08F-D02D-14DD-3E0D-469A9E85331D}"/>
                </a:ext>
              </a:extLst>
            </p:cNvPr>
            <p:cNvGrpSpPr/>
            <p:nvPr/>
          </p:nvGrpSpPr>
          <p:grpSpPr>
            <a:xfrm rot="5400000">
              <a:off x="5739521" y="3307128"/>
              <a:ext cx="70817" cy="244875"/>
              <a:chOff x="5131625" y="2342062"/>
              <a:chExt cx="70817" cy="244875"/>
            </a:xfrm>
          </p:grpSpPr>
          <p:sp>
            <p:nvSpPr>
              <p:cNvPr id="76" name="타원 750">
                <a:extLst>
                  <a:ext uri="{FF2B5EF4-FFF2-40B4-BE49-F238E27FC236}">
                    <a16:creationId xmlns:a16="http://schemas.microsoft.com/office/drawing/2014/main" id="{42829C8A-8E6A-F237-3366-48825F1B64EE}"/>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83" name="타원 751">
                <a:extLst>
                  <a:ext uri="{FF2B5EF4-FFF2-40B4-BE49-F238E27FC236}">
                    <a16:creationId xmlns:a16="http://schemas.microsoft.com/office/drawing/2014/main" id="{864E2282-5F82-D149-B1A3-7B2D49550020}"/>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84" name="직선 연결선 752">
                <a:extLst>
                  <a:ext uri="{FF2B5EF4-FFF2-40B4-BE49-F238E27FC236}">
                    <a16:creationId xmlns:a16="http://schemas.microsoft.com/office/drawing/2014/main" id="{E8B0C024-7E99-634A-34C4-B43B2660E415}"/>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74" name="직선 연결선 754">
              <a:extLst>
                <a:ext uri="{FF2B5EF4-FFF2-40B4-BE49-F238E27FC236}">
                  <a16:creationId xmlns:a16="http://schemas.microsoft.com/office/drawing/2014/main" id="{174BBF73-0827-4151-3660-FD373547DDC3}"/>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75" name="직선 연결선 756">
              <a:extLst>
                <a:ext uri="{FF2B5EF4-FFF2-40B4-BE49-F238E27FC236}">
                  <a16:creationId xmlns:a16="http://schemas.microsoft.com/office/drawing/2014/main" id="{675F3222-B4B6-E8C3-F28A-5F9637FD1724}"/>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BC364487-C169-A6EF-9D95-166E456B480A}"/>
              </a:ext>
            </a:extLst>
          </p:cNvPr>
          <p:cNvGrpSpPr/>
          <p:nvPr/>
        </p:nvGrpSpPr>
        <p:grpSpPr>
          <a:xfrm>
            <a:off x="1741317" y="3963243"/>
            <a:ext cx="6899895" cy="891472"/>
            <a:chOff x="1741317" y="4029503"/>
            <a:chExt cx="6899895" cy="891472"/>
          </a:xfrm>
        </p:grpSpPr>
        <p:grpSp>
          <p:nvGrpSpPr>
            <p:cNvPr id="78" name="Group 77">
              <a:extLst>
                <a:ext uri="{FF2B5EF4-FFF2-40B4-BE49-F238E27FC236}">
                  <a16:creationId xmlns:a16="http://schemas.microsoft.com/office/drawing/2014/main" id="{04B9B2D4-ABEB-5C2D-C5A7-1AF73E46B3E5}"/>
                </a:ext>
              </a:extLst>
            </p:cNvPr>
            <p:cNvGrpSpPr/>
            <p:nvPr/>
          </p:nvGrpSpPr>
          <p:grpSpPr>
            <a:xfrm>
              <a:off x="4051865" y="4029503"/>
              <a:ext cx="3939696" cy="891472"/>
              <a:chOff x="4051865" y="2665067"/>
              <a:chExt cx="3939696" cy="891472"/>
            </a:xfrm>
          </p:grpSpPr>
          <p:grpSp>
            <p:nvGrpSpPr>
              <p:cNvPr id="79" name="Group 78">
                <a:extLst>
                  <a:ext uri="{FF2B5EF4-FFF2-40B4-BE49-F238E27FC236}">
                    <a16:creationId xmlns:a16="http://schemas.microsoft.com/office/drawing/2014/main" id="{FAF7E077-839B-1724-3C21-3D39E2D0647B}"/>
                  </a:ext>
                </a:extLst>
              </p:cNvPr>
              <p:cNvGrpSpPr/>
              <p:nvPr/>
            </p:nvGrpSpPr>
            <p:grpSpPr>
              <a:xfrm>
                <a:off x="4062140" y="2665067"/>
                <a:ext cx="3340542" cy="891472"/>
                <a:chOff x="1860807" y="2641375"/>
                <a:chExt cx="3340542" cy="3601380"/>
              </a:xfrm>
            </p:grpSpPr>
            <p:cxnSp>
              <p:nvCxnSpPr>
                <p:cNvPr id="93" name="Straight Connector 92">
                  <a:extLst>
                    <a:ext uri="{FF2B5EF4-FFF2-40B4-BE49-F238E27FC236}">
                      <a16:creationId xmlns:a16="http://schemas.microsoft.com/office/drawing/2014/main" id="{67EC11CB-AA70-A5BD-AACB-2D3E2704B94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743F075-715B-D82B-82F4-168D190DD123}"/>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9A41AF5-64EE-26C7-285B-831775224335}"/>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542741D-0874-7B04-8DCD-C192E5EFDF6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80" name="Straight Connector 79">
                <a:extLst>
                  <a:ext uri="{FF2B5EF4-FFF2-40B4-BE49-F238E27FC236}">
                    <a16:creationId xmlns:a16="http://schemas.microsoft.com/office/drawing/2014/main" id="{9551AE13-33BA-911F-3E7D-69BB80A0DFDC}"/>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1413122-D6B4-7163-1B07-239DE88E8821}"/>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6CD131FC-2BDF-7CE2-15DD-C33DE157FF5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87B5B92-07AF-0E3D-45A7-C1E16CB2AFA0}"/>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3382115" y="4410510"/>
              <a:ext cx="5014215"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타원 299">
              <a:extLst>
                <a:ext uri="{FF2B5EF4-FFF2-40B4-BE49-F238E27FC236}">
                  <a16:creationId xmlns:a16="http://schemas.microsoft.com/office/drawing/2014/main" id="{E0B2046C-3EF6-C78D-56E7-5C2ACB38D989}"/>
                </a:ext>
              </a:extLst>
            </p:cNvPr>
            <p:cNvSpPr/>
            <p:nvPr/>
          </p:nvSpPr>
          <p:spPr>
            <a:xfrm>
              <a:off x="3779881"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41846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1741317" y="4259985"/>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y</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88" name="그룹 835">
              <a:extLst>
                <a:ext uri="{FF2B5EF4-FFF2-40B4-BE49-F238E27FC236}">
                  <a16:creationId xmlns:a16="http://schemas.microsoft.com/office/drawing/2014/main" id="{01238782-3AB6-DEA0-010C-3C301EBBDDF8}"/>
                </a:ext>
              </a:extLst>
            </p:cNvPr>
            <p:cNvGrpSpPr/>
            <p:nvPr/>
          </p:nvGrpSpPr>
          <p:grpSpPr>
            <a:xfrm rot="16200000">
              <a:off x="4893346" y="4279282"/>
              <a:ext cx="564373" cy="268733"/>
              <a:chOff x="5890169" y="4312037"/>
              <a:chExt cx="1895988" cy="1103725"/>
            </a:xfrm>
          </p:grpSpPr>
          <p:grpSp>
            <p:nvGrpSpPr>
              <p:cNvPr id="89" name="그룹 822">
                <a:extLst>
                  <a:ext uri="{FF2B5EF4-FFF2-40B4-BE49-F238E27FC236}">
                    <a16:creationId xmlns:a16="http://schemas.microsoft.com/office/drawing/2014/main" id="{94E900B2-A871-D257-B4C2-5FB478E0A810}"/>
                  </a:ext>
                </a:extLst>
              </p:cNvPr>
              <p:cNvGrpSpPr/>
              <p:nvPr/>
            </p:nvGrpSpPr>
            <p:grpSpPr>
              <a:xfrm>
                <a:off x="6122466" y="4312037"/>
                <a:ext cx="1432853" cy="1103725"/>
                <a:chOff x="5991225" y="4310063"/>
                <a:chExt cx="496427" cy="273840"/>
              </a:xfrm>
            </p:grpSpPr>
            <p:cxnSp>
              <p:nvCxnSpPr>
                <p:cNvPr id="99" name="직선 연결선 771">
                  <a:extLst>
                    <a:ext uri="{FF2B5EF4-FFF2-40B4-BE49-F238E27FC236}">
                      <a16:creationId xmlns:a16="http://schemas.microsoft.com/office/drawing/2014/main" id="{0737D491-8242-7C66-59CC-F2A0C01405AE}"/>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0" name="직선 연결선 789">
                  <a:extLst>
                    <a:ext uri="{FF2B5EF4-FFF2-40B4-BE49-F238E27FC236}">
                      <a16:creationId xmlns:a16="http://schemas.microsoft.com/office/drawing/2014/main" id="{47A797E4-4BEE-0E02-0649-45744F60DCB9}"/>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1" name="직선 연결선 792">
                  <a:extLst>
                    <a:ext uri="{FF2B5EF4-FFF2-40B4-BE49-F238E27FC236}">
                      <a16:creationId xmlns:a16="http://schemas.microsoft.com/office/drawing/2014/main" id="{BE054153-F970-32E6-CA6D-93F4670FE8D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07">
                  <a:extLst>
                    <a:ext uri="{FF2B5EF4-FFF2-40B4-BE49-F238E27FC236}">
                      <a16:creationId xmlns:a16="http://schemas.microsoft.com/office/drawing/2014/main" id="{B4C05946-C751-D9E6-864A-2D75C963D778}"/>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3" name="직선 연결선 810">
                  <a:extLst>
                    <a:ext uri="{FF2B5EF4-FFF2-40B4-BE49-F238E27FC236}">
                      <a16:creationId xmlns:a16="http://schemas.microsoft.com/office/drawing/2014/main" id="{E7051B36-073C-207A-D1DE-53BEEBCB4577}"/>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815">
                  <a:extLst>
                    <a:ext uri="{FF2B5EF4-FFF2-40B4-BE49-F238E27FC236}">
                      <a16:creationId xmlns:a16="http://schemas.microsoft.com/office/drawing/2014/main" id="{F1EBA9E3-54F4-D749-2D77-92F53415594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819">
                  <a:extLst>
                    <a:ext uri="{FF2B5EF4-FFF2-40B4-BE49-F238E27FC236}">
                      <a16:creationId xmlns:a16="http://schemas.microsoft.com/office/drawing/2014/main" id="{2383A830-BDBF-1220-7933-2E25BF3D5267}"/>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91" name="직선 연결선 826">
                <a:extLst>
                  <a:ext uri="{FF2B5EF4-FFF2-40B4-BE49-F238E27FC236}">
                    <a16:creationId xmlns:a16="http://schemas.microsoft.com/office/drawing/2014/main" id="{8FF9264E-331E-7459-E413-371E9F82A75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32">
                <a:extLst>
                  <a:ext uri="{FF2B5EF4-FFF2-40B4-BE49-F238E27FC236}">
                    <a16:creationId xmlns:a16="http://schemas.microsoft.com/office/drawing/2014/main" id="{A17CD94B-1D8D-3B9B-05BE-86240A7E97B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06" name="그룹 835">
              <a:extLst>
                <a:ext uri="{FF2B5EF4-FFF2-40B4-BE49-F238E27FC236}">
                  <a16:creationId xmlns:a16="http://schemas.microsoft.com/office/drawing/2014/main" id="{A1D8D0C4-9715-7304-A0E4-1D825C1827E1}"/>
                </a:ext>
              </a:extLst>
            </p:cNvPr>
            <p:cNvGrpSpPr/>
            <p:nvPr/>
          </p:nvGrpSpPr>
          <p:grpSpPr>
            <a:xfrm rot="16200000">
              <a:off x="3777481" y="4272995"/>
              <a:ext cx="564373" cy="268733"/>
              <a:chOff x="5890169" y="4312037"/>
              <a:chExt cx="1895988" cy="1103725"/>
            </a:xfrm>
          </p:grpSpPr>
          <p:grpSp>
            <p:nvGrpSpPr>
              <p:cNvPr id="107" name="그룹 822">
                <a:extLst>
                  <a:ext uri="{FF2B5EF4-FFF2-40B4-BE49-F238E27FC236}">
                    <a16:creationId xmlns:a16="http://schemas.microsoft.com/office/drawing/2014/main" id="{0155E475-E55E-9644-491C-EEAAD51C95EB}"/>
                  </a:ext>
                </a:extLst>
              </p:cNvPr>
              <p:cNvGrpSpPr/>
              <p:nvPr/>
            </p:nvGrpSpPr>
            <p:grpSpPr>
              <a:xfrm>
                <a:off x="6122466" y="4312037"/>
                <a:ext cx="1432853" cy="1103725"/>
                <a:chOff x="5991225" y="4310063"/>
                <a:chExt cx="496427" cy="273840"/>
              </a:xfrm>
            </p:grpSpPr>
            <p:cxnSp>
              <p:nvCxnSpPr>
                <p:cNvPr id="111" name="직선 연결선 771">
                  <a:extLst>
                    <a:ext uri="{FF2B5EF4-FFF2-40B4-BE49-F238E27FC236}">
                      <a16:creationId xmlns:a16="http://schemas.microsoft.com/office/drawing/2014/main" id="{FDF2A019-C439-0631-EDA7-609615D1DD9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2" name="직선 연결선 789">
                  <a:extLst>
                    <a:ext uri="{FF2B5EF4-FFF2-40B4-BE49-F238E27FC236}">
                      <a16:creationId xmlns:a16="http://schemas.microsoft.com/office/drawing/2014/main" id="{0321D661-B695-BE69-6E04-153AB5687A3E}"/>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792">
                  <a:extLst>
                    <a:ext uri="{FF2B5EF4-FFF2-40B4-BE49-F238E27FC236}">
                      <a16:creationId xmlns:a16="http://schemas.microsoft.com/office/drawing/2014/main" id="{23C40DF8-15C7-7235-2B72-5EDDC398C3E0}"/>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4" name="직선 연결선 807">
                  <a:extLst>
                    <a:ext uri="{FF2B5EF4-FFF2-40B4-BE49-F238E27FC236}">
                      <a16:creationId xmlns:a16="http://schemas.microsoft.com/office/drawing/2014/main" id="{0833CA9E-9704-9D79-9A5F-47BB4474EAC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810">
                  <a:extLst>
                    <a:ext uri="{FF2B5EF4-FFF2-40B4-BE49-F238E27FC236}">
                      <a16:creationId xmlns:a16="http://schemas.microsoft.com/office/drawing/2014/main" id="{5E31A637-9C3B-7157-856E-00B7362DC8EB}"/>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815">
                  <a:extLst>
                    <a:ext uri="{FF2B5EF4-FFF2-40B4-BE49-F238E27FC236}">
                      <a16:creationId xmlns:a16="http://schemas.microsoft.com/office/drawing/2014/main" id="{21CFFB4A-D377-0379-AB8B-7C7A5E1610ED}"/>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19">
                  <a:extLst>
                    <a:ext uri="{FF2B5EF4-FFF2-40B4-BE49-F238E27FC236}">
                      <a16:creationId xmlns:a16="http://schemas.microsoft.com/office/drawing/2014/main" id="{88FFB392-30F6-43E7-327E-F988B620758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09" name="직선 연결선 826">
                <a:extLst>
                  <a:ext uri="{FF2B5EF4-FFF2-40B4-BE49-F238E27FC236}">
                    <a16:creationId xmlns:a16="http://schemas.microsoft.com/office/drawing/2014/main" id="{56F6DE23-A376-6C75-281D-E32AFC069559}"/>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0" name="직선 연결선 832">
                <a:extLst>
                  <a:ext uri="{FF2B5EF4-FFF2-40B4-BE49-F238E27FC236}">
                    <a16:creationId xmlns:a16="http://schemas.microsoft.com/office/drawing/2014/main" id="{0757E143-D042-1470-EE99-6C21374D245C}"/>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18" name="그룹 761">
              <a:extLst>
                <a:ext uri="{FF2B5EF4-FFF2-40B4-BE49-F238E27FC236}">
                  <a16:creationId xmlns:a16="http://schemas.microsoft.com/office/drawing/2014/main" id="{BB324C96-8145-6B51-8F6C-91CCA408385F}"/>
                </a:ext>
              </a:extLst>
            </p:cNvPr>
            <p:cNvGrpSpPr/>
            <p:nvPr/>
          </p:nvGrpSpPr>
          <p:grpSpPr>
            <a:xfrm rot="5400000">
              <a:off x="7110292" y="4367296"/>
              <a:ext cx="598569" cy="124310"/>
              <a:chOff x="5608137" y="3394157"/>
              <a:chExt cx="338599" cy="70817"/>
            </a:xfrm>
          </p:grpSpPr>
          <p:grpSp>
            <p:nvGrpSpPr>
              <p:cNvPr id="119" name="그룹 753">
                <a:extLst>
                  <a:ext uri="{FF2B5EF4-FFF2-40B4-BE49-F238E27FC236}">
                    <a16:creationId xmlns:a16="http://schemas.microsoft.com/office/drawing/2014/main" id="{B35830EF-4AF7-6530-509F-0BF4CA811BE2}"/>
                  </a:ext>
                </a:extLst>
              </p:cNvPr>
              <p:cNvGrpSpPr/>
              <p:nvPr/>
            </p:nvGrpSpPr>
            <p:grpSpPr>
              <a:xfrm rot="5400000">
                <a:off x="5739521" y="3307128"/>
                <a:ext cx="70817" cy="244875"/>
                <a:chOff x="5131625" y="2342062"/>
                <a:chExt cx="70817" cy="244875"/>
              </a:xfrm>
            </p:grpSpPr>
            <p:sp>
              <p:nvSpPr>
                <p:cNvPr id="122" name="타원 750">
                  <a:extLst>
                    <a:ext uri="{FF2B5EF4-FFF2-40B4-BE49-F238E27FC236}">
                      <a16:creationId xmlns:a16="http://schemas.microsoft.com/office/drawing/2014/main" id="{1FE66C4C-9C07-3D7D-C5F7-802532F0731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23" name="타원 751">
                  <a:extLst>
                    <a:ext uri="{FF2B5EF4-FFF2-40B4-BE49-F238E27FC236}">
                      <a16:creationId xmlns:a16="http://schemas.microsoft.com/office/drawing/2014/main" id="{A9E2B66B-CE89-DA51-07FE-3818BB49D3EB}"/>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24" name="직선 연결선 752">
                  <a:extLst>
                    <a:ext uri="{FF2B5EF4-FFF2-40B4-BE49-F238E27FC236}">
                      <a16:creationId xmlns:a16="http://schemas.microsoft.com/office/drawing/2014/main" id="{DCC30555-2D6D-5A31-54A1-C097827935EA}"/>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0" name="직선 연결선 754">
                <a:extLst>
                  <a:ext uri="{FF2B5EF4-FFF2-40B4-BE49-F238E27FC236}">
                    <a16:creationId xmlns:a16="http://schemas.microsoft.com/office/drawing/2014/main" id="{F82C8BA7-E86E-1490-0E20-A923CEA37924}"/>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21" name="직선 연결선 756">
                <a:extLst>
                  <a:ext uri="{FF2B5EF4-FFF2-40B4-BE49-F238E27FC236}">
                    <a16:creationId xmlns:a16="http://schemas.microsoft.com/office/drawing/2014/main" id="{CE2F3EA7-4C52-7253-9B05-9DA82DE1098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125" name="그룹 761">
              <a:extLst>
                <a:ext uri="{FF2B5EF4-FFF2-40B4-BE49-F238E27FC236}">
                  <a16:creationId xmlns:a16="http://schemas.microsoft.com/office/drawing/2014/main" id="{C8201985-67E3-17CD-5934-E2B149498522}"/>
                </a:ext>
              </a:extLst>
            </p:cNvPr>
            <p:cNvGrpSpPr/>
            <p:nvPr/>
          </p:nvGrpSpPr>
          <p:grpSpPr>
            <a:xfrm rot="5400000">
              <a:off x="5999216" y="4365843"/>
              <a:ext cx="598569" cy="124310"/>
              <a:chOff x="5608137" y="3394157"/>
              <a:chExt cx="338599" cy="70817"/>
            </a:xfrm>
          </p:grpSpPr>
          <p:grpSp>
            <p:nvGrpSpPr>
              <p:cNvPr id="126" name="그룹 753">
                <a:extLst>
                  <a:ext uri="{FF2B5EF4-FFF2-40B4-BE49-F238E27FC236}">
                    <a16:creationId xmlns:a16="http://schemas.microsoft.com/office/drawing/2014/main" id="{61058D92-5C40-68AA-7E8F-B575BF54151F}"/>
                  </a:ext>
                </a:extLst>
              </p:cNvPr>
              <p:cNvGrpSpPr/>
              <p:nvPr/>
            </p:nvGrpSpPr>
            <p:grpSpPr>
              <a:xfrm rot="5400000">
                <a:off x="5739521" y="3307128"/>
                <a:ext cx="70817" cy="244875"/>
                <a:chOff x="5131625" y="2342062"/>
                <a:chExt cx="70817" cy="244875"/>
              </a:xfrm>
            </p:grpSpPr>
            <p:sp>
              <p:nvSpPr>
                <p:cNvPr id="193" name="타원 750">
                  <a:extLst>
                    <a:ext uri="{FF2B5EF4-FFF2-40B4-BE49-F238E27FC236}">
                      <a16:creationId xmlns:a16="http://schemas.microsoft.com/office/drawing/2014/main" id="{77F96BA9-562E-7936-F078-F6B0C6FF8F56}"/>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94" name="타원 751">
                  <a:extLst>
                    <a:ext uri="{FF2B5EF4-FFF2-40B4-BE49-F238E27FC236}">
                      <a16:creationId xmlns:a16="http://schemas.microsoft.com/office/drawing/2014/main" id="{3A058049-539D-6A84-8B21-C20C2CC859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95" name="직선 연결선 752">
                  <a:extLst>
                    <a:ext uri="{FF2B5EF4-FFF2-40B4-BE49-F238E27FC236}">
                      <a16:creationId xmlns:a16="http://schemas.microsoft.com/office/drawing/2014/main" id="{1BD6D6DC-F781-608A-58AE-F93CF61F4238}"/>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7" name="직선 연결선 754">
                <a:extLst>
                  <a:ext uri="{FF2B5EF4-FFF2-40B4-BE49-F238E27FC236}">
                    <a16:creationId xmlns:a16="http://schemas.microsoft.com/office/drawing/2014/main" id="{28FEF4C0-356D-0FF6-E99F-47ED48B9727B}"/>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92" name="직선 연결선 756">
                <a:extLst>
                  <a:ext uri="{FF2B5EF4-FFF2-40B4-BE49-F238E27FC236}">
                    <a16:creationId xmlns:a16="http://schemas.microsoft.com/office/drawing/2014/main" id="{2552384F-AA6C-B549-F3C8-59EFD8AD21DA}"/>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sp>
        <p:nvSpPr>
          <p:cNvPr id="197" name="U-turn Arrow 196">
            <a:extLst>
              <a:ext uri="{FF2B5EF4-FFF2-40B4-BE49-F238E27FC236}">
                <a16:creationId xmlns:a16="http://schemas.microsoft.com/office/drawing/2014/main" id="{FFEBC41C-1494-DB3F-3962-BC28F46F3D95}"/>
              </a:ext>
            </a:extLst>
          </p:cNvPr>
          <p:cNvSpPr/>
          <p:nvPr/>
        </p:nvSpPr>
        <p:spPr>
          <a:xfrm flipH="1">
            <a:off x="4232468" y="2731244"/>
            <a:ext cx="581169" cy="3291883"/>
          </a:xfrm>
          <a:prstGeom prst="uturnArrow">
            <a:avLst>
              <a:gd name="adj1" fmla="val 12998"/>
              <a:gd name="adj2" fmla="val 12998"/>
              <a:gd name="adj3" fmla="val 32437"/>
              <a:gd name="adj4" fmla="val 19747"/>
              <a:gd name="adj5" fmla="val 2647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U-turn Arrow 197">
            <a:extLst>
              <a:ext uri="{FF2B5EF4-FFF2-40B4-BE49-F238E27FC236}">
                <a16:creationId xmlns:a16="http://schemas.microsoft.com/office/drawing/2014/main" id="{2A1E625B-CC79-E23B-B7E4-B5A4360CFDBB}"/>
              </a:ext>
            </a:extLst>
          </p:cNvPr>
          <p:cNvSpPr/>
          <p:nvPr/>
        </p:nvSpPr>
        <p:spPr>
          <a:xfrm flipH="1">
            <a:off x="7585002" y="2731244"/>
            <a:ext cx="581169" cy="3291883"/>
          </a:xfrm>
          <a:prstGeom prst="uturnArrow">
            <a:avLst>
              <a:gd name="adj1" fmla="val 12998"/>
              <a:gd name="adj2" fmla="val 12998"/>
              <a:gd name="adj3" fmla="val 32437"/>
              <a:gd name="adj4" fmla="val 19747"/>
              <a:gd name="adj5" fmla="val 9421"/>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U-turn Arrow 198">
            <a:extLst>
              <a:ext uri="{FF2B5EF4-FFF2-40B4-BE49-F238E27FC236}">
                <a16:creationId xmlns:a16="http://schemas.microsoft.com/office/drawing/2014/main" id="{1DB69DFC-9932-B697-5138-44D9875B1925}"/>
              </a:ext>
            </a:extLst>
          </p:cNvPr>
          <p:cNvSpPr/>
          <p:nvPr/>
        </p:nvSpPr>
        <p:spPr>
          <a:xfrm flipH="1">
            <a:off x="5340558" y="2730360"/>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U-turn Arrow 199">
            <a:extLst>
              <a:ext uri="{FF2B5EF4-FFF2-40B4-BE49-F238E27FC236}">
                <a16:creationId xmlns:a16="http://schemas.microsoft.com/office/drawing/2014/main" id="{EDE5A66D-DDAD-DB13-A095-D9407F61827C}"/>
              </a:ext>
            </a:extLst>
          </p:cNvPr>
          <p:cNvSpPr/>
          <p:nvPr/>
        </p:nvSpPr>
        <p:spPr>
          <a:xfrm flipH="1">
            <a:off x="4232464" y="4033959"/>
            <a:ext cx="581169" cy="2149589"/>
          </a:xfrm>
          <a:prstGeom prst="uturnArrow">
            <a:avLst>
              <a:gd name="adj1" fmla="val 12998"/>
              <a:gd name="adj2" fmla="val 12998"/>
              <a:gd name="adj3" fmla="val 32437"/>
              <a:gd name="adj4" fmla="val 19747"/>
              <a:gd name="adj5" fmla="val 4115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U-turn Arrow 200">
            <a:extLst>
              <a:ext uri="{FF2B5EF4-FFF2-40B4-BE49-F238E27FC236}">
                <a16:creationId xmlns:a16="http://schemas.microsoft.com/office/drawing/2014/main" id="{0D2C47F3-5FC7-C0A3-5A09-037897F10E12}"/>
              </a:ext>
            </a:extLst>
          </p:cNvPr>
          <p:cNvSpPr/>
          <p:nvPr/>
        </p:nvSpPr>
        <p:spPr>
          <a:xfrm flipH="1">
            <a:off x="6462839" y="4034844"/>
            <a:ext cx="581169" cy="1922024"/>
          </a:xfrm>
          <a:prstGeom prst="uturnArrow">
            <a:avLst>
              <a:gd name="adj1" fmla="val 12998"/>
              <a:gd name="adj2" fmla="val 12998"/>
              <a:gd name="adj3" fmla="val 32437"/>
              <a:gd name="adj4" fmla="val 19747"/>
              <a:gd name="adj5" fmla="val 1839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U-turn Arrow 201">
            <a:extLst>
              <a:ext uri="{FF2B5EF4-FFF2-40B4-BE49-F238E27FC236}">
                <a16:creationId xmlns:a16="http://schemas.microsoft.com/office/drawing/2014/main" id="{D2359131-AC01-15A9-32B7-D3CCB25C2787}"/>
              </a:ext>
            </a:extLst>
          </p:cNvPr>
          <p:cNvSpPr/>
          <p:nvPr/>
        </p:nvSpPr>
        <p:spPr>
          <a:xfrm flipH="1">
            <a:off x="7584996" y="4034843"/>
            <a:ext cx="581169" cy="2148705"/>
          </a:xfrm>
          <a:prstGeom prst="uturnArrow">
            <a:avLst>
              <a:gd name="adj1" fmla="val 12998"/>
              <a:gd name="adj2" fmla="val 12998"/>
              <a:gd name="adj3" fmla="val 32437"/>
              <a:gd name="adj4" fmla="val 19747"/>
              <a:gd name="adj5" fmla="val 1648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U-turn Arrow 202">
            <a:extLst>
              <a:ext uri="{FF2B5EF4-FFF2-40B4-BE49-F238E27FC236}">
                <a16:creationId xmlns:a16="http://schemas.microsoft.com/office/drawing/2014/main" id="{B3360402-27F8-F40D-8E1D-2B2D49CC8B9A}"/>
              </a:ext>
            </a:extLst>
          </p:cNvPr>
          <p:cNvSpPr/>
          <p:nvPr/>
        </p:nvSpPr>
        <p:spPr>
          <a:xfrm flipH="1">
            <a:off x="5340554" y="4033959"/>
            <a:ext cx="581169" cy="2149589"/>
          </a:xfrm>
          <a:prstGeom prst="uturnArrow">
            <a:avLst>
              <a:gd name="adj1" fmla="val 12998"/>
              <a:gd name="adj2" fmla="val 12998"/>
              <a:gd name="adj3" fmla="val 32437"/>
              <a:gd name="adj4" fmla="val 19747"/>
              <a:gd name="adj5" fmla="val 4022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U-turn Arrow 203">
            <a:extLst>
              <a:ext uri="{FF2B5EF4-FFF2-40B4-BE49-F238E27FC236}">
                <a16:creationId xmlns:a16="http://schemas.microsoft.com/office/drawing/2014/main" id="{408E9155-395E-5792-2E69-9ED75F141585}"/>
              </a:ext>
            </a:extLst>
          </p:cNvPr>
          <p:cNvSpPr/>
          <p:nvPr/>
        </p:nvSpPr>
        <p:spPr>
          <a:xfrm flipH="1">
            <a:off x="6462839" y="2731243"/>
            <a:ext cx="581169" cy="3441523"/>
          </a:xfrm>
          <a:prstGeom prst="uturnArrow">
            <a:avLst>
              <a:gd name="adj1" fmla="val 12998"/>
              <a:gd name="adj2" fmla="val 12998"/>
              <a:gd name="adj3" fmla="val 32437"/>
              <a:gd name="adj4" fmla="val 19747"/>
              <a:gd name="adj5" fmla="val 254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1" name="Group 210">
            <a:extLst>
              <a:ext uri="{FF2B5EF4-FFF2-40B4-BE49-F238E27FC236}">
                <a16:creationId xmlns:a16="http://schemas.microsoft.com/office/drawing/2014/main" id="{44388320-A808-B32C-F06F-90610089A65B}"/>
              </a:ext>
            </a:extLst>
          </p:cNvPr>
          <p:cNvGrpSpPr/>
          <p:nvPr/>
        </p:nvGrpSpPr>
        <p:grpSpPr>
          <a:xfrm>
            <a:off x="3646974" y="6239030"/>
            <a:ext cx="4751874" cy="369332"/>
            <a:chOff x="3646974" y="6239030"/>
            <a:chExt cx="4751874" cy="369332"/>
          </a:xfrm>
        </p:grpSpPr>
        <p:sp>
          <p:nvSpPr>
            <p:cNvPr id="205" name="TextBox 204">
              <a:extLst>
                <a:ext uri="{FF2B5EF4-FFF2-40B4-BE49-F238E27FC236}">
                  <a16:creationId xmlns:a16="http://schemas.microsoft.com/office/drawing/2014/main" id="{01CF2D58-C2BD-B98E-E75C-4616E922EFE4}"/>
                </a:ext>
              </a:extLst>
            </p:cNvPr>
            <p:cNvSpPr txBox="1"/>
            <p:nvPr/>
          </p:nvSpPr>
          <p:spPr>
            <a:xfrm>
              <a:off x="4520830"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6" name="TextBox 205">
              <a:extLst>
                <a:ext uri="{FF2B5EF4-FFF2-40B4-BE49-F238E27FC236}">
                  <a16:creationId xmlns:a16="http://schemas.microsoft.com/office/drawing/2014/main" id="{07EA1743-3CDF-A414-D5F1-B65D113A9442}"/>
                </a:ext>
              </a:extLst>
            </p:cNvPr>
            <p:cNvSpPr txBox="1"/>
            <p:nvPr/>
          </p:nvSpPr>
          <p:spPr>
            <a:xfrm>
              <a:off x="5634344"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7" name="TextBox 206">
              <a:extLst>
                <a:ext uri="{FF2B5EF4-FFF2-40B4-BE49-F238E27FC236}">
                  <a16:creationId xmlns:a16="http://schemas.microsoft.com/office/drawing/2014/main" id="{00573B24-1499-5432-265A-94570B9D0F9B}"/>
                </a:ext>
              </a:extLst>
            </p:cNvPr>
            <p:cNvSpPr txBox="1"/>
            <p:nvPr/>
          </p:nvSpPr>
          <p:spPr>
            <a:xfrm>
              <a:off x="6747858"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8" name="TextBox 207">
              <a:extLst>
                <a:ext uri="{FF2B5EF4-FFF2-40B4-BE49-F238E27FC236}">
                  <a16:creationId xmlns:a16="http://schemas.microsoft.com/office/drawing/2014/main" id="{CF7D9D2C-DA47-F17A-669B-2ADAACEFC598}"/>
                </a:ext>
              </a:extLst>
            </p:cNvPr>
            <p:cNvSpPr txBox="1"/>
            <p:nvPr/>
          </p:nvSpPr>
          <p:spPr>
            <a:xfrm>
              <a:off x="7861372"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9" name="TextBox 208">
              <a:extLst>
                <a:ext uri="{FF2B5EF4-FFF2-40B4-BE49-F238E27FC236}">
                  <a16:creationId xmlns:a16="http://schemas.microsoft.com/office/drawing/2014/main" id="{72059A4A-4675-0AF1-5D07-E4B1D16A19E3}"/>
                </a:ext>
              </a:extLst>
            </p:cNvPr>
            <p:cNvSpPr txBox="1"/>
            <p:nvPr/>
          </p:nvSpPr>
          <p:spPr>
            <a:xfrm>
              <a:off x="3646974" y="6239030"/>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grpSp>
      <p:sp>
        <p:nvSpPr>
          <p:cNvPr id="210" name="Slide Number Placeholder 209">
            <a:extLst>
              <a:ext uri="{FF2B5EF4-FFF2-40B4-BE49-F238E27FC236}">
                <a16:creationId xmlns:a16="http://schemas.microsoft.com/office/drawing/2014/main" id="{68EA7144-0FD2-C08C-A6BC-D0ACF1FF2AF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20</a:t>
            </a:r>
          </a:p>
        </p:txBody>
      </p:sp>
    </p:spTree>
    <p:extLst>
      <p:ext uri="{BB962C8B-B14F-4D97-AF65-F5344CB8AC3E}">
        <p14:creationId xmlns:p14="http://schemas.microsoft.com/office/powerpoint/2010/main" val="770646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right)">
                                      <p:cBhvr>
                                        <p:cTn id="7" dur="500"/>
                                        <p:tgtEl>
                                          <p:spTgt spid="20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97"/>
                                        </p:tgtEl>
                                        <p:attrNameLst>
                                          <p:attrName>style.visibility</p:attrName>
                                        </p:attrNameLst>
                                      </p:cBhvr>
                                      <p:to>
                                        <p:strVal val="visible"/>
                                      </p:to>
                                    </p:set>
                                    <p:animEffect transition="in" filter="wipe(right)">
                                      <p:cBhvr>
                                        <p:cTn id="10" dur="500"/>
                                        <p:tgtEl>
                                          <p:spTgt spid="197"/>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199"/>
                                        </p:tgtEl>
                                        <p:attrNameLst>
                                          <p:attrName>style.visibility</p:attrName>
                                        </p:attrNameLst>
                                      </p:cBhvr>
                                      <p:to>
                                        <p:strVal val="visible"/>
                                      </p:to>
                                    </p:set>
                                    <p:animEffect transition="in" filter="wipe(right)">
                                      <p:cBhvr>
                                        <p:cTn id="13" dur="500"/>
                                        <p:tgtEl>
                                          <p:spTgt spid="199"/>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203"/>
                                        </p:tgtEl>
                                        <p:attrNameLst>
                                          <p:attrName>style.visibility</p:attrName>
                                        </p:attrNameLst>
                                      </p:cBhvr>
                                      <p:to>
                                        <p:strVal val="visible"/>
                                      </p:to>
                                    </p:set>
                                    <p:animEffect transition="in" filter="wipe(right)">
                                      <p:cBhvr>
                                        <p:cTn id="16" dur="500"/>
                                        <p:tgtEl>
                                          <p:spTgt spid="203"/>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204"/>
                                        </p:tgtEl>
                                        <p:attrNameLst>
                                          <p:attrName>style.visibility</p:attrName>
                                        </p:attrNameLst>
                                      </p:cBhvr>
                                      <p:to>
                                        <p:strVal val="visible"/>
                                      </p:to>
                                    </p:set>
                                    <p:animEffect transition="in" filter="wipe(right)">
                                      <p:cBhvr>
                                        <p:cTn id="19" dur="500"/>
                                        <p:tgtEl>
                                          <p:spTgt spid="204"/>
                                        </p:tgtEl>
                                      </p:cBhvr>
                                    </p:animEffect>
                                  </p:childTnLst>
                                </p:cTn>
                              </p:par>
                              <p:par>
                                <p:cTn id="20" presetID="22" presetClass="entr" presetSubtype="2" fill="hold" grpId="0" nodeType="withEffect">
                                  <p:stCondLst>
                                    <p:cond delay="0"/>
                                  </p:stCondLst>
                                  <p:childTnLst>
                                    <p:set>
                                      <p:cBhvr>
                                        <p:cTn id="21" dur="1" fill="hold">
                                          <p:stCondLst>
                                            <p:cond delay="0"/>
                                          </p:stCondLst>
                                        </p:cTn>
                                        <p:tgtEl>
                                          <p:spTgt spid="201"/>
                                        </p:tgtEl>
                                        <p:attrNameLst>
                                          <p:attrName>style.visibility</p:attrName>
                                        </p:attrNameLst>
                                      </p:cBhvr>
                                      <p:to>
                                        <p:strVal val="visible"/>
                                      </p:to>
                                    </p:set>
                                    <p:animEffect transition="in" filter="wipe(right)">
                                      <p:cBhvr>
                                        <p:cTn id="22" dur="500"/>
                                        <p:tgtEl>
                                          <p:spTgt spid="201"/>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98"/>
                                        </p:tgtEl>
                                        <p:attrNameLst>
                                          <p:attrName>style.visibility</p:attrName>
                                        </p:attrNameLst>
                                      </p:cBhvr>
                                      <p:to>
                                        <p:strVal val="visible"/>
                                      </p:to>
                                    </p:set>
                                    <p:animEffect transition="in" filter="wipe(right)">
                                      <p:cBhvr>
                                        <p:cTn id="25" dur="500"/>
                                        <p:tgtEl>
                                          <p:spTgt spid="198"/>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2"/>
                                        </p:tgtEl>
                                        <p:attrNameLst>
                                          <p:attrName>style.visibility</p:attrName>
                                        </p:attrNameLst>
                                      </p:cBhvr>
                                      <p:to>
                                        <p:strVal val="visible"/>
                                      </p:to>
                                    </p:set>
                                    <p:animEffect transition="in" filter="wipe(right)">
                                      <p:cBhvr>
                                        <p:cTn id="28" dur="500"/>
                                        <p:tgtEl>
                                          <p:spTgt spid="202"/>
                                        </p:tgtEl>
                                      </p:cBhvr>
                                    </p:animEffect>
                                  </p:childTnLst>
                                </p:cTn>
                              </p:par>
                            </p:childTnLst>
                          </p:cTn>
                        </p:par>
                        <p:par>
                          <p:cTn id="29" fill="hold">
                            <p:stCondLst>
                              <p:cond delay="500"/>
                            </p:stCondLst>
                            <p:childTnLst>
                              <p:par>
                                <p:cTn id="30" presetID="1" presetClass="entr" presetSubtype="0" fill="hold" nodeType="afterEffect">
                                  <p:stCondLst>
                                    <p:cond delay="0"/>
                                  </p:stCondLst>
                                  <p:childTnLst>
                                    <p:set>
                                      <p:cBhvr>
                                        <p:cTn id="31" dur="1" fill="hold">
                                          <p:stCondLst>
                                            <p:cond delay="0"/>
                                          </p:stCondLst>
                                        </p:cTn>
                                        <p:tgtEl>
                                          <p:spTgt spid="2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 grpId="0" animBg="1"/>
      <p:bldP spid="198" grpId="0" animBg="1"/>
      <p:bldP spid="199" grpId="0" animBg="1"/>
      <p:bldP spid="200" grpId="0" animBg="1"/>
      <p:bldP spid="201" grpId="0" animBg="1"/>
      <p:bldP spid="202" grpId="0" animBg="1"/>
      <p:bldP spid="203" grpId="0" animBg="1"/>
      <p:bldP spid="204"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rIns="0"/>
          <a:lstStyle/>
          <a:p>
            <a:r>
              <a:rPr lang="en-CH" dirty="0">
                <a:solidFill>
                  <a:srgbClr val="C80060"/>
                </a:solidFill>
                <a:latin typeface="Avenir Next Medium" panose="020B0503020202020204" pitchFamily="34" charset="0"/>
              </a:rPr>
              <a:t>Inter-Block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different blocks</a:t>
            </a:r>
            <a:r>
              <a:rPr lang="en-CH" dirty="0"/>
              <a:t> </a:t>
            </a:r>
            <a:br>
              <a:rPr lang="en-CH" dirty="0"/>
            </a:br>
            <a:r>
              <a:rPr lang="en-CH" dirty="0"/>
              <a:t>   </a:t>
            </a:r>
            <a:r>
              <a:rPr lang="en-CH" dirty="0">
                <a:sym typeface="Wingdings" pitchFamily="2" charset="2"/>
              </a:rPr>
              <a:t> </a:t>
            </a:r>
            <a:r>
              <a:rPr lang="en-CH" dirty="0">
                <a:solidFill>
                  <a:srgbClr val="C80060"/>
                </a:solidFill>
              </a:rPr>
              <a:t>Bitwise OR</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Rounded Rectangle 107">
            <a:extLst>
              <a:ext uri="{FF2B5EF4-FFF2-40B4-BE49-F238E27FC236}">
                <a16:creationId xmlns:a16="http://schemas.microsoft.com/office/drawing/2014/main" id="{C31E7358-9A52-90D6-B59B-1FFFCC15D269}"/>
              </a:ext>
            </a:extLst>
          </p:cNvPr>
          <p:cNvSpPr/>
          <p:nvPr/>
        </p:nvSpPr>
        <p:spPr>
          <a:xfrm>
            <a:off x="3601538" y="3882702"/>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OR</a:t>
            </a: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0"/>
            <a:ext cx="3350590" cy="3721939"/>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77" name="Group 76">
            <a:extLst>
              <a:ext uri="{FF2B5EF4-FFF2-40B4-BE49-F238E27FC236}">
                <a16:creationId xmlns:a16="http://schemas.microsoft.com/office/drawing/2014/main" id="{63892C96-3420-FC41-AC8C-83B854C98E3B}"/>
              </a:ext>
            </a:extLst>
          </p:cNvPr>
          <p:cNvGrpSpPr/>
          <p:nvPr/>
        </p:nvGrpSpPr>
        <p:grpSpPr>
          <a:xfrm>
            <a:off x="4051865" y="2665067"/>
            <a:ext cx="3939696" cy="891472"/>
            <a:chOff x="4051865" y="2665067"/>
            <a:chExt cx="3939696" cy="891472"/>
          </a:xfrm>
        </p:grpSpPr>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7"/>
              <a:ext cx="3340542" cy="891472"/>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1" name="Group 30">
            <a:extLst>
              <a:ext uri="{FF2B5EF4-FFF2-40B4-BE49-F238E27FC236}">
                <a16:creationId xmlns:a16="http://schemas.microsoft.com/office/drawing/2014/main" id="{A54D0EED-F7AE-3399-A35F-5DD2E5791B55}"/>
              </a:ext>
            </a:extLst>
          </p:cNvPr>
          <p:cNvGrpSpPr/>
          <p:nvPr/>
        </p:nvGrpSpPr>
        <p:grpSpPr>
          <a:xfrm>
            <a:off x="3382115" y="3058678"/>
            <a:ext cx="5014215"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타원 299">
            <a:extLst>
              <a:ext uri="{FF2B5EF4-FFF2-40B4-BE49-F238E27FC236}">
                <a16:creationId xmlns:a16="http://schemas.microsoft.com/office/drawing/2014/main" id="{715BDDB0-F2BA-732C-8F89-B946C45E3F0E}"/>
              </a:ext>
            </a:extLst>
          </p:cNvPr>
          <p:cNvSpPr/>
          <p:nvPr/>
        </p:nvSpPr>
        <p:spPr>
          <a:xfrm>
            <a:off x="3782388"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8307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1741317" y="2904791"/>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x</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in Block</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39" name="TextBox 38">
            <a:extLst>
              <a:ext uri="{FF2B5EF4-FFF2-40B4-BE49-F238E27FC236}">
                <a16:creationId xmlns:a16="http://schemas.microsoft.com/office/drawing/2014/main" id="{52309550-34CC-9B82-DD8B-8935C865D78B}"/>
              </a:ext>
            </a:extLst>
          </p:cNvPr>
          <p:cNvSpPr txBox="1"/>
          <p:nvPr/>
        </p:nvSpPr>
        <p:spPr>
          <a:xfrm rot="16200000">
            <a:off x="3861980"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9" name="TextBox 48">
            <a:extLst>
              <a:ext uri="{FF2B5EF4-FFF2-40B4-BE49-F238E27FC236}">
                <a16:creationId xmlns:a16="http://schemas.microsoft.com/office/drawing/2014/main" id="{E167FCCF-4A80-8545-6E30-66612FF54E00}"/>
              </a:ext>
            </a:extLst>
          </p:cNvPr>
          <p:cNvSpPr txBox="1"/>
          <p:nvPr/>
        </p:nvSpPr>
        <p:spPr>
          <a:xfrm rot="16200000">
            <a:off x="4975494"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6" name="TextBox 55">
            <a:extLst>
              <a:ext uri="{FF2B5EF4-FFF2-40B4-BE49-F238E27FC236}">
                <a16:creationId xmlns:a16="http://schemas.microsoft.com/office/drawing/2014/main" id="{7C5EBD8A-44A8-4741-0DEA-D143CD6497AF}"/>
              </a:ext>
            </a:extLst>
          </p:cNvPr>
          <p:cNvSpPr txBox="1"/>
          <p:nvPr/>
        </p:nvSpPr>
        <p:spPr>
          <a:xfrm rot="16200000">
            <a:off x="6089008"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3" name="TextBox 62">
            <a:extLst>
              <a:ext uri="{FF2B5EF4-FFF2-40B4-BE49-F238E27FC236}">
                <a16:creationId xmlns:a16="http://schemas.microsoft.com/office/drawing/2014/main" id="{36FE8E3E-07ED-08B6-AD4B-4C2135F40366}"/>
              </a:ext>
            </a:extLst>
          </p:cNvPr>
          <p:cNvSpPr txBox="1"/>
          <p:nvPr/>
        </p:nvSpPr>
        <p:spPr>
          <a:xfrm rot="16200000">
            <a:off x="7202522"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7" name="그룹 835">
            <a:extLst>
              <a:ext uri="{FF2B5EF4-FFF2-40B4-BE49-F238E27FC236}">
                <a16:creationId xmlns:a16="http://schemas.microsoft.com/office/drawing/2014/main" id="{F4592954-95A2-D955-67CB-506964105B46}"/>
              </a:ext>
            </a:extLst>
          </p:cNvPr>
          <p:cNvGrpSpPr/>
          <p:nvPr/>
        </p:nvGrpSpPr>
        <p:grpSpPr>
          <a:xfrm rot="16200000">
            <a:off x="6006980" y="2927666"/>
            <a:ext cx="564373" cy="268733"/>
            <a:chOff x="5890169" y="4312037"/>
            <a:chExt cx="1895988" cy="1103725"/>
          </a:xfrm>
        </p:grpSpPr>
        <p:grpSp>
          <p:nvGrpSpPr>
            <p:cNvPr id="18" name="그룹 822">
              <a:extLst>
                <a:ext uri="{FF2B5EF4-FFF2-40B4-BE49-F238E27FC236}">
                  <a16:creationId xmlns:a16="http://schemas.microsoft.com/office/drawing/2014/main" id="{E27744CE-287F-B85F-7E62-EDFA1ECDD7B0}"/>
                </a:ext>
              </a:extLst>
            </p:cNvPr>
            <p:cNvGrpSpPr/>
            <p:nvPr/>
          </p:nvGrpSpPr>
          <p:grpSpPr>
            <a:xfrm>
              <a:off x="6122466" y="4312037"/>
              <a:ext cx="1432853" cy="1103725"/>
              <a:chOff x="5991225" y="4310063"/>
              <a:chExt cx="496427" cy="273840"/>
            </a:xfrm>
          </p:grpSpPr>
          <p:cxnSp>
            <p:nvCxnSpPr>
              <p:cNvPr id="21" name="직선 연결선 771">
                <a:extLst>
                  <a:ext uri="{FF2B5EF4-FFF2-40B4-BE49-F238E27FC236}">
                    <a16:creationId xmlns:a16="http://schemas.microsoft.com/office/drawing/2014/main" id="{3AEFD8DC-D54C-031F-D33B-61243757086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789">
                <a:extLst>
                  <a:ext uri="{FF2B5EF4-FFF2-40B4-BE49-F238E27FC236}">
                    <a16:creationId xmlns:a16="http://schemas.microsoft.com/office/drawing/2014/main" id="{4F541810-443F-725F-870C-A54E8CAFCE9F}"/>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792">
                <a:extLst>
                  <a:ext uri="{FF2B5EF4-FFF2-40B4-BE49-F238E27FC236}">
                    <a16:creationId xmlns:a16="http://schemas.microsoft.com/office/drawing/2014/main" id="{850CB885-7446-F480-14C4-AFA93F7D8F2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807">
                <a:extLst>
                  <a:ext uri="{FF2B5EF4-FFF2-40B4-BE49-F238E27FC236}">
                    <a16:creationId xmlns:a16="http://schemas.microsoft.com/office/drawing/2014/main" id="{61AAEFC2-A853-D6E9-B671-3F54296E528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810">
                <a:extLst>
                  <a:ext uri="{FF2B5EF4-FFF2-40B4-BE49-F238E27FC236}">
                    <a16:creationId xmlns:a16="http://schemas.microsoft.com/office/drawing/2014/main" id="{52E2E9E6-C93A-F9FE-E004-7613C11889F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15">
                <a:extLst>
                  <a:ext uri="{FF2B5EF4-FFF2-40B4-BE49-F238E27FC236}">
                    <a16:creationId xmlns:a16="http://schemas.microsoft.com/office/drawing/2014/main" id="{64AE6ADF-8BE5-7945-A16B-3D053D30D43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9">
                <a:extLst>
                  <a:ext uri="{FF2B5EF4-FFF2-40B4-BE49-F238E27FC236}">
                    <a16:creationId xmlns:a16="http://schemas.microsoft.com/office/drawing/2014/main" id="{E1A58F2E-D63F-D9BE-D3B0-9EB49B51931D}"/>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 name="직선 연결선 826">
              <a:extLst>
                <a:ext uri="{FF2B5EF4-FFF2-40B4-BE49-F238E27FC236}">
                  <a16:creationId xmlns:a16="http://schemas.microsoft.com/office/drawing/2014/main" id="{365B0C8C-6B5D-A4D9-DF1E-F615DE4BE9A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0" name="직선 연결선 832">
              <a:extLst>
                <a:ext uri="{FF2B5EF4-FFF2-40B4-BE49-F238E27FC236}">
                  <a16:creationId xmlns:a16="http://schemas.microsoft.com/office/drawing/2014/main" id="{E1AACF72-0654-1E10-774B-7A6A45AB482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8" name="그룹 835">
            <a:extLst>
              <a:ext uri="{FF2B5EF4-FFF2-40B4-BE49-F238E27FC236}">
                <a16:creationId xmlns:a16="http://schemas.microsoft.com/office/drawing/2014/main" id="{4CC88B9A-6B37-AE39-C096-59836ECDB962}"/>
              </a:ext>
            </a:extLst>
          </p:cNvPr>
          <p:cNvGrpSpPr/>
          <p:nvPr/>
        </p:nvGrpSpPr>
        <p:grpSpPr>
          <a:xfrm rot="16200000">
            <a:off x="3777480" y="2914790"/>
            <a:ext cx="564373" cy="268733"/>
            <a:chOff x="5890169" y="4312037"/>
            <a:chExt cx="1895988" cy="1103725"/>
          </a:xfrm>
        </p:grpSpPr>
        <p:grpSp>
          <p:nvGrpSpPr>
            <p:cNvPr id="29" name="그룹 822">
              <a:extLst>
                <a:ext uri="{FF2B5EF4-FFF2-40B4-BE49-F238E27FC236}">
                  <a16:creationId xmlns:a16="http://schemas.microsoft.com/office/drawing/2014/main" id="{92E61A13-89CA-87F3-12BC-5FE1BDCF6F9C}"/>
                </a:ext>
              </a:extLst>
            </p:cNvPr>
            <p:cNvGrpSpPr/>
            <p:nvPr/>
          </p:nvGrpSpPr>
          <p:grpSpPr>
            <a:xfrm>
              <a:off x="6122466" y="4312037"/>
              <a:ext cx="1432853" cy="1103725"/>
              <a:chOff x="5991225" y="4310063"/>
              <a:chExt cx="496427" cy="273840"/>
            </a:xfrm>
          </p:grpSpPr>
          <p:cxnSp>
            <p:nvCxnSpPr>
              <p:cNvPr id="34" name="직선 연결선 771">
                <a:extLst>
                  <a:ext uri="{FF2B5EF4-FFF2-40B4-BE49-F238E27FC236}">
                    <a16:creationId xmlns:a16="http://schemas.microsoft.com/office/drawing/2014/main" id="{39238D1D-674E-3D1A-C094-DE1AEE28E211}"/>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789">
                <a:extLst>
                  <a:ext uri="{FF2B5EF4-FFF2-40B4-BE49-F238E27FC236}">
                    <a16:creationId xmlns:a16="http://schemas.microsoft.com/office/drawing/2014/main" id="{02294F00-FC11-5767-E169-65D493CC846A}"/>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792">
                <a:extLst>
                  <a:ext uri="{FF2B5EF4-FFF2-40B4-BE49-F238E27FC236}">
                    <a16:creationId xmlns:a16="http://schemas.microsoft.com/office/drawing/2014/main" id="{20B270D4-EE2C-BB78-2B64-D9854726DBA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7" name="직선 연결선 807">
                <a:extLst>
                  <a:ext uri="{FF2B5EF4-FFF2-40B4-BE49-F238E27FC236}">
                    <a16:creationId xmlns:a16="http://schemas.microsoft.com/office/drawing/2014/main" id="{17DDF9F2-4A35-A2F1-6AF8-EF0A416110C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8" name="직선 연결선 810">
                <a:extLst>
                  <a:ext uri="{FF2B5EF4-FFF2-40B4-BE49-F238E27FC236}">
                    <a16:creationId xmlns:a16="http://schemas.microsoft.com/office/drawing/2014/main" id="{98CE89E7-AE0D-1A20-9C05-89012A3D745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0" name="직선 연결선 815">
                <a:extLst>
                  <a:ext uri="{FF2B5EF4-FFF2-40B4-BE49-F238E27FC236}">
                    <a16:creationId xmlns:a16="http://schemas.microsoft.com/office/drawing/2014/main" id="{9B9EE417-16E6-20A9-E69F-05591F601967}"/>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19">
                <a:extLst>
                  <a:ext uri="{FF2B5EF4-FFF2-40B4-BE49-F238E27FC236}">
                    <a16:creationId xmlns:a16="http://schemas.microsoft.com/office/drawing/2014/main" id="{E10F86AA-06AA-3A26-CD6E-EAD383301283}"/>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0" name="직선 연결선 826">
              <a:extLst>
                <a:ext uri="{FF2B5EF4-FFF2-40B4-BE49-F238E27FC236}">
                  <a16:creationId xmlns:a16="http://schemas.microsoft.com/office/drawing/2014/main" id="{A96E5E9F-AD70-D36C-6742-F7A396334BF1}"/>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32">
              <a:extLst>
                <a:ext uri="{FF2B5EF4-FFF2-40B4-BE49-F238E27FC236}">
                  <a16:creationId xmlns:a16="http://schemas.microsoft.com/office/drawing/2014/main" id="{25A68749-9A67-856C-2FA3-C759C9FFC05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48" name="그룹 761">
            <a:extLst>
              <a:ext uri="{FF2B5EF4-FFF2-40B4-BE49-F238E27FC236}">
                <a16:creationId xmlns:a16="http://schemas.microsoft.com/office/drawing/2014/main" id="{41BD8605-7C23-B670-AE31-2B79F53108FB}"/>
              </a:ext>
            </a:extLst>
          </p:cNvPr>
          <p:cNvGrpSpPr/>
          <p:nvPr/>
        </p:nvGrpSpPr>
        <p:grpSpPr>
          <a:xfrm rot="5400000">
            <a:off x="7110960" y="3004082"/>
            <a:ext cx="598569" cy="124310"/>
            <a:chOff x="5608137" y="3394157"/>
            <a:chExt cx="338599" cy="70817"/>
          </a:xfrm>
        </p:grpSpPr>
        <p:grpSp>
          <p:nvGrpSpPr>
            <p:cNvPr id="50" name="그룹 753">
              <a:extLst>
                <a:ext uri="{FF2B5EF4-FFF2-40B4-BE49-F238E27FC236}">
                  <a16:creationId xmlns:a16="http://schemas.microsoft.com/office/drawing/2014/main" id="{7C87917E-CDEE-C330-4ACA-E23CCBA25D8C}"/>
                </a:ext>
              </a:extLst>
            </p:cNvPr>
            <p:cNvGrpSpPr/>
            <p:nvPr/>
          </p:nvGrpSpPr>
          <p:grpSpPr>
            <a:xfrm rot="5400000">
              <a:off x="5739521" y="3307128"/>
              <a:ext cx="70817" cy="244875"/>
              <a:chOff x="5131625" y="2342062"/>
              <a:chExt cx="70817" cy="244875"/>
            </a:xfrm>
          </p:grpSpPr>
          <p:sp>
            <p:nvSpPr>
              <p:cNvPr id="62" name="타원 750">
                <a:extLst>
                  <a:ext uri="{FF2B5EF4-FFF2-40B4-BE49-F238E27FC236}">
                    <a16:creationId xmlns:a16="http://schemas.microsoft.com/office/drawing/2014/main" id="{F17B54A9-59BF-A60C-14F7-6C2566E90528}"/>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64" name="타원 751">
                <a:extLst>
                  <a:ext uri="{FF2B5EF4-FFF2-40B4-BE49-F238E27FC236}">
                    <a16:creationId xmlns:a16="http://schemas.microsoft.com/office/drawing/2014/main" id="{19385AE6-D03E-8A0F-27D4-B3B34B90D25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69" name="직선 연결선 752">
                <a:extLst>
                  <a:ext uri="{FF2B5EF4-FFF2-40B4-BE49-F238E27FC236}">
                    <a16:creationId xmlns:a16="http://schemas.microsoft.com/office/drawing/2014/main" id="{57D6D501-9266-3647-6814-D228A412E74C}"/>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55" name="직선 연결선 754">
              <a:extLst>
                <a:ext uri="{FF2B5EF4-FFF2-40B4-BE49-F238E27FC236}">
                  <a16:creationId xmlns:a16="http://schemas.microsoft.com/office/drawing/2014/main" id="{5747B110-F377-A51D-3F97-7BEE4DCEEFC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57" name="직선 연결선 756">
              <a:extLst>
                <a:ext uri="{FF2B5EF4-FFF2-40B4-BE49-F238E27FC236}">
                  <a16:creationId xmlns:a16="http://schemas.microsoft.com/office/drawing/2014/main" id="{7FA09959-3157-8A14-F25C-C2DC1E9A7982}"/>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70" name="그룹 761">
            <a:extLst>
              <a:ext uri="{FF2B5EF4-FFF2-40B4-BE49-F238E27FC236}">
                <a16:creationId xmlns:a16="http://schemas.microsoft.com/office/drawing/2014/main" id="{5F19FC32-21CD-2034-971A-3A673347DB12}"/>
              </a:ext>
            </a:extLst>
          </p:cNvPr>
          <p:cNvGrpSpPr/>
          <p:nvPr/>
        </p:nvGrpSpPr>
        <p:grpSpPr>
          <a:xfrm rot="5400000">
            <a:off x="4883794" y="3002629"/>
            <a:ext cx="598569" cy="124310"/>
            <a:chOff x="5608137" y="3394157"/>
            <a:chExt cx="338599" cy="70817"/>
          </a:xfrm>
        </p:grpSpPr>
        <p:grpSp>
          <p:nvGrpSpPr>
            <p:cNvPr id="71" name="그룹 753">
              <a:extLst>
                <a:ext uri="{FF2B5EF4-FFF2-40B4-BE49-F238E27FC236}">
                  <a16:creationId xmlns:a16="http://schemas.microsoft.com/office/drawing/2014/main" id="{932CB08F-D02D-14DD-3E0D-469A9E85331D}"/>
                </a:ext>
              </a:extLst>
            </p:cNvPr>
            <p:cNvGrpSpPr/>
            <p:nvPr/>
          </p:nvGrpSpPr>
          <p:grpSpPr>
            <a:xfrm rot="5400000">
              <a:off x="5739521" y="3307128"/>
              <a:ext cx="70817" cy="244875"/>
              <a:chOff x="5131625" y="2342062"/>
              <a:chExt cx="70817" cy="244875"/>
            </a:xfrm>
          </p:grpSpPr>
          <p:sp>
            <p:nvSpPr>
              <p:cNvPr id="76" name="타원 750">
                <a:extLst>
                  <a:ext uri="{FF2B5EF4-FFF2-40B4-BE49-F238E27FC236}">
                    <a16:creationId xmlns:a16="http://schemas.microsoft.com/office/drawing/2014/main" id="{42829C8A-8E6A-F237-3366-48825F1B64EE}"/>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83" name="타원 751">
                <a:extLst>
                  <a:ext uri="{FF2B5EF4-FFF2-40B4-BE49-F238E27FC236}">
                    <a16:creationId xmlns:a16="http://schemas.microsoft.com/office/drawing/2014/main" id="{864E2282-5F82-D149-B1A3-7B2D49550020}"/>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84" name="직선 연결선 752">
                <a:extLst>
                  <a:ext uri="{FF2B5EF4-FFF2-40B4-BE49-F238E27FC236}">
                    <a16:creationId xmlns:a16="http://schemas.microsoft.com/office/drawing/2014/main" id="{E8B0C024-7E99-634A-34C4-B43B2660E415}"/>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74" name="직선 연결선 754">
              <a:extLst>
                <a:ext uri="{FF2B5EF4-FFF2-40B4-BE49-F238E27FC236}">
                  <a16:creationId xmlns:a16="http://schemas.microsoft.com/office/drawing/2014/main" id="{174BBF73-0827-4151-3660-FD373547DDC3}"/>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75" name="직선 연결선 756">
              <a:extLst>
                <a:ext uri="{FF2B5EF4-FFF2-40B4-BE49-F238E27FC236}">
                  <a16:creationId xmlns:a16="http://schemas.microsoft.com/office/drawing/2014/main" id="{675F3222-B4B6-E8C3-F28A-5F9637FD1724}"/>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BC364487-C169-A6EF-9D95-166E456B480A}"/>
              </a:ext>
            </a:extLst>
          </p:cNvPr>
          <p:cNvGrpSpPr/>
          <p:nvPr/>
        </p:nvGrpSpPr>
        <p:grpSpPr>
          <a:xfrm>
            <a:off x="1741317" y="3963243"/>
            <a:ext cx="6899895" cy="891472"/>
            <a:chOff x="1741317" y="4029503"/>
            <a:chExt cx="6899895" cy="891472"/>
          </a:xfrm>
        </p:grpSpPr>
        <p:grpSp>
          <p:nvGrpSpPr>
            <p:cNvPr id="78" name="Group 77">
              <a:extLst>
                <a:ext uri="{FF2B5EF4-FFF2-40B4-BE49-F238E27FC236}">
                  <a16:creationId xmlns:a16="http://schemas.microsoft.com/office/drawing/2014/main" id="{04B9B2D4-ABEB-5C2D-C5A7-1AF73E46B3E5}"/>
                </a:ext>
              </a:extLst>
            </p:cNvPr>
            <p:cNvGrpSpPr/>
            <p:nvPr/>
          </p:nvGrpSpPr>
          <p:grpSpPr>
            <a:xfrm>
              <a:off x="4051865" y="4029503"/>
              <a:ext cx="3939696" cy="891472"/>
              <a:chOff x="4051865" y="2665067"/>
              <a:chExt cx="3939696" cy="891472"/>
            </a:xfrm>
          </p:grpSpPr>
          <p:grpSp>
            <p:nvGrpSpPr>
              <p:cNvPr id="79" name="Group 78">
                <a:extLst>
                  <a:ext uri="{FF2B5EF4-FFF2-40B4-BE49-F238E27FC236}">
                    <a16:creationId xmlns:a16="http://schemas.microsoft.com/office/drawing/2014/main" id="{FAF7E077-839B-1724-3C21-3D39E2D0647B}"/>
                  </a:ext>
                </a:extLst>
              </p:cNvPr>
              <p:cNvGrpSpPr/>
              <p:nvPr/>
            </p:nvGrpSpPr>
            <p:grpSpPr>
              <a:xfrm>
                <a:off x="4062140" y="2665067"/>
                <a:ext cx="3340542" cy="891472"/>
                <a:chOff x="1860807" y="2641375"/>
                <a:chExt cx="3340542" cy="3601380"/>
              </a:xfrm>
            </p:grpSpPr>
            <p:cxnSp>
              <p:nvCxnSpPr>
                <p:cNvPr id="93" name="Straight Connector 92">
                  <a:extLst>
                    <a:ext uri="{FF2B5EF4-FFF2-40B4-BE49-F238E27FC236}">
                      <a16:creationId xmlns:a16="http://schemas.microsoft.com/office/drawing/2014/main" id="{67EC11CB-AA70-A5BD-AACB-2D3E2704B94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743F075-715B-D82B-82F4-168D190DD123}"/>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9A41AF5-64EE-26C7-285B-831775224335}"/>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542741D-0874-7B04-8DCD-C192E5EFDF6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80" name="Straight Connector 79">
                <a:extLst>
                  <a:ext uri="{FF2B5EF4-FFF2-40B4-BE49-F238E27FC236}">
                    <a16:creationId xmlns:a16="http://schemas.microsoft.com/office/drawing/2014/main" id="{9551AE13-33BA-911F-3E7D-69BB80A0DFDC}"/>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1413122-D6B4-7163-1B07-239DE88E8821}"/>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6CD131FC-2BDF-7CE2-15DD-C33DE157FF5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87B5B92-07AF-0E3D-45A7-C1E16CB2AFA0}"/>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3382115" y="4410510"/>
              <a:ext cx="5014215"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타원 299">
              <a:extLst>
                <a:ext uri="{FF2B5EF4-FFF2-40B4-BE49-F238E27FC236}">
                  <a16:creationId xmlns:a16="http://schemas.microsoft.com/office/drawing/2014/main" id="{E0B2046C-3EF6-C78D-56E7-5C2ACB38D989}"/>
                </a:ext>
              </a:extLst>
            </p:cNvPr>
            <p:cNvSpPr/>
            <p:nvPr/>
          </p:nvSpPr>
          <p:spPr>
            <a:xfrm>
              <a:off x="3779881"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41846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1741317" y="4259985"/>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y</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88" name="그룹 835">
              <a:extLst>
                <a:ext uri="{FF2B5EF4-FFF2-40B4-BE49-F238E27FC236}">
                  <a16:creationId xmlns:a16="http://schemas.microsoft.com/office/drawing/2014/main" id="{01238782-3AB6-DEA0-010C-3C301EBBDDF8}"/>
                </a:ext>
              </a:extLst>
            </p:cNvPr>
            <p:cNvGrpSpPr/>
            <p:nvPr/>
          </p:nvGrpSpPr>
          <p:grpSpPr>
            <a:xfrm rot="16200000">
              <a:off x="4893346" y="4279282"/>
              <a:ext cx="564373" cy="268733"/>
              <a:chOff x="5890169" y="4312037"/>
              <a:chExt cx="1895988" cy="1103725"/>
            </a:xfrm>
          </p:grpSpPr>
          <p:grpSp>
            <p:nvGrpSpPr>
              <p:cNvPr id="89" name="그룹 822">
                <a:extLst>
                  <a:ext uri="{FF2B5EF4-FFF2-40B4-BE49-F238E27FC236}">
                    <a16:creationId xmlns:a16="http://schemas.microsoft.com/office/drawing/2014/main" id="{94E900B2-A871-D257-B4C2-5FB478E0A810}"/>
                  </a:ext>
                </a:extLst>
              </p:cNvPr>
              <p:cNvGrpSpPr/>
              <p:nvPr/>
            </p:nvGrpSpPr>
            <p:grpSpPr>
              <a:xfrm>
                <a:off x="6122466" y="4312037"/>
                <a:ext cx="1432853" cy="1103725"/>
                <a:chOff x="5991225" y="4310063"/>
                <a:chExt cx="496427" cy="273840"/>
              </a:xfrm>
            </p:grpSpPr>
            <p:cxnSp>
              <p:nvCxnSpPr>
                <p:cNvPr id="99" name="직선 연결선 771">
                  <a:extLst>
                    <a:ext uri="{FF2B5EF4-FFF2-40B4-BE49-F238E27FC236}">
                      <a16:creationId xmlns:a16="http://schemas.microsoft.com/office/drawing/2014/main" id="{0737D491-8242-7C66-59CC-F2A0C01405AE}"/>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0" name="직선 연결선 789">
                  <a:extLst>
                    <a:ext uri="{FF2B5EF4-FFF2-40B4-BE49-F238E27FC236}">
                      <a16:creationId xmlns:a16="http://schemas.microsoft.com/office/drawing/2014/main" id="{47A797E4-4BEE-0E02-0649-45744F60DCB9}"/>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1" name="직선 연결선 792">
                  <a:extLst>
                    <a:ext uri="{FF2B5EF4-FFF2-40B4-BE49-F238E27FC236}">
                      <a16:creationId xmlns:a16="http://schemas.microsoft.com/office/drawing/2014/main" id="{BE054153-F970-32E6-CA6D-93F4670FE8D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07">
                  <a:extLst>
                    <a:ext uri="{FF2B5EF4-FFF2-40B4-BE49-F238E27FC236}">
                      <a16:creationId xmlns:a16="http://schemas.microsoft.com/office/drawing/2014/main" id="{B4C05946-C751-D9E6-864A-2D75C963D778}"/>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3" name="직선 연결선 810">
                  <a:extLst>
                    <a:ext uri="{FF2B5EF4-FFF2-40B4-BE49-F238E27FC236}">
                      <a16:creationId xmlns:a16="http://schemas.microsoft.com/office/drawing/2014/main" id="{E7051B36-073C-207A-D1DE-53BEEBCB4577}"/>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815">
                  <a:extLst>
                    <a:ext uri="{FF2B5EF4-FFF2-40B4-BE49-F238E27FC236}">
                      <a16:creationId xmlns:a16="http://schemas.microsoft.com/office/drawing/2014/main" id="{F1EBA9E3-54F4-D749-2D77-92F53415594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819">
                  <a:extLst>
                    <a:ext uri="{FF2B5EF4-FFF2-40B4-BE49-F238E27FC236}">
                      <a16:creationId xmlns:a16="http://schemas.microsoft.com/office/drawing/2014/main" id="{2383A830-BDBF-1220-7933-2E25BF3D5267}"/>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91" name="직선 연결선 826">
                <a:extLst>
                  <a:ext uri="{FF2B5EF4-FFF2-40B4-BE49-F238E27FC236}">
                    <a16:creationId xmlns:a16="http://schemas.microsoft.com/office/drawing/2014/main" id="{8FF9264E-331E-7459-E413-371E9F82A75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32">
                <a:extLst>
                  <a:ext uri="{FF2B5EF4-FFF2-40B4-BE49-F238E27FC236}">
                    <a16:creationId xmlns:a16="http://schemas.microsoft.com/office/drawing/2014/main" id="{A17CD94B-1D8D-3B9B-05BE-86240A7E97B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06" name="그룹 835">
              <a:extLst>
                <a:ext uri="{FF2B5EF4-FFF2-40B4-BE49-F238E27FC236}">
                  <a16:creationId xmlns:a16="http://schemas.microsoft.com/office/drawing/2014/main" id="{A1D8D0C4-9715-7304-A0E4-1D825C1827E1}"/>
                </a:ext>
              </a:extLst>
            </p:cNvPr>
            <p:cNvGrpSpPr/>
            <p:nvPr/>
          </p:nvGrpSpPr>
          <p:grpSpPr>
            <a:xfrm rot="16200000">
              <a:off x="3777481" y="4272995"/>
              <a:ext cx="564373" cy="268733"/>
              <a:chOff x="5890169" y="4312037"/>
              <a:chExt cx="1895988" cy="1103725"/>
            </a:xfrm>
          </p:grpSpPr>
          <p:grpSp>
            <p:nvGrpSpPr>
              <p:cNvPr id="107" name="그룹 822">
                <a:extLst>
                  <a:ext uri="{FF2B5EF4-FFF2-40B4-BE49-F238E27FC236}">
                    <a16:creationId xmlns:a16="http://schemas.microsoft.com/office/drawing/2014/main" id="{0155E475-E55E-9644-491C-EEAAD51C95EB}"/>
                  </a:ext>
                </a:extLst>
              </p:cNvPr>
              <p:cNvGrpSpPr/>
              <p:nvPr/>
            </p:nvGrpSpPr>
            <p:grpSpPr>
              <a:xfrm>
                <a:off x="6122466" y="4312037"/>
                <a:ext cx="1432853" cy="1103725"/>
                <a:chOff x="5991225" y="4310063"/>
                <a:chExt cx="496427" cy="273840"/>
              </a:xfrm>
            </p:grpSpPr>
            <p:cxnSp>
              <p:nvCxnSpPr>
                <p:cNvPr id="111" name="직선 연결선 771">
                  <a:extLst>
                    <a:ext uri="{FF2B5EF4-FFF2-40B4-BE49-F238E27FC236}">
                      <a16:creationId xmlns:a16="http://schemas.microsoft.com/office/drawing/2014/main" id="{FDF2A019-C439-0631-EDA7-609615D1DD9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2" name="직선 연결선 789">
                  <a:extLst>
                    <a:ext uri="{FF2B5EF4-FFF2-40B4-BE49-F238E27FC236}">
                      <a16:creationId xmlns:a16="http://schemas.microsoft.com/office/drawing/2014/main" id="{0321D661-B695-BE69-6E04-153AB5687A3E}"/>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792">
                  <a:extLst>
                    <a:ext uri="{FF2B5EF4-FFF2-40B4-BE49-F238E27FC236}">
                      <a16:creationId xmlns:a16="http://schemas.microsoft.com/office/drawing/2014/main" id="{23C40DF8-15C7-7235-2B72-5EDDC398C3E0}"/>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4" name="직선 연결선 807">
                  <a:extLst>
                    <a:ext uri="{FF2B5EF4-FFF2-40B4-BE49-F238E27FC236}">
                      <a16:creationId xmlns:a16="http://schemas.microsoft.com/office/drawing/2014/main" id="{0833CA9E-9704-9D79-9A5F-47BB4474EAC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810">
                  <a:extLst>
                    <a:ext uri="{FF2B5EF4-FFF2-40B4-BE49-F238E27FC236}">
                      <a16:creationId xmlns:a16="http://schemas.microsoft.com/office/drawing/2014/main" id="{5E31A637-9C3B-7157-856E-00B7362DC8EB}"/>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815">
                  <a:extLst>
                    <a:ext uri="{FF2B5EF4-FFF2-40B4-BE49-F238E27FC236}">
                      <a16:creationId xmlns:a16="http://schemas.microsoft.com/office/drawing/2014/main" id="{21CFFB4A-D377-0379-AB8B-7C7A5E1610ED}"/>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19">
                  <a:extLst>
                    <a:ext uri="{FF2B5EF4-FFF2-40B4-BE49-F238E27FC236}">
                      <a16:creationId xmlns:a16="http://schemas.microsoft.com/office/drawing/2014/main" id="{88FFB392-30F6-43E7-327E-F988B620758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09" name="직선 연결선 826">
                <a:extLst>
                  <a:ext uri="{FF2B5EF4-FFF2-40B4-BE49-F238E27FC236}">
                    <a16:creationId xmlns:a16="http://schemas.microsoft.com/office/drawing/2014/main" id="{56F6DE23-A376-6C75-281D-E32AFC069559}"/>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0" name="직선 연결선 832">
                <a:extLst>
                  <a:ext uri="{FF2B5EF4-FFF2-40B4-BE49-F238E27FC236}">
                    <a16:creationId xmlns:a16="http://schemas.microsoft.com/office/drawing/2014/main" id="{0757E143-D042-1470-EE99-6C21374D245C}"/>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18" name="그룹 761">
              <a:extLst>
                <a:ext uri="{FF2B5EF4-FFF2-40B4-BE49-F238E27FC236}">
                  <a16:creationId xmlns:a16="http://schemas.microsoft.com/office/drawing/2014/main" id="{BB324C96-8145-6B51-8F6C-91CCA408385F}"/>
                </a:ext>
              </a:extLst>
            </p:cNvPr>
            <p:cNvGrpSpPr/>
            <p:nvPr/>
          </p:nvGrpSpPr>
          <p:grpSpPr>
            <a:xfrm rot="5400000">
              <a:off x="7110292" y="4367296"/>
              <a:ext cx="598569" cy="124310"/>
              <a:chOff x="5608137" y="3394157"/>
              <a:chExt cx="338599" cy="70817"/>
            </a:xfrm>
          </p:grpSpPr>
          <p:grpSp>
            <p:nvGrpSpPr>
              <p:cNvPr id="119" name="그룹 753">
                <a:extLst>
                  <a:ext uri="{FF2B5EF4-FFF2-40B4-BE49-F238E27FC236}">
                    <a16:creationId xmlns:a16="http://schemas.microsoft.com/office/drawing/2014/main" id="{B35830EF-4AF7-6530-509F-0BF4CA811BE2}"/>
                  </a:ext>
                </a:extLst>
              </p:cNvPr>
              <p:cNvGrpSpPr/>
              <p:nvPr/>
            </p:nvGrpSpPr>
            <p:grpSpPr>
              <a:xfrm rot="5400000">
                <a:off x="5739521" y="3307128"/>
                <a:ext cx="70817" cy="244875"/>
                <a:chOff x="5131625" y="2342062"/>
                <a:chExt cx="70817" cy="244875"/>
              </a:xfrm>
            </p:grpSpPr>
            <p:sp>
              <p:nvSpPr>
                <p:cNvPr id="122" name="타원 750">
                  <a:extLst>
                    <a:ext uri="{FF2B5EF4-FFF2-40B4-BE49-F238E27FC236}">
                      <a16:creationId xmlns:a16="http://schemas.microsoft.com/office/drawing/2014/main" id="{1FE66C4C-9C07-3D7D-C5F7-802532F0731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23" name="타원 751">
                  <a:extLst>
                    <a:ext uri="{FF2B5EF4-FFF2-40B4-BE49-F238E27FC236}">
                      <a16:creationId xmlns:a16="http://schemas.microsoft.com/office/drawing/2014/main" id="{A9E2B66B-CE89-DA51-07FE-3818BB49D3EB}"/>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24" name="직선 연결선 752">
                  <a:extLst>
                    <a:ext uri="{FF2B5EF4-FFF2-40B4-BE49-F238E27FC236}">
                      <a16:creationId xmlns:a16="http://schemas.microsoft.com/office/drawing/2014/main" id="{DCC30555-2D6D-5A31-54A1-C097827935EA}"/>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0" name="직선 연결선 754">
                <a:extLst>
                  <a:ext uri="{FF2B5EF4-FFF2-40B4-BE49-F238E27FC236}">
                    <a16:creationId xmlns:a16="http://schemas.microsoft.com/office/drawing/2014/main" id="{F82C8BA7-E86E-1490-0E20-A923CEA37924}"/>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21" name="직선 연결선 756">
                <a:extLst>
                  <a:ext uri="{FF2B5EF4-FFF2-40B4-BE49-F238E27FC236}">
                    <a16:creationId xmlns:a16="http://schemas.microsoft.com/office/drawing/2014/main" id="{CE2F3EA7-4C52-7253-9B05-9DA82DE1098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125" name="그룹 761">
              <a:extLst>
                <a:ext uri="{FF2B5EF4-FFF2-40B4-BE49-F238E27FC236}">
                  <a16:creationId xmlns:a16="http://schemas.microsoft.com/office/drawing/2014/main" id="{C8201985-67E3-17CD-5934-E2B149498522}"/>
                </a:ext>
              </a:extLst>
            </p:cNvPr>
            <p:cNvGrpSpPr/>
            <p:nvPr/>
          </p:nvGrpSpPr>
          <p:grpSpPr>
            <a:xfrm rot="5400000">
              <a:off x="5999216" y="4365843"/>
              <a:ext cx="598569" cy="124310"/>
              <a:chOff x="5608137" y="3394157"/>
              <a:chExt cx="338599" cy="70817"/>
            </a:xfrm>
          </p:grpSpPr>
          <p:grpSp>
            <p:nvGrpSpPr>
              <p:cNvPr id="126" name="그룹 753">
                <a:extLst>
                  <a:ext uri="{FF2B5EF4-FFF2-40B4-BE49-F238E27FC236}">
                    <a16:creationId xmlns:a16="http://schemas.microsoft.com/office/drawing/2014/main" id="{61058D92-5C40-68AA-7E8F-B575BF54151F}"/>
                  </a:ext>
                </a:extLst>
              </p:cNvPr>
              <p:cNvGrpSpPr/>
              <p:nvPr/>
            </p:nvGrpSpPr>
            <p:grpSpPr>
              <a:xfrm rot="5400000">
                <a:off x="5739521" y="3307128"/>
                <a:ext cx="70817" cy="244875"/>
                <a:chOff x="5131625" y="2342062"/>
                <a:chExt cx="70817" cy="244875"/>
              </a:xfrm>
            </p:grpSpPr>
            <p:sp>
              <p:nvSpPr>
                <p:cNvPr id="193" name="타원 750">
                  <a:extLst>
                    <a:ext uri="{FF2B5EF4-FFF2-40B4-BE49-F238E27FC236}">
                      <a16:creationId xmlns:a16="http://schemas.microsoft.com/office/drawing/2014/main" id="{77F96BA9-562E-7936-F078-F6B0C6FF8F56}"/>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94" name="타원 751">
                  <a:extLst>
                    <a:ext uri="{FF2B5EF4-FFF2-40B4-BE49-F238E27FC236}">
                      <a16:creationId xmlns:a16="http://schemas.microsoft.com/office/drawing/2014/main" id="{3A058049-539D-6A84-8B21-C20C2CC859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95" name="직선 연결선 752">
                  <a:extLst>
                    <a:ext uri="{FF2B5EF4-FFF2-40B4-BE49-F238E27FC236}">
                      <a16:creationId xmlns:a16="http://schemas.microsoft.com/office/drawing/2014/main" id="{1BD6D6DC-F781-608A-58AE-F93CF61F4238}"/>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7" name="직선 연결선 754">
                <a:extLst>
                  <a:ext uri="{FF2B5EF4-FFF2-40B4-BE49-F238E27FC236}">
                    <a16:creationId xmlns:a16="http://schemas.microsoft.com/office/drawing/2014/main" id="{28FEF4C0-356D-0FF6-E99F-47ED48B9727B}"/>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92" name="직선 연결선 756">
                <a:extLst>
                  <a:ext uri="{FF2B5EF4-FFF2-40B4-BE49-F238E27FC236}">
                    <a16:creationId xmlns:a16="http://schemas.microsoft.com/office/drawing/2014/main" id="{2552384F-AA6C-B549-F3C8-59EFD8AD21DA}"/>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sp>
        <p:nvSpPr>
          <p:cNvPr id="197" name="U-turn Arrow 196">
            <a:extLst>
              <a:ext uri="{FF2B5EF4-FFF2-40B4-BE49-F238E27FC236}">
                <a16:creationId xmlns:a16="http://schemas.microsoft.com/office/drawing/2014/main" id="{FFEBC41C-1494-DB3F-3962-BC28F46F3D95}"/>
              </a:ext>
            </a:extLst>
          </p:cNvPr>
          <p:cNvSpPr/>
          <p:nvPr/>
        </p:nvSpPr>
        <p:spPr>
          <a:xfrm flipH="1">
            <a:off x="4232468" y="2731244"/>
            <a:ext cx="581169" cy="3291883"/>
          </a:xfrm>
          <a:prstGeom prst="uturnArrow">
            <a:avLst>
              <a:gd name="adj1" fmla="val 12998"/>
              <a:gd name="adj2" fmla="val 12998"/>
              <a:gd name="adj3" fmla="val 32437"/>
              <a:gd name="adj4" fmla="val 19747"/>
              <a:gd name="adj5" fmla="val 2647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U-turn Arrow 197">
            <a:extLst>
              <a:ext uri="{FF2B5EF4-FFF2-40B4-BE49-F238E27FC236}">
                <a16:creationId xmlns:a16="http://schemas.microsoft.com/office/drawing/2014/main" id="{2A1E625B-CC79-E23B-B7E4-B5A4360CFDBB}"/>
              </a:ext>
            </a:extLst>
          </p:cNvPr>
          <p:cNvSpPr/>
          <p:nvPr/>
        </p:nvSpPr>
        <p:spPr>
          <a:xfrm flipH="1">
            <a:off x="7585002" y="2731244"/>
            <a:ext cx="581169" cy="3291883"/>
          </a:xfrm>
          <a:prstGeom prst="uturnArrow">
            <a:avLst>
              <a:gd name="adj1" fmla="val 12998"/>
              <a:gd name="adj2" fmla="val 12998"/>
              <a:gd name="adj3" fmla="val 32437"/>
              <a:gd name="adj4" fmla="val 19747"/>
              <a:gd name="adj5" fmla="val 9421"/>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U-turn Arrow 198">
            <a:extLst>
              <a:ext uri="{FF2B5EF4-FFF2-40B4-BE49-F238E27FC236}">
                <a16:creationId xmlns:a16="http://schemas.microsoft.com/office/drawing/2014/main" id="{1DB69DFC-9932-B697-5138-44D9875B1925}"/>
              </a:ext>
            </a:extLst>
          </p:cNvPr>
          <p:cNvSpPr/>
          <p:nvPr/>
        </p:nvSpPr>
        <p:spPr>
          <a:xfrm flipH="1">
            <a:off x="5340558" y="2730360"/>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U-turn Arrow 199">
            <a:extLst>
              <a:ext uri="{FF2B5EF4-FFF2-40B4-BE49-F238E27FC236}">
                <a16:creationId xmlns:a16="http://schemas.microsoft.com/office/drawing/2014/main" id="{EDE5A66D-DDAD-DB13-A095-D9407F61827C}"/>
              </a:ext>
            </a:extLst>
          </p:cNvPr>
          <p:cNvSpPr/>
          <p:nvPr/>
        </p:nvSpPr>
        <p:spPr>
          <a:xfrm flipH="1">
            <a:off x="4232464" y="4033959"/>
            <a:ext cx="581169" cy="2149589"/>
          </a:xfrm>
          <a:prstGeom prst="uturnArrow">
            <a:avLst>
              <a:gd name="adj1" fmla="val 12998"/>
              <a:gd name="adj2" fmla="val 12998"/>
              <a:gd name="adj3" fmla="val 32437"/>
              <a:gd name="adj4" fmla="val 19747"/>
              <a:gd name="adj5" fmla="val 4115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U-turn Arrow 200">
            <a:extLst>
              <a:ext uri="{FF2B5EF4-FFF2-40B4-BE49-F238E27FC236}">
                <a16:creationId xmlns:a16="http://schemas.microsoft.com/office/drawing/2014/main" id="{0D2C47F3-5FC7-C0A3-5A09-037897F10E12}"/>
              </a:ext>
            </a:extLst>
          </p:cNvPr>
          <p:cNvSpPr/>
          <p:nvPr/>
        </p:nvSpPr>
        <p:spPr>
          <a:xfrm flipH="1">
            <a:off x="6462839" y="4034844"/>
            <a:ext cx="581169" cy="1922024"/>
          </a:xfrm>
          <a:prstGeom prst="uturnArrow">
            <a:avLst>
              <a:gd name="adj1" fmla="val 12998"/>
              <a:gd name="adj2" fmla="val 12998"/>
              <a:gd name="adj3" fmla="val 32437"/>
              <a:gd name="adj4" fmla="val 19747"/>
              <a:gd name="adj5" fmla="val 1839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U-turn Arrow 201">
            <a:extLst>
              <a:ext uri="{FF2B5EF4-FFF2-40B4-BE49-F238E27FC236}">
                <a16:creationId xmlns:a16="http://schemas.microsoft.com/office/drawing/2014/main" id="{D2359131-AC01-15A9-32B7-D3CCB25C2787}"/>
              </a:ext>
            </a:extLst>
          </p:cNvPr>
          <p:cNvSpPr/>
          <p:nvPr/>
        </p:nvSpPr>
        <p:spPr>
          <a:xfrm flipH="1">
            <a:off x="7584996" y="4034843"/>
            <a:ext cx="581169" cy="2148705"/>
          </a:xfrm>
          <a:prstGeom prst="uturnArrow">
            <a:avLst>
              <a:gd name="adj1" fmla="val 12998"/>
              <a:gd name="adj2" fmla="val 12998"/>
              <a:gd name="adj3" fmla="val 32437"/>
              <a:gd name="adj4" fmla="val 19747"/>
              <a:gd name="adj5" fmla="val 1648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U-turn Arrow 202">
            <a:extLst>
              <a:ext uri="{FF2B5EF4-FFF2-40B4-BE49-F238E27FC236}">
                <a16:creationId xmlns:a16="http://schemas.microsoft.com/office/drawing/2014/main" id="{B3360402-27F8-F40D-8E1D-2B2D49CC8B9A}"/>
              </a:ext>
            </a:extLst>
          </p:cNvPr>
          <p:cNvSpPr/>
          <p:nvPr/>
        </p:nvSpPr>
        <p:spPr>
          <a:xfrm flipH="1">
            <a:off x="5340554" y="4033959"/>
            <a:ext cx="581169" cy="2149589"/>
          </a:xfrm>
          <a:prstGeom prst="uturnArrow">
            <a:avLst>
              <a:gd name="adj1" fmla="val 12998"/>
              <a:gd name="adj2" fmla="val 12998"/>
              <a:gd name="adj3" fmla="val 32437"/>
              <a:gd name="adj4" fmla="val 19747"/>
              <a:gd name="adj5" fmla="val 4022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U-turn Arrow 203">
            <a:extLst>
              <a:ext uri="{FF2B5EF4-FFF2-40B4-BE49-F238E27FC236}">
                <a16:creationId xmlns:a16="http://schemas.microsoft.com/office/drawing/2014/main" id="{408E9155-395E-5792-2E69-9ED75F141585}"/>
              </a:ext>
            </a:extLst>
          </p:cNvPr>
          <p:cNvSpPr/>
          <p:nvPr/>
        </p:nvSpPr>
        <p:spPr>
          <a:xfrm flipH="1">
            <a:off x="6462839" y="2731243"/>
            <a:ext cx="581169" cy="3441523"/>
          </a:xfrm>
          <a:prstGeom prst="uturnArrow">
            <a:avLst>
              <a:gd name="adj1" fmla="val 12998"/>
              <a:gd name="adj2" fmla="val 12998"/>
              <a:gd name="adj3" fmla="val 32437"/>
              <a:gd name="adj4" fmla="val 19747"/>
              <a:gd name="adj5" fmla="val 254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01CF2D58-C2BD-B98E-E75C-4616E922EFE4}"/>
              </a:ext>
            </a:extLst>
          </p:cNvPr>
          <p:cNvSpPr txBox="1"/>
          <p:nvPr/>
        </p:nvSpPr>
        <p:spPr>
          <a:xfrm>
            <a:off x="4520830"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6" name="TextBox 205">
            <a:extLst>
              <a:ext uri="{FF2B5EF4-FFF2-40B4-BE49-F238E27FC236}">
                <a16:creationId xmlns:a16="http://schemas.microsoft.com/office/drawing/2014/main" id="{07EA1743-3CDF-A414-D5F1-B65D113A9442}"/>
              </a:ext>
            </a:extLst>
          </p:cNvPr>
          <p:cNvSpPr txBox="1"/>
          <p:nvPr/>
        </p:nvSpPr>
        <p:spPr>
          <a:xfrm>
            <a:off x="5634344"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7" name="TextBox 206">
            <a:extLst>
              <a:ext uri="{FF2B5EF4-FFF2-40B4-BE49-F238E27FC236}">
                <a16:creationId xmlns:a16="http://schemas.microsoft.com/office/drawing/2014/main" id="{00573B24-1499-5432-265A-94570B9D0F9B}"/>
              </a:ext>
            </a:extLst>
          </p:cNvPr>
          <p:cNvSpPr txBox="1"/>
          <p:nvPr/>
        </p:nvSpPr>
        <p:spPr>
          <a:xfrm>
            <a:off x="6747858"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8" name="TextBox 207">
            <a:extLst>
              <a:ext uri="{FF2B5EF4-FFF2-40B4-BE49-F238E27FC236}">
                <a16:creationId xmlns:a16="http://schemas.microsoft.com/office/drawing/2014/main" id="{CF7D9D2C-DA47-F17A-669B-2ADAACEFC598}"/>
              </a:ext>
            </a:extLst>
          </p:cNvPr>
          <p:cNvSpPr txBox="1"/>
          <p:nvPr/>
        </p:nvSpPr>
        <p:spPr>
          <a:xfrm>
            <a:off x="7861372"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9" name="TextBox 208">
            <a:extLst>
              <a:ext uri="{FF2B5EF4-FFF2-40B4-BE49-F238E27FC236}">
                <a16:creationId xmlns:a16="http://schemas.microsoft.com/office/drawing/2014/main" id="{72059A4A-4675-0AF1-5D07-E4B1D16A19E3}"/>
              </a:ext>
            </a:extLst>
          </p:cNvPr>
          <p:cNvSpPr txBox="1"/>
          <p:nvPr/>
        </p:nvSpPr>
        <p:spPr>
          <a:xfrm>
            <a:off x="3646974" y="6239030"/>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196" name="Rectangle 195">
            <a:extLst>
              <a:ext uri="{FF2B5EF4-FFF2-40B4-BE49-F238E27FC236}">
                <a16:creationId xmlns:a16="http://schemas.microsoft.com/office/drawing/2014/main" id="{EC653F93-2B17-147D-A742-F69F0BD2B921}"/>
              </a:ext>
            </a:extLst>
          </p:cNvPr>
          <p:cNvSpPr/>
          <p:nvPr/>
        </p:nvSpPr>
        <p:spPr>
          <a:xfrm>
            <a:off x="8290641" y="2134603"/>
            <a:ext cx="786007" cy="4381958"/>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Rectangle 209">
            <a:extLst>
              <a:ext uri="{FF2B5EF4-FFF2-40B4-BE49-F238E27FC236}">
                <a16:creationId xmlns:a16="http://schemas.microsoft.com/office/drawing/2014/main" id="{A5B43075-0402-8440-0E4B-90399C0CEA1C}"/>
              </a:ext>
            </a:extLst>
          </p:cNvPr>
          <p:cNvSpPr/>
          <p:nvPr/>
        </p:nvSpPr>
        <p:spPr>
          <a:xfrm>
            <a:off x="119270" y="1974213"/>
            <a:ext cx="7003660" cy="4586166"/>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1" name="Rectangle 210">
            <a:extLst>
              <a:ext uri="{FF2B5EF4-FFF2-40B4-BE49-F238E27FC236}">
                <a16:creationId xmlns:a16="http://schemas.microsoft.com/office/drawing/2014/main" id="{4BAC58DE-BEFD-86AA-9215-FEC4AB516A6A}"/>
              </a:ext>
            </a:extLst>
          </p:cNvPr>
          <p:cNvSpPr/>
          <p:nvPr/>
        </p:nvSpPr>
        <p:spPr>
          <a:xfrm>
            <a:off x="7122930" y="1987464"/>
            <a:ext cx="1190941" cy="4586165"/>
          </a:xfrm>
          <a:prstGeom prst="rect">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Rounded Rectangular Callout 211">
            <a:extLst>
              <a:ext uri="{FF2B5EF4-FFF2-40B4-BE49-F238E27FC236}">
                <a16:creationId xmlns:a16="http://schemas.microsoft.com/office/drawing/2014/main" id="{B2FA120D-ED33-9E9D-77A3-F35E7849F0FA}"/>
              </a:ext>
            </a:extLst>
          </p:cNvPr>
          <p:cNvSpPr/>
          <p:nvPr/>
        </p:nvSpPr>
        <p:spPr bwMode="auto">
          <a:xfrm>
            <a:off x="79041" y="3164550"/>
            <a:ext cx="6783821" cy="980015"/>
          </a:xfrm>
          <a:prstGeom prst="wedgeRoundRectCallout">
            <a:avLst>
              <a:gd name="adj1" fmla="val 54483"/>
              <a:gd name="adj2" fmla="val -49911"/>
              <a:gd name="adj3" fmla="val 16667"/>
            </a:avLst>
          </a:prstGeom>
          <a:solidFill>
            <a:srgbClr val="FBF7F5"/>
          </a:solidFill>
          <a:ln w="19050" cap="flat" cmpd="sng" algn="ctr">
            <a:solidFill>
              <a:srgbClr val="67655C"/>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 </a:t>
            </a:r>
            <a:r>
              <a:rPr kumimoji="0" lang="en-US" sz="2000" b="0" i="0" u="none" strike="noStrike" kern="1200" cap="none" spc="0" normalizeH="0" baseline="0" noProof="0" dirty="0" err="1">
                <a:ln>
                  <a:noFill/>
                </a:ln>
                <a:solidFill>
                  <a:prstClr val="black"/>
                </a:solidFill>
                <a:effectLst/>
                <a:uLnTx/>
                <a:uFillTx/>
                <a:latin typeface="Avenir Next" panose="020B0503020202020204" pitchFamily="34" charset="0"/>
                <a:ea typeface="ＭＳ Ｐゴシック" panose="020B0600070205080204" pitchFamily="34" charset="-128"/>
                <a:cs typeface="+mn-cs"/>
              </a:rPr>
              <a:t>bitline</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reads as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0</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only when all the target cells store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0</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sym typeface="Wingdings" pitchFamily="2" charset="2"/>
              </a:rPr>
              <a:t> Equivalent to the bitwise OR of all the target cells </a:t>
            </a:r>
            <a:endPar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endParaRPr>
          </a:p>
        </p:txBody>
      </p:sp>
      <p:sp>
        <p:nvSpPr>
          <p:cNvPr id="214" name="Slide Number Placeholder 213">
            <a:extLst>
              <a:ext uri="{FF2B5EF4-FFF2-40B4-BE49-F238E27FC236}">
                <a16:creationId xmlns:a16="http://schemas.microsoft.com/office/drawing/2014/main" id="{10C2E3AC-5A4C-E0B8-1F2F-1347571E0A4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20</a:t>
            </a:r>
          </a:p>
        </p:txBody>
      </p:sp>
    </p:spTree>
    <p:extLst>
      <p:ext uri="{BB962C8B-B14F-4D97-AF65-F5344CB8AC3E}">
        <p14:creationId xmlns:p14="http://schemas.microsoft.com/office/powerpoint/2010/main" val="2002104501"/>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 name="Rounded Rectangle 268">
            <a:extLst>
              <a:ext uri="{FF2B5EF4-FFF2-40B4-BE49-F238E27FC236}">
                <a16:creationId xmlns:a16="http://schemas.microsoft.com/office/drawing/2014/main" id="{8D74A2D1-E8F2-B83A-099C-E17053503545}"/>
              </a:ext>
            </a:extLst>
          </p:cNvPr>
          <p:cNvSpPr/>
          <p:nvPr/>
        </p:nvSpPr>
        <p:spPr>
          <a:xfrm>
            <a:off x="3601538" y="5179893"/>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rIns="0"/>
          <a:lstStyle/>
          <a:p>
            <a:r>
              <a:rPr lang="en-CH" dirty="0">
                <a:solidFill>
                  <a:srgbClr val="C80060"/>
                </a:solidFill>
                <a:latin typeface="Avenir Next Medium" panose="020B0503020202020204" pitchFamily="34" charset="0"/>
              </a:rPr>
              <a:t>Inter-Block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different blocks</a:t>
            </a:r>
            <a:r>
              <a:rPr lang="en-CH" dirty="0"/>
              <a:t> </a:t>
            </a:r>
            <a:br>
              <a:rPr lang="en-CH" dirty="0"/>
            </a:br>
            <a:r>
              <a:rPr lang="en-CH" dirty="0"/>
              <a:t>   </a:t>
            </a:r>
            <a:r>
              <a:rPr lang="en-CH" dirty="0">
                <a:sym typeface="Wingdings" pitchFamily="2" charset="2"/>
              </a:rPr>
              <a:t> </a:t>
            </a:r>
            <a:r>
              <a:rPr lang="en-CH" dirty="0">
                <a:solidFill>
                  <a:srgbClr val="C80060"/>
                </a:solidFill>
              </a:rPr>
              <a:t>Bitwise OR</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Rounded Rectangle 107">
            <a:extLst>
              <a:ext uri="{FF2B5EF4-FFF2-40B4-BE49-F238E27FC236}">
                <a16:creationId xmlns:a16="http://schemas.microsoft.com/office/drawing/2014/main" id="{C31E7358-9A52-90D6-B59B-1FFFCC15D269}"/>
              </a:ext>
            </a:extLst>
          </p:cNvPr>
          <p:cNvSpPr/>
          <p:nvPr/>
        </p:nvSpPr>
        <p:spPr>
          <a:xfrm>
            <a:off x="3601538" y="3882702"/>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OR</a:t>
            </a: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784740"/>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77" name="Group 76">
            <a:extLst>
              <a:ext uri="{FF2B5EF4-FFF2-40B4-BE49-F238E27FC236}">
                <a16:creationId xmlns:a16="http://schemas.microsoft.com/office/drawing/2014/main" id="{63892C96-3420-FC41-AC8C-83B854C98E3B}"/>
              </a:ext>
            </a:extLst>
          </p:cNvPr>
          <p:cNvGrpSpPr/>
          <p:nvPr/>
        </p:nvGrpSpPr>
        <p:grpSpPr>
          <a:xfrm>
            <a:off x="4051865" y="2665067"/>
            <a:ext cx="3939696" cy="891472"/>
            <a:chOff x="4051865" y="2665067"/>
            <a:chExt cx="3939696" cy="891472"/>
          </a:xfrm>
        </p:grpSpPr>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7"/>
              <a:ext cx="3340542" cy="891472"/>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1" name="Group 30">
            <a:extLst>
              <a:ext uri="{FF2B5EF4-FFF2-40B4-BE49-F238E27FC236}">
                <a16:creationId xmlns:a16="http://schemas.microsoft.com/office/drawing/2014/main" id="{A54D0EED-F7AE-3399-A35F-5DD2E5791B55}"/>
              </a:ext>
            </a:extLst>
          </p:cNvPr>
          <p:cNvGrpSpPr/>
          <p:nvPr/>
        </p:nvGrpSpPr>
        <p:grpSpPr>
          <a:xfrm>
            <a:off x="3382115" y="3058678"/>
            <a:ext cx="5014215"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타원 299">
            <a:extLst>
              <a:ext uri="{FF2B5EF4-FFF2-40B4-BE49-F238E27FC236}">
                <a16:creationId xmlns:a16="http://schemas.microsoft.com/office/drawing/2014/main" id="{715BDDB0-F2BA-732C-8F89-B946C45E3F0E}"/>
              </a:ext>
            </a:extLst>
          </p:cNvPr>
          <p:cNvSpPr/>
          <p:nvPr/>
        </p:nvSpPr>
        <p:spPr>
          <a:xfrm>
            <a:off x="3782388"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8307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1741317" y="2904791"/>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x</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in Block</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39" name="TextBox 38">
            <a:extLst>
              <a:ext uri="{FF2B5EF4-FFF2-40B4-BE49-F238E27FC236}">
                <a16:creationId xmlns:a16="http://schemas.microsoft.com/office/drawing/2014/main" id="{52309550-34CC-9B82-DD8B-8935C865D78B}"/>
              </a:ext>
            </a:extLst>
          </p:cNvPr>
          <p:cNvSpPr txBox="1"/>
          <p:nvPr/>
        </p:nvSpPr>
        <p:spPr>
          <a:xfrm rot="16200000">
            <a:off x="3861980"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9" name="TextBox 48">
            <a:extLst>
              <a:ext uri="{FF2B5EF4-FFF2-40B4-BE49-F238E27FC236}">
                <a16:creationId xmlns:a16="http://schemas.microsoft.com/office/drawing/2014/main" id="{E167FCCF-4A80-8545-6E30-66612FF54E00}"/>
              </a:ext>
            </a:extLst>
          </p:cNvPr>
          <p:cNvSpPr txBox="1"/>
          <p:nvPr/>
        </p:nvSpPr>
        <p:spPr>
          <a:xfrm rot="16200000">
            <a:off x="4975494"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6" name="TextBox 55">
            <a:extLst>
              <a:ext uri="{FF2B5EF4-FFF2-40B4-BE49-F238E27FC236}">
                <a16:creationId xmlns:a16="http://schemas.microsoft.com/office/drawing/2014/main" id="{7C5EBD8A-44A8-4741-0DEA-D143CD6497AF}"/>
              </a:ext>
            </a:extLst>
          </p:cNvPr>
          <p:cNvSpPr txBox="1"/>
          <p:nvPr/>
        </p:nvSpPr>
        <p:spPr>
          <a:xfrm rot="16200000">
            <a:off x="6089008"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3" name="TextBox 62">
            <a:extLst>
              <a:ext uri="{FF2B5EF4-FFF2-40B4-BE49-F238E27FC236}">
                <a16:creationId xmlns:a16="http://schemas.microsoft.com/office/drawing/2014/main" id="{36FE8E3E-07ED-08B6-AD4B-4C2135F40366}"/>
              </a:ext>
            </a:extLst>
          </p:cNvPr>
          <p:cNvSpPr txBox="1"/>
          <p:nvPr/>
        </p:nvSpPr>
        <p:spPr>
          <a:xfrm rot="16200000">
            <a:off x="7202522"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7" name="그룹 835">
            <a:extLst>
              <a:ext uri="{FF2B5EF4-FFF2-40B4-BE49-F238E27FC236}">
                <a16:creationId xmlns:a16="http://schemas.microsoft.com/office/drawing/2014/main" id="{F4592954-95A2-D955-67CB-506964105B46}"/>
              </a:ext>
            </a:extLst>
          </p:cNvPr>
          <p:cNvGrpSpPr/>
          <p:nvPr/>
        </p:nvGrpSpPr>
        <p:grpSpPr>
          <a:xfrm rot="16200000">
            <a:off x="6006980" y="2927666"/>
            <a:ext cx="564373" cy="268733"/>
            <a:chOff x="5890169" y="4312037"/>
            <a:chExt cx="1895988" cy="1103725"/>
          </a:xfrm>
        </p:grpSpPr>
        <p:grpSp>
          <p:nvGrpSpPr>
            <p:cNvPr id="18" name="그룹 822">
              <a:extLst>
                <a:ext uri="{FF2B5EF4-FFF2-40B4-BE49-F238E27FC236}">
                  <a16:creationId xmlns:a16="http://schemas.microsoft.com/office/drawing/2014/main" id="{E27744CE-287F-B85F-7E62-EDFA1ECDD7B0}"/>
                </a:ext>
              </a:extLst>
            </p:cNvPr>
            <p:cNvGrpSpPr/>
            <p:nvPr/>
          </p:nvGrpSpPr>
          <p:grpSpPr>
            <a:xfrm>
              <a:off x="6122466" y="4312037"/>
              <a:ext cx="1432853" cy="1103725"/>
              <a:chOff x="5991225" y="4310063"/>
              <a:chExt cx="496427" cy="273840"/>
            </a:xfrm>
          </p:grpSpPr>
          <p:cxnSp>
            <p:nvCxnSpPr>
              <p:cNvPr id="21" name="직선 연결선 771">
                <a:extLst>
                  <a:ext uri="{FF2B5EF4-FFF2-40B4-BE49-F238E27FC236}">
                    <a16:creationId xmlns:a16="http://schemas.microsoft.com/office/drawing/2014/main" id="{3AEFD8DC-D54C-031F-D33B-61243757086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789">
                <a:extLst>
                  <a:ext uri="{FF2B5EF4-FFF2-40B4-BE49-F238E27FC236}">
                    <a16:creationId xmlns:a16="http://schemas.microsoft.com/office/drawing/2014/main" id="{4F541810-443F-725F-870C-A54E8CAFCE9F}"/>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792">
                <a:extLst>
                  <a:ext uri="{FF2B5EF4-FFF2-40B4-BE49-F238E27FC236}">
                    <a16:creationId xmlns:a16="http://schemas.microsoft.com/office/drawing/2014/main" id="{850CB885-7446-F480-14C4-AFA93F7D8F2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807">
                <a:extLst>
                  <a:ext uri="{FF2B5EF4-FFF2-40B4-BE49-F238E27FC236}">
                    <a16:creationId xmlns:a16="http://schemas.microsoft.com/office/drawing/2014/main" id="{61AAEFC2-A853-D6E9-B671-3F54296E528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810">
                <a:extLst>
                  <a:ext uri="{FF2B5EF4-FFF2-40B4-BE49-F238E27FC236}">
                    <a16:creationId xmlns:a16="http://schemas.microsoft.com/office/drawing/2014/main" id="{52E2E9E6-C93A-F9FE-E004-7613C11889F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15">
                <a:extLst>
                  <a:ext uri="{FF2B5EF4-FFF2-40B4-BE49-F238E27FC236}">
                    <a16:creationId xmlns:a16="http://schemas.microsoft.com/office/drawing/2014/main" id="{64AE6ADF-8BE5-7945-A16B-3D053D30D43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9">
                <a:extLst>
                  <a:ext uri="{FF2B5EF4-FFF2-40B4-BE49-F238E27FC236}">
                    <a16:creationId xmlns:a16="http://schemas.microsoft.com/office/drawing/2014/main" id="{E1A58F2E-D63F-D9BE-D3B0-9EB49B51931D}"/>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 name="직선 연결선 826">
              <a:extLst>
                <a:ext uri="{FF2B5EF4-FFF2-40B4-BE49-F238E27FC236}">
                  <a16:creationId xmlns:a16="http://schemas.microsoft.com/office/drawing/2014/main" id="{365B0C8C-6B5D-A4D9-DF1E-F615DE4BE9A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0" name="직선 연결선 832">
              <a:extLst>
                <a:ext uri="{FF2B5EF4-FFF2-40B4-BE49-F238E27FC236}">
                  <a16:creationId xmlns:a16="http://schemas.microsoft.com/office/drawing/2014/main" id="{E1AACF72-0654-1E10-774B-7A6A45AB482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8" name="그룹 835">
            <a:extLst>
              <a:ext uri="{FF2B5EF4-FFF2-40B4-BE49-F238E27FC236}">
                <a16:creationId xmlns:a16="http://schemas.microsoft.com/office/drawing/2014/main" id="{4CC88B9A-6B37-AE39-C096-59836ECDB962}"/>
              </a:ext>
            </a:extLst>
          </p:cNvPr>
          <p:cNvGrpSpPr/>
          <p:nvPr/>
        </p:nvGrpSpPr>
        <p:grpSpPr>
          <a:xfrm rot="16200000">
            <a:off x="3777480" y="2914790"/>
            <a:ext cx="564373" cy="268733"/>
            <a:chOff x="5890169" y="4312037"/>
            <a:chExt cx="1895988" cy="1103725"/>
          </a:xfrm>
        </p:grpSpPr>
        <p:grpSp>
          <p:nvGrpSpPr>
            <p:cNvPr id="29" name="그룹 822">
              <a:extLst>
                <a:ext uri="{FF2B5EF4-FFF2-40B4-BE49-F238E27FC236}">
                  <a16:creationId xmlns:a16="http://schemas.microsoft.com/office/drawing/2014/main" id="{92E61A13-89CA-87F3-12BC-5FE1BDCF6F9C}"/>
                </a:ext>
              </a:extLst>
            </p:cNvPr>
            <p:cNvGrpSpPr/>
            <p:nvPr/>
          </p:nvGrpSpPr>
          <p:grpSpPr>
            <a:xfrm>
              <a:off x="6122466" y="4312037"/>
              <a:ext cx="1432853" cy="1103725"/>
              <a:chOff x="5991225" y="4310063"/>
              <a:chExt cx="496427" cy="273840"/>
            </a:xfrm>
          </p:grpSpPr>
          <p:cxnSp>
            <p:nvCxnSpPr>
              <p:cNvPr id="34" name="직선 연결선 771">
                <a:extLst>
                  <a:ext uri="{FF2B5EF4-FFF2-40B4-BE49-F238E27FC236}">
                    <a16:creationId xmlns:a16="http://schemas.microsoft.com/office/drawing/2014/main" id="{39238D1D-674E-3D1A-C094-DE1AEE28E211}"/>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789">
                <a:extLst>
                  <a:ext uri="{FF2B5EF4-FFF2-40B4-BE49-F238E27FC236}">
                    <a16:creationId xmlns:a16="http://schemas.microsoft.com/office/drawing/2014/main" id="{02294F00-FC11-5767-E169-65D493CC846A}"/>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792">
                <a:extLst>
                  <a:ext uri="{FF2B5EF4-FFF2-40B4-BE49-F238E27FC236}">
                    <a16:creationId xmlns:a16="http://schemas.microsoft.com/office/drawing/2014/main" id="{20B270D4-EE2C-BB78-2B64-D9854726DBA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7" name="직선 연결선 807">
                <a:extLst>
                  <a:ext uri="{FF2B5EF4-FFF2-40B4-BE49-F238E27FC236}">
                    <a16:creationId xmlns:a16="http://schemas.microsoft.com/office/drawing/2014/main" id="{17DDF9F2-4A35-A2F1-6AF8-EF0A416110C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8" name="직선 연결선 810">
                <a:extLst>
                  <a:ext uri="{FF2B5EF4-FFF2-40B4-BE49-F238E27FC236}">
                    <a16:creationId xmlns:a16="http://schemas.microsoft.com/office/drawing/2014/main" id="{98CE89E7-AE0D-1A20-9C05-89012A3D745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0" name="직선 연결선 815">
                <a:extLst>
                  <a:ext uri="{FF2B5EF4-FFF2-40B4-BE49-F238E27FC236}">
                    <a16:creationId xmlns:a16="http://schemas.microsoft.com/office/drawing/2014/main" id="{9B9EE417-16E6-20A9-E69F-05591F601967}"/>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19">
                <a:extLst>
                  <a:ext uri="{FF2B5EF4-FFF2-40B4-BE49-F238E27FC236}">
                    <a16:creationId xmlns:a16="http://schemas.microsoft.com/office/drawing/2014/main" id="{E10F86AA-06AA-3A26-CD6E-EAD383301283}"/>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0" name="직선 연결선 826">
              <a:extLst>
                <a:ext uri="{FF2B5EF4-FFF2-40B4-BE49-F238E27FC236}">
                  <a16:creationId xmlns:a16="http://schemas.microsoft.com/office/drawing/2014/main" id="{A96E5E9F-AD70-D36C-6742-F7A396334BF1}"/>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32">
              <a:extLst>
                <a:ext uri="{FF2B5EF4-FFF2-40B4-BE49-F238E27FC236}">
                  <a16:creationId xmlns:a16="http://schemas.microsoft.com/office/drawing/2014/main" id="{25A68749-9A67-856C-2FA3-C759C9FFC05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48" name="그룹 761">
            <a:extLst>
              <a:ext uri="{FF2B5EF4-FFF2-40B4-BE49-F238E27FC236}">
                <a16:creationId xmlns:a16="http://schemas.microsoft.com/office/drawing/2014/main" id="{41BD8605-7C23-B670-AE31-2B79F53108FB}"/>
              </a:ext>
            </a:extLst>
          </p:cNvPr>
          <p:cNvGrpSpPr/>
          <p:nvPr/>
        </p:nvGrpSpPr>
        <p:grpSpPr>
          <a:xfrm rot="5400000">
            <a:off x="7110960" y="3004082"/>
            <a:ext cx="598569" cy="124310"/>
            <a:chOff x="5608137" y="3394157"/>
            <a:chExt cx="338599" cy="70817"/>
          </a:xfrm>
        </p:grpSpPr>
        <p:grpSp>
          <p:nvGrpSpPr>
            <p:cNvPr id="50" name="그룹 753">
              <a:extLst>
                <a:ext uri="{FF2B5EF4-FFF2-40B4-BE49-F238E27FC236}">
                  <a16:creationId xmlns:a16="http://schemas.microsoft.com/office/drawing/2014/main" id="{7C87917E-CDEE-C330-4ACA-E23CCBA25D8C}"/>
                </a:ext>
              </a:extLst>
            </p:cNvPr>
            <p:cNvGrpSpPr/>
            <p:nvPr/>
          </p:nvGrpSpPr>
          <p:grpSpPr>
            <a:xfrm rot="5400000">
              <a:off x="5739521" y="3307128"/>
              <a:ext cx="70817" cy="244875"/>
              <a:chOff x="5131625" y="2342062"/>
              <a:chExt cx="70817" cy="244875"/>
            </a:xfrm>
          </p:grpSpPr>
          <p:sp>
            <p:nvSpPr>
              <p:cNvPr id="62" name="타원 750">
                <a:extLst>
                  <a:ext uri="{FF2B5EF4-FFF2-40B4-BE49-F238E27FC236}">
                    <a16:creationId xmlns:a16="http://schemas.microsoft.com/office/drawing/2014/main" id="{F17B54A9-59BF-A60C-14F7-6C2566E90528}"/>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64" name="타원 751">
                <a:extLst>
                  <a:ext uri="{FF2B5EF4-FFF2-40B4-BE49-F238E27FC236}">
                    <a16:creationId xmlns:a16="http://schemas.microsoft.com/office/drawing/2014/main" id="{19385AE6-D03E-8A0F-27D4-B3B34B90D25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69" name="직선 연결선 752">
                <a:extLst>
                  <a:ext uri="{FF2B5EF4-FFF2-40B4-BE49-F238E27FC236}">
                    <a16:creationId xmlns:a16="http://schemas.microsoft.com/office/drawing/2014/main" id="{57D6D501-9266-3647-6814-D228A412E74C}"/>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55" name="직선 연결선 754">
              <a:extLst>
                <a:ext uri="{FF2B5EF4-FFF2-40B4-BE49-F238E27FC236}">
                  <a16:creationId xmlns:a16="http://schemas.microsoft.com/office/drawing/2014/main" id="{5747B110-F377-A51D-3F97-7BEE4DCEEFC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57" name="직선 연결선 756">
              <a:extLst>
                <a:ext uri="{FF2B5EF4-FFF2-40B4-BE49-F238E27FC236}">
                  <a16:creationId xmlns:a16="http://schemas.microsoft.com/office/drawing/2014/main" id="{7FA09959-3157-8A14-F25C-C2DC1E9A7982}"/>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70" name="그룹 761">
            <a:extLst>
              <a:ext uri="{FF2B5EF4-FFF2-40B4-BE49-F238E27FC236}">
                <a16:creationId xmlns:a16="http://schemas.microsoft.com/office/drawing/2014/main" id="{5F19FC32-21CD-2034-971A-3A673347DB12}"/>
              </a:ext>
            </a:extLst>
          </p:cNvPr>
          <p:cNvGrpSpPr/>
          <p:nvPr/>
        </p:nvGrpSpPr>
        <p:grpSpPr>
          <a:xfrm rot="5400000">
            <a:off x="4883794" y="3002629"/>
            <a:ext cx="598569" cy="124310"/>
            <a:chOff x="5608137" y="3394157"/>
            <a:chExt cx="338599" cy="70817"/>
          </a:xfrm>
        </p:grpSpPr>
        <p:grpSp>
          <p:nvGrpSpPr>
            <p:cNvPr id="71" name="그룹 753">
              <a:extLst>
                <a:ext uri="{FF2B5EF4-FFF2-40B4-BE49-F238E27FC236}">
                  <a16:creationId xmlns:a16="http://schemas.microsoft.com/office/drawing/2014/main" id="{932CB08F-D02D-14DD-3E0D-469A9E85331D}"/>
                </a:ext>
              </a:extLst>
            </p:cNvPr>
            <p:cNvGrpSpPr/>
            <p:nvPr/>
          </p:nvGrpSpPr>
          <p:grpSpPr>
            <a:xfrm rot="5400000">
              <a:off x="5739521" y="3307128"/>
              <a:ext cx="70817" cy="244875"/>
              <a:chOff x="5131625" y="2342062"/>
              <a:chExt cx="70817" cy="244875"/>
            </a:xfrm>
          </p:grpSpPr>
          <p:sp>
            <p:nvSpPr>
              <p:cNvPr id="76" name="타원 750">
                <a:extLst>
                  <a:ext uri="{FF2B5EF4-FFF2-40B4-BE49-F238E27FC236}">
                    <a16:creationId xmlns:a16="http://schemas.microsoft.com/office/drawing/2014/main" id="{42829C8A-8E6A-F237-3366-48825F1B64EE}"/>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83" name="타원 751">
                <a:extLst>
                  <a:ext uri="{FF2B5EF4-FFF2-40B4-BE49-F238E27FC236}">
                    <a16:creationId xmlns:a16="http://schemas.microsoft.com/office/drawing/2014/main" id="{864E2282-5F82-D149-B1A3-7B2D49550020}"/>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84" name="직선 연결선 752">
                <a:extLst>
                  <a:ext uri="{FF2B5EF4-FFF2-40B4-BE49-F238E27FC236}">
                    <a16:creationId xmlns:a16="http://schemas.microsoft.com/office/drawing/2014/main" id="{E8B0C024-7E99-634A-34C4-B43B2660E415}"/>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74" name="직선 연결선 754">
              <a:extLst>
                <a:ext uri="{FF2B5EF4-FFF2-40B4-BE49-F238E27FC236}">
                  <a16:creationId xmlns:a16="http://schemas.microsoft.com/office/drawing/2014/main" id="{174BBF73-0827-4151-3660-FD373547DDC3}"/>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75" name="직선 연결선 756">
              <a:extLst>
                <a:ext uri="{FF2B5EF4-FFF2-40B4-BE49-F238E27FC236}">
                  <a16:creationId xmlns:a16="http://schemas.microsoft.com/office/drawing/2014/main" id="{675F3222-B4B6-E8C3-F28A-5F9637FD1724}"/>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BC364487-C169-A6EF-9D95-166E456B480A}"/>
              </a:ext>
            </a:extLst>
          </p:cNvPr>
          <p:cNvGrpSpPr/>
          <p:nvPr/>
        </p:nvGrpSpPr>
        <p:grpSpPr>
          <a:xfrm>
            <a:off x="1741317" y="3963243"/>
            <a:ext cx="6899895" cy="891472"/>
            <a:chOff x="1741317" y="4029503"/>
            <a:chExt cx="6899895" cy="891472"/>
          </a:xfrm>
        </p:grpSpPr>
        <p:grpSp>
          <p:nvGrpSpPr>
            <p:cNvPr id="78" name="Group 77">
              <a:extLst>
                <a:ext uri="{FF2B5EF4-FFF2-40B4-BE49-F238E27FC236}">
                  <a16:creationId xmlns:a16="http://schemas.microsoft.com/office/drawing/2014/main" id="{04B9B2D4-ABEB-5C2D-C5A7-1AF73E46B3E5}"/>
                </a:ext>
              </a:extLst>
            </p:cNvPr>
            <p:cNvGrpSpPr/>
            <p:nvPr/>
          </p:nvGrpSpPr>
          <p:grpSpPr>
            <a:xfrm>
              <a:off x="4051865" y="4029503"/>
              <a:ext cx="3939696" cy="891472"/>
              <a:chOff x="4051865" y="2665067"/>
              <a:chExt cx="3939696" cy="891472"/>
            </a:xfrm>
          </p:grpSpPr>
          <p:grpSp>
            <p:nvGrpSpPr>
              <p:cNvPr id="79" name="Group 78">
                <a:extLst>
                  <a:ext uri="{FF2B5EF4-FFF2-40B4-BE49-F238E27FC236}">
                    <a16:creationId xmlns:a16="http://schemas.microsoft.com/office/drawing/2014/main" id="{FAF7E077-839B-1724-3C21-3D39E2D0647B}"/>
                  </a:ext>
                </a:extLst>
              </p:cNvPr>
              <p:cNvGrpSpPr/>
              <p:nvPr/>
            </p:nvGrpSpPr>
            <p:grpSpPr>
              <a:xfrm>
                <a:off x="4062140" y="2665067"/>
                <a:ext cx="3340542" cy="891472"/>
                <a:chOff x="1860807" y="2641375"/>
                <a:chExt cx="3340542" cy="3601380"/>
              </a:xfrm>
            </p:grpSpPr>
            <p:cxnSp>
              <p:nvCxnSpPr>
                <p:cNvPr id="93" name="Straight Connector 92">
                  <a:extLst>
                    <a:ext uri="{FF2B5EF4-FFF2-40B4-BE49-F238E27FC236}">
                      <a16:creationId xmlns:a16="http://schemas.microsoft.com/office/drawing/2014/main" id="{67EC11CB-AA70-A5BD-AACB-2D3E2704B94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743F075-715B-D82B-82F4-168D190DD123}"/>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9A41AF5-64EE-26C7-285B-831775224335}"/>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542741D-0874-7B04-8DCD-C192E5EFDF6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80" name="Straight Connector 79">
                <a:extLst>
                  <a:ext uri="{FF2B5EF4-FFF2-40B4-BE49-F238E27FC236}">
                    <a16:creationId xmlns:a16="http://schemas.microsoft.com/office/drawing/2014/main" id="{9551AE13-33BA-911F-3E7D-69BB80A0DFDC}"/>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1413122-D6B4-7163-1B07-239DE88E8821}"/>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6CD131FC-2BDF-7CE2-15DD-C33DE157FF5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87B5B92-07AF-0E3D-45A7-C1E16CB2AFA0}"/>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3382115" y="4410510"/>
              <a:ext cx="5014215"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타원 299">
              <a:extLst>
                <a:ext uri="{FF2B5EF4-FFF2-40B4-BE49-F238E27FC236}">
                  <a16:creationId xmlns:a16="http://schemas.microsoft.com/office/drawing/2014/main" id="{E0B2046C-3EF6-C78D-56E7-5C2ACB38D989}"/>
                </a:ext>
              </a:extLst>
            </p:cNvPr>
            <p:cNvSpPr/>
            <p:nvPr/>
          </p:nvSpPr>
          <p:spPr>
            <a:xfrm>
              <a:off x="3779881"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41846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1741317" y="4259985"/>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y</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88" name="그룹 835">
              <a:extLst>
                <a:ext uri="{FF2B5EF4-FFF2-40B4-BE49-F238E27FC236}">
                  <a16:creationId xmlns:a16="http://schemas.microsoft.com/office/drawing/2014/main" id="{01238782-3AB6-DEA0-010C-3C301EBBDDF8}"/>
                </a:ext>
              </a:extLst>
            </p:cNvPr>
            <p:cNvGrpSpPr/>
            <p:nvPr/>
          </p:nvGrpSpPr>
          <p:grpSpPr>
            <a:xfrm rot="16200000">
              <a:off x="4893346" y="4279282"/>
              <a:ext cx="564373" cy="268733"/>
              <a:chOff x="5890169" y="4312037"/>
              <a:chExt cx="1895988" cy="1103725"/>
            </a:xfrm>
          </p:grpSpPr>
          <p:grpSp>
            <p:nvGrpSpPr>
              <p:cNvPr id="89" name="그룹 822">
                <a:extLst>
                  <a:ext uri="{FF2B5EF4-FFF2-40B4-BE49-F238E27FC236}">
                    <a16:creationId xmlns:a16="http://schemas.microsoft.com/office/drawing/2014/main" id="{94E900B2-A871-D257-B4C2-5FB478E0A810}"/>
                  </a:ext>
                </a:extLst>
              </p:cNvPr>
              <p:cNvGrpSpPr/>
              <p:nvPr/>
            </p:nvGrpSpPr>
            <p:grpSpPr>
              <a:xfrm>
                <a:off x="6122466" y="4312037"/>
                <a:ext cx="1432853" cy="1103725"/>
                <a:chOff x="5991225" y="4310063"/>
                <a:chExt cx="496427" cy="273840"/>
              </a:xfrm>
            </p:grpSpPr>
            <p:cxnSp>
              <p:nvCxnSpPr>
                <p:cNvPr id="99" name="직선 연결선 771">
                  <a:extLst>
                    <a:ext uri="{FF2B5EF4-FFF2-40B4-BE49-F238E27FC236}">
                      <a16:creationId xmlns:a16="http://schemas.microsoft.com/office/drawing/2014/main" id="{0737D491-8242-7C66-59CC-F2A0C01405AE}"/>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0" name="직선 연결선 789">
                  <a:extLst>
                    <a:ext uri="{FF2B5EF4-FFF2-40B4-BE49-F238E27FC236}">
                      <a16:creationId xmlns:a16="http://schemas.microsoft.com/office/drawing/2014/main" id="{47A797E4-4BEE-0E02-0649-45744F60DCB9}"/>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1" name="직선 연결선 792">
                  <a:extLst>
                    <a:ext uri="{FF2B5EF4-FFF2-40B4-BE49-F238E27FC236}">
                      <a16:creationId xmlns:a16="http://schemas.microsoft.com/office/drawing/2014/main" id="{BE054153-F970-32E6-CA6D-93F4670FE8D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07">
                  <a:extLst>
                    <a:ext uri="{FF2B5EF4-FFF2-40B4-BE49-F238E27FC236}">
                      <a16:creationId xmlns:a16="http://schemas.microsoft.com/office/drawing/2014/main" id="{B4C05946-C751-D9E6-864A-2D75C963D778}"/>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3" name="직선 연결선 810">
                  <a:extLst>
                    <a:ext uri="{FF2B5EF4-FFF2-40B4-BE49-F238E27FC236}">
                      <a16:creationId xmlns:a16="http://schemas.microsoft.com/office/drawing/2014/main" id="{E7051B36-073C-207A-D1DE-53BEEBCB4577}"/>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815">
                  <a:extLst>
                    <a:ext uri="{FF2B5EF4-FFF2-40B4-BE49-F238E27FC236}">
                      <a16:creationId xmlns:a16="http://schemas.microsoft.com/office/drawing/2014/main" id="{F1EBA9E3-54F4-D749-2D77-92F53415594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819">
                  <a:extLst>
                    <a:ext uri="{FF2B5EF4-FFF2-40B4-BE49-F238E27FC236}">
                      <a16:creationId xmlns:a16="http://schemas.microsoft.com/office/drawing/2014/main" id="{2383A830-BDBF-1220-7933-2E25BF3D5267}"/>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91" name="직선 연결선 826">
                <a:extLst>
                  <a:ext uri="{FF2B5EF4-FFF2-40B4-BE49-F238E27FC236}">
                    <a16:creationId xmlns:a16="http://schemas.microsoft.com/office/drawing/2014/main" id="{8FF9264E-331E-7459-E413-371E9F82A75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32">
                <a:extLst>
                  <a:ext uri="{FF2B5EF4-FFF2-40B4-BE49-F238E27FC236}">
                    <a16:creationId xmlns:a16="http://schemas.microsoft.com/office/drawing/2014/main" id="{A17CD94B-1D8D-3B9B-05BE-86240A7E97B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06" name="그룹 835">
              <a:extLst>
                <a:ext uri="{FF2B5EF4-FFF2-40B4-BE49-F238E27FC236}">
                  <a16:creationId xmlns:a16="http://schemas.microsoft.com/office/drawing/2014/main" id="{A1D8D0C4-9715-7304-A0E4-1D825C1827E1}"/>
                </a:ext>
              </a:extLst>
            </p:cNvPr>
            <p:cNvGrpSpPr/>
            <p:nvPr/>
          </p:nvGrpSpPr>
          <p:grpSpPr>
            <a:xfrm rot="16200000">
              <a:off x="3777481" y="4272995"/>
              <a:ext cx="564373" cy="268733"/>
              <a:chOff x="5890169" y="4312037"/>
              <a:chExt cx="1895988" cy="1103725"/>
            </a:xfrm>
          </p:grpSpPr>
          <p:grpSp>
            <p:nvGrpSpPr>
              <p:cNvPr id="107" name="그룹 822">
                <a:extLst>
                  <a:ext uri="{FF2B5EF4-FFF2-40B4-BE49-F238E27FC236}">
                    <a16:creationId xmlns:a16="http://schemas.microsoft.com/office/drawing/2014/main" id="{0155E475-E55E-9644-491C-EEAAD51C95EB}"/>
                  </a:ext>
                </a:extLst>
              </p:cNvPr>
              <p:cNvGrpSpPr/>
              <p:nvPr/>
            </p:nvGrpSpPr>
            <p:grpSpPr>
              <a:xfrm>
                <a:off x="6122466" y="4312037"/>
                <a:ext cx="1432853" cy="1103725"/>
                <a:chOff x="5991225" y="4310063"/>
                <a:chExt cx="496427" cy="273840"/>
              </a:xfrm>
            </p:grpSpPr>
            <p:cxnSp>
              <p:nvCxnSpPr>
                <p:cNvPr id="111" name="직선 연결선 771">
                  <a:extLst>
                    <a:ext uri="{FF2B5EF4-FFF2-40B4-BE49-F238E27FC236}">
                      <a16:creationId xmlns:a16="http://schemas.microsoft.com/office/drawing/2014/main" id="{FDF2A019-C439-0631-EDA7-609615D1DD9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2" name="직선 연결선 789">
                  <a:extLst>
                    <a:ext uri="{FF2B5EF4-FFF2-40B4-BE49-F238E27FC236}">
                      <a16:creationId xmlns:a16="http://schemas.microsoft.com/office/drawing/2014/main" id="{0321D661-B695-BE69-6E04-153AB5687A3E}"/>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792">
                  <a:extLst>
                    <a:ext uri="{FF2B5EF4-FFF2-40B4-BE49-F238E27FC236}">
                      <a16:creationId xmlns:a16="http://schemas.microsoft.com/office/drawing/2014/main" id="{23C40DF8-15C7-7235-2B72-5EDDC398C3E0}"/>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4" name="직선 연결선 807">
                  <a:extLst>
                    <a:ext uri="{FF2B5EF4-FFF2-40B4-BE49-F238E27FC236}">
                      <a16:creationId xmlns:a16="http://schemas.microsoft.com/office/drawing/2014/main" id="{0833CA9E-9704-9D79-9A5F-47BB4474EAC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810">
                  <a:extLst>
                    <a:ext uri="{FF2B5EF4-FFF2-40B4-BE49-F238E27FC236}">
                      <a16:creationId xmlns:a16="http://schemas.microsoft.com/office/drawing/2014/main" id="{5E31A637-9C3B-7157-856E-00B7362DC8EB}"/>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815">
                  <a:extLst>
                    <a:ext uri="{FF2B5EF4-FFF2-40B4-BE49-F238E27FC236}">
                      <a16:creationId xmlns:a16="http://schemas.microsoft.com/office/drawing/2014/main" id="{21CFFB4A-D377-0379-AB8B-7C7A5E1610ED}"/>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19">
                  <a:extLst>
                    <a:ext uri="{FF2B5EF4-FFF2-40B4-BE49-F238E27FC236}">
                      <a16:creationId xmlns:a16="http://schemas.microsoft.com/office/drawing/2014/main" id="{88FFB392-30F6-43E7-327E-F988B620758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09" name="직선 연결선 826">
                <a:extLst>
                  <a:ext uri="{FF2B5EF4-FFF2-40B4-BE49-F238E27FC236}">
                    <a16:creationId xmlns:a16="http://schemas.microsoft.com/office/drawing/2014/main" id="{56F6DE23-A376-6C75-281D-E32AFC069559}"/>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0" name="직선 연결선 832">
                <a:extLst>
                  <a:ext uri="{FF2B5EF4-FFF2-40B4-BE49-F238E27FC236}">
                    <a16:creationId xmlns:a16="http://schemas.microsoft.com/office/drawing/2014/main" id="{0757E143-D042-1470-EE99-6C21374D245C}"/>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18" name="그룹 761">
              <a:extLst>
                <a:ext uri="{FF2B5EF4-FFF2-40B4-BE49-F238E27FC236}">
                  <a16:creationId xmlns:a16="http://schemas.microsoft.com/office/drawing/2014/main" id="{BB324C96-8145-6B51-8F6C-91CCA408385F}"/>
                </a:ext>
              </a:extLst>
            </p:cNvPr>
            <p:cNvGrpSpPr/>
            <p:nvPr/>
          </p:nvGrpSpPr>
          <p:grpSpPr>
            <a:xfrm rot="5400000">
              <a:off x="7110292" y="4367296"/>
              <a:ext cx="598569" cy="124310"/>
              <a:chOff x="5608137" y="3394157"/>
              <a:chExt cx="338599" cy="70817"/>
            </a:xfrm>
          </p:grpSpPr>
          <p:grpSp>
            <p:nvGrpSpPr>
              <p:cNvPr id="119" name="그룹 753">
                <a:extLst>
                  <a:ext uri="{FF2B5EF4-FFF2-40B4-BE49-F238E27FC236}">
                    <a16:creationId xmlns:a16="http://schemas.microsoft.com/office/drawing/2014/main" id="{B35830EF-4AF7-6530-509F-0BF4CA811BE2}"/>
                  </a:ext>
                </a:extLst>
              </p:cNvPr>
              <p:cNvGrpSpPr/>
              <p:nvPr/>
            </p:nvGrpSpPr>
            <p:grpSpPr>
              <a:xfrm rot="5400000">
                <a:off x="5739521" y="3307128"/>
                <a:ext cx="70817" cy="244875"/>
                <a:chOff x="5131625" y="2342062"/>
                <a:chExt cx="70817" cy="244875"/>
              </a:xfrm>
            </p:grpSpPr>
            <p:sp>
              <p:nvSpPr>
                <p:cNvPr id="122" name="타원 750">
                  <a:extLst>
                    <a:ext uri="{FF2B5EF4-FFF2-40B4-BE49-F238E27FC236}">
                      <a16:creationId xmlns:a16="http://schemas.microsoft.com/office/drawing/2014/main" id="{1FE66C4C-9C07-3D7D-C5F7-802532F0731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23" name="타원 751">
                  <a:extLst>
                    <a:ext uri="{FF2B5EF4-FFF2-40B4-BE49-F238E27FC236}">
                      <a16:creationId xmlns:a16="http://schemas.microsoft.com/office/drawing/2014/main" id="{A9E2B66B-CE89-DA51-07FE-3818BB49D3EB}"/>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24" name="직선 연결선 752">
                  <a:extLst>
                    <a:ext uri="{FF2B5EF4-FFF2-40B4-BE49-F238E27FC236}">
                      <a16:creationId xmlns:a16="http://schemas.microsoft.com/office/drawing/2014/main" id="{DCC30555-2D6D-5A31-54A1-C097827935EA}"/>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0" name="직선 연결선 754">
                <a:extLst>
                  <a:ext uri="{FF2B5EF4-FFF2-40B4-BE49-F238E27FC236}">
                    <a16:creationId xmlns:a16="http://schemas.microsoft.com/office/drawing/2014/main" id="{F82C8BA7-E86E-1490-0E20-A923CEA37924}"/>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21" name="직선 연결선 756">
                <a:extLst>
                  <a:ext uri="{FF2B5EF4-FFF2-40B4-BE49-F238E27FC236}">
                    <a16:creationId xmlns:a16="http://schemas.microsoft.com/office/drawing/2014/main" id="{CE2F3EA7-4C52-7253-9B05-9DA82DE1098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125" name="그룹 761">
              <a:extLst>
                <a:ext uri="{FF2B5EF4-FFF2-40B4-BE49-F238E27FC236}">
                  <a16:creationId xmlns:a16="http://schemas.microsoft.com/office/drawing/2014/main" id="{C8201985-67E3-17CD-5934-E2B149498522}"/>
                </a:ext>
              </a:extLst>
            </p:cNvPr>
            <p:cNvGrpSpPr/>
            <p:nvPr/>
          </p:nvGrpSpPr>
          <p:grpSpPr>
            <a:xfrm rot="5400000">
              <a:off x="5999216" y="4365843"/>
              <a:ext cx="598569" cy="124310"/>
              <a:chOff x="5608137" y="3394157"/>
              <a:chExt cx="338599" cy="70817"/>
            </a:xfrm>
          </p:grpSpPr>
          <p:grpSp>
            <p:nvGrpSpPr>
              <p:cNvPr id="126" name="그룹 753">
                <a:extLst>
                  <a:ext uri="{FF2B5EF4-FFF2-40B4-BE49-F238E27FC236}">
                    <a16:creationId xmlns:a16="http://schemas.microsoft.com/office/drawing/2014/main" id="{61058D92-5C40-68AA-7E8F-B575BF54151F}"/>
                  </a:ext>
                </a:extLst>
              </p:cNvPr>
              <p:cNvGrpSpPr/>
              <p:nvPr/>
            </p:nvGrpSpPr>
            <p:grpSpPr>
              <a:xfrm rot="5400000">
                <a:off x="5739521" y="3307128"/>
                <a:ext cx="70817" cy="244875"/>
                <a:chOff x="5131625" y="2342062"/>
                <a:chExt cx="70817" cy="244875"/>
              </a:xfrm>
            </p:grpSpPr>
            <p:sp>
              <p:nvSpPr>
                <p:cNvPr id="193" name="타원 750">
                  <a:extLst>
                    <a:ext uri="{FF2B5EF4-FFF2-40B4-BE49-F238E27FC236}">
                      <a16:creationId xmlns:a16="http://schemas.microsoft.com/office/drawing/2014/main" id="{77F96BA9-562E-7936-F078-F6B0C6FF8F56}"/>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94" name="타원 751">
                  <a:extLst>
                    <a:ext uri="{FF2B5EF4-FFF2-40B4-BE49-F238E27FC236}">
                      <a16:creationId xmlns:a16="http://schemas.microsoft.com/office/drawing/2014/main" id="{3A058049-539D-6A84-8B21-C20C2CC859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95" name="직선 연결선 752">
                  <a:extLst>
                    <a:ext uri="{FF2B5EF4-FFF2-40B4-BE49-F238E27FC236}">
                      <a16:creationId xmlns:a16="http://schemas.microsoft.com/office/drawing/2014/main" id="{1BD6D6DC-F781-608A-58AE-F93CF61F4238}"/>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7" name="직선 연결선 754">
                <a:extLst>
                  <a:ext uri="{FF2B5EF4-FFF2-40B4-BE49-F238E27FC236}">
                    <a16:creationId xmlns:a16="http://schemas.microsoft.com/office/drawing/2014/main" id="{28FEF4C0-356D-0FF6-E99F-47ED48B9727B}"/>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92" name="직선 연결선 756">
                <a:extLst>
                  <a:ext uri="{FF2B5EF4-FFF2-40B4-BE49-F238E27FC236}">
                    <a16:creationId xmlns:a16="http://schemas.microsoft.com/office/drawing/2014/main" id="{2552384F-AA6C-B549-F3C8-59EFD8AD21DA}"/>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sp>
        <p:nvSpPr>
          <p:cNvPr id="197" name="U-turn Arrow 196">
            <a:extLst>
              <a:ext uri="{FF2B5EF4-FFF2-40B4-BE49-F238E27FC236}">
                <a16:creationId xmlns:a16="http://schemas.microsoft.com/office/drawing/2014/main" id="{FFEBC41C-1494-DB3F-3962-BC28F46F3D95}"/>
              </a:ext>
            </a:extLst>
          </p:cNvPr>
          <p:cNvSpPr/>
          <p:nvPr/>
        </p:nvSpPr>
        <p:spPr>
          <a:xfrm flipH="1">
            <a:off x="4232468" y="2731244"/>
            <a:ext cx="581169" cy="3291883"/>
          </a:xfrm>
          <a:prstGeom prst="uturnArrow">
            <a:avLst>
              <a:gd name="adj1" fmla="val 12998"/>
              <a:gd name="adj2" fmla="val 12998"/>
              <a:gd name="adj3" fmla="val 32437"/>
              <a:gd name="adj4" fmla="val 19747"/>
              <a:gd name="adj5" fmla="val 2647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U-turn Arrow 197">
            <a:extLst>
              <a:ext uri="{FF2B5EF4-FFF2-40B4-BE49-F238E27FC236}">
                <a16:creationId xmlns:a16="http://schemas.microsoft.com/office/drawing/2014/main" id="{2A1E625B-CC79-E23B-B7E4-B5A4360CFDBB}"/>
              </a:ext>
            </a:extLst>
          </p:cNvPr>
          <p:cNvSpPr/>
          <p:nvPr/>
        </p:nvSpPr>
        <p:spPr>
          <a:xfrm flipH="1">
            <a:off x="7585002" y="2731244"/>
            <a:ext cx="581169" cy="3291883"/>
          </a:xfrm>
          <a:prstGeom prst="uturnArrow">
            <a:avLst>
              <a:gd name="adj1" fmla="val 12998"/>
              <a:gd name="adj2" fmla="val 12998"/>
              <a:gd name="adj3" fmla="val 32437"/>
              <a:gd name="adj4" fmla="val 19747"/>
              <a:gd name="adj5" fmla="val 9421"/>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U-turn Arrow 198">
            <a:extLst>
              <a:ext uri="{FF2B5EF4-FFF2-40B4-BE49-F238E27FC236}">
                <a16:creationId xmlns:a16="http://schemas.microsoft.com/office/drawing/2014/main" id="{1DB69DFC-9932-B697-5138-44D9875B1925}"/>
              </a:ext>
            </a:extLst>
          </p:cNvPr>
          <p:cNvSpPr/>
          <p:nvPr/>
        </p:nvSpPr>
        <p:spPr>
          <a:xfrm flipH="1">
            <a:off x="5340558" y="2730360"/>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U-turn Arrow 200">
            <a:extLst>
              <a:ext uri="{FF2B5EF4-FFF2-40B4-BE49-F238E27FC236}">
                <a16:creationId xmlns:a16="http://schemas.microsoft.com/office/drawing/2014/main" id="{0D2C47F3-5FC7-C0A3-5A09-037897F10E12}"/>
              </a:ext>
            </a:extLst>
          </p:cNvPr>
          <p:cNvSpPr/>
          <p:nvPr/>
        </p:nvSpPr>
        <p:spPr>
          <a:xfrm flipH="1">
            <a:off x="6462839" y="4034844"/>
            <a:ext cx="581169" cy="1922024"/>
          </a:xfrm>
          <a:prstGeom prst="uturnArrow">
            <a:avLst>
              <a:gd name="adj1" fmla="val 12998"/>
              <a:gd name="adj2" fmla="val 12998"/>
              <a:gd name="adj3" fmla="val 32437"/>
              <a:gd name="adj4" fmla="val 19747"/>
              <a:gd name="adj5" fmla="val 1839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1" name="Group 210">
            <a:extLst>
              <a:ext uri="{FF2B5EF4-FFF2-40B4-BE49-F238E27FC236}">
                <a16:creationId xmlns:a16="http://schemas.microsoft.com/office/drawing/2014/main" id="{26B2C235-FE7A-476E-6859-BB08AB033A5D}"/>
              </a:ext>
            </a:extLst>
          </p:cNvPr>
          <p:cNvGrpSpPr/>
          <p:nvPr/>
        </p:nvGrpSpPr>
        <p:grpSpPr>
          <a:xfrm>
            <a:off x="3646974" y="6239030"/>
            <a:ext cx="4751874" cy="369332"/>
            <a:chOff x="3646974" y="6239030"/>
            <a:chExt cx="4751874" cy="369332"/>
          </a:xfrm>
        </p:grpSpPr>
        <p:sp>
          <p:nvSpPr>
            <p:cNvPr id="205" name="TextBox 204">
              <a:extLst>
                <a:ext uri="{FF2B5EF4-FFF2-40B4-BE49-F238E27FC236}">
                  <a16:creationId xmlns:a16="http://schemas.microsoft.com/office/drawing/2014/main" id="{01CF2D58-C2BD-B98E-E75C-4616E922EFE4}"/>
                </a:ext>
              </a:extLst>
            </p:cNvPr>
            <p:cNvSpPr txBox="1"/>
            <p:nvPr/>
          </p:nvSpPr>
          <p:spPr>
            <a:xfrm>
              <a:off x="4520830"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6" name="TextBox 205">
              <a:extLst>
                <a:ext uri="{FF2B5EF4-FFF2-40B4-BE49-F238E27FC236}">
                  <a16:creationId xmlns:a16="http://schemas.microsoft.com/office/drawing/2014/main" id="{07EA1743-3CDF-A414-D5F1-B65D113A9442}"/>
                </a:ext>
              </a:extLst>
            </p:cNvPr>
            <p:cNvSpPr txBox="1"/>
            <p:nvPr/>
          </p:nvSpPr>
          <p:spPr>
            <a:xfrm>
              <a:off x="5634344"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7" name="TextBox 206">
              <a:extLst>
                <a:ext uri="{FF2B5EF4-FFF2-40B4-BE49-F238E27FC236}">
                  <a16:creationId xmlns:a16="http://schemas.microsoft.com/office/drawing/2014/main" id="{00573B24-1499-5432-265A-94570B9D0F9B}"/>
                </a:ext>
              </a:extLst>
            </p:cNvPr>
            <p:cNvSpPr txBox="1"/>
            <p:nvPr/>
          </p:nvSpPr>
          <p:spPr>
            <a:xfrm>
              <a:off x="6747858"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8" name="TextBox 207">
              <a:extLst>
                <a:ext uri="{FF2B5EF4-FFF2-40B4-BE49-F238E27FC236}">
                  <a16:creationId xmlns:a16="http://schemas.microsoft.com/office/drawing/2014/main" id="{CF7D9D2C-DA47-F17A-669B-2ADAACEFC598}"/>
                </a:ext>
              </a:extLst>
            </p:cNvPr>
            <p:cNvSpPr txBox="1"/>
            <p:nvPr/>
          </p:nvSpPr>
          <p:spPr>
            <a:xfrm>
              <a:off x="7861372"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9" name="TextBox 208">
              <a:extLst>
                <a:ext uri="{FF2B5EF4-FFF2-40B4-BE49-F238E27FC236}">
                  <a16:creationId xmlns:a16="http://schemas.microsoft.com/office/drawing/2014/main" id="{72059A4A-4675-0AF1-5D07-E4B1D16A19E3}"/>
                </a:ext>
              </a:extLst>
            </p:cNvPr>
            <p:cNvSpPr txBox="1"/>
            <p:nvPr/>
          </p:nvSpPr>
          <p:spPr>
            <a:xfrm>
              <a:off x="3646974" y="6239030"/>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grpSp>
      <p:grpSp>
        <p:nvGrpSpPr>
          <p:cNvPr id="275" name="Group 274">
            <a:extLst>
              <a:ext uri="{FF2B5EF4-FFF2-40B4-BE49-F238E27FC236}">
                <a16:creationId xmlns:a16="http://schemas.microsoft.com/office/drawing/2014/main" id="{90688DD9-34FB-284C-8B20-330C86238E93}"/>
              </a:ext>
            </a:extLst>
          </p:cNvPr>
          <p:cNvGrpSpPr/>
          <p:nvPr/>
        </p:nvGrpSpPr>
        <p:grpSpPr>
          <a:xfrm>
            <a:off x="4051865" y="5260434"/>
            <a:ext cx="3939696" cy="891472"/>
            <a:chOff x="4051865" y="2665067"/>
            <a:chExt cx="3939696" cy="891472"/>
          </a:xfrm>
        </p:grpSpPr>
        <p:grpSp>
          <p:nvGrpSpPr>
            <p:cNvPr id="321" name="Group 320">
              <a:extLst>
                <a:ext uri="{FF2B5EF4-FFF2-40B4-BE49-F238E27FC236}">
                  <a16:creationId xmlns:a16="http://schemas.microsoft.com/office/drawing/2014/main" id="{93D907CB-54DB-04B1-E95C-C383CC08CF29}"/>
                </a:ext>
              </a:extLst>
            </p:cNvPr>
            <p:cNvGrpSpPr/>
            <p:nvPr/>
          </p:nvGrpSpPr>
          <p:grpSpPr>
            <a:xfrm>
              <a:off x="4062140" y="2665067"/>
              <a:ext cx="3340542" cy="891472"/>
              <a:chOff x="1860807" y="2641375"/>
              <a:chExt cx="3340542" cy="3601380"/>
            </a:xfrm>
          </p:grpSpPr>
          <p:cxnSp>
            <p:nvCxnSpPr>
              <p:cNvPr id="326" name="Straight Connector 325">
                <a:extLst>
                  <a:ext uri="{FF2B5EF4-FFF2-40B4-BE49-F238E27FC236}">
                    <a16:creationId xmlns:a16="http://schemas.microsoft.com/office/drawing/2014/main" id="{814F1E1F-F916-8741-913A-D82FE7CAA19D}"/>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8EAA4627-4C25-1F01-25A5-5C97AF595799}"/>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436BF4DE-ED94-67A4-35C6-3AADCA0DAB50}"/>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E14AE279-19E7-82E2-5B91-9B7E8166C24F}"/>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322" name="Straight Connector 321">
              <a:extLst>
                <a:ext uri="{FF2B5EF4-FFF2-40B4-BE49-F238E27FC236}">
                  <a16:creationId xmlns:a16="http://schemas.microsoft.com/office/drawing/2014/main" id="{93FFF7A7-7E42-455B-509E-E939DB346B31}"/>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05D1440C-105E-F18C-4FC4-2B06635D0F0B}"/>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E33E594-EBCE-347F-F30D-4BFB3B87A8D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287B9797-17D1-95FD-ADD5-4E54461FAF04}"/>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6" name="Group 275">
            <a:extLst>
              <a:ext uri="{FF2B5EF4-FFF2-40B4-BE49-F238E27FC236}">
                <a16:creationId xmlns:a16="http://schemas.microsoft.com/office/drawing/2014/main" id="{36F37AE2-ABFF-E542-C1EE-A278C2741C4F}"/>
              </a:ext>
            </a:extLst>
          </p:cNvPr>
          <p:cNvGrpSpPr/>
          <p:nvPr/>
        </p:nvGrpSpPr>
        <p:grpSpPr>
          <a:xfrm>
            <a:off x="3382115" y="5641441"/>
            <a:ext cx="5014215" cy="2"/>
            <a:chOff x="1231585" y="2671909"/>
            <a:chExt cx="6166530" cy="2"/>
          </a:xfrm>
        </p:grpSpPr>
        <p:cxnSp>
          <p:nvCxnSpPr>
            <p:cNvPr id="319" name="Straight Connector 318">
              <a:extLst>
                <a:ext uri="{FF2B5EF4-FFF2-40B4-BE49-F238E27FC236}">
                  <a16:creationId xmlns:a16="http://schemas.microsoft.com/office/drawing/2014/main" id="{3C7DB334-3C59-5EA2-669D-0AEB47AE3786}"/>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3FB6DB20-4070-C0BF-A582-E0F08DCD5B67}"/>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7" name="타원 299">
            <a:extLst>
              <a:ext uri="{FF2B5EF4-FFF2-40B4-BE49-F238E27FC236}">
                <a16:creationId xmlns:a16="http://schemas.microsoft.com/office/drawing/2014/main" id="{1C56E967-A2F2-CC2C-657B-D724C8BBD1FF}"/>
              </a:ext>
            </a:extLst>
          </p:cNvPr>
          <p:cNvSpPr/>
          <p:nvPr/>
        </p:nvSpPr>
        <p:spPr>
          <a:xfrm>
            <a:off x="3779881" y="536239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78" name="타원 299">
            <a:extLst>
              <a:ext uri="{FF2B5EF4-FFF2-40B4-BE49-F238E27FC236}">
                <a16:creationId xmlns:a16="http://schemas.microsoft.com/office/drawing/2014/main" id="{935F8014-2C68-1A9E-F9F5-470C54ED0788}"/>
              </a:ext>
            </a:extLst>
          </p:cNvPr>
          <p:cNvSpPr/>
          <p:nvPr/>
        </p:nvSpPr>
        <p:spPr>
          <a:xfrm>
            <a:off x="4895902" y="536239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79" name="타원 299">
            <a:extLst>
              <a:ext uri="{FF2B5EF4-FFF2-40B4-BE49-F238E27FC236}">
                <a16:creationId xmlns:a16="http://schemas.microsoft.com/office/drawing/2014/main" id="{DCF0959E-9193-512A-BEB4-57720065BF5E}"/>
              </a:ext>
            </a:extLst>
          </p:cNvPr>
          <p:cNvSpPr/>
          <p:nvPr/>
        </p:nvSpPr>
        <p:spPr>
          <a:xfrm>
            <a:off x="6009416" y="536239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80" name="타원 299">
            <a:extLst>
              <a:ext uri="{FF2B5EF4-FFF2-40B4-BE49-F238E27FC236}">
                <a16:creationId xmlns:a16="http://schemas.microsoft.com/office/drawing/2014/main" id="{8D10C29D-86BF-73D8-252E-0A86EF4D798B}"/>
              </a:ext>
            </a:extLst>
          </p:cNvPr>
          <p:cNvSpPr/>
          <p:nvPr/>
        </p:nvSpPr>
        <p:spPr>
          <a:xfrm>
            <a:off x="7122930" y="536239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81" name="TextBox 280">
            <a:extLst>
              <a:ext uri="{FF2B5EF4-FFF2-40B4-BE49-F238E27FC236}">
                <a16:creationId xmlns:a16="http://schemas.microsoft.com/office/drawing/2014/main" id="{5C9E1346-74A9-9CC7-3705-C2A7F8CE5061}"/>
              </a:ext>
            </a:extLst>
          </p:cNvPr>
          <p:cNvSpPr txBox="1"/>
          <p:nvPr/>
        </p:nvSpPr>
        <p:spPr>
          <a:xfrm>
            <a:off x="8390475" y="541560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282" name="TextBox 281">
            <a:extLst>
              <a:ext uri="{FF2B5EF4-FFF2-40B4-BE49-F238E27FC236}">
                <a16:creationId xmlns:a16="http://schemas.microsoft.com/office/drawing/2014/main" id="{C30AF8C3-2223-2AF4-5F3D-EEA040716FEF}"/>
              </a:ext>
            </a:extLst>
          </p:cNvPr>
          <p:cNvSpPr txBox="1"/>
          <p:nvPr/>
        </p:nvSpPr>
        <p:spPr>
          <a:xfrm>
            <a:off x="1741317" y="5490916"/>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z</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j</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84" name="그룹 835">
            <a:extLst>
              <a:ext uri="{FF2B5EF4-FFF2-40B4-BE49-F238E27FC236}">
                <a16:creationId xmlns:a16="http://schemas.microsoft.com/office/drawing/2014/main" id="{FB40E072-CBDC-B9FB-B80C-8F4B5BB9F4B6}"/>
              </a:ext>
            </a:extLst>
          </p:cNvPr>
          <p:cNvGrpSpPr/>
          <p:nvPr/>
        </p:nvGrpSpPr>
        <p:grpSpPr>
          <a:xfrm rot="16200000">
            <a:off x="3777481" y="5503926"/>
            <a:ext cx="564373" cy="268733"/>
            <a:chOff x="5890169" y="4312037"/>
            <a:chExt cx="1895988" cy="1103725"/>
          </a:xfrm>
        </p:grpSpPr>
        <p:grpSp>
          <p:nvGrpSpPr>
            <p:cNvPr id="299" name="그룹 822">
              <a:extLst>
                <a:ext uri="{FF2B5EF4-FFF2-40B4-BE49-F238E27FC236}">
                  <a16:creationId xmlns:a16="http://schemas.microsoft.com/office/drawing/2014/main" id="{B92FCF4C-BA05-E7E9-5126-4C6B8714C917}"/>
                </a:ext>
              </a:extLst>
            </p:cNvPr>
            <p:cNvGrpSpPr/>
            <p:nvPr/>
          </p:nvGrpSpPr>
          <p:grpSpPr>
            <a:xfrm>
              <a:off x="6122466" y="4312037"/>
              <a:ext cx="1432853" cy="1103725"/>
              <a:chOff x="5991225" y="4310063"/>
              <a:chExt cx="496427" cy="273840"/>
            </a:xfrm>
          </p:grpSpPr>
          <p:cxnSp>
            <p:nvCxnSpPr>
              <p:cNvPr id="302" name="직선 연결선 771">
                <a:extLst>
                  <a:ext uri="{FF2B5EF4-FFF2-40B4-BE49-F238E27FC236}">
                    <a16:creationId xmlns:a16="http://schemas.microsoft.com/office/drawing/2014/main" id="{4086A2E9-CB25-87C3-ADA2-B8A97CFAFB2B}"/>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3" name="직선 연결선 789">
                <a:extLst>
                  <a:ext uri="{FF2B5EF4-FFF2-40B4-BE49-F238E27FC236}">
                    <a16:creationId xmlns:a16="http://schemas.microsoft.com/office/drawing/2014/main" id="{F992FD0E-E93A-64F1-8CD6-5811B72E7822}"/>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4" name="직선 연결선 792">
                <a:extLst>
                  <a:ext uri="{FF2B5EF4-FFF2-40B4-BE49-F238E27FC236}">
                    <a16:creationId xmlns:a16="http://schemas.microsoft.com/office/drawing/2014/main" id="{D32CA2A7-65FD-AE79-B5EF-CFFE1E72897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5" name="직선 연결선 807">
                <a:extLst>
                  <a:ext uri="{FF2B5EF4-FFF2-40B4-BE49-F238E27FC236}">
                    <a16:creationId xmlns:a16="http://schemas.microsoft.com/office/drawing/2014/main" id="{8D391E9D-1F57-AF14-592A-00B6DCA7D67D}"/>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6" name="직선 연결선 810">
                <a:extLst>
                  <a:ext uri="{FF2B5EF4-FFF2-40B4-BE49-F238E27FC236}">
                    <a16:creationId xmlns:a16="http://schemas.microsoft.com/office/drawing/2014/main" id="{282CD6DA-1315-9DE1-60B2-1CE59D5C2DF0}"/>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7" name="직선 연결선 815">
                <a:extLst>
                  <a:ext uri="{FF2B5EF4-FFF2-40B4-BE49-F238E27FC236}">
                    <a16:creationId xmlns:a16="http://schemas.microsoft.com/office/drawing/2014/main" id="{CAC79130-DC7A-F732-67E0-C8F9BF90B249}"/>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8" name="직선 연결선 819">
                <a:extLst>
                  <a:ext uri="{FF2B5EF4-FFF2-40B4-BE49-F238E27FC236}">
                    <a16:creationId xmlns:a16="http://schemas.microsoft.com/office/drawing/2014/main" id="{FCA8BB8D-4E4A-9CAF-7228-3A5A613D0930}"/>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00" name="직선 연결선 826">
              <a:extLst>
                <a:ext uri="{FF2B5EF4-FFF2-40B4-BE49-F238E27FC236}">
                  <a16:creationId xmlns:a16="http://schemas.microsoft.com/office/drawing/2014/main" id="{0E061CA4-ADD0-9EE3-8E92-E89C6ADD3912}"/>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1" name="직선 연결선 832">
              <a:extLst>
                <a:ext uri="{FF2B5EF4-FFF2-40B4-BE49-F238E27FC236}">
                  <a16:creationId xmlns:a16="http://schemas.microsoft.com/office/drawing/2014/main" id="{41CCBE52-4AED-A78D-DCAA-CC0086E57A98}"/>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86" name="그룹 761">
            <a:extLst>
              <a:ext uri="{FF2B5EF4-FFF2-40B4-BE49-F238E27FC236}">
                <a16:creationId xmlns:a16="http://schemas.microsoft.com/office/drawing/2014/main" id="{8626FE54-B1FE-5C44-156D-BC0C1B999FDB}"/>
              </a:ext>
            </a:extLst>
          </p:cNvPr>
          <p:cNvGrpSpPr/>
          <p:nvPr/>
        </p:nvGrpSpPr>
        <p:grpSpPr>
          <a:xfrm rot="5400000">
            <a:off x="5999216" y="5596774"/>
            <a:ext cx="598569" cy="124310"/>
            <a:chOff x="5608137" y="3394157"/>
            <a:chExt cx="338599" cy="70817"/>
          </a:xfrm>
        </p:grpSpPr>
        <p:grpSp>
          <p:nvGrpSpPr>
            <p:cNvPr id="287" name="그룹 753">
              <a:extLst>
                <a:ext uri="{FF2B5EF4-FFF2-40B4-BE49-F238E27FC236}">
                  <a16:creationId xmlns:a16="http://schemas.microsoft.com/office/drawing/2014/main" id="{F584A370-96B7-4FF2-F4FB-EB97CCA674F3}"/>
                </a:ext>
              </a:extLst>
            </p:cNvPr>
            <p:cNvGrpSpPr/>
            <p:nvPr/>
          </p:nvGrpSpPr>
          <p:grpSpPr>
            <a:xfrm rot="5400000">
              <a:off x="5739521" y="3307128"/>
              <a:ext cx="70817" cy="244875"/>
              <a:chOff x="5131625" y="2342062"/>
              <a:chExt cx="70817" cy="244875"/>
            </a:xfrm>
          </p:grpSpPr>
          <p:sp>
            <p:nvSpPr>
              <p:cNvPr id="290" name="타원 750">
                <a:extLst>
                  <a:ext uri="{FF2B5EF4-FFF2-40B4-BE49-F238E27FC236}">
                    <a16:creationId xmlns:a16="http://schemas.microsoft.com/office/drawing/2014/main" id="{1B0556B8-7F7E-89F5-73EA-CB776BF1773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91" name="타원 751">
                <a:extLst>
                  <a:ext uri="{FF2B5EF4-FFF2-40B4-BE49-F238E27FC236}">
                    <a16:creationId xmlns:a16="http://schemas.microsoft.com/office/drawing/2014/main" id="{B031117C-9A69-5166-45D5-14DABE322D30}"/>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92" name="직선 연결선 752">
                <a:extLst>
                  <a:ext uri="{FF2B5EF4-FFF2-40B4-BE49-F238E27FC236}">
                    <a16:creationId xmlns:a16="http://schemas.microsoft.com/office/drawing/2014/main" id="{3C039091-CFFC-092E-3862-12FFEA15D52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88" name="직선 연결선 754">
              <a:extLst>
                <a:ext uri="{FF2B5EF4-FFF2-40B4-BE49-F238E27FC236}">
                  <a16:creationId xmlns:a16="http://schemas.microsoft.com/office/drawing/2014/main" id="{697CE074-A840-9C4D-1856-376A5EC1C79F}"/>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89" name="직선 연결선 756">
              <a:extLst>
                <a:ext uri="{FF2B5EF4-FFF2-40B4-BE49-F238E27FC236}">
                  <a16:creationId xmlns:a16="http://schemas.microsoft.com/office/drawing/2014/main" id="{664200F9-5316-DCA5-5F2B-F1A3595C1355}"/>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00" name="U-turn Arrow 199">
            <a:extLst>
              <a:ext uri="{FF2B5EF4-FFF2-40B4-BE49-F238E27FC236}">
                <a16:creationId xmlns:a16="http://schemas.microsoft.com/office/drawing/2014/main" id="{EDE5A66D-DDAD-DB13-A095-D9407F61827C}"/>
              </a:ext>
            </a:extLst>
          </p:cNvPr>
          <p:cNvSpPr/>
          <p:nvPr/>
        </p:nvSpPr>
        <p:spPr>
          <a:xfrm flipH="1">
            <a:off x="4232463" y="4033959"/>
            <a:ext cx="581169" cy="2189070"/>
          </a:xfrm>
          <a:prstGeom prst="uturnArrow">
            <a:avLst>
              <a:gd name="adj1" fmla="val 12998"/>
              <a:gd name="adj2" fmla="val 12998"/>
              <a:gd name="adj3" fmla="val 32437"/>
              <a:gd name="adj4" fmla="val 19747"/>
              <a:gd name="adj5" fmla="val 4115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U-turn Arrow 201">
            <a:extLst>
              <a:ext uri="{FF2B5EF4-FFF2-40B4-BE49-F238E27FC236}">
                <a16:creationId xmlns:a16="http://schemas.microsoft.com/office/drawing/2014/main" id="{D2359131-AC01-15A9-32B7-D3CCB25C2787}"/>
              </a:ext>
            </a:extLst>
          </p:cNvPr>
          <p:cNvSpPr/>
          <p:nvPr/>
        </p:nvSpPr>
        <p:spPr>
          <a:xfrm flipH="1">
            <a:off x="7584995" y="4034843"/>
            <a:ext cx="581169" cy="2211506"/>
          </a:xfrm>
          <a:prstGeom prst="uturnArrow">
            <a:avLst>
              <a:gd name="adj1" fmla="val 12998"/>
              <a:gd name="adj2" fmla="val 12998"/>
              <a:gd name="adj3" fmla="val 32437"/>
              <a:gd name="adj4" fmla="val 19747"/>
              <a:gd name="adj5" fmla="val 1648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U-turn Arrow 202">
            <a:extLst>
              <a:ext uri="{FF2B5EF4-FFF2-40B4-BE49-F238E27FC236}">
                <a16:creationId xmlns:a16="http://schemas.microsoft.com/office/drawing/2014/main" id="{B3360402-27F8-F40D-8E1D-2B2D49CC8B9A}"/>
              </a:ext>
            </a:extLst>
          </p:cNvPr>
          <p:cNvSpPr/>
          <p:nvPr/>
        </p:nvSpPr>
        <p:spPr>
          <a:xfrm flipH="1">
            <a:off x="5340553" y="4033959"/>
            <a:ext cx="581169" cy="2188187"/>
          </a:xfrm>
          <a:prstGeom prst="uturnArrow">
            <a:avLst>
              <a:gd name="adj1" fmla="val 12998"/>
              <a:gd name="adj2" fmla="val 12998"/>
              <a:gd name="adj3" fmla="val 32437"/>
              <a:gd name="adj4" fmla="val 19747"/>
              <a:gd name="adj5" fmla="val 4022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U-turn Arrow 329">
            <a:extLst>
              <a:ext uri="{FF2B5EF4-FFF2-40B4-BE49-F238E27FC236}">
                <a16:creationId xmlns:a16="http://schemas.microsoft.com/office/drawing/2014/main" id="{A352C410-8BDF-29A0-0A66-D76E118A0046}"/>
              </a:ext>
            </a:extLst>
          </p:cNvPr>
          <p:cNvSpPr/>
          <p:nvPr/>
        </p:nvSpPr>
        <p:spPr>
          <a:xfrm flipH="1">
            <a:off x="6462837" y="5326610"/>
            <a:ext cx="581169" cy="909302"/>
          </a:xfrm>
          <a:prstGeom prst="uturnArrow">
            <a:avLst>
              <a:gd name="adj1" fmla="val 12998"/>
              <a:gd name="adj2" fmla="val 12998"/>
              <a:gd name="adj3" fmla="val 32437"/>
              <a:gd name="adj4" fmla="val 19747"/>
              <a:gd name="adj5" fmla="val 37784"/>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U-turn Arrow 330">
            <a:extLst>
              <a:ext uri="{FF2B5EF4-FFF2-40B4-BE49-F238E27FC236}">
                <a16:creationId xmlns:a16="http://schemas.microsoft.com/office/drawing/2014/main" id="{2FC27052-BA7F-A5EE-D836-5AA7FF534435}"/>
              </a:ext>
            </a:extLst>
          </p:cNvPr>
          <p:cNvSpPr/>
          <p:nvPr/>
        </p:nvSpPr>
        <p:spPr>
          <a:xfrm flipH="1">
            <a:off x="4232460" y="5341406"/>
            <a:ext cx="581169" cy="923201"/>
          </a:xfrm>
          <a:prstGeom prst="uturnArrow">
            <a:avLst>
              <a:gd name="adj1" fmla="val 12998"/>
              <a:gd name="adj2" fmla="val 12998"/>
              <a:gd name="adj3" fmla="val 32437"/>
              <a:gd name="adj4" fmla="val 19747"/>
              <a:gd name="adj5" fmla="val 9162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U-turn Arrow 331">
            <a:extLst>
              <a:ext uri="{FF2B5EF4-FFF2-40B4-BE49-F238E27FC236}">
                <a16:creationId xmlns:a16="http://schemas.microsoft.com/office/drawing/2014/main" id="{7B1E2FB4-BBD4-C451-F7B7-93B60A20D545}"/>
              </a:ext>
            </a:extLst>
          </p:cNvPr>
          <p:cNvSpPr/>
          <p:nvPr/>
        </p:nvSpPr>
        <p:spPr>
          <a:xfrm flipH="1">
            <a:off x="7584992" y="5326610"/>
            <a:ext cx="581169" cy="919739"/>
          </a:xfrm>
          <a:prstGeom prst="uturnArrow">
            <a:avLst>
              <a:gd name="adj1" fmla="val 12998"/>
              <a:gd name="adj2" fmla="val 12998"/>
              <a:gd name="adj3" fmla="val 32437"/>
              <a:gd name="adj4" fmla="val 19747"/>
              <a:gd name="adj5" fmla="val 9210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U-turn Arrow 332">
            <a:extLst>
              <a:ext uri="{FF2B5EF4-FFF2-40B4-BE49-F238E27FC236}">
                <a16:creationId xmlns:a16="http://schemas.microsoft.com/office/drawing/2014/main" id="{BD4254BA-9AEE-AEFC-7229-8BD986EAF1B9}"/>
              </a:ext>
            </a:extLst>
          </p:cNvPr>
          <p:cNvSpPr/>
          <p:nvPr/>
        </p:nvSpPr>
        <p:spPr>
          <a:xfrm flipH="1">
            <a:off x="5340550" y="5340992"/>
            <a:ext cx="581169" cy="912397"/>
          </a:xfrm>
          <a:prstGeom prst="uturnArrow">
            <a:avLst>
              <a:gd name="adj1" fmla="val 12998"/>
              <a:gd name="adj2" fmla="val 12998"/>
              <a:gd name="adj3" fmla="val 32437"/>
              <a:gd name="adj4" fmla="val 19747"/>
              <a:gd name="adj5" fmla="val 402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4" name="그룹 761">
            <a:extLst>
              <a:ext uri="{FF2B5EF4-FFF2-40B4-BE49-F238E27FC236}">
                <a16:creationId xmlns:a16="http://schemas.microsoft.com/office/drawing/2014/main" id="{64C6C16A-069E-DBD8-683A-69822F0907D9}"/>
              </a:ext>
            </a:extLst>
          </p:cNvPr>
          <p:cNvGrpSpPr/>
          <p:nvPr/>
        </p:nvGrpSpPr>
        <p:grpSpPr>
          <a:xfrm rot="5400000">
            <a:off x="4883794" y="5596775"/>
            <a:ext cx="598569" cy="124310"/>
            <a:chOff x="5608137" y="3394157"/>
            <a:chExt cx="338599" cy="70817"/>
          </a:xfrm>
        </p:grpSpPr>
        <p:grpSp>
          <p:nvGrpSpPr>
            <p:cNvPr id="335" name="그룹 753">
              <a:extLst>
                <a:ext uri="{FF2B5EF4-FFF2-40B4-BE49-F238E27FC236}">
                  <a16:creationId xmlns:a16="http://schemas.microsoft.com/office/drawing/2014/main" id="{46F20107-F362-1DF8-5117-D2267F9DC3AF}"/>
                </a:ext>
              </a:extLst>
            </p:cNvPr>
            <p:cNvGrpSpPr/>
            <p:nvPr/>
          </p:nvGrpSpPr>
          <p:grpSpPr>
            <a:xfrm rot="5400000">
              <a:off x="5739521" y="3307128"/>
              <a:ext cx="70817" cy="244875"/>
              <a:chOff x="5131625" y="2342062"/>
              <a:chExt cx="70817" cy="244875"/>
            </a:xfrm>
          </p:grpSpPr>
          <p:sp>
            <p:nvSpPr>
              <p:cNvPr id="338" name="타원 750">
                <a:extLst>
                  <a:ext uri="{FF2B5EF4-FFF2-40B4-BE49-F238E27FC236}">
                    <a16:creationId xmlns:a16="http://schemas.microsoft.com/office/drawing/2014/main" id="{7665EA3F-15F2-1C4E-F2BC-EA8EEC50E361}"/>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339" name="타원 751">
                <a:extLst>
                  <a:ext uri="{FF2B5EF4-FFF2-40B4-BE49-F238E27FC236}">
                    <a16:creationId xmlns:a16="http://schemas.microsoft.com/office/drawing/2014/main" id="{EAF339EB-30A5-D01B-2E80-DA4AD7942E59}"/>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340" name="직선 연결선 752">
                <a:extLst>
                  <a:ext uri="{FF2B5EF4-FFF2-40B4-BE49-F238E27FC236}">
                    <a16:creationId xmlns:a16="http://schemas.microsoft.com/office/drawing/2014/main" id="{B2FCE671-6B4F-8FA6-8A9F-57597FF3B440}"/>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336" name="직선 연결선 754">
              <a:extLst>
                <a:ext uri="{FF2B5EF4-FFF2-40B4-BE49-F238E27FC236}">
                  <a16:creationId xmlns:a16="http://schemas.microsoft.com/office/drawing/2014/main" id="{80C92A27-20B0-C7E2-BDF5-AB3C109A3A14}"/>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337" name="직선 연결선 756">
              <a:extLst>
                <a:ext uri="{FF2B5EF4-FFF2-40B4-BE49-F238E27FC236}">
                  <a16:creationId xmlns:a16="http://schemas.microsoft.com/office/drawing/2014/main" id="{4EF0C65F-2467-17F0-82DC-D94AEDCCEC6F}"/>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341" name="그룹 835">
            <a:extLst>
              <a:ext uri="{FF2B5EF4-FFF2-40B4-BE49-F238E27FC236}">
                <a16:creationId xmlns:a16="http://schemas.microsoft.com/office/drawing/2014/main" id="{D6846B20-DD8D-80AE-D163-8E6EB9CBCA3B}"/>
              </a:ext>
            </a:extLst>
          </p:cNvPr>
          <p:cNvGrpSpPr/>
          <p:nvPr/>
        </p:nvGrpSpPr>
        <p:grpSpPr>
          <a:xfrm rot="16200000">
            <a:off x="7116827" y="5503926"/>
            <a:ext cx="564373" cy="268733"/>
            <a:chOff x="5890169" y="4312037"/>
            <a:chExt cx="1895988" cy="1103725"/>
          </a:xfrm>
        </p:grpSpPr>
        <p:grpSp>
          <p:nvGrpSpPr>
            <p:cNvPr id="342" name="그룹 822">
              <a:extLst>
                <a:ext uri="{FF2B5EF4-FFF2-40B4-BE49-F238E27FC236}">
                  <a16:creationId xmlns:a16="http://schemas.microsoft.com/office/drawing/2014/main" id="{BDC3047A-0E64-64E1-DE52-DF13BE2E9555}"/>
                </a:ext>
              </a:extLst>
            </p:cNvPr>
            <p:cNvGrpSpPr/>
            <p:nvPr/>
          </p:nvGrpSpPr>
          <p:grpSpPr>
            <a:xfrm>
              <a:off x="6122466" y="4312037"/>
              <a:ext cx="1432853" cy="1103725"/>
              <a:chOff x="5991225" y="4310063"/>
              <a:chExt cx="496427" cy="273840"/>
            </a:xfrm>
          </p:grpSpPr>
          <p:cxnSp>
            <p:nvCxnSpPr>
              <p:cNvPr id="345" name="직선 연결선 771">
                <a:extLst>
                  <a:ext uri="{FF2B5EF4-FFF2-40B4-BE49-F238E27FC236}">
                    <a16:creationId xmlns:a16="http://schemas.microsoft.com/office/drawing/2014/main" id="{ED88A357-6C95-D699-5C0F-D73BA602F395}"/>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6" name="직선 연결선 789">
                <a:extLst>
                  <a:ext uri="{FF2B5EF4-FFF2-40B4-BE49-F238E27FC236}">
                    <a16:creationId xmlns:a16="http://schemas.microsoft.com/office/drawing/2014/main" id="{A04FC476-F2C8-D8E4-572B-8F7993151043}"/>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7" name="직선 연결선 792">
                <a:extLst>
                  <a:ext uri="{FF2B5EF4-FFF2-40B4-BE49-F238E27FC236}">
                    <a16:creationId xmlns:a16="http://schemas.microsoft.com/office/drawing/2014/main" id="{BF6573E7-BF10-AE6C-46C1-5E4D8DA82906}"/>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8" name="직선 연결선 807">
                <a:extLst>
                  <a:ext uri="{FF2B5EF4-FFF2-40B4-BE49-F238E27FC236}">
                    <a16:creationId xmlns:a16="http://schemas.microsoft.com/office/drawing/2014/main" id="{96BFEE80-0693-15E6-F61E-C5AFB052C2D2}"/>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9" name="직선 연결선 810">
                <a:extLst>
                  <a:ext uri="{FF2B5EF4-FFF2-40B4-BE49-F238E27FC236}">
                    <a16:creationId xmlns:a16="http://schemas.microsoft.com/office/drawing/2014/main" id="{7FEA705B-2191-A516-7D32-0687E660F9FE}"/>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0" name="직선 연결선 815">
                <a:extLst>
                  <a:ext uri="{FF2B5EF4-FFF2-40B4-BE49-F238E27FC236}">
                    <a16:creationId xmlns:a16="http://schemas.microsoft.com/office/drawing/2014/main" id="{ED9DCD9C-D764-9E43-0816-90991A30F1D9}"/>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1" name="직선 연결선 819">
                <a:extLst>
                  <a:ext uri="{FF2B5EF4-FFF2-40B4-BE49-F238E27FC236}">
                    <a16:creationId xmlns:a16="http://schemas.microsoft.com/office/drawing/2014/main" id="{611BE62F-4C5C-9511-4286-02A274B99477}"/>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43" name="직선 연결선 826">
              <a:extLst>
                <a:ext uri="{FF2B5EF4-FFF2-40B4-BE49-F238E27FC236}">
                  <a16:creationId xmlns:a16="http://schemas.microsoft.com/office/drawing/2014/main" id="{FC070F9B-612A-9D85-6FDA-7D9AD18B94BD}"/>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4" name="직선 연결선 832">
              <a:extLst>
                <a:ext uri="{FF2B5EF4-FFF2-40B4-BE49-F238E27FC236}">
                  <a16:creationId xmlns:a16="http://schemas.microsoft.com/office/drawing/2014/main" id="{8E4DD1D2-7E6F-687F-B404-C832AA2C8C06}"/>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sp>
        <p:nvSpPr>
          <p:cNvPr id="204" name="U-turn Arrow 203">
            <a:extLst>
              <a:ext uri="{FF2B5EF4-FFF2-40B4-BE49-F238E27FC236}">
                <a16:creationId xmlns:a16="http://schemas.microsoft.com/office/drawing/2014/main" id="{408E9155-395E-5792-2E69-9ED75F141585}"/>
              </a:ext>
            </a:extLst>
          </p:cNvPr>
          <p:cNvSpPr/>
          <p:nvPr/>
        </p:nvSpPr>
        <p:spPr>
          <a:xfrm flipH="1">
            <a:off x="6462838" y="2731243"/>
            <a:ext cx="581169" cy="3515107"/>
          </a:xfrm>
          <a:prstGeom prst="uturnArrow">
            <a:avLst>
              <a:gd name="adj1" fmla="val 12998"/>
              <a:gd name="adj2" fmla="val 12998"/>
              <a:gd name="adj3" fmla="val 32437"/>
              <a:gd name="adj4" fmla="val 19747"/>
              <a:gd name="adj5" fmla="val 254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Slide Number Placeholder 209">
            <a:extLst>
              <a:ext uri="{FF2B5EF4-FFF2-40B4-BE49-F238E27FC236}">
                <a16:creationId xmlns:a16="http://schemas.microsoft.com/office/drawing/2014/main" id="{AF03FD3E-AAE9-B1A2-AAC3-EA920184AD7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20</a:t>
            </a:r>
          </a:p>
        </p:txBody>
      </p:sp>
    </p:spTree>
    <p:extLst>
      <p:ext uri="{BB962C8B-B14F-4D97-AF65-F5344CB8AC3E}">
        <p14:creationId xmlns:p14="http://schemas.microsoft.com/office/powerpoint/2010/main" val="2711873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right)">
                                      <p:cBhvr>
                                        <p:cTn id="7" dur="500"/>
                                        <p:tgtEl>
                                          <p:spTgt spid="197"/>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04"/>
                                        </p:tgtEl>
                                        <p:attrNameLst>
                                          <p:attrName>style.visibility</p:attrName>
                                        </p:attrNameLst>
                                      </p:cBhvr>
                                      <p:to>
                                        <p:strVal val="visible"/>
                                      </p:to>
                                    </p:set>
                                    <p:animEffect transition="in" filter="wipe(right)">
                                      <p:cBhvr>
                                        <p:cTn id="10" dur="500"/>
                                        <p:tgtEl>
                                          <p:spTgt spid="20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198"/>
                                        </p:tgtEl>
                                        <p:attrNameLst>
                                          <p:attrName>style.visibility</p:attrName>
                                        </p:attrNameLst>
                                      </p:cBhvr>
                                      <p:to>
                                        <p:strVal val="visible"/>
                                      </p:to>
                                    </p:set>
                                    <p:animEffect transition="in" filter="wipe(right)">
                                      <p:cBhvr>
                                        <p:cTn id="13" dur="500"/>
                                        <p:tgtEl>
                                          <p:spTgt spid="198"/>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199"/>
                                        </p:tgtEl>
                                        <p:attrNameLst>
                                          <p:attrName>style.visibility</p:attrName>
                                        </p:attrNameLst>
                                      </p:cBhvr>
                                      <p:to>
                                        <p:strVal val="visible"/>
                                      </p:to>
                                    </p:set>
                                    <p:animEffect transition="in" filter="wipe(right)">
                                      <p:cBhvr>
                                        <p:cTn id="16" dur="500"/>
                                        <p:tgtEl>
                                          <p:spTgt spid="199"/>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200"/>
                                        </p:tgtEl>
                                        <p:attrNameLst>
                                          <p:attrName>style.visibility</p:attrName>
                                        </p:attrNameLst>
                                      </p:cBhvr>
                                      <p:to>
                                        <p:strVal val="visible"/>
                                      </p:to>
                                    </p:set>
                                    <p:animEffect transition="in" filter="wipe(right)">
                                      <p:cBhvr>
                                        <p:cTn id="19" dur="500"/>
                                        <p:tgtEl>
                                          <p:spTgt spid="200"/>
                                        </p:tgtEl>
                                      </p:cBhvr>
                                    </p:animEffect>
                                  </p:childTnLst>
                                </p:cTn>
                              </p:par>
                              <p:par>
                                <p:cTn id="20" presetID="22" presetClass="entr" presetSubtype="2" fill="hold" grpId="0" nodeType="withEffect">
                                  <p:stCondLst>
                                    <p:cond delay="0"/>
                                  </p:stCondLst>
                                  <p:childTnLst>
                                    <p:set>
                                      <p:cBhvr>
                                        <p:cTn id="21" dur="1" fill="hold">
                                          <p:stCondLst>
                                            <p:cond delay="0"/>
                                          </p:stCondLst>
                                        </p:cTn>
                                        <p:tgtEl>
                                          <p:spTgt spid="201"/>
                                        </p:tgtEl>
                                        <p:attrNameLst>
                                          <p:attrName>style.visibility</p:attrName>
                                        </p:attrNameLst>
                                      </p:cBhvr>
                                      <p:to>
                                        <p:strVal val="visible"/>
                                      </p:to>
                                    </p:set>
                                    <p:animEffect transition="in" filter="wipe(right)">
                                      <p:cBhvr>
                                        <p:cTn id="22" dur="500"/>
                                        <p:tgtEl>
                                          <p:spTgt spid="201"/>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202"/>
                                        </p:tgtEl>
                                        <p:attrNameLst>
                                          <p:attrName>style.visibility</p:attrName>
                                        </p:attrNameLst>
                                      </p:cBhvr>
                                      <p:to>
                                        <p:strVal val="visible"/>
                                      </p:to>
                                    </p:set>
                                    <p:animEffect transition="in" filter="wipe(right)">
                                      <p:cBhvr>
                                        <p:cTn id="25" dur="500"/>
                                        <p:tgtEl>
                                          <p:spTgt spid="202"/>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3"/>
                                        </p:tgtEl>
                                        <p:attrNameLst>
                                          <p:attrName>style.visibility</p:attrName>
                                        </p:attrNameLst>
                                      </p:cBhvr>
                                      <p:to>
                                        <p:strVal val="visible"/>
                                      </p:to>
                                    </p:set>
                                    <p:animEffect transition="in" filter="wipe(right)">
                                      <p:cBhvr>
                                        <p:cTn id="28" dur="500"/>
                                        <p:tgtEl>
                                          <p:spTgt spid="203"/>
                                        </p:tgtEl>
                                      </p:cBhvr>
                                    </p:animEffect>
                                  </p:childTnLst>
                                </p:cTn>
                              </p:par>
                              <p:par>
                                <p:cTn id="29" presetID="22" presetClass="entr" presetSubtype="2" fill="hold" grpId="0" nodeType="withEffect">
                                  <p:stCondLst>
                                    <p:cond delay="0"/>
                                  </p:stCondLst>
                                  <p:childTnLst>
                                    <p:set>
                                      <p:cBhvr>
                                        <p:cTn id="30" dur="1" fill="hold">
                                          <p:stCondLst>
                                            <p:cond delay="0"/>
                                          </p:stCondLst>
                                        </p:cTn>
                                        <p:tgtEl>
                                          <p:spTgt spid="331"/>
                                        </p:tgtEl>
                                        <p:attrNameLst>
                                          <p:attrName>style.visibility</p:attrName>
                                        </p:attrNameLst>
                                      </p:cBhvr>
                                      <p:to>
                                        <p:strVal val="visible"/>
                                      </p:to>
                                    </p:set>
                                    <p:animEffect transition="in" filter="wipe(right)">
                                      <p:cBhvr>
                                        <p:cTn id="31" dur="500"/>
                                        <p:tgtEl>
                                          <p:spTgt spid="331"/>
                                        </p:tgtEl>
                                      </p:cBhvr>
                                    </p:animEffect>
                                  </p:childTnLst>
                                </p:cTn>
                              </p:par>
                              <p:par>
                                <p:cTn id="32" presetID="22" presetClass="entr" presetSubtype="2" fill="hold" grpId="0" nodeType="withEffect">
                                  <p:stCondLst>
                                    <p:cond delay="0"/>
                                  </p:stCondLst>
                                  <p:childTnLst>
                                    <p:set>
                                      <p:cBhvr>
                                        <p:cTn id="33" dur="1" fill="hold">
                                          <p:stCondLst>
                                            <p:cond delay="0"/>
                                          </p:stCondLst>
                                        </p:cTn>
                                        <p:tgtEl>
                                          <p:spTgt spid="330"/>
                                        </p:tgtEl>
                                        <p:attrNameLst>
                                          <p:attrName>style.visibility</p:attrName>
                                        </p:attrNameLst>
                                      </p:cBhvr>
                                      <p:to>
                                        <p:strVal val="visible"/>
                                      </p:to>
                                    </p:set>
                                    <p:animEffect transition="in" filter="wipe(right)">
                                      <p:cBhvr>
                                        <p:cTn id="34" dur="500"/>
                                        <p:tgtEl>
                                          <p:spTgt spid="330"/>
                                        </p:tgtEl>
                                      </p:cBhvr>
                                    </p:animEffect>
                                  </p:childTnLst>
                                </p:cTn>
                              </p:par>
                              <p:par>
                                <p:cTn id="35" presetID="22" presetClass="entr" presetSubtype="2" fill="hold" grpId="0" nodeType="withEffect">
                                  <p:stCondLst>
                                    <p:cond delay="0"/>
                                  </p:stCondLst>
                                  <p:childTnLst>
                                    <p:set>
                                      <p:cBhvr>
                                        <p:cTn id="36" dur="1" fill="hold">
                                          <p:stCondLst>
                                            <p:cond delay="0"/>
                                          </p:stCondLst>
                                        </p:cTn>
                                        <p:tgtEl>
                                          <p:spTgt spid="332"/>
                                        </p:tgtEl>
                                        <p:attrNameLst>
                                          <p:attrName>style.visibility</p:attrName>
                                        </p:attrNameLst>
                                      </p:cBhvr>
                                      <p:to>
                                        <p:strVal val="visible"/>
                                      </p:to>
                                    </p:set>
                                    <p:animEffect transition="in" filter="wipe(right)">
                                      <p:cBhvr>
                                        <p:cTn id="37" dur="500"/>
                                        <p:tgtEl>
                                          <p:spTgt spid="332"/>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333"/>
                                        </p:tgtEl>
                                        <p:attrNameLst>
                                          <p:attrName>style.visibility</p:attrName>
                                        </p:attrNameLst>
                                      </p:cBhvr>
                                      <p:to>
                                        <p:strVal val="visible"/>
                                      </p:to>
                                    </p:set>
                                    <p:animEffect transition="in" filter="wipe(right)">
                                      <p:cBhvr>
                                        <p:cTn id="40" dur="500"/>
                                        <p:tgtEl>
                                          <p:spTgt spid="333"/>
                                        </p:tgtEl>
                                      </p:cBhvr>
                                    </p:animEffect>
                                  </p:childTnLst>
                                </p:cTn>
                              </p:par>
                            </p:childTnLst>
                          </p:cTn>
                        </p:par>
                        <p:par>
                          <p:cTn id="41" fill="hold">
                            <p:stCondLst>
                              <p:cond delay="500"/>
                            </p:stCondLst>
                            <p:childTnLst>
                              <p:par>
                                <p:cTn id="42" presetID="1" presetClass="entr" presetSubtype="0" fill="hold" nodeType="afterEffect">
                                  <p:stCondLst>
                                    <p:cond delay="0"/>
                                  </p:stCondLst>
                                  <p:childTnLst>
                                    <p:set>
                                      <p:cBhvr>
                                        <p:cTn id="43" dur="1" fill="hold">
                                          <p:stCondLst>
                                            <p:cond delay="0"/>
                                          </p:stCondLst>
                                        </p:cTn>
                                        <p:tgtEl>
                                          <p:spTgt spid="2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 grpId="0" animBg="1"/>
      <p:bldP spid="198" grpId="0" animBg="1"/>
      <p:bldP spid="199" grpId="0" animBg="1"/>
      <p:bldP spid="201" grpId="0" animBg="1"/>
      <p:bldP spid="200" grpId="0" animBg="1"/>
      <p:bldP spid="202" grpId="0" animBg="1"/>
      <p:bldP spid="203" grpId="0" animBg="1"/>
      <p:bldP spid="330" grpId="0" animBg="1"/>
      <p:bldP spid="331" grpId="0" animBg="1"/>
      <p:bldP spid="332" grpId="0" animBg="1"/>
      <p:bldP spid="333" grpId="0" animBg="1"/>
      <p:bldP spid="204"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 name="Rounded Rectangle 268">
            <a:extLst>
              <a:ext uri="{FF2B5EF4-FFF2-40B4-BE49-F238E27FC236}">
                <a16:creationId xmlns:a16="http://schemas.microsoft.com/office/drawing/2014/main" id="{8D74A2D1-E8F2-B83A-099C-E17053503545}"/>
              </a:ext>
            </a:extLst>
          </p:cNvPr>
          <p:cNvSpPr/>
          <p:nvPr/>
        </p:nvSpPr>
        <p:spPr>
          <a:xfrm>
            <a:off x="3601538" y="5179893"/>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rIns="0"/>
          <a:lstStyle/>
          <a:p>
            <a:r>
              <a:rPr lang="en-CH" dirty="0">
                <a:solidFill>
                  <a:srgbClr val="C80060"/>
                </a:solidFill>
                <a:latin typeface="Avenir Next Medium" panose="020B0503020202020204" pitchFamily="34" charset="0"/>
              </a:rPr>
              <a:t>Inter-Block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different blocks</a:t>
            </a:r>
            <a:r>
              <a:rPr lang="en-CH" dirty="0"/>
              <a:t> </a:t>
            </a:r>
            <a:br>
              <a:rPr lang="en-CH" dirty="0"/>
            </a:br>
            <a:r>
              <a:rPr lang="en-CH" dirty="0"/>
              <a:t>   </a:t>
            </a:r>
            <a:r>
              <a:rPr lang="en-CH" dirty="0">
                <a:sym typeface="Wingdings" pitchFamily="2" charset="2"/>
              </a:rPr>
              <a:t> </a:t>
            </a:r>
            <a:r>
              <a:rPr lang="en-CH" dirty="0">
                <a:solidFill>
                  <a:srgbClr val="C80060"/>
                </a:solidFill>
              </a:rPr>
              <a:t>Bitwise OR</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Rounded Rectangle 107">
            <a:extLst>
              <a:ext uri="{FF2B5EF4-FFF2-40B4-BE49-F238E27FC236}">
                <a16:creationId xmlns:a16="http://schemas.microsoft.com/office/drawing/2014/main" id="{C31E7358-9A52-90D6-B59B-1FFFCC15D269}"/>
              </a:ext>
            </a:extLst>
          </p:cNvPr>
          <p:cNvSpPr/>
          <p:nvPr/>
        </p:nvSpPr>
        <p:spPr>
          <a:xfrm>
            <a:off x="3601538" y="3882702"/>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OR</a:t>
            </a: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784740"/>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77" name="Group 76">
            <a:extLst>
              <a:ext uri="{FF2B5EF4-FFF2-40B4-BE49-F238E27FC236}">
                <a16:creationId xmlns:a16="http://schemas.microsoft.com/office/drawing/2014/main" id="{63892C96-3420-FC41-AC8C-83B854C98E3B}"/>
              </a:ext>
            </a:extLst>
          </p:cNvPr>
          <p:cNvGrpSpPr/>
          <p:nvPr/>
        </p:nvGrpSpPr>
        <p:grpSpPr>
          <a:xfrm>
            <a:off x="4051865" y="2665067"/>
            <a:ext cx="3939696" cy="891472"/>
            <a:chOff x="4051865" y="2665067"/>
            <a:chExt cx="3939696" cy="891472"/>
          </a:xfrm>
        </p:grpSpPr>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7"/>
              <a:ext cx="3340542" cy="891472"/>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1" name="Group 30">
            <a:extLst>
              <a:ext uri="{FF2B5EF4-FFF2-40B4-BE49-F238E27FC236}">
                <a16:creationId xmlns:a16="http://schemas.microsoft.com/office/drawing/2014/main" id="{A54D0EED-F7AE-3399-A35F-5DD2E5791B55}"/>
              </a:ext>
            </a:extLst>
          </p:cNvPr>
          <p:cNvGrpSpPr/>
          <p:nvPr/>
        </p:nvGrpSpPr>
        <p:grpSpPr>
          <a:xfrm>
            <a:off x="3382115" y="3058678"/>
            <a:ext cx="5014215"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타원 299">
            <a:extLst>
              <a:ext uri="{FF2B5EF4-FFF2-40B4-BE49-F238E27FC236}">
                <a16:creationId xmlns:a16="http://schemas.microsoft.com/office/drawing/2014/main" id="{715BDDB0-F2BA-732C-8F89-B946C45E3F0E}"/>
              </a:ext>
            </a:extLst>
          </p:cNvPr>
          <p:cNvSpPr/>
          <p:nvPr/>
        </p:nvSpPr>
        <p:spPr>
          <a:xfrm>
            <a:off x="3782388"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8307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1741317" y="2904791"/>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x</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in Block</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39" name="TextBox 38">
            <a:extLst>
              <a:ext uri="{FF2B5EF4-FFF2-40B4-BE49-F238E27FC236}">
                <a16:creationId xmlns:a16="http://schemas.microsoft.com/office/drawing/2014/main" id="{52309550-34CC-9B82-DD8B-8935C865D78B}"/>
              </a:ext>
            </a:extLst>
          </p:cNvPr>
          <p:cNvSpPr txBox="1"/>
          <p:nvPr/>
        </p:nvSpPr>
        <p:spPr>
          <a:xfrm rot="16200000">
            <a:off x="3861980"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9" name="TextBox 48">
            <a:extLst>
              <a:ext uri="{FF2B5EF4-FFF2-40B4-BE49-F238E27FC236}">
                <a16:creationId xmlns:a16="http://schemas.microsoft.com/office/drawing/2014/main" id="{E167FCCF-4A80-8545-6E30-66612FF54E00}"/>
              </a:ext>
            </a:extLst>
          </p:cNvPr>
          <p:cNvSpPr txBox="1"/>
          <p:nvPr/>
        </p:nvSpPr>
        <p:spPr>
          <a:xfrm rot="16200000">
            <a:off x="4975494"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6" name="TextBox 55">
            <a:extLst>
              <a:ext uri="{FF2B5EF4-FFF2-40B4-BE49-F238E27FC236}">
                <a16:creationId xmlns:a16="http://schemas.microsoft.com/office/drawing/2014/main" id="{7C5EBD8A-44A8-4741-0DEA-D143CD6497AF}"/>
              </a:ext>
            </a:extLst>
          </p:cNvPr>
          <p:cNvSpPr txBox="1"/>
          <p:nvPr/>
        </p:nvSpPr>
        <p:spPr>
          <a:xfrm rot="16200000">
            <a:off x="6089008"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3" name="TextBox 62">
            <a:extLst>
              <a:ext uri="{FF2B5EF4-FFF2-40B4-BE49-F238E27FC236}">
                <a16:creationId xmlns:a16="http://schemas.microsoft.com/office/drawing/2014/main" id="{36FE8E3E-07ED-08B6-AD4B-4C2135F40366}"/>
              </a:ext>
            </a:extLst>
          </p:cNvPr>
          <p:cNvSpPr txBox="1"/>
          <p:nvPr/>
        </p:nvSpPr>
        <p:spPr>
          <a:xfrm rot="16200000">
            <a:off x="7202522"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7" name="그룹 835">
            <a:extLst>
              <a:ext uri="{FF2B5EF4-FFF2-40B4-BE49-F238E27FC236}">
                <a16:creationId xmlns:a16="http://schemas.microsoft.com/office/drawing/2014/main" id="{F4592954-95A2-D955-67CB-506964105B46}"/>
              </a:ext>
            </a:extLst>
          </p:cNvPr>
          <p:cNvGrpSpPr/>
          <p:nvPr/>
        </p:nvGrpSpPr>
        <p:grpSpPr>
          <a:xfrm rot="16200000">
            <a:off x="6006980" y="2927666"/>
            <a:ext cx="564373" cy="268733"/>
            <a:chOff x="5890169" y="4312037"/>
            <a:chExt cx="1895988" cy="1103725"/>
          </a:xfrm>
        </p:grpSpPr>
        <p:grpSp>
          <p:nvGrpSpPr>
            <p:cNvPr id="18" name="그룹 822">
              <a:extLst>
                <a:ext uri="{FF2B5EF4-FFF2-40B4-BE49-F238E27FC236}">
                  <a16:creationId xmlns:a16="http://schemas.microsoft.com/office/drawing/2014/main" id="{E27744CE-287F-B85F-7E62-EDFA1ECDD7B0}"/>
                </a:ext>
              </a:extLst>
            </p:cNvPr>
            <p:cNvGrpSpPr/>
            <p:nvPr/>
          </p:nvGrpSpPr>
          <p:grpSpPr>
            <a:xfrm>
              <a:off x="6122466" y="4312037"/>
              <a:ext cx="1432853" cy="1103725"/>
              <a:chOff x="5991225" y="4310063"/>
              <a:chExt cx="496427" cy="273840"/>
            </a:xfrm>
          </p:grpSpPr>
          <p:cxnSp>
            <p:nvCxnSpPr>
              <p:cNvPr id="21" name="직선 연결선 771">
                <a:extLst>
                  <a:ext uri="{FF2B5EF4-FFF2-40B4-BE49-F238E27FC236}">
                    <a16:creationId xmlns:a16="http://schemas.microsoft.com/office/drawing/2014/main" id="{3AEFD8DC-D54C-031F-D33B-61243757086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789">
                <a:extLst>
                  <a:ext uri="{FF2B5EF4-FFF2-40B4-BE49-F238E27FC236}">
                    <a16:creationId xmlns:a16="http://schemas.microsoft.com/office/drawing/2014/main" id="{4F541810-443F-725F-870C-A54E8CAFCE9F}"/>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792">
                <a:extLst>
                  <a:ext uri="{FF2B5EF4-FFF2-40B4-BE49-F238E27FC236}">
                    <a16:creationId xmlns:a16="http://schemas.microsoft.com/office/drawing/2014/main" id="{850CB885-7446-F480-14C4-AFA93F7D8F2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807">
                <a:extLst>
                  <a:ext uri="{FF2B5EF4-FFF2-40B4-BE49-F238E27FC236}">
                    <a16:creationId xmlns:a16="http://schemas.microsoft.com/office/drawing/2014/main" id="{61AAEFC2-A853-D6E9-B671-3F54296E528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810">
                <a:extLst>
                  <a:ext uri="{FF2B5EF4-FFF2-40B4-BE49-F238E27FC236}">
                    <a16:creationId xmlns:a16="http://schemas.microsoft.com/office/drawing/2014/main" id="{52E2E9E6-C93A-F9FE-E004-7613C11889F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15">
                <a:extLst>
                  <a:ext uri="{FF2B5EF4-FFF2-40B4-BE49-F238E27FC236}">
                    <a16:creationId xmlns:a16="http://schemas.microsoft.com/office/drawing/2014/main" id="{64AE6ADF-8BE5-7945-A16B-3D053D30D43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9">
                <a:extLst>
                  <a:ext uri="{FF2B5EF4-FFF2-40B4-BE49-F238E27FC236}">
                    <a16:creationId xmlns:a16="http://schemas.microsoft.com/office/drawing/2014/main" id="{E1A58F2E-D63F-D9BE-D3B0-9EB49B51931D}"/>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 name="직선 연결선 826">
              <a:extLst>
                <a:ext uri="{FF2B5EF4-FFF2-40B4-BE49-F238E27FC236}">
                  <a16:creationId xmlns:a16="http://schemas.microsoft.com/office/drawing/2014/main" id="{365B0C8C-6B5D-A4D9-DF1E-F615DE4BE9A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0" name="직선 연결선 832">
              <a:extLst>
                <a:ext uri="{FF2B5EF4-FFF2-40B4-BE49-F238E27FC236}">
                  <a16:creationId xmlns:a16="http://schemas.microsoft.com/office/drawing/2014/main" id="{E1AACF72-0654-1E10-774B-7A6A45AB482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8" name="그룹 835">
            <a:extLst>
              <a:ext uri="{FF2B5EF4-FFF2-40B4-BE49-F238E27FC236}">
                <a16:creationId xmlns:a16="http://schemas.microsoft.com/office/drawing/2014/main" id="{4CC88B9A-6B37-AE39-C096-59836ECDB962}"/>
              </a:ext>
            </a:extLst>
          </p:cNvPr>
          <p:cNvGrpSpPr/>
          <p:nvPr/>
        </p:nvGrpSpPr>
        <p:grpSpPr>
          <a:xfrm rot="16200000">
            <a:off x="3777480" y="2914790"/>
            <a:ext cx="564373" cy="268733"/>
            <a:chOff x="5890169" y="4312037"/>
            <a:chExt cx="1895988" cy="1103725"/>
          </a:xfrm>
        </p:grpSpPr>
        <p:grpSp>
          <p:nvGrpSpPr>
            <p:cNvPr id="29" name="그룹 822">
              <a:extLst>
                <a:ext uri="{FF2B5EF4-FFF2-40B4-BE49-F238E27FC236}">
                  <a16:creationId xmlns:a16="http://schemas.microsoft.com/office/drawing/2014/main" id="{92E61A13-89CA-87F3-12BC-5FE1BDCF6F9C}"/>
                </a:ext>
              </a:extLst>
            </p:cNvPr>
            <p:cNvGrpSpPr/>
            <p:nvPr/>
          </p:nvGrpSpPr>
          <p:grpSpPr>
            <a:xfrm>
              <a:off x="6122466" y="4312037"/>
              <a:ext cx="1432853" cy="1103725"/>
              <a:chOff x="5991225" y="4310063"/>
              <a:chExt cx="496427" cy="273840"/>
            </a:xfrm>
          </p:grpSpPr>
          <p:cxnSp>
            <p:nvCxnSpPr>
              <p:cNvPr id="34" name="직선 연결선 771">
                <a:extLst>
                  <a:ext uri="{FF2B5EF4-FFF2-40B4-BE49-F238E27FC236}">
                    <a16:creationId xmlns:a16="http://schemas.microsoft.com/office/drawing/2014/main" id="{39238D1D-674E-3D1A-C094-DE1AEE28E211}"/>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789">
                <a:extLst>
                  <a:ext uri="{FF2B5EF4-FFF2-40B4-BE49-F238E27FC236}">
                    <a16:creationId xmlns:a16="http://schemas.microsoft.com/office/drawing/2014/main" id="{02294F00-FC11-5767-E169-65D493CC846A}"/>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792">
                <a:extLst>
                  <a:ext uri="{FF2B5EF4-FFF2-40B4-BE49-F238E27FC236}">
                    <a16:creationId xmlns:a16="http://schemas.microsoft.com/office/drawing/2014/main" id="{20B270D4-EE2C-BB78-2B64-D9854726DBA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7" name="직선 연결선 807">
                <a:extLst>
                  <a:ext uri="{FF2B5EF4-FFF2-40B4-BE49-F238E27FC236}">
                    <a16:creationId xmlns:a16="http://schemas.microsoft.com/office/drawing/2014/main" id="{17DDF9F2-4A35-A2F1-6AF8-EF0A416110C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8" name="직선 연결선 810">
                <a:extLst>
                  <a:ext uri="{FF2B5EF4-FFF2-40B4-BE49-F238E27FC236}">
                    <a16:creationId xmlns:a16="http://schemas.microsoft.com/office/drawing/2014/main" id="{98CE89E7-AE0D-1A20-9C05-89012A3D745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0" name="직선 연결선 815">
                <a:extLst>
                  <a:ext uri="{FF2B5EF4-FFF2-40B4-BE49-F238E27FC236}">
                    <a16:creationId xmlns:a16="http://schemas.microsoft.com/office/drawing/2014/main" id="{9B9EE417-16E6-20A9-E69F-05591F601967}"/>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19">
                <a:extLst>
                  <a:ext uri="{FF2B5EF4-FFF2-40B4-BE49-F238E27FC236}">
                    <a16:creationId xmlns:a16="http://schemas.microsoft.com/office/drawing/2014/main" id="{E10F86AA-06AA-3A26-CD6E-EAD383301283}"/>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0" name="직선 연결선 826">
              <a:extLst>
                <a:ext uri="{FF2B5EF4-FFF2-40B4-BE49-F238E27FC236}">
                  <a16:creationId xmlns:a16="http://schemas.microsoft.com/office/drawing/2014/main" id="{A96E5E9F-AD70-D36C-6742-F7A396334BF1}"/>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32">
              <a:extLst>
                <a:ext uri="{FF2B5EF4-FFF2-40B4-BE49-F238E27FC236}">
                  <a16:creationId xmlns:a16="http://schemas.microsoft.com/office/drawing/2014/main" id="{25A68749-9A67-856C-2FA3-C759C9FFC05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48" name="그룹 761">
            <a:extLst>
              <a:ext uri="{FF2B5EF4-FFF2-40B4-BE49-F238E27FC236}">
                <a16:creationId xmlns:a16="http://schemas.microsoft.com/office/drawing/2014/main" id="{41BD8605-7C23-B670-AE31-2B79F53108FB}"/>
              </a:ext>
            </a:extLst>
          </p:cNvPr>
          <p:cNvGrpSpPr/>
          <p:nvPr/>
        </p:nvGrpSpPr>
        <p:grpSpPr>
          <a:xfrm rot="5400000">
            <a:off x="7110960" y="3004082"/>
            <a:ext cx="598569" cy="124310"/>
            <a:chOff x="5608137" y="3394157"/>
            <a:chExt cx="338599" cy="70817"/>
          </a:xfrm>
        </p:grpSpPr>
        <p:grpSp>
          <p:nvGrpSpPr>
            <p:cNvPr id="50" name="그룹 753">
              <a:extLst>
                <a:ext uri="{FF2B5EF4-FFF2-40B4-BE49-F238E27FC236}">
                  <a16:creationId xmlns:a16="http://schemas.microsoft.com/office/drawing/2014/main" id="{7C87917E-CDEE-C330-4ACA-E23CCBA25D8C}"/>
                </a:ext>
              </a:extLst>
            </p:cNvPr>
            <p:cNvGrpSpPr/>
            <p:nvPr/>
          </p:nvGrpSpPr>
          <p:grpSpPr>
            <a:xfrm rot="5400000">
              <a:off x="5739521" y="3307128"/>
              <a:ext cx="70817" cy="244875"/>
              <a:chOff x="5131625" y="2342062"/>
              <a:chExt cx="70817" cy="244875"/>
            </a:xfrm>
          </p:grpSpPr>
          <p:sp>
            <p:nvSpPr>
              <p:cNvPr id="62" name="타원 750">
                <a:extLst>
                  <a:ext uri="{FF2B5EF4-FFF2-40B4-BE49-F238E27FC236}">
                    <a16:creationId xmlns:a16="http://schemas.microsoft.com/office/drawing/2014/main" id="{F17B54A9-59BF-A60C-14F7-6C2566E90528}"/>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64" name="타원 751">
                <a:extLst>
                  <a:ext uri="{FF2B5EF4-FFF2-40B4-BE49-F238E27FC236}">
                    <a16:creationId xmlns:a16="http://schemas.microsoft.com/office/drawing/2014/main" id="{19385AE6-D03E-8A0F-27D4-B3B34B90D25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69" name="직선 연결선 752">
                <a:extLst>
                  <a:ext uri="{FF2B5EF4-FFF2-40B4-BE49-F238E27FC236}">
                    <a16:creationId xmlns:a16="http://schemas.microsoft.com/office/drawing/2014/main" id="{57D6D501-9266-3647-6814-D228A412E74C}"/>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55" name="직선 연결선 754">
              <a:extLst>
                <a:ext uri="{FF2B5EF4-FFF2-40B4-BE49-F238E27FC236}">
                  <a16:creationId xmlns:a16="http://schemas.microsoft.com/office/drawing/2014/main" id="{5747B110-F377-A51D-3F97-7BEE4DCEEFC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57" name="직선 연결선 756">
              <a:extLst>
                <a:ext uri="{FF2B5EF4-FFF2-40B4-BE49-F238E27FC236}">
                  <a16:creationId xmlns:a16="http://schemas.microsoft.com/office/drawing/2014/main" id="{7FA09959-3157-8A14-F25C-C2DC1E9A7982}"/>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70" name="그룹 761">
            <a:extLst>
              <a:ext uri="{FF2B5EF4-FFF2-40B4-BE49-F238E27FC236}">
                <a16:creationId xmlns:a16="http://schemas.microsoft.com/office/drawing/2014/main" id="{5F19FC32-21CD-2034-971A-3A673347DB12}"/>
              </a:ext>
            </a:extLst>
          </p:cNvPr>
          <p:cNvGrpSpPr/>
          <p:nvPr/>
        </p:nvGrpSpPr>
        <p:grpSpPr>
          <a:xfrm rot="5400000">
            <a:off x="4883794" y="3002629"/>
            <a:ext cx="598569" cy="124310"/>
            <a:chOff x="5608137" y="3394157"/>
            <a:chExt cx="338599" cy="70817"/>
          </a:xfrm>
        </p:grpSpPr>
        <p:grpSp>
          <p:nvGrpSpPr>
            <p:cNvPr id="71" name="그룹 753">
              <a:extLst>
                <a:ext uri="{FF2B5EF4-FFF2-40B4-BE49-F238E27FC236}">
                  <a16:creationId xmlns:a16="http://schemas.microsoft.com/office/drawing/2014/main" id="{932CB08F-D02D-14DD-3E0D-469A9E85331D}"/>
                </a:ext>
              </a:extLst>
            </p:cNvPr>
            <p:cNvGrpSpPr/>
            <p:nvPr/>
          </p:nvGrpSpPr>
          <p:grpSpPr>
            <a:xfrm rot="5400000">
              <a:off x="5739521" y="3307128"/>
              <a:ext cx="70817" cy="244875"/>
              <a:chOff x="5131625" y="2342062"/>
              <a:chExt cx="70817" cy="244875"/>
            </a:xfrm>
          </p:grpSpPr>
          <p:sp>
            <p:nvSpPr>
              <p:cNvPr id="76" name="타원 750">
                <a:extLst>
                  <a:ext uri="{FF2B5EF4-FFF2-40B4-BE49-F238E27FC236}">
                    <a16:creationId xmlns:a16="http://schemas.microsoft.com/office/drawing/2014/main" id="{42829C8A-8E6A-F237-3366-48825F1B64EE}"/>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83" name="타원 751">
                <a:extLst>
                  <a:ext uri="{FF2B5EF4-FFF2-40B4-BE49-F238E27FC236}">
                    <a16:creationId xmlns:a16="http://schemas.microsoft.com/office/drawing/2014/main" id="{864E2282-5F82-D149-B1A3-7B2D49550020}"/>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84" name="직선 연결선 752">
                <a:extLst>
                  <a:ext uri="{FF2B5EF4-FFF2-40B4-BE49-F238E27FC236}">
                    <a16:creationId xmlns:a16="http://schemas.microsoft.com/office/drawing/2014/main" id="{E8B0C024-7E99-634A-34C4-B43B2660E415}"/>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74" name="직선 연결선 754">
              <a:extLst>
                <a:ext uri="{FF2B5EF4-FFF2-40B4-BE49-F238E27FC236}">
                  <a16:creationId xmlns:a16="http://schemas.microsoft.com/office/drawing/2014/main" id="{174BBF73-0827-4151-3660-FD373547DDC3}"/>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75" name="직선 연결선 756">
              <a:extLst>
                <a:ext uri="{FF2B5EF4-FFF2-40B4-BE49-F238E27FC236}">
                  <a16:creationId xmlns:a16="http://schemas.microsoft.com/office/drawing/2014/main" id="{675F3222-B4B6-E8C3-F28A-5F9637FD1724}"/>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BC364487-C169-A6EF-9D95-166E456B480A}"/>
              </a:ext>
            </a:extLst>
          </p:cNvPr>
          <p:cNvGrpSpPr/>
          <p:nvPr/>
        </p:nvGrpSpPr>
        <p:grpSpPr>
          <a:xfrm>
            <a:off x="1741317" y="3963243"/>
            <a:ext cx="6899895" cy="891472"/>
            <a:chOff x="1741317" y="4029503"/>
            <a:chExt cx="6899895" cy="891472"/>
          </a:xfrm>
        </p:grpSpPr>
        <p:grpSp>
          <p:nvGrpSpPr>
            <p:cNvPr id="78" name="Group 77">
              <a:extLst>
                <a:ext uri="{FF2B5EF4-FFF2-40B4-BE49-F238E27FC236}">
                  <a16:creationId xmlns:a16="http://schemas.microsoft.com/office/drawing/2014/main" id="{04B9B2D4-ABEB-5C2D-C5A7-1AF73E46B3E5}"/>
                </a:ext>
              </a:extLst>
            </p:cNvPr>
            <p:cNvGrpSpPr/>
            <p:nvPr/>
          </p:nvGrpSpPr>
          <p:grpSpPr>
            <a:xfrm>
              <a:off x="4051865" y="4029503"/>
              <a:ext cx="3939696" cy="891472"/>
              <a:chOff x="4051865" y="2665067"/>
              <a:chExt cx="3939696" cy="891472"/>
            </a:xfrm>
          </p:grpSpPr>
          <p:grpSp>
            <p:nvGrpSpPr>
              <p:cNvPr id="79" name="Group 78">
                <a:extLst>
                  <a:ext uri="{FF2B5EF4-FFF2-40B4-BE49-F238E27FC236}">
                    <a16:creationId xmlns:a16="http://schemas.microsoft.com/office/drawing/2014/main" id="{FAF7E077-839B-1724-3C21-3D39E2D0647B}"/>
                  </a:ext>
                </a:extLst>
              </p:cNvPr>
              <p:cNvGrpSpPr/>
              <p:nvPr/>
            </p:nvGrpSpPr>
            <p:grpSpPr>
              <a:xfrm>
                <a:off x="4062140" y="2665067"/>
                <a:ext cx="3340542" cy="891472"/>
                <a:chOff x="1860807" y="2641375"/>
                <a:chExt cx="3340542" cy="3601380"/>
              </a:xfrm>
            </p:grpSpPr>
            <p:cxnSp>
              <p:nvCxnSpPr>
                <p:cNvPr id="93" name="Straight Connector 92">
                  <a:extLst>
                    <a:ext uri="{FF2B5EF4-FFF2-40B4-BE49-F238E27FC236}">
                      <a16:creationId xmlns:a16="http://schemas.microsoft.com/office/drawing/2014/main" id="{67EC11CB-AA70-A5BD-AACB-2D3E2704B94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743F075-715B-D82B-82F4-168D190DD123}"/>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9A41AF5-64EE-26C7-285B-831775224335}"/>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542741D-0874-7B04-8DCD-C192E5EFDF6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80" name="Straight Connector 79">
                <a:extLst>
                  <a:ext uri="{FF2B5EF4-FFF2-40B4-BE49-F238E27FC236}">
                    <a16:creationId xmlns:a16="http://schemas.microsoft.com/office/drawing/2014/main" id="{9551AE13-33BA-911F-3E7D-69BB80A0DFDC}"/>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1413122-D6B4-7163-1B07-239DE88E8821}"/>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6CD131FC-2BDF-7CE2-15DD-C33DE157FF5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87B5B92-07AF-0E3D-45A7-C1E16CB2AFA0}"/>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3382115" y="4410510"/>
              <a:ext cx="5014215"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타원 299">
              <a:extLst>
                <a:ext uri="{FF2B5EF4-FFF2-40B4-BE49-F238E27FC236}">
                  <a16:creationId xmlns:a16="http://schemas.microsoft.com/office/drawing/2014/main" id="{E0B2046C-3EF6-C78D-56E7-5C2ACB38D989}"/>
                </a:ext>
              </a:extLst>
            </p:cNvPr>
            <p:cNvSpPr/>
            <p:nvPr/>
          </p:nvSpPr>
          <p:spPr>
            <a:xfrm>
              <a:off x="3779881"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41846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1741317" y="4259985"/>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y</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88" name="그룹 835">
              <a:extLst>
                <a:ext uri="{FF2B5EF4-FFF2-40B4-BE49-F238E27FC236}">
                  <a16:creationId xmlns:a16="http://schemas.microsoft.com/office/drawing/2014/main" id="{01238782-3AB6-DEA0-010C-3C301EBBDDF8}"/>
                </a:ext>
              </a:extLst>
            </p:cNvPr>
            <p:cNvGrpSpPr/>
            <p:nvPr/>
          </p:nvGrpSpPr>
          <p:grpSpPr>
            <a:xfrm rot="16200000">
              <a:off x="4893346" y="4279282"/>
              <a:ext cx="564373" cy="268733"/>
              <a:chOff x="5890169" y="4312037"/>
              <a:chExt cx="1895988" cy="1103725"/>
            </a:xfrm>
          </p:grpSpPr>
          <p:grpSp>
            <p:nvGrpSpPr>
              <p:cNvPr id="89" name="그룹 822">
                <a:extLst>
                  <a:ext uri="{FF2B5EF4-FFF2-40B4-BE49-F238E27FC236}">
                    <a16:creationId xmlns:a16="http://schemas.microsoft.com/office/drawing/2014/main" id="{94E900B2-A871-D257-B4C2-5FB478E0A810}"/>
                  </a:ext>
                </a:extLst>
              </p:cNvPr>
              <p:cNvGrpSpPr/>
              <p:nvPr/>
            </p:nvGrpSpPr>
            <p:grpSpPr>
              <a:xfrm>
                <a:off x="6122466" y="4312037"/>
                <a:ext cx="1432853" cy="1103725"/>
                <a:chOff x="5991225" y="4310063"/>
                <a:chExt cx="496427" cy="273840"/>
              </a:xfrm>
            </p:grpSpPr>
            <p:cxnSp>
              <p:nvCxnSpPr>
                <p:cNvPr id="99" name="직선 연결선 771">
                  <a:extLst>
                    <a:ext uri="{FF2B5EF4-FFF2-40B4-BE49-F238E27FC236}">
                      <a16:creationId xmlns:a16="http://schemas.microsoft.com/office/drawing/2014/main" id="{0737D491-8242-7C66-59CC-F2A0C01405AE}"/>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0" name="직선 연결선 789">
                  <a:extLst>
                    <a:ext uri="{FF2B5EF4-FFF2-40B4-BE49-F238E27FC236}">
                      <a16:creationId xmlns:a16="http://schemas.microsoft.com/office/drawing/2014/main" id="{47A797E4-4BEE-0E02-0649-45744F60DCB9}"/>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1" name="직선 연결선 792">
                  <a:extLst>
                    <a:ext uri="{FF2B5EF4-FFF2-40B4-BE49-F238E27FC236}">
                      <a16:creationId xmlns:a16="http://schemas.microsoft.com/office/drawing/2014/main" id="{BE054153-F970-32E6-CA6D-93F4670FE8D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07">
                  <a:extLst>
                    <a:ext uri="{FF2B5EF4-FFF2-40B4-BE49-F238E27FC236}">
                      <a16:creationId xmlns:a16="http://schemas.microsoft.com/office/drawing/2014/main" id="{B4C05946-C751-D9E6-864A-2D75C963D778}"/>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3" name="직선 연결선 810">
                  <a:extLst>
                    <a:ext uri="{FF2B5EF4-FFF2-40B4-BE49-F238E27FC236}">
                      <a16:creationId xmlns:a16="http://schemas.microsoft.com/office/drawing/2014/main" id="{E7051B36-073C-207A-D1DE-53BEEBCB4577}"/>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815">
                  <a:extLst>
                    <a:ext uri="{FF2B5EF4-FFF2-40B4-BE49-F238E27FC236}">
                      <a16:creationId xmlns:a16="http://schemas.microsoft.com/office/drawing/2014/main" id="{F1EBA9E3-54F4-D749-2D77-92F53415594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819">
                  <a:extLst>
                    <a:ext uri="{FF2B5EF4-FFF2-40B4-BE49-F238E27FC236}">
                      <a16:creationId xmlns:a16="http://schemas.microsoft.com/office/drawing/2014/main" id="{2383A830-BDBF-1220-7933-2E25BF3D5267}"/>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91" name="직선 연결선 826">
                <a:extLst>
                  <a:ext uri="{FF2B5EF4-FFF2-40B4-BE49-F238E27FC236}">
                    <a16:creationId xmlns:a16="http://schemas.microsoft.com/office/drawing/2014/main" id="{8FF9264E-331E-7459-E413-371E9F82A75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32">
                <a:extLst>
                  <a:ext uri="{FF2B5EF4-FFF2-40B4-BE49-F238E27FC236}">
                    <a16:creationId xmlns:a16="http://schemas.microsoft.com/office/drawing/2014/main" id="{A17CD94B-1D8D-3B9B-05BE-86240A7E97B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06" name="그룹 835">
              <a:extLst>
                <a:ext uri="{FF2B5EF4-FFF2-40B4-BE49-F238E27FC236}">
                  <a16:creationId xmlns:a16="http://schemas.microsoft.com/office/drawing/2014/main" id="{A1D8D0C4-9715-7304-A0E4-1D825C1827E1}"/>
                </a:ext>
              </a:extLst>
            </p:cNvPr>
            <p:cNvGrpSpPr/>
            <p:nvPr/>
          </p:nvGrpSpPr>
          <p:grpSpPr>
            <a:xfrm rot="16200000">
              <a:off x="3777481" y="4272995"/>
              <a:ext cx="564373" cy="268733"/>
              <a:chOff x="5890169" y="4312037"/>
              <a:chExt cx="1895988" cy="1103725"/>
            </a:xfrm>
          </p:grpSpPr>
          <p:grpSp>
            <p:nvGrpSpPr>
              <p:cNvPr id="107" name="그룹 822">
                <a:extLst>
                  <a:ext uri="{FF2B5EF4-FFF2-40B4-BE49-F238E27FC236}">
                    <a16:creationId xmlns:a16="http://schemas.microsoft.com/office/drawing/2014/main" id="{0155E475-E55E-9644-491C-EEAAD51C95EB}"/>
                  </a:ext>
                </a:extLst>
              </p:cNvPr>
              <p:cNvGrpSpPr/>
              <p:nvPr/>
            </p:nvGrpSpPr>
            <p:grpSpPr>
              <a:xfrm>
                <a:off x="6122466" y="4312037"/>
                <a:ext cx="1432853" cy="1103725"/>
                <a:chOff x="5991225" y="4310063"/>
                <a:chExt cx="496427" cy="273840"/>
              </a:xfrm>
            </p:grpSpPr>
            <p:cxnSp>
              <p:nvCxnSpPr>
                <p:cNvPr id="111" name="직선 연결선 771">
                  <a:extLst>
                    <a:ext uri="{FF2B5EF4-FFF2-40B4-BE49-F238E27FC236}">
                      <a16:creationId xmlns:a16="http://schemas.microsoft.com/office/drawing/2014/main" id="{FDF2A019-C439-0631-EDA7-609615D1DD9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2" name="직선 연결선 789">
                  <a:extLst>
                    <a:ext uri="{FF2B5EF4-FFF2-40B4-BE49-F238E27FC236}">
                      <a16:creationId xmlns:a16="http://schemas.microsoft.com/office/drawing/2014/main" id="{0321D661-B695-BE69-6E04-153AB5687A3E}"/>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792">
                  <a:extLst>
                    <a:ext uri="{FF2B5EF4-FFF2-40B4-BE49-F238E27FC236}">
                      <a16:creationId xmlns:a16="http://schemas.microsoft.com/office/drawing/2014/main" id="{23C40DF8-15C7-7235-2B72-5EDDC398C3E0}"/>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4" name="직선 연결선 807">
                  <a:extLst>
                    <a:ext uri="{FF2B5EF4-FFF2-40B4-BE49-F238E27FC236}">
                      <a16:creationId xmlns:a16="http://schemas.microsoft.com/office/drawing/2014/main" id="{0833CA9E-9704-9D79-9A5F-47BB4474EAC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810">
                  <a:extLst>
                    <a:ext uri="{FF2B5EF4-FFF2-40B4-BE49-F238E27FC236}">
                      <a16:creationId xmlns:a16="http://schemas.microsoft.com/office/drawing/2014/main" id="{5E31A637-9C3B-7157-856E-00B7362DC8EB}"/>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815">
                  <a:extLst>
                    <a:ext uri="{FF2B5EF4-FFF2-40B4-BE49-F238E27FC236}">
                      <a16:creationId xmlns:a16="http://schemas.microsoft.com/office/drawing/2014/main" id="{21CFFB4A-D377-0379-AB8B-7C7A5E1610ED}"/>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19">
                  <a:extLst>
                    <a:ext uri="{FF2B5EF4-FFF2-40B4-BE49-F238E27FC236}">
                      <a16:creationId xmlns:a16="http://schemas.microsoft.com/office/drawing/2014/main" id="{88FFB392-30F6-43E7-327E-F988B620758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09" name="직선 연결선 826">
                <a:extLst>
                  <a:ext uri="{FF2B5EF4-FFF2-40B4-BE49-F238E27FC236}">
                    <a16:creationId xmlns:a16="http://schemas.microsoft.com/office/drawing/2014/main" id="{56F6DE23-A376-6C75-281D-E32AFC069559}"/>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0" name="직선 연결선 832">
                <a:extLst>
                  <a:ext uri="{FF2B5EF4-FFF2-40B4-BE49-F238E27FC236}">
                    <a16:creationId xmlns:a16="http://schemas.microsoft.com/office/drawing/2014/main" id="{0757E143-D042-1470-EE99-6C21374D245C}"/>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18" name="그룹 761">
              <a:extLst>
                <a:ext uri="{FF2B5EF4-FFF2-40B4-BE49-F238E27FC236}">
                  <a16:creationId xmlns:a16="http://schemas.microsoft.com/office/drawing/2014/main" id="{BB324C96-8145-6B51-8F6C-91CCA408385F}"/>
                </a:ext>
              </a:extLst>
            </p:cNvPr>
            <p:cNvGrpSpPr/>
            <p:nvPr/>
          </p:nvGrpSpPr>
          <p:grpSpPr>
            <a:xfrm rot="5400000">
              <a:off x="7110292" y="4367296"/>
              <a:ext cx="598569" cy="124310"/>
              <a:chOff x="5608137" y="3394157"/>
              <a:chExt cx="338599" cy="70817"/>
            </a:xfrm>
          </p:grpSpPr>
          <p:grpSp>
            <p:nvGrpSpPr>
              <p:cNvPr id="119" name="그룹 753">
                <a:extLst>
                  <a:ext uri="{FF2B5EF4-FFF2-40B4-BE49-F238E27FC236}">
                    <a16:creationId xmlns:a16="http://schemas.microsoft.com/office/drawing/2014/main" id="{B35830EF-4AF7-6530-509F-0BF4CA811BE2}"/>
                  </a:ext>
                </a:extLst>
              </p:cNvPr>
              <p:cNvGrpSpPr/>
              <p:nvPr/>
            </p:nvGrpSpPr>
            <p:grpSpPr>
              <a:xfrm rot="5400000">
                <a:off x="5739521" y="3307128"/>
                <a:ext cx="70817" cy="244875"/>
                <a:chOff x="5131625" y="2342062"/>
                <a:chExt cx="70817" cy="244875"/>
              </a:xfrm>
            </p:grpSpPr>
            <p:sp>
              <p:nvSpPr>
                <p:cNvPr id="122" name="타원 750">
                  <a:extLst>
                    <a:ext uri="{FF2B5EF4-FFF2-40B4-BE49-F238E27FC236}">
                      <a16:creationId xmlns:a16="http://schemas.microsoft.com/office/drawing/2014/main" id="{1FE66C4C-9C07-3D7D-C5F7-802532F0731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23" name="타원 751">
                  <a:extLst>
                    <a:ext uri="{FF2B5EF4-FFF2-40B4-BE49-F238E27FC236}">
                      <a16:creationId xmlns:a16="http://schemas.microsoft.com/office/drawing/2014/main" id="{A9E2B66B-CE89-DA51-07FE-3818BB49D3EB}"/>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24" name="직선 연결선 752">
                  <a:extLst>
                    <a:ext uri="{FF2B5EF4-FFF2-40B4-BE49-F238E27FC236}">
                      <a16:creationId xmlns:a16="http://schemas.microsoft.com/office/drawing/2014/main" id="{DCC30555-2D6D-5A31-54A1-C097827935EA}"/>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0" name="직선 연결선 754">
                <a:extLst>
                  <a:ext uri="{FF2B5EF4-FFF2-40B4-BE49-F238E27FC236}">
                    <a16:creationId xmlns:a16="http://schemas.microsoft.com/office/drawing/2014/main" id="{F82C8BA7-E86E-1490-0E20-A923CEA37924}"/>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21" name="직선 연결선 756">
                <a:extLst>
                  <a:ext uri="{FF2B5EF4-FFF2-40B4-BE49-F238E27FC236}">
                    <a16:creationId xmlns:a16="http://schemas.microsoft.com/office/drawing/2014/main" id="{CE2F3EA7-4C52-7253-9B05-9DA82DE1098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125" name="그룹 761">
              <a:extLst>
                <a:ext uri="{FF2B5EF4-FFF2-40B4-BE49-F238E27FC236}">
                  <a16:creationId xmlns:a16="http://schemas.microsoft.com/office/drawing/2014/main" id="{C8201985-67E3-17CD-5934-E2B149498522}"/>
                </a:ext>
              </a:extLst>
            </p:cNvPr>
            <p:cNvGrpSpPr/>
            <p:nvPr/>
          </p:nvGrpSpPr>
          <p:grpSpPr>
            <a:xfrm rot="5400000">
              <a:off x="5999216" y="4365843"/>
              <a:ext cx="598569" cy="124310"/>
              <a:chOff x="5608137" y="3394157"/>
              <a:chExt cx="338599" cy="70817"/>
            </a:xfrm>
          </p:grpSpPr>
          <p:grpSp>
            <p:nvGrpSpPr>
              <p:cNvPr id="126" name="그룹 753">
                <a:extLst>
                  <a:ext uri="{FF2B5EF4-FFF2-40B4-BE49-F238E27FC236}">
                    <a16:creationId xmlns:a16="http://schemas.microsoft.com/office/drawing/2014/main" id="{61058D92-5C40-68AA-7E8F-B575BF54151F}"/>
                  </a:ext>
                </a:extLst>
              </p:cNvPr>
              <p:cNvGrpSpPr/>
              <p:nvPr/>
            </p:nvGrpSpPr>
            <p:grpSpPr>
              <a:xfrm rot="5400000">
                <a:off x="5739521" y="3307128"/>
                <a:ext cx="70817" cy="244875"/>
                <a:chOff x="5131625" y="2342062"/>
                <a:chExt cx="70817" cy="244875"/>
              </a:xfrm>
            </p:grpSpPr>
            <p:sp>
              <p:nvSpPr>
                <p:cNvPr id="193" name="타원 750">
                  <a:extLst>
                    <a:ext uri="{FF2B5EF4-FFF2-40B4-BE49-F238E27FC236}">
                      <a16:creationId xmlns:a16="http://schemas.microsoft.com/office/drawing/2014/main" id="{77F96BA9-562E-7936-F078-F6B0C6FF8F56}"/>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94" name="타원 751">
                  <a:extLst>
                    <a:ext uri="{FF2B5EF4-FFF2-40B4-BE49-F238E27FC236}">
                      <a16:creationId xmlns:a16="http://schemas.microsoft.com/office/drawing/2014/main" id="{3A058049-539D-6A84-8B21-C20C2CC859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95" name="직선 연결선 752">
                  <a:extLst>
                    <a:ext uri="{FF2B5EF4-FFF2-40B4-BE49-F238E27FC236}">
                      <a16:creationId xmlns:a16="http://schemas.microsoft.com/office/drawing/2014/main" id="{1BD6D6DC-F781-608A-58AE-F93CF61F4238}"/>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7" name="직선 연결선 754">
                <a:extLst>
                  <a:ext uri="{FF2B5EF4-FFF2-40B4-BE49-F238E27FC236}">
                    <a16:creationId xmlns:a16="http://schemas.microsoft.com/office/drawing/2014/main" id="{28FEF4C0-356D-0FF6-E99F-47ED48B9727B}"/>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92" name="직선 연결선 756">
                <a:extLst>
                  <a:ext uri="{FF2B5EF4-FFF2-40B4-BE49-F238E27FC236}">
                    <a16:creationId xmlns:a16="http://schemas.microsoft.com/office/drawing/2014/main" id="{2552384F-AA6C-B549-F3C8-59EFD8AD21DA}"/>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sp>
        <p:nvSpPr>
          <p:cNvPr id="197" name="U-turn Arrow 196">
            <a:extLst>
              <a:ext uri="{FF2B5EF4-FFF2-40B4-BE49-F238E27FC236}">
                <a16:creationId xmlns:a16="http://schemas.microsoft.com/office/drawing/2014/main" id="{FFEBC41C-1494-DB3F-3962-BC28F46F3D95}"/>
              </a:ext>
            </a:extLst>
          </p:cNvPr>
          <p:cNvSpPr/>
          <p:nvPr/>
        </p:nvSpPr>
        <p:spPr>
          <a:xfrm flipH="1">
            <a:off x="4232468" y="2731244"/>
            <a:ext cx="581169" cy="3291883"/>
          </a:xfrm>
          <a:prstGeom prst="uturnArrow">
            <a:avLst>
              <a:gd name="adj1" fmla="val 12998"/>
              <a:gd name="adj2" fmla="val 12998"/>
              <a:gd name="adj3" fmla="val 32437"/>
              <a:gd name="adj4" fmla="val 19747"/>
              <a:gd name="adj5" fmla="val 2647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U-turn Arrow 197">
            <a:extLst>
              <a:ext uri="{FF2B5EF4-FFF2-40B4-BE49-F238E27FC236}">
                <a16:creationId xmlns:a16="http://schemas.microsoft.com/office/drawing/2014/main" id="{2A1E625B-CC79-E23B-B7E4-B5A4360CFDBB}"/>
              </a:ext>
            </a:extLst>
          </p:cNvPr>
          <p:cNvSpPr/>
          <p:nvPr/>
        </p:nvSpPr>
        <p:spPr>
          <a:xfrm flipH="1">
            <a:off x="7585002" y="2731244"/>
            <a:ext cx="581169" cy="3291883"/>
          </a:xfrm>
          <a:prstGeom prst="uturnArrow">
            <a:avLst>
              <a:gd name="adj1" fmla="val 12998"/>
              <a:gd name="adj2" fmla="val 12998"/>
              <a:gd name="adj3" fmla="val 32437"/>
              <a:gd name="adj4" fmla="val 19747"/>
              <a:gd name="adj5" fmla="val 9421"/>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U-turn Arrow 198">
            <a:extLst>
              <a:ext uri="{FF2B5EF4-FFF2-40B4-BE49-F238E27FC236}">
                <a16:creationId xmlns:a16="http://schemas.microsoft.com/office/drawing/2014/main" id="{1DB69DFC-9932-B697-5138-44D9875B1925}"/>
              </a:ext>
            </a:extLst>
          </p:cNvPr>
          <p:cNvSpPr/>
          <p:nvPr/>
        </p:nvSpPr>
        <p:spPr>
          <a:xfrm flipH="1">
            <a:off x="5340558" y="2730360"/>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U-turn Arrow 200">
            <a:extLst>
              <a:ext uri="{FF2B5EF4-FFF2-40B4-BE49-F238E27FC236}">
                <a16:creationId xmlns:a16="http://schemas.microsoft.com/office/drawing/2014/main" id="{0D2C47F3-5FC7-C0A3-5A09-037897F10E12}"/>
              </a:ext>
            </a:extLst>
          </p:cNvPr>
          <p:cNvSpPr/>
          <p:nvPr/>
        </p:nvSpPr>
        <p:spPr>
          <a:xfrm flipH="1">
            <a:off x="6462839" y="4034844"/>
            <a:ext cx="581169" cy="1922024"/>
          </a:xfrm>
          <a:prstGeom prst="uturnArrow">
            <a:avLst>
              <a:gd name="adj1" fmla="val 12998"/>
              <a:gd name="adj2" fmla="val 12998"/>
              <a:gd name="adj3" fmla="val 32437"/>
              <a:gd name="adj4" fmla="val 19747"/>
              <a:gd name="adj5" fmla="val 1839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01CF2D58-C2BD-B98E-E75C-4616E922EFE4}"/>
              </a:ext>
            </a:extLst>
          </p:cNvPr>
          <p:cNvSpPr txBox="1"/>
          <p:nvPr/>
        </p:nvSpPr>
        <p:spPr>
          <a:xfrm>
            <a:off x="4520830"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6" name="TextBox 205">
            <a:extLst>
              <a:ext uri="{FF2B5EF4-FFF2-40B4-BE49-F238E27FC236}">
                <a16:creationId xmlns:a16="http://schemas.microsoft.com/office/drawing/2014/main" id="{07EA1743-3CDF-A414-D5F1-B65D113A9442}"/>
              </a:ext>
            </a:extLst>
          </p:cNvPr>
          <p:cNvSpPr txBox="1"/>
          <p:nvPr/>
        </p:nvSpPr>
        <p:spPr>
          <a:xfrm>
            <a:off x="5634344"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7" name="TextBox 206">
            <a:extLst>
              <a:ext uri="{FF2B5EF4-FFF2-40B4-BE49-F238E27FC236}">
                <a16:creationId xmlns:a16="http://schemas.microsoft.com/office/drawing/2014/main" id="{00573B24-1499-5432-265A-94570B9D0F9B}"/>
              </a:ext>
            </a:extLst>
          </p:cNvPr>
          <p:cNvSpPr txBox="1"/>
          <p:nvPr/>
        </p:nvSpPr>
        <p:spPr>
          <a:xfrm>
            <a:off x="6747858"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8" name="TextBox 207">
            <a:extLst>
              <a:ext uri="{FF2B5EF4-FFF2-40B4-BE49-F238E27FC236}">
                <a16:creationId xmlns:a16="http://schemas.microsoft.com/office/drawing/2014/main" id="{CF7D9D2C-DA47-F17A-669B-2ADAACEFC598}"/>
              </a:ext>
            </a:extLst>
          </p:cNvPr>
          <p:cNvSpPr txBox="1"/>
          <p:nvPr/>
        </p:nvSpPr>
        <p:spPr>
          <a:xfrm>
            <a:off x="7861372"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9" name="TextBox 208">
            <a:extLst>
              <a:ext uri="{FF2B5EF4-FFF2-40B4-BE49-F238E27FC236}">
                <a16:creationId xmlns:a16="http://schemas.microsoft.com/office/drawing/2014/main" id="{72059A4A-4675-0AF1-5D07-E4B1D16A19E3}"/>
              </a:ext>
            </a:extLst>
          </p:cNvPr>
          <p:cNvSpPr txBox="1"/>
          <p:nvPr/>
        </p:nvSpPr>
        <p:spPr>
          <a:xfrm>
            <a:off x="3646974" y="6239030"/>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grpSp>
        <p:nvGrpSpPr>
          <p:cNvPr id="275" name="Group 274">
            <a:extLst>
              <a:ext uri="{FF2B5EF4-FFF2-40B4-BE49-F238E27FC236}">
                <a16:creationId xmlns:a16="http://schemas.microsoft.com/office/drawing/2014/main" id="{90688DD9-34FB-284C-8B20-330C86238E93}"/>
              </a:ext>
            </a:extLst>
          </p:cNvPr>
          <p:cNvGrpSpPr/>
          <p:nvPr/>
        </p:nvGrpSpPr>
        <p:grpSpPr>
          <a:xfrm>
            <a:off x="4051865" y="5260434"/>
            <a:ext cx="3939696" cy="891472"/>
            <a:chOff x="4051865" y="2665067"/>
            <a:chExt cx="3939696" cy="891472"/>
          </a:xfrm>
        </p:grpSpPr>
        <p:grpSp>
          <p:nvGrpSpPr>
            <p:cNvPr id="321" name="Group 320">
              <a:extLst>
                <a:ext uri="{FF2B5EF4-FFF2-40B4-BE49-F238E27FC236}">
                  <a16:creationId xmlns:a16="http://schemas.microsoft.com/office/drawing/2014/main" id="{93D907CB-54DB-04B1-E95C-C383CC08CF29}"/>
                </a:ext>
              </a:extLst>
            </p:cNvPr>
            <p:cNvGrpSpPr/>
            <p:nvPr/>
          </p:nvGrpSpPr>
          <p:grpSpPr>
            <a:xfrm>
              <a:off x="4062140" y="2665067"/>
              <a:ext cx="3340542" cy="891472"/>
              <a:chOff x="1860807" y="2641375"/>
              <a:chExt cx="3340542" cy="3601380"/>
            </a:xfrm>
          </p:grpSpPr>
          <p:cxnSp>
            <p:nvCxnSpPr>
              <p:cNvPr id="326" name="Straight Connector 325">
                <a:extLst>
                  <a:ext uri="{FF2B5EF4-FFF2-40B4-BE49-F238E27FC236}">
                    <a16:creationId xmlns:a16="http://schemas.microsoft.com/office/drawing/2014/main" id="{814F1E1F-F916-8741-913A-D82FE7CAA19D}"/>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8EAA4627-4C25-1F01-25A5-5C97AF595799}"/>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436BF4DE-ED94-67A4-35C6-3AADCA0DAB50}"/>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E14AE279-19E7-82E2-5B91-9B7E8166C24F}"/>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322" name="Straight Connector 321">
              <a:extLst>
                <a:ext uri="{FF2B5EF4-FFF2-40B4-BE49-F238E27FC236}">
                  <a16:creationId xmlns:a16="http://schemas.microsoft.com/office/drawing/2014/main" id="{93FFF7A7-7E42-455B-509E-E939DB346B31}"/>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05D1440C-105E-F18C-4FC4-2B06635D0F0B}"/>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E33E594-EBCE-347F-F30D-4BFB3B87A8D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287B9797-17D1-95FD-ADD5-4E54461FAF04}"/>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6" name="Group 275">
            <a:extLst>
              <a:ext uri="{FF2B5EF4-FFF2-40B4-BE49-F238E27FC236}">
                <a16:creationId xmlns:a16="http://schemas.microsoft.com/office/drawing/2014/main" id="{36F37AE2-ABFF-E542-C1EE-A278C2741C4F}"/>
              </a:ext>
            </a:extLst>
          </p:cNvPr>
          <p:cNvGrpSpPr/>
          <p:nvPr/>
        </p:nvGrpSpPr>
        <p:grpSpPr>
          <a:xfrm>
            <a:off x="3382115" y="5641441"/>
            <a:ext cx="5014215" cy="2"/>
            <a:chOff x="1231585" y="2671909"/>
            <a:chExt cx="6166530" cy="2"/>
          </a:xfrm>
        </p:grpSpPr>
        <p:cxnSp>
          <p:nvCxnSpPr>
            <p:cNvPr id="319" name="Straight Connector 318">
              <a:extLst>
                <a:ext uri="{FF2B5EF4-FFF2-40B4-BE49-F238E27FC236}">
                  <a16:creationId xmlns:a16="http://schemas.microsoft.com/office/drawing/2014/main" id="{3C7DB334-3C59-5EA2-669D-0AEB47AE3786}"/>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3FB6DB20-4070-C0BF-A582-E0F08DCD5B67}"/>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7" name="타원 299">
            <a:extLst>
              <a:ext uri="{FF2B5EF4-FFF2-40B4-BE49-F238E27FC236}">
                <a16:creationId xmlns:a16="http://schemas.microsoft.com/office/drawing/2014/main" id="{1C56E967-A2F2-CC2C-657B-D724C8BBD1FF}"/>
              </a:ext>
            </a:extLst>
          </p:cNvPr>
          <p:cNvSpPr/>
          <p:nvPr/>
        </p:nvSpPr>
        <p:spPr>
          <a:xfrm>
            <a:off x="3779881" y="536239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78" name="타원 299">
            <a:extLst>
              <a:ext uri="{FF2B5EF4-FFF2-40B4-BE49-F238E27FC236}">
                <a16:creationId xmlns:a16="http://schemas.microsoft.com/office/drawing/2014/main" id="{935F8014-2C68-1A9E-F9F5-470C54ED0788}"/>
              </a:ext>
            </a:extLst>
          </p:cNvPr>
          <p:cNvSpPr/>
          <p:nvPr/>
        </p:nvSpPr>
        <p:spPr>
          <a:xfrm>
            <a:off x="4895902" y="536239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79" name="타원 299">
            <a:extLst>
              <a:ext uri="{FF2B5EF4-FFF2-40B4-BE49-F238E27FC236}">
                <a16:creationId xmlns:a16="http://schemas.microsoft.com/office/drawing/2014/main" id="{DCF0959E-9193-512A-BEB4-57720065BF5E}"/>
              </a:ext>
            </a:extLst>
          </p:cNvPr>
          <p:cNvSpPr/>
          <p:nvPr/>
        </p:nvSpPr>
        <p:spPr>
          <a:xfrm>
            <a:off x="6009416" y="536239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80" name="타원 299">
            <a:extLst>
              <a:ext uri="{FF2B5EF4-FFF2-40B4-BE49-F238E27FC236}">
                <a16:creationId xmlns:a16="http://schemas.microsoft.com/office/drawing/2014/main" id="{8D10C29D-86BF-73D8-252E-0A86EF4D798B}"/>
              </a:ext>
            </a:extLst>
          </p:cNvPr>
          <p:cNvSpPr/>
          <p:nvPr/>
        </p:nvSpPr>
        <p:spPr>
          <a:xfrm>
            <a:off x="7122930" y="536239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81" name="TextBox 280">
            <a:extLst>
              <a:ext uri="{FF2B5EF4-FFF2-40B4-BE49-F238E27FC236}">
                <a16:creationId xmlns:a16="http://schemas.microsoft.com/office/drawing/2014/main" id="{5C9E1346-74A9-9CC7-3705-C2A7F8CE5061}"/>
              </a:ext>
            </a:extLst>
          </p:cNvPr>
          <p:cNvSpPr txBox="1"/>
          <p:nvPr/>
        </p:nvSpPr>
        <p:spPr>
          <a:xfrm>
            <a:off x="8390475" y="541560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282" name="TextBox 281">
            <a:extLst>
              <a:ext uri="{FF2B5EF4-FFF2-40B4-BE49-F238E27FC236}">
                <a16:creationId xmlns:a16="http://schemas.microsoft.com/office/drawing/2014/main" id="{C30AF8C3-2223-2AF4-5F3D-EEA040716FEF}"/>
              </a:ext>
            </a:extLst>
          </p:cNvPr>
          <p:cNvSpPr txBox="1"/>
          <p:nvPr/>
        </p:nvSpPr>
        <p:spPr>
          <a:xfrm>
            <a:off x="1741317" y="5490916"/>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z</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j</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84" name="그룹 835">
            <a:extLst>
              <a:ext uri="{FF2B5EF4-FFF2-40B4-BE49-F238E27FC236}">
                <a16:creationId xmlns:a16="http://schemas.microsoft.com/office/drawing/2014/main" id="{FB40E072-CBDC-B9FB-B80C-8F4B5BB9F4B6}"/>
              </a:ext>
            </a:extLst>
          </p:cNvPr>
          <p:cNvGrpSpPr/>
          <p:nvPr/>
        </p:nvGrpSpPr>
        <p:grpSpPr>
          <a:xfrm rot="16200000">
            <a:off x="3777481" y="5503926"/>
            <a:ext cx="564373" cy="268733"/>
            <a:chOff x="5890169" y="4312037"/>
            <a:chExt cx="1895988" cy="1103725"/>
          </a:xfrm>
        </p:grpSpPr>
        <p:grpSp>
          <p:nvGrpSpPr>
            <p:cNvPr id="299" name="그룹 822">
              <a:extLst>
                <a:ext uri="{FF2B5EF4-FFF2-40B4-BE49-F238E27FC236}">
                  <a16:creationId xmlns:a16="http://schemas.microsoft.com/office/drawing/2014/main" id="{B92FCF4C-BA05-E7E9-5126-4C6B8714C917}"/>
                </a:ext>
              </a:extLst>
            </p:cNvPr>
            <p:cNvGrpSpPr/>
            <p:nvPr/>
          </p:nvGrpSpPr>
          <p:grpSpPr>
            <a:xfrm>
              <a:off x="6122466" y="4312037"/>
              <a:ext cx="1432853" cy="1103725"/>
              <a:chOff x="5991225" y="4310063"/>
              <a:chExt cx="496427" cy="273840"/>
            </a:xfrm>
          </p:grpSpPr>
          <p:cxnSp>
            <p:nvCxnSpPr>
              <p:cNvPr id="302" name="직선 연결선 771">
                <a:extLst>
                  <a:ext uri="{FF2B5EF4-FFF2-40B4-BE49-F238E27FC236}">
                    <a16:creationId xmlns:a16="http://schemas.microsoft.com/office/drawing/2014/main" id="{4086A2E9-CB25-87C3-ADA2-B8A97CFAFB2B}"/>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3" name="직선 연결선 789">
                <a:extLst>
                  <a:ext uri="{FF2B5EF4-FFF2-40B4-BE49-F238E27FC236}">
                    <a16:creationId xmlns:a16="http://schemas.microsoft.com/office/drawing/2014/main" id="{F992FD0E-E93A-64F1-8CD6-5811B72E7822}"/>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4" name="직선 연결선 792">
                <a:extLst>
                  <a:ext uri="{FF2B5EF4-FFF2-40B4-BE49-F238E27FC236}">
                    <a16:creationId xmlns:a16="http://schemas.microsoft.com/office/drawing/2014/main" id="{D32CA2A7-65FD-AE79-B5EF-CFFE1E72897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5" name="직선 연결선 807">
                <a:extLst>
                  <a:ext uri="{FF2B5EF4-FFF2-40B4-BE49-F238E27FC236}">
                    <a16:creationId xmlns:a16="http://schemas.microsoft.com/office/drawing/2014/main" id="{8D391E9D-1F57-AF14-592A-00B6DCA7D67D}"/>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6" name="직선 연결선 810">
                <a:extLst>
                  <a:ext uri="{FF2B5EF4-FFF2-40B4-BE49-F238E27FC236}">
                    <a16:creationId xmlns:a16="http://schemas.microsoft.com/office/drawing/2014/main" id="{282CD6DA-1315-9DE1-60B2-1CE59D5C2DF0}"/>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7" name="직선 연결선 815">
                <a:extLst>
                  <a:ext uri="{FF2B5EF4-FFF2-40B4-BE49-F238E27FC236}">
                    <a16:creationId xmlns:a16="http://schemas.microsoft.com/office/drawing/2014/main" id="{CAC79130-DC7A-F732-67E0-C8F9BF90B249}"/>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8" name="직선 연결선 819">
                <a:extLst>
                  <a:ext uri="{FF2B5EF4-FFF2-40B4-BE49-F238E27FC236}">
                    <a16:creationId xmlns:a16="http://schemas.microsoft.com/office/drawing/2014/main" id="{FCA8BB8D-4E4A-9CAF-7228-3A5A613D0930}"/>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00" name="직선 연결선 826">
              <a:extLst>
                <a:ext uri="{FF2B5EF4-FFF2-40B4-BE49-F238E27FC236}">
                  <a16:creationId xmlns:a16="http://schemas.microsoft.com/office/drawing/2014/main" id="{0E061CA4-ADD0-9EE3-8E92-E89C6ADD3912}"/>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1" name="직선 연결선 832">
              <a:extLst>
                <a:ext uri="{FF2B5EF4-FFF2-40B4-BE49-F238E27FC236}">
                  <a16:creationId xmlns:a16="http://schemas.microsoft.com/office/drawing/2014/main" id="{41CCBE52-4AED-A78D-DCAA-CC0086E57A98}"/>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86" name="그룹 761">
            <a:extLst>
              <a:ext uri="{FF2B5EF4-FFF2-40B4-BE49-F238E27FC236}">
                <a16:creationId xmlns:a16="http://schemas.microsoft.com/office/drawing/2014/main" id="{8626FE54-B1FE-5C44-156D-BC0C1B999FDB}"/>
              </a:ext>
            </a:extLst>
          </p:cNvPr>
          <p:cNvGrpSpPr/>
          <p:nvPr/>
        </p:nvGrpSpPr>
        <p:grpSpPr>
          <a:xfrm rot="5400000">
            <a:off x="5999216" y="5596774"/>
            <a:ext cx="598569" cy="124310"/>
            <a:chOff x="5608137" y="3394157"/>
            <a:chExt cx="338599" cy="70817"/>
          </a:xfrm>
        </p:grpSpPr>
        <p:grpSp>
          <p:nvGrpSpPr>
            <p:cNvPr id="287" name="그룹 753">
              <a:extLst>
                <a:ext uri="{FF2B5EF4-FFF2-40B4-BE49-F238E27FC236}">
                  <a16:creationId xmlns:a16="http://schemas.microsoft.com/office/drawing/2014/main" id="{F584A370-96B7-4FF2-F4FB-EB97CCA674F3}"/>
                </a:ext>
              </a:extLst>
            </p:cNvPr>
            <p:cNvGrpSpPr/>
            <p:nvPr/>
          </p:nvGrpSpPr>
          <p:grpSpPr>
            <a:xfrm rot="5400000">
              <a:off x="5739521" y="3307128"/>
              <a:ext cx="70817" cy="244875"/>
              <a:chOff x="5131625" y="2342062"/>
              <a:chExt cx="70817" cy="244875"/>
            </a:xfrm>
          </p:grpSpPr>
          <p:sp>
            <p:nvSpPr>
              <p:cNvPr id="290" name="타원 750">
                <a:extLst>
                  <a:ext uri="{FF2B5EF4-FFF2-40B4-BE49-F238E27FC236}">
                    <a16:creationId xmlns:a16="http://schemas.microsoft.com/office/drawing/2014/main" id="{1B0556B8-7F7E-89F5-73EA-CB776BF1773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91" name="타원 751">
                <a:extLst>
                  <a:ext uri="{FF2B5EF4-FFF2-40B4-BE49-F238E27FC236}">
                    <a16:creationId xmlns:a16="http://schemas.microsoft.com/office/drawing/2014/main" id="{B031117C-9A69-5166-45D5-14DABE322D30}"/>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92" name="직선 연결선 752">
                <a:extLst>
                  <a:ext uri="{FF2B5EF4-FFF2-40B4-BE49-F238E27FC236}">
                    <a16:creationId xmlns:a16="http://schemas.microsoft.com/office/drawing/2014/main" id="{3C039091-CFFC-092E-3862-12FFEA15D52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88" name="직선 연결선 754">
              <a:extLst>
                <a:ext uri="{FF2B5EF4-FFF2-40B4-BE49-F238E27FC236}">
                  <a16:creationId xmlns:a16="http://schemas.microsoft.com/office/drawing/2014/main" id="{697CE074-A840-9C4D-1856-376A5EC1C79F}"/>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89" name="직선 연결선 756">
              <a:extLst>
                <a:ext uri="{FF2B5EF4-FFF2-40B4-BE49-F238E27FC236}">
                  <a16:creationId xmlns:a16="http://schemas.microsoft.com/office/drawing/2014/main" id="{664200F9-5316-DCA5-5F2B-F1A3595C1355}"/>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00" name="U-turn Arrow 199">
            <a:extLst>
              <a:ext uri="{FF2B5EF4-FFF2-40B4-BE49-F238E27FC236}">
                <a16:creationId xmlns:a16="http://schemas.microsoft.com/office/drawing/2014/main" id="{EDE5A66D-DDAD-DB13-A095-D9407F61827C}"/>
              </a:ext>
            </a:extLst>
          </p:cNvPr>
          <p:cNvSpPr/>
          <p:nvPr/>
        </p:nvSpPr>
        <p:spPr>
          <a:xfrm flipH="1">
            <a:off x="4232463" y="4033959"/>
            <a:ext cx="581169" cy="2189070"/>
          </a:xfrm>
          <a:prstGeom prst="uturnArrow">
            <a:avLst>
              <a:gd name="adj1" fmla="val 12998"/>
              <a:gd name="adj2" fmla="val 12998"/>
              <a:gd name="adj3" fmla="val 32437"/>
              <a:gd name="adj4" fmla="val 19747"/>
              <a:gd name="adj5" fmla="val 4115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U-turn Arrow 201">
            <a:extLst>
              <a:ext uri="{FF2B5EF4-FFF2-40B4-BE49-F238E27FC236}">
                <a16:creationId xmlns:a16="http://schemas.microsoft.com/office/drawing/2014/main" id="{D2359131-AC01-15A9-32B7-D3CCB25C2787}"/>
              </a:ext>
            </a:extLst>
          </p:cNvPr>
          <p:cNvSpPr/>
          <p:nvPr/>
        </p:nvSpPr>
        <p:spPr>
          <a:xfrm flipH="1">
            <a:off x="7584995" y="4034843"/>
            <a:ext cx="581169" cy="2211506"/>
          </a:xfrm>
          <a:prstGeom prst="uturnArrow">
            <a:avLst>
              <a:gd name="adj1" fmla="val 12998"/>
              <a:gd name="adj2" fmla="val 12998"/>
              <a:gd name="adj3" fmla="val 32437"/>
              <a:gd name="adj4" fmla="val 19747"/>
              <a:gd name="adj5" fmla="val 1648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U-turn Arrow 202">
            <a:extLst>
              <a:ext uri="{FF2B5EF4-FFF2-40B4-BE49-F238E27FC236}">
                <a16:creationId xmlns:a16="http://schemas.microsoft.com/office/drawing/2014/main" id="{B3360402-27F8-F40D-8E1D-2B2D49CC8B9A}"/>
              </a:ext>
            </a:extLst>
          </p:cNvPr>
          <p:cNvSpPr/>
          <p:nvPr/>
        </p:nvSpPr>
        <p:spPr>
          <a:xfrm flipH="1">
            <a:off x="5340553" y="4033959"/>
            <a:ext cx="581169" cy="2188187"/>
          </a:xfrm>
          <a:prstGeom prst="uturnArrow">
            <a:avLst>
              <a:gd name="adj1" fmla="val 12998"/>
              <a:gd name="adj2" fmla="val 12998"/>
              <a:gd name="adj3" fmla="val 32437"/>
              <a:gd name="adj4" fmla="val 19747"/>
              <a:gd name="adj5" fmla="val 4022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U-turn Arrow 329">
            <a:extLst>
              <a:ext uri="{FF2B5EF4-FFF2-40B4-BE49-F238E27FC236}">
                <a16:creationId xmlns:a16="http://schemas.microsoft.com/office/drawing/2014/main" id="{A352C410-8BDF-29A0-0A66-D76E118A0046}"/>
              </a:ext>
            </a:extLst>
          </p:cNvPr>
          <p:cNvSpPr/>
          <p:nvPr/>
        </p:nvSpPr>
        <p:spPr>
          <a:xfrm flipH="1">
            <a:off x="6462837" y="5326610"/>
            <a:ext cx="581169" cy="909302"/>
          </a:xfrm>
          <a:prstGeom prst="uturnArrow">
            <a:avLst>
              <a:gd name="adj1" fmla="val 12998"/>
              <a:gd name="adj2" fmla="val 12998"/>
              <a:gd name="adj3" fmla="val 32437"/>
              <a:gd name="adj4" fmla="val 19747"/>
              <a:gd name="adj5" fmla="val 37784"/>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U-turn Arrow 330">
            <a:extLst>
              <a:ext uri="{FF2B5EF4-FFF2-40B4-BE49-F238E27FC236}">
                <a16:creationId xmlns:a16="http://schemas.microsoft.com/office/drawing/2014/main" id="{2FC27052-BA7F-A5EE-D836-5AA7FF534435}"/>
              </a:ext>
            </a:extLst>
          </p:cNvPr>
          <p:cNvSpPr/>
          <p:nvPr/>
        </p:nvSpPr>
        <p:spPr>
          <a:xfrm flipH="1">
            <a:off x="4232460" y="5341406"/>
            <a:ext cx="581169" cy="923201"/>
          </a:xfrm>
          <a:prstGeom prst="uturnArrow">
            <a:avLst>
              <a:gd name="adj1" fmla="val 12998"/>
              <a:gd name="adj2" fmla="val 12998"/>
              <a:gd name="adj3" fmla="val 32437"/>
              <a:gd name="adj4" fmla="val 19747"/>
              <a:gd name="adj5" fmla="val 9162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U-turn Arrow 331">
            <a:extLst>
              <a:ext uri="{FF2B5EF4-FFF2-40B4-BE49-F238E27FC236}">
                <a16:creationId xmlns:a16="http://schemas.microsoft.com/office/drawing/2014/main" id="{7B1E2FB4-BBD4-C451-F7B7-93B60A20D545}"/>
              </a:ext>
            </a:extLst>
          </p:cNvPr>
          <p:cNvSpPr/>
          <p:nvPr/>
        </p:nvSpPr>
        <p:spPr>
          <a:xfrm flipH="1">
            <a:off x="7584992" y="5326610"/>
            <a:ext cx="581169" cy="919739"/>
          </a:xfrm>
          <a:prstGeom prst="uturnArrow">
            <a:avLst>
              <a:gd name="adj1" fmla="val 12998"/>
              <a:gd name="adj2" fmla="val 12998"/>
              <a:gd name="adj3" fmla="val 32437"/>
              <a:gd name="adj4" fmla="val 19747"/>
              <a:gd name="adj5" fmla="val 9210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U-turn Arrow 332">
            <a:extLst>
              <a:ext uri="{FF2B5EF4-FFF2-40B4-BE49-F238E27FC236}">
                <a16:creationId xmlns:a16="http://schemas.microsoft.com/office/drawing/2014/main" id="{BD4254BA-9AEE-AEFC-7229-8BD986EAF1B9}"/>
              </a:ext>
            </a:extLst>
          </p:cNvPr>
          <p:cNvSpPr/>
          <p:nvPr/>
        </p:nvSpPr>
        <p:spPr>
          <a:xfrm flipH="1">
            <a:off x="5340550" y="5340992"/>
            <a:ext cx="581169" cy="912397"/>
          </a:xfrm>
          <a:prstGeom prst="uturnArrow">
            <a:avLst>
              <a:gd name="adj1" fmla="val 12998"/>
              <a:gd name="adj2" fmla="val 12998"/>
              <a:gd name="adj3" fmla="val 32437"/>
              <a:gd name="adj4" fmla="val 19747"/>
              <a:gd name="adj5" fmla="val 402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4" name="그룹 761">
            <a:extLst>
              <a:ext uri="{FF2B5EF4-FFF2-40B4-BE49-F238E27FC236}">
                <a16:creationId xmlns:a16="http://schemas.microsoft.com/office/drawing/2014/main" id="{64C6C16A-069E-DBD8-683A-69822F0907D9}"/>
              </a:ext>
            </a:extLst>
          </p:cNvPr>
          <p:cNvGrpSpPr/>
          <p:nvPr/>
        </p:nvGrpSpPr>
        <p:grpSpPr>
          <a:xfrm rot="5400000">
            <a:off x="4883794" y="5596775"/>
            <a:ext cx="598569" cy="124310"/>
            <a:chOff x="5608137" y="3394157"/>
            <a:chExt cx="338599" cy="70817"/>
          </a:xfrm>
        </p:grpSpPr>
        <p:grpSp>
          <p:nvGrpSpPr>
            <p:cNvPr id="335" name="그룹 753">
              <a:extLst>
                <a:ext uri="{FF2B5EF4-FFF2-40B4-BE49-F238E27FC236}">
                  <a16:creationId xmlns:a16="http://schemas.microsoft.com/office/drawing/2014/main" id="{46F20107-F362-1DF8-5117-D2267F9DC3AF}"/>
                </a:ext>
              </a:extLst>
            </p:cNvPr>
            <p:cNvGrpSpPr/>
            <p:nvPr/>
          </p:nvGrpSpPr>
          <p:grpSpPr>
            <a:xfrm rot="5400000">
              <a:off x="5739521" y="3307128"/>
              <a:ext cx="70817" cy="244875"/>
              <a:chOff x="5131625" y="2342062"/>
              <a:chExt cx="70817" cy="244875"/>
            </a:xfrm>
          </p:grpSpPr>
          <p:sp>
            <p:nvSpPr>
              <p:cNvPr id="338" name="타원 750">
                <a:extLst>
                  <a:ext uri="{FF2B5EF4-FFF2-40B4-BE49-F238E27FC236}">
                    <a16:creationId xmlns:a16="http://schemas.microsoft.com/office/drawing/2014/main" id="{7665EA3F-15F2-1C4E-F2BC-EA8EEC50E361}"/>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339" name="타원 751">
                <a:extLst>
                  <a:ext uri="{FF2B5EF4-FFF2-40B4-BE49-F238E27FC236}">
                    <a16:creationId xmlns:a16="http://schemas.microsoft.com/office/drawing/2014/main" id="{EAF339EB-30A5-D01B-2E80-DA4AD7942E59}"/>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340" name="직선 연결선 752">
                <a:extLst>
                  <a:ext uri="{FF2B5EF4-FFF2-40B4-BE49-F238E27FC236}">
                    <a16:creationId xmlns:a16="http://schemas.microsoft.com/office/drawing/2014/main" id="{B2FCE671-6B4F-8FA6-8A9F-57597FF3B440}"/>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336" name="직선 연결선 754">
              <a:extLst>
                <a:ext uri="{FF2B5EF4-FFF2-40B4-BE49-F238E27FC236}">
                  <a16:creationId xmlns:a16="http://schemas.microsoft.com/office/drawing/2014/main" id="{80C92A27-20B0-C7E2-BDF5-AB3C109A3A14}"/>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337" name="직선 연결선 756">
              <a:extLst>
                <a:ext uri="{FF2B5EF4-FFF2-40B4-BE49-F238E27FC236}">
                  <a16:creationId xmlns:a16="http://schemas.microsoft.com/office/drawing/2014/main" id="{4EF0C65F-2467-17F0-82DC-D94AEDCCEC6F}"/>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341" name="그룹 835">
            <a:extLst>
              <a:ext uri="{FF2B5EF4-FFF2-40B4-BE49-F238E27FC236}">
                <a16:creationId xmlns:a16="http://schemas.microsoft.com/office/drawing/2014/main" id="{D6846B20-DD8D-80AE-D163-8E6EB9CBCA3B}"/>
              </a:ext>
            </a:extLst>
          </p:cNvPr>
          <p:cNvGrpSpPr/>
          <p:nvPr/>
        </p:nvGrpSpPr>
        <p:grpSpPr>
          <a:xfrm rot="16200000">
            <a:off x="7116827" y="5503926"/>
            <a:ext cx="564373" cy="268733"/>
            <a:chOff x="5890169" y="4312037"/>
            <a:chExt cx="1895988" cy="1103725"/>
          </a:xfrm>
        </p:grpSpPr>
        <p:grpSp>
          <p:nvGrpSpPr>
            <p:cNvPr id="342" name="그룹 822">
              <a:extLst>
                <a:ext uri="{FF2B5EF4-FFF2-40B4-BE49-F238E27FC236}">
                  <a16:creationId xmlns:a16="http://schemas.microsoft.com/office/drawing/2014/main" id="{BDC3047A-0E64-64E1-DE52-DF13BE2E9555}"/>
                </a:ext>
              </a:extLst>
            </p:cNvPr>
            <p:cNvGrpSpPr/>
            <p:nvPr/>
          </p:nvGrpSpPr>
          <p:grpSpPr>
            <a:xfrm>
              <a:off x="6122466" y="4312037"/>
              <a:ext cx="1432853" cy="1103725"/>
              <a:chOff x="5991225" y="4310063"/>
              <a:chExt cx="496427" cy="273840"/>
            </a:xfrm>
          </p:grpSpPr>
          <p:cxnSp>
            <p:nvCxnSpPr>
              <p:cNvPr id="345" name="직선 연결선 771">
                <a:extLst>
                  <a:ext uri="{FF2B5EF4-FFF2-40B4-BE49-F238E27FC236}">
                    <a16:creationId xmlns:a16="http://schemas.microsoft.com/office/drawing/2014/main" id="{ED88A357-6C95-D699-5C0F-D73BA602F395}"/>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6" name="직선 연결선 789">
                <a:extLst>
                  <a:ext uri="{FF2B5EF4-FFF2-40B4-BE49-F238E27FC236}">
                    <a16:creationId xmlns:a16="http://schemas.microsoft.com/office/drawing/2014/main" id="{A04FC476-F2C8-D8E4-572B-8F7993151043}"/>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7" name="직선 연결선 792">
                <a:extLst>
                  <a:ext uri="{FF2B5EF4-FFF2-40B4-BE49-F238E27FC236}">
                    <a16:creationId xmlns:a16="http://schemas.microsoft.com/office/drawing/2014/main" id="{BF6573E7-BF10-AE6C-46C1-5E4D8DA82906}"/>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8" name="직선 연결선 807">
                <a:extLst>
                  <a:ext uri="{FF2B5EF4-FFF2-40B4-BE49-F238E27FC236}">
                    <a16:creationId xmlns:a16="http://schemas.microsoft.com/office/drawing/2014/main" id="{96BFEE80-0693-15E6-F61E-C5AFB052C2D2}"/>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9" name="직선 연결선 810">
                <a:extLst>
                  <a:ext uri="{FF2B5EF4-FFF2-40B4-BE49-F238E27FC236}">
                    <a16:creationId xmlns:a16="http://schemas.microsoft.com/office/drawing/2014/main" id="{7FEA705B-2191-A516-7D32-0687E660F9FE}"/>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0" name="직선 연결선 815">
                <a:extLst>
                  <a:ext uri="{FF2B5EF4-FFF2-40B4-BE49-F238E27FC236}">
                    <a16:creationId xmlns:a16="http://schemas.microsoft.com/office/drawing/2014/main" id="{ED9DCD9C-D764-9E43-0816-90991A30F1D9}"/>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1" name="직선 연결선 819">
                <a:extLst>
                  <a:ext uri="{FF2B5EF4-FFF2-40B4-BE49-F238E27FC236}">
                    <a16:creationId xmlns:a16="http://schemas.microsoft.com/office/drawing/2014/main" id="{611BE62F-4C5C-9511-4286-02A274B99477}"/>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43" name="직선 연결선 826">
              <a:extLst>
                <a:ext uri="{FF2B5EF4-FFF2-40B4-BE49-F238E27FC236}">
                  <a16:creationId xmlns:a16="http://schemas.microsoft.com/office/drawing/2014/main" id="{FC070F9B-612A-9D85-6FDA-7D9AD18B94BD}"/>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4" name="직선 연결선 832">
              <a:extLst>
                <a:ext uri="{FF2B5EF4-FFF2-40B4-BE49-F238E27FC236}">
                  <a16:creationId xmlns:a16="http://schemas.microsoft.com/office/drawing/2014/main" id="{8E4DD1D2-7E6F-687F-B404-C832AA2C8C06}"/>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sp>
        <p:nvSpPr>
          <p:cNvPr id="204" name="U-turn Arrow 203">
            <a:extLst>
              <a:ext uri="{FF2B5EF4-FFF2-40B4-BE49-F238E27FC236}">
                <a16:creationId xmlns:a16="http://schemas.microsoft.com/office/drawing/2014/main" id="{408E9155-395E-5792-2E69-9ED75F141585}"/>
              </a:ext>
            </a:extLst>
          </p:cNvPr>
          <p:cNvSpPr/>
          <p:nvPr/>
        </p:nvSpPr>
        <p:spPr>
          <a:xfrm flipH="1">
            <a:off x="6462838" y="2731243"/>
            <a:ext cx="581169" cy="3515107"/>
          </a:xfrm>
          <a:prstGeom prst="uturnArrow">
            <a:avLst>
              <a:gd name="adj1" fmla="val 12998"/>
              <a:gd name="adj2" fmla="val 12998"/>
              <a:gd name="adj3" fmla="val 32437"/>
              <a:gd name="adj4" fmla="val 19747"/>
              <a:gd name="adj5" fmla="val 254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Rectangle 351">
            <a:extLst>
              <a:ext uri="{FF2B5EF4-FFF2-40B4-BE49-F238E27FC236}">
                <a16:creationId xmlns:a16="http://schemas.microsoft.com/office/drawing/2014/main" id="{AB109BEF-48B0-8EB1-A210-E40E134F8961}"/>
              </a:ext>
            </a:extLst>
          </p:cNvPr>
          <p:cNvSpPr/>
          <p:nvPr/>
        </p:nvSpPr>
        <p:spPr>
          <a:xfrm>
            <a:off x="8290641" y="2134603"/>
            <a:ext cx="786007" cy="4381958"/>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Rectangle 352">
            <a:extLst>
              <a:ext uri="{FF2B5EF4-FFF2-40B4-BE49-F238E27FC236}">
                <a16:creationId xmlns:a16="http://schemas.microsoft.com/office/drawing/2014/main" id="{3B29001F-F445-DB4D-C9CC-5F11A90FE92C}"/>
              </a:ext>
            </a:extLst>
          </p:cNvPr>
          <p:cNvSpPr/>
          <p:nvPr/>
        </p:nvSpPr>
        <p:spPr>
          <a:xfrm>
            <a:off x="119270" y="1974213"/>
            <a:ext cx="7003660" cy="4586166"/>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Rounded Rectangular Callout 353">
            <a:extLst>
              <a:ext uri="{FF2B5EF4-FFF2-40B4-BE49-F238E27FC236}">
                <a16:creationId xmlns:a16="http://schemas.microsoft.com/office/drawing/2014/main" id="{385365DC-36C5-373E-D9BA-549ABE6DC92E}"/>
              </a:ext>
            </a:extLst>
          </p:cNvPr>
          <p:cNvSpPr/>
          <p:nvPr/>
        </p:nvSpPr>
        <p:spPr bwMode="auto">
          <a:xfrm>
            <a:off x="91875" y="2713495"/>
            <a:ext cx="6783821" cy="980015"/>
          </a:xfrm>
          <a:prstGeom prst="wedgeRoundRectCallout">
            <a:avLst>
              <a:gd name="adj1" fmla="val 54874"/>
              <a:gd name="adj2" fmla="val -9344"/>
              <a:gd name="adj3" fmla="val 16667"/>
            </a:avLst>
          </a:prstGeom>
          <a:solidFill>
            <a:srgbClr val="FBF7F5"/>
          </a:solidFill>
          <a:ln w="19050" cap="flat" cmpd="sng" algn="ctr">
            <a:solidFill>
              <a:srgbClr val="67655C"/>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 </a:t>
            </a:r>
            <a:r>
              <a:rPr kumimoji="0" lang="en-US" sz="2000" b="0" i="0" u="none" strike="noStrike" kern="1200" cap="none" spc="0" normalizeH="0" baseline="0" noProof="0" dirty="0" err="1">
                <a:ln>
                  <a:noFill/>
                </a:ln>
                <a:solidFill>
                  <a:prstClr val="black"/>
                </a:solidFill>
                <a:effectLst/>
                <a:uLnTx/>
                <a:uFillTx/>
                <a:latin typeface="Avenir Next" panose="020B0503020202020204" pitchFamily="34" charset="0"/>
                <a:ea typeface="ＭＳ Ｐゴシック" panose="020B0600070205080204" pitchFamily="34" charset="-128"/>
                <a:cs typeface="+mn-cs"/>
              </a:rPr>
              <a:t>bitline</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reads as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0</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only when all the target cells store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0</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sym typeface="Wingdings" pitchFamily="2" charset="2"/>
              </a:rPr>
              <a:t> Equivalent to the bitwise OR of all the target cells </a:t>
            </a:r>
            <a:endPar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endParaRPr>
          </a:p>
        </p:txBody>
      </p:sp>
      <p:sp>
        <p:nvSpPr>
          <p:cNvPr id="355" name="Rectangle 354">
            <a:extLst>
              <a:ext uri="{FF2B5EF4-FFF2-40B4-BE49-F238E27FC236}">
                <a16:creationId xmlns:a16="http://schemas.microsoft.com/office/drawing/2014/main" id="{15A6905E-73C9-560C-0EFD-931F694B90CA}"/>
              </a:ext>
            </a:extLst>
          </p:cNvPr>
          <p:cNvSpPr/>
          <p:nvPr/>
        </p:nvSpPr>
        <p:spPr>
          <a:xfrm>
            <a:off x="7122930" y="1974213"/>
            <a:ext cx="1190941" cy="4585150"/>
          </a:xfrm>
          <a:prstGeom prst="rect">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8" name="Slide Number Placeholder 357">
            <a:extLst>
              <a:ext uri="{FF2B5EF4-FFF2-40B4-BE49-F238E27FC236}">
                <a16:creationId xmlns:a16="http://schemas.microsoft.com/office/drawing/2014/main" id="{E7BE1C36-9B84-9D88-6DAB-76138A3F7DF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20</a:t>
            </a:r>
          </a:p>
        </p:txBody>
      </p:sp>
    </p:spTree>
    <p:extLst>
      <p:ext uri="{BB962C8B-B14F-4D97-AF65-F5344CB8AC3E}">
        <p14:creationId xmlns:p14="http://schemas.microsoft.com/office/powerpoint/2010/main" val="246521435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 name="Rounded Rectangle 268">
            <a:extLst>
              <a:ext uri="{FF2B5EF4-FFF2-40B4-BE49-F238E27FC236}">
                <a16:creationId xmlns:a16="http://schemas.microsoft.com/office/drawing/2014/main" id="{8D74A2D1-E8F2-B83A-099C-E17053503545}"/>
              </a:ext>
            </a:extLst>
          </p:cNvPr>
          <p:cNvSpPr/>
          <p:nvPr/>
        </p:nvSpPr>
        <p:spPr>
          <a:xfrm>
            <a:off x="3601538" y="5179893"/>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rIns="0"/>
          <a:lstStyle/>
          <a:p>
            <a:r>
              <a:rPr lang="en-CH" dirty="0">
                <a:solidFill>
                  <a:srgbClr val="C80060"/>
                </a:solidFill>
                <a:latin typeface="Avenir Next Medium" panose="020B0503020202020204" pitchFamily="34" charset="0"/>
              </a:rPr>
              <a:t>Inter-Block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different blocks</a:t>
            </a:r>
            <a:r>
              <a:rPr lang="en-CH" dirty="0"/>
              <a:t> </a:t>
            </a:r>
            <a:br>
              <a:rPr lang="en-CH" dirty="0"/>
            </a:br>
            <a:r>
              <a:rPr lang="en-CH" dirty="0"/>
              <a:t>   </a:t>
            </a:r>
            <a:r>
              <a:rPr lang="en-CH" dirty="0">
                <a:sym typeface="Wingdings" pitchFamily="2" charset="2"/>
              </a:rPr>
              <a:t> </a:t>
            </a:r>
            <a:r>
              <a:rPr lang="en-CH" dirty="0">
                <a:solidFill>
                  <a:srgbClr val="C80060"/>
                </a:solidFill>
              </a:rPr>
              <a:t>Bitwise OR</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Rounded Rectangle 107">
            <a:extLst>
              <a:ext uri="{FF2B5EF4-FFF2-40B4-BE49-F238E27FC236}">
                <a16:creationId xmlns:a16="http://schemas.microsoft.com/office/drawing/2014/main" id="{C31E7358-9A52-90D6-B59B-1FFFCC15D269}"/>
              </a:ext>
            </a:extLst>
          </p:cNvPr>
          <p:cNvSpPr/>
          <p:nvPr/>
        </p:nvSpPr>
        <p:spPr>
          <a:xfrm>
            <a:off x="3601538" y="3882702"/>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OR</a:t>
            </a: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784740"/>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77" name="Group 76">
            <a:extLst>
              <a:ext uri="{FF2B5EF4-FFF2-40B4-BE49-F238E27FC236}">
                <a16:creationId xmlns:a16="http://schemas.microsoft.com/office/drawing/2014/main" id="{63892C96-3420-FC41-AC8C-83B854C98E3B}"/>
              </a:ext>
            </a:extLst>
          </p:cNvPr>
          <p:cNvGrpSpPr/>
          <p:nvPr/>
        </p:nvGrpSpPr>
        <p:grpSpPr>
          <a:xfrm>
            <a:off x="4051865" y="2665067"/>
            <a:ext cx="3939696" cy="891472"/>
            <a:chOff x="4051865" y="2665067"/>
            <a:chExt cx="3939696" cy="891472"/>
          </a:xfrm>
        </p:grpSpPr>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7"/>
              <a:ext cx="3340542" cy="891472"/>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1" name="Group 30">
            <a:extLst>
              <a:ext uri="{FF2B5EF4-FFF2-40B4-BE49-F238E27FC236}">
                <a16:creationId xmlns:a16="http://schemas.microsoft.com/office/drawing/2014/main" id="{A54D0EED-F7AE-3399-A35F-5DD2E5791B55}"/>
              </a:ext>
            </a:extLst>
          </p:cNvPr>
          <p:cNvGrpSpPr/>
          <p:nvPr/>
        </p:nvGrpSpPr>
        <p:grpSpPr>
          <a:xfrm>
            <a:off x="3382115" y="3058678"/>
            <a:ext cx="5014215"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타원 299">
            <a:extLst>
              <a:ext uri="{FF2B5EF4-FFF2-40B4-BE49-F238E27FC236}">
                <a16:creationId xmlns:a16="http://schemas.microsoft.com/office/drawing/2014/main" id="{715BDDB0-F2BA-732C-8F89-B946C45E3F0E}"/>
              </a:ext>
            </a:extLst>
          </p:cNvPr>
          <p:cNvSpPr/>
          <p:nvPr/>
        </p:nvSpPr>
        <p:spPr>
          <a:xfrm>
            <a:off x="3782388"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8307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1741317" y="2904791"/>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x</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in Block</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39" name="TextBox 38">
            <a:extLst>
              <a:ext uri="{FF2B5EF4-FFF2-40B4-BE49-F238E27FC236}">
                <a16:creationId xmlns:a16="http://schemas.microsoft.com/office/drawing/2014/main" id="{52309550-34CC-9B82-DD8B-8935C865D78B}"/>
              </a:ext>
            </a:extLst>
          </p:cNvPr>
          <p:cNvSpPr txBox="1"/>
          <p:nvPr/>
        </p:nvSpPr>
        <p:spPr>
          <a:xfrm rot="16200000">
            <a:off x="3861980"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9" name="TextBox 48">
            <a:extLst>
              <a:ext uri="{FF2B5EF4-FFF2-40B4-BE49-F238E27FC236}">
                <a16:creationId xmlns:a16="http://schemas.microsoft.com/office/drawing/2014/main" id="{E167FCCF-4A80-8545-6E30-66612FF54E00}"/>
              </a:ext>
            </a:extLst>
          </p:cNvPr>
          <p:cNvSpPr txBox="1"/>
          <p:nvPr/>
        </p:nvSpPr>
        <p:spPr>
          <a:xfrm rot="16200000">
            <a:off x="4975494"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6" name="TextBox 55">
            <a:extLst>
              <a:ext uri="{FF2B5EF4-FFF2-40B4-BE49-F238E27FC236}">
                <a16:creationId xmlns:a16="http://schemas.microsoft.com/office/drawing/2014/main" id="{7C5EBD8A-44A8-4741-0DEA-D143CD6497AF}"/>
              </a:ext>
            </a:extLst>
          </p:cNvPr>
          <p:cNvSpPr txBox="1"/>
          <p:nvPr/>
        </p:nvSpPr>
        <p:spPr>
          <a:xfrm rot="16200000">
            <a:off x="6089008"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3" name="TextBox 62">
            <a:extLst>
              <a:ext uri="{FF2B5EF4-FFF2-40B4-BE49-F238E27FC236}">
                <a16:creationId xmlns:a16="http://schemas.microsoft.com/office/drawing/2014/main" id="{36FE8E3E-07ED-08B6-AD4B-4C2135F40366}"/>
              </a:ext>
            </a:extLst>
          </p:cNvPr>
          <p:cNvSpPr txBox="1"/>
          <p:nvPr/>
        </p:nvSpPr>
        <p:spPr>
          <a:xfrm rot="16200000">
            <a:off x="7202522" y="489526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7" name="그룹 835">
            <a:extLst>
              <a:ext uri="{FF2B5EF4-FFF2-40B4-BE49-F238E27FC236}">
                <a16:creationId xmlns:a16="http://schemas.microsoft.com/office/drawing/2014/main" id="{F4592954-95A2-D955-67CB-506964105B46}"/>
              </a:ext>
            </a:extLst>
          </p:cNvPr>
          <p:cNvGrpSpPr/>
          <p:nvPr/>
        </p:nvGrpSpPr>
        <p:grpSpPr>
          <a:xfrm rot="16200000">
            <a:off x="6006980" y="2927666"/>
            <a:ext cx="564373" cy="268733"/>
            <a:chOff x="5890169" y="4312037"/>
            <a:chExt cx="1895988" cy="1103725"/>
          </a:xfrm>
        </p:grpSpPr>
        <p:grpSp>
          <p:nvGrpSpPr>
            <p:cNvPr id="18" name="그룹 822">
              <a:extLst>
                <a:ext uri="{FF2B5EF4-FFF2-40B4-BE49-F238E27FC236}">
                  <a16:creationId xmlns:a16="http://schemas.microsoft.com/office/drawing/2014/main" id="{E27744CE-287F-B85F-7E62-EDFA1ECDD7B0}"/>
                </a:ext>
              </a:extLst>
            </p:cNvPr>
            <p:cNvGrpSpPr/>
            <p:nvPr/>
          </p:nvGrpSpPr>
          <p:grpSpPr>
            <a:xfrm>
              <a:off x="6122466" y="4312037"/>
              <a:ext cx="1432853" cy="1103725"/>
              <a:chOff x="5991225" y="4310063"/>
              <a:chExt cx="496427" cy="273840"/>
            </a:xfrm>
          </p:grpSpPr>
          <p:cxnSp>
            <p:nvCxnSpPr>
              <p:cNvPr id="21" name="직선 연결선 771">
                <a:extLst>
                  <a:ext uri="{FF2B5EF4-FFF2-40B4-BE49-F238E27FC236}">
                    <a16:creationId xmlns:a16="http://schemas.microsoft.com/office/drawing/2014/main" id="{3AEFD8DC-D54C-031F-D33B-61243757086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789">
                <a:extLst>
                  <a:ext uri="{FF2B5EF4-FFF2-40B4-BE49-F238E27FC236}">
                    <a16:creationId xmlns:a16="http://schemas.microsoft.com/office/drawing/2014/main" id="{4F541810-443F-725F-870C-A54E8CAFCE9F}"/>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792">
                <a:extLst>
                  <a:ext uri="{FF2B5EF4-FFF2-40B4-BE49-F238E27FC236}">
                    <a16:creationId xmlns:a16="http://schemas.microsoft.com/office/drawing/2014/main" id="{850CB885-7446-F480-14C4-AFA93F7D8F2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807">
                <a:extLst>
                  <a:ext uri="{FF2B5EF4-FFF2-40B4-BE49-F238E27FC236}">
                    <a16:creationId xmlns:a16="http://schemas.microsoft.com/office/drawing/2014/main" id="{61AAEFC2-A853-D6E9-B671-3F54296E528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810">
                <a:extLst>
                  <a:ext uri="{FF2B5EF4-FFF2-40B4-BE49-F238E27FC236}">
                    <a16:creationId xmlns:a16="http://schemas.microsoft.com/office/drawing/2014/main" id="{52E2E9E6-C93A-F9FE-E004-7613C11889F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15">
                <a:extLst>
                  <a:ext uri="{FF2B5EF4-FFF2-40B4-BE49-F238E27FC236}">
                    <a16:creationId xmlns:a16="http://schemas.microsoft.com/office/drawing/2014/main" id="{64AE6ADF-8BE5-7945-A16B-3D053D30D43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9">
                <a:extLst>
                  <a:ext uri="{FF2B5EF4-FFF2-40B4-BE49-F238E27FC236}">
                    <a16:creationId xmlns:a16="http://schemas.microsoft.com/office/drawing/2014/main" id="{E1A58F2E-D63F-D9BE-D3B0-9EB49B51931D}"/>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 name="직선 연결선 826">
              <a:extLst>
                <a:ext uri="{FF2B5EF4-FFF2-40B4-BE49-F238E27FC236}">
                  <a16:creationId xmlns:a16="http://schemas.microsoft.com/office/drawing/2014/main" id="{365B0C8C-6B5D-A4D9-DF1E-F615DE4BE9A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0" name="직선 연결선 832">
              <a:extLst>
                <a:ext uri="{FF2B5EF4-FFF2-40B4-BE49-F238E27FC236}">
                  <a16:creationId xmlns:a16="http://schemas.microsoft.com/office/drawing/2014/main" id="{E1AACF72-0654-1E10-774B-7A6A45AB482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8" name="그룹 835">
            <a:extLst>
              <a:ext uri="{FF2B5EF4-FFF2-40B4-BE49-F238E27FC236}">
                <a16:creationId xmlns:a16="http://schemas.microsoft.com/office/drawing/2014/main" id="{4CC88B9A-6B37-AE39-C096-59836ECDB962}"/>
              </a:ext>
            </a:extLst>
          </p:cNvPr>
          <p:cNvGrpSpPr/>
          <p:nvPr/>
        </p:nvGrpSpPr>
        <p:grpSpPr>
          <a:xfrm rot="16200000">
            <a:off x="3777480" y="2914790"/>
            <a:ext cx="564373" cy="268733"/>
            <a:chOff x="5890169" y="4312037"/>
            <a:chExt cx="1895988" cy="1103725"/>
          </a:xfrm>
        </p:grpSpPr>
        <p:grpSp>
          <p:nvGrpSpPr>
            <p:cNvPr id="29" name="그룹 822">
              <a:extLst>
                <a:ext uri="{FF2B5EF4-FFF2-40B4-BE49-F238E27FC236}">
                  <a16:creationId xmlns:a16="http://schemas.microsoft.com/office/drawing/2014/main" id="{92E61A13-89CA-87F3-12BC-5FE1BDCF6F9C}"/>
                </a:ext>
              </a:extLst>
            </p:cNvPr>
            <p:cNvGrpSpPr/>
            <p:nvPr/>
          </p:nvGrpSpPr>
          <p:grpSpPr>
            <a:xfrm>
              <a:off x="6122466" y="4312037"/>
              <a:ext cx="1432853" cy="1103725"/>
              <a:chOff x="5991225" y="4310063"/>
              <a:chExt cx="496427" cy="273840"/>
            </a:xfrm>
          </p:grpSpPr>
          <p:cxnSp>
            <p:nvCxnSpPr>
              <p:cNvPr id="34" name="직선 연결선 771">
                <a:extLst>
                  <a:ext uri="{FF2B5EF4-FFF2-40B4-BE49-F238E27FC236}">
                    <a16:creationId xmlns:a16="http://schemas.microsoft.com/office/drawing/2014/main" id="{39238D1D-674E-3D1A-C094-DE1AEE28E211}"/>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789">
                <a:extLst>
                  <a:ext uri="{FF2B5EF4-FFF2-40B4-BE49-F238E27FC236}">
                    <a16:creationId xmlns:a16="http://schemas.microsoft.com/office/drawing/2014/main" id="{02294F00-FC11-5767-E169-65D493CC846A}"/>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792">
                <a:extLst>
                  <a:ext uri="{FF2B5EF4-FFF2-40B4-BE49-F238E27FC236}">
                    <a16:creationId xmlns:a16="http://schemas.microsoft.com/office/drawing/2014/main" id="{20B270D4-EE2C-BB78-2B64-D9854726DBA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7" name="직선 연결선 807">
                <a:extLst>
                  <a:ext uri="{FF2B5EF4-FFF2-40B4-BE49-F238E27FC236}">
                    <a16:creationId xmlns:a16="http://schemas.microsoft.com/office/drawing/2014/main" id="{17DDF9F2-4A35-A2F1-6AF8-EF0A416110C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8" name="직선 연결선 810">
                <a:extLst>
                  <a:ext uri="{FF2B5EF4-FFF2-40B4-BE49-F238E27FC236}">
                    <a16:creationId xmlns:a16="http://schemas.microsoft.com/office/drawing/2014/main" id="{98CE89E7-AE0D-1A20-9C05-89012A3D745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0" name="직선 연결선 815">
                <a:extLst>
                  <a:ext uri="{FF2B5EF4-FFF2-40B4-BE49-F238E27FC236}">
                    <a16:creationId xmlns:a16="http://schemas.microsoft.com/office/drawing/2014/main" id="{9B9EE417-16E6-20A9-E69F-05591F601967}"/>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19">
                <a:extLst>
                  <a:ext uri="{FF2B5EF4-FFF2-40B4-BE49-F238E27FC236}">
                    <a16:creationId xmlns:a16="http://schemas.microsoft.com/office/drawing/2014/main" id="{E10F86AA-06AA-3A26-CD6E-EAD383301283}"/>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0" name="직선 연결선 826">
              <a:extLst>
                <a:ext uri="{FF2B5EF4-FFF2-40B4-BE49-F238E27FC236}">
                  <a16:creationId xmlns:a16="http://schemas.microsoft.com/office/drawing/2014/main" id="{A96E5E9F-AD70-D36C-6742-F7A396334BF1}"/>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32">
              <a:extLst>
                <a:ext uri="{FF2B5EF4-FFF2-40B4-BE49-F238E27FC236}">
                  <a16:creationId xmlns:a16="http://schemas.microsoft.com/office/drawing/2014/main" id="{25A68749-9A67-856C-2FA3-C759C9FFC05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48" name="그룹 761">
            <a:extLst>
              <a:ext uri="{FF2B5EF4-FFF2-40B4-BE49-F238E27FC236}">
                <a16:creationId xmlns:a16="http://schemas.microsoft.com/office/drawing/2014/main" id="{41BD8605-7C23-B670-AE31-2B79F53108FB}"/>
              </a:ext>
            </a:extLst>
          </p:cNvPr>
          <p:cNvGrpSpPr/>
          <p:nvPr/>
        </p:nvGrpSpPr>
        <p:grpSpPr>
          <a:xfrm rot="5400000">
            <a:off x="7110960" y="3004082"/>
            <a:ext cx="598569" cy="124310"/>
            <a:chOff x="5608137" y="3394157"/>
            <a:chExt cx="338599" cy="70817"/>
          </a:xfrm>
        </p:grpSpPr>
        <p:grpSp>
          <p:nvGrpSpPr>
            <p:cNvPr id="50" name="그룹 753">
              <a:extLst>
                <a:ext uri="{FF2B5EF4-FFF2-40B4-BE49-F238E27FC236}">
                  <a16:creationId xmlns:a16="http://schemas.microsoft.com/office/drawing/2014/main" id="{7C87917E-CDEE-C330-4ACA-E23CCBA25D8C}"/>
                </a:ext>
              </a:extLst>
            </p:cNvPr>
            <p:cNvGrpSpPr/>
            <p:nvPr/>
          </p:nvGrpSpPr>
          <p:grpSpPr>
            <a:xfrm rot="5400000">
              <a:off x="5739521" y="3307128"/>
              <a:ext cx="70817" cy="244875"/>
              <a:chOff x="5131625" y="2342062"/>
              <a:chExt cx="70817" cy="244875"/>
            </a:xfrm>
          </p:grpSpPr>
          <p:sp>
            <p:nvSpPr>
              <p:cNvPr id="62" name="타원 750">
                <a:extLst>
                  <a:ext uri="{FF2B5EF4-FFF2-40B4-BE49-F238E27FC236}">
                    <a16:creationId xmlns:a16="http://schemas.microsoft.com/office/drawing/2014/main" id="{F17B54A9-59BF-A60C-14F7-6C2566E90528}"/>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64" name="타원 751">
                <a:extLst>
                  <a:ext uri="{FF2B5EF4-FFF2-40B4-BE49-F238E27FC236}">
                    <a16:creationId xmlns:a16="http://schemas.microsoft.com/office/drawing/2014/main" id="{19385AE6-D03E-8A0F-27D4-B3B34B90D25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69" name="직선 연결선 752">
                <a:extLst>
                  <a:ext uri="{FF2B5EF4-FFF2-40B4-BE49-F238E27FC236}">
                    <a16:creationId xmlns:a16="http://schemas.microsoft.com/office/drawing/2014/main" id="{57D6D501-9266-3647-6814-D228A412E74C}"/>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55" name="직선 연결선 754">
              <a:extLst>
                <a:ext uri="{FF2B5EF4-FFF2-40B4-BE49-F238E27FC236}">
                  <a16:creationId xmlns:a16="http://schemas.microsoft.com/office/drawing/2014/main" id="{5747B110-F377-A51D-3F97-7BEE4DCEEFC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57" name="직선 연결선 756">
              <a:extLst>
                <a:ext uri="{FF2B5EF4-FFF2-40B4-BE49-F238E27FC236}">
                  <a16:creationId xmlns:a16="http://schemas.microsoft.com/office/drawing/2014/main" id="{7FA09959-3157-8A14-F25C-C2DC1E9A7982}"/>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70" name="그룹 761">
            <a:extLst>
              <a:ext uri="{FF2B5EF4-FFF2-40B4-BE49-F238E27FC236}">
                <a16:creationId xmlns:a16="http://schemas.microsoft.com/office/drawing/2014/main" id="{5F19FC32-21CD-2034-971A-3A673347DB12}"/>
              </a:ext>
            </a:extLst>
          </p:cNvPr>
          <p:cNvGrpSpPr/>
          <p:nvPr/>
        </p:nvGrpSpPr>
        <p:grpSpPr>
          <a:xfrm rot="5400000">
            <a:off x="4883794" y="3002629"/>
            <a:ext cx="598569" cy="124310"/>
            <a:chOff x="5608137" y="3394157"/>
            <a:chExt cx="338599" cy="70817"/>
          </a:xfrm>
        </p:grpSpPr>
        <p:grpSp>
          <p:nvGrpSpPr>
            <p:cNvPr id="71" name="그룹 753">
              <a:extLst>
                <a:ext uri="{FF2B5EF4-FFF2-40B4-BE49-F238E27FC236}">
                  <a16:creationId xmlns:a16="http://schemas.microsoft.com/office/drawing/2014/main" id="{932CB08F-D02D-14DD-3E0D-469A9E85331D}"/>
                </a:ext>
              </a:extLst>
            </p:cNvPr>
            <p:cNvGrpSpPr/>
            <p:nvPr/>
          </p:nvGrpSpPr>
          <p:grpSpPr>
            <a:xfrm rot="5400000">
              <a:off x="5739521" y="3307128"/>
              <a:ext cx="70817" cy="244875"/>
              <a:chOff x="5131625" y="2342062"/>
              <a:chExt cx="70817" cy="244875"/>
            </a:xfrm>
          </p:grpSpPr>
          <p:sp>
            <p:nvSpPr>
              <p:cNvPr id="76" name="타원 750">
                <a:extLst>
                  <a:ext uri="{FF2B5EF4-FFF2-40B4-BE49-F238E27FC236}">
                    <a16:creationId xmlns:a16="http://schemas.microsoft.com/office/drawing/2014/main" id="{42829C8A-8E6A-F237-3366-48825F1B64EE}"/>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83" name="타원 751">
                <a:extLst>
                  <a:ext uri="{FF2B5EF4-FFF2-40B4-BE49-F238E27FC236}">
                    <a16:creationId xmlns:a16="http://schemas.microsoft.com/office/drawing/2014/main" id="{864E2282-5F82-D149-B1A3-7B2D49550020}"/>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84" name="직선 연결선 752">
                <a:extLst>
                  <a:ext uri="{FF2B5EF4-FFF2-40B4-BE49-F238E27FC236}">
                    <a16:creationId xmlns:a16="http://schemas.microsoft.com/office/drawing/2014/main" id="{E8B0C024-7E99-634A-34C4-B43B2660E415}"/>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74" name="직선 연결선 754">
              <a:extLst>
                <a:ext uri="{FF2B5EF4-FFF2-40B4-BE49-F238E27FC236}">
                  <a16:creationId xmlns:a16="http://schemas.microsoft.com/office/drawing/2014/main" id="{174BBF73-0827-4151-3660-FD373547DDC3}"/>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75" name="직선 연결선 756">
              <a:extLst>
                <a:ext uri="{FF2B5EF4-FFF2-40B4-BE49-F238E27FC236}">
                  <a16:creationId xmlns:a16="http://schemas.microsoft.com/office/drawing/2014/main" id="{675F3222-B4B6-E8C3-F28A-5F9637FD1724}"/>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BC364487-C169-A6EF-9D95-166E456B480A}"/>
              </a:ext>
            </a:extLst>
          </p:cNvPr>
          <p:cNvGrpSpPr/>
          <p:nvPr/>
        </p:nvGrpSpPr>
        <p:grpSpPr>
          <a:xfrm>
            <a:off x="1741317" y="3963243"/>
            <a:ext cx="6899895" cy="891472"/>
            <a:chOff x="1741317" y="4029503"/>
            <a:chExt cx="6899895" cy="891472"/>
          </a:xfrm>
        </p:grpSpPr>
        <p:grpSp>
          <p:nvGrpSpPr>
            <p:cNvPr id="78" name="Group 77">
              <a:extLst>
                <a:ext uri="{FF2B5EF4-FFF2-40B4-BE49-F238E27FC236}">
                  <a16:creationId xmlns:a16="http://schemas.microsoft.com/office/drawing/2014/main" id="{04B9B2D4-ABEB-5C2D-C5A7-1AF73E46B3E5}"/>
                </a:ext>
              </a:extLst>
            </p:cNvPr>
            <p:cNvGrpSpPr/>
            <p:nvPr/>
          </p:nvGrpSpPr>
          <p:grpSpPr>
            <a:xfrm>
              <a:off x="4051865" y="4029503"/>
              <a:ext cx="3939696" cy="891472"/>
              <a:chOff x="4051865" y="2665067"/>
              <a:chExt cx="3939696" cy="891472"/>
            </a:xfrm>
          </p:grpSpPr>
          <p:grpSp>
            <p:nvGrpSpPr>
              <p:cNvPr id="79" name="Group 78">
                <a:extLst>
                  <a:ext uri="{FF2B5EF4-FFF2-40B4-BE49-F238E27FC236}">
                    <a16:creationId xmlns:a16="http://schemas.microsoft.com/office/drawing/2014/main" id="{FAF7E077-839B-1724-3C21-3D39E2D0647B}"/>
                  </a:ext>
                </a:extLst>
              </p:cNvPr>
              <p:cNvGrpSpPr/>
              <p:nvPr/>
            </p:nvGrpSpPr>
            <p:grpSpPr>
              <a:xfrm>
                <a:off x="4062140" y="2665067"/>
                <a:ext cx="3340542" cy="891472"/>
                <a:chOff x="1860807" y="2641375"/>
                <a:chExt cx="3340542" cy="3601380"/>
              </a:xfrm>
            </p:grpSpPr>
            <p:cxnSp>
              <p:nvCxnSpPr>
                <p:cNvPr id="93" name="Straight Connector 92">
                  <a:extLst>
                    <a:ext uri="{FF2B5EF4-FFF2-40B4-BE49-F238E27FC236}">
                      <a16:creationId xmlns:a16="http://schemas.microsoft.com/office/drawing/2014/main" id="{67EC11CB-AA70-A5BD-AACB-2D3E2704B94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743F075-715B-D82B-82F4-168D190DD123}"/>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9A41AF5-64EE-26C7-285B-831775224335}"/>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542741D-0874-7B04-8DCD-C192E5EFDF6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80" name="Straight Connector 79">
                <a:extLst>
                  <a:ext uri="{FF2B5EF4-FFF2-40B4-BE49-F238E27FC236}">
                    <a16:creationId xmlns:a16="http://schemas.microsoft.com/office/drawing/2014/main" id="{9551AE13-33BA-911F-3E7D-69BB80A0DFDC}"/>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1413122-D6B4-7163-1B07-239DE88E8821}"/>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6CD131FC-2BDF-7CE2-15DD-C33DE157FF5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87B5B92-07AF-0E3D-45A7-C1E16CB2AFA0}"/>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3382115" y="4410510"/>
              <a:ext cx="5014215"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타원 299">
              <a:extLst>
                <a:ext uri="{FF2B5EF4-FFF2-40B4-BE49-F238E27FC236}">
                  <a16:creationId xmlns:a16="http://schemas.microsoft.com/office/drawing/2014/main" id="{E0B2046C-3EF6-C78D-56E7-5C2ACB38D989}"/>
                </a:ext>
              </a:extLst>
            </p:cNvPr>
            <p:cNvSpPr/>
            <p:nvPr/>
          </p:nvSpPr>
          <p:spPr>
            <a:xfrm>
              <a:off x="3779881"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41846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1741317" y="4259985"/>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y</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88" name="그룹 835">
              <a:extLst>
                <a:ext uri="{FF2B5EF4-FFF2-40B4-BE49-F238E27FC236}">
                  <a16:creationId xmlns:a16="http://schemas.microsoft.com/office/drawing/2014/main" id="{01238782-3AB6-DEA0-010C-3C301EBBDDF8}"/>
                </a:ext>
              </a:extLst>
            </p:cNvPr>
            <p:cNvGrpSpPr/>
            <p:nvPr/>
          </p:nvGrpSpPr>
          <p:grpSpPr>
            <a:xfrm rot="16200000">
              <a:off x="4893346" y="4279282"/>
              <a:ext cx="564373" cy="268733"/>
              <a:chOff x="5890169" y="4312037"/>
              <a:chExt cx="1895988" cy="1103725"/>
            </a:xfrm>
          </p:grpSpPr>
          <p:grpSp>
            <p:nvGrpSpPr>
              <p:cNvPr id="89" name="그룹 822">
                <a:extLst>
                  <a:ext uri="{FF2B5EF4-FFF2-40B4-BE49-F238E27FC236}">
                    <a16:creationId xmlns:a16="http://schemas.microsoft.com/office/drawing/2014/main" id="{94E900B2-A871-D257-B4C2-5FB478E0A810}"/>
                  </a:ext>
                </a:extLst>
              </p:cNvPr>
              <p:cNvGrpSpPr/>
              <p:nvPr/>
            </p:nvGrpSpPr>
            <p:grpSpPr>
              <a:xfrm>
                <a:off x="6122466" y="4312037"/>
                <a:ext cx="1432853" cy="1103725"/>
                <a:chOff x="5991225" y="4310063"/>
                <a:chExt cx="496427" cy="273840"/>
              </a:xfrm>
            </p:grpSpPr>
            <p:cxnSp>
              <p:nvCxnSpPr>
                <p:cNvPr id="99" name="직선 연결선 771">
                  <a:extLst>
                    <a:ext uri="{FF2B5EF4-FFF2-40B4-BE49-F238E27FC236}">
                      <a16:creationId xmlns:a16="http://schemas.microsoft.com/office/drawing/2014/main" id="{0737D491-8242-7C66-59CC-F2A0C01405AE}"/>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0" name="직선 연결선 789">
                  <a:extLst>
                    <a:ext uri="{FF2B5EF4-FFF2-40B4-BE49-F238E27FC236}">
                      <a16:creationId xmlns:a16="http://schemas.microsoft.com/office/drawing/2014/main" id="{47A797E4-4BEE-0E02-0649-45744F60DCB9}"/>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1" name="직선 연결선 792">
                  <a:extLst>
                    <a:ext uri="{FF2B5EF4-FFF2-40B4-BE49-F238E27FC236}">
                      <a16:creationId xmlns:a16="http://schemas.microsoft.com/office/drawing/2014/main" id="{BE054153-F970-32E6-CA6D-93F4670FE8D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07">
                  <a:extLst>
                    <a:ext uri="{FF2B5EF4-FFF2-40B4-BE49-F238E27FC236}">
                      <a16:creationId xmlns:a16="http://schemas.microsoft.com/office/drawing/2014/main" id="{B4C05946-C751-D9E6-864A-2D75C963D778}"/>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3" name="직선 연결선 810">
                  <a:extLst>
                    <a:ext uri="{FF2B5EF4-FFF2-40B4-BE49-F238E27FC236}">
                      <a16:creationId xmlns:a16="http://schemas.microsoft.com/office/drawing/2014/main" id="{E7051B36-073C-207A-D1DE-53BEEBCB4577}"/>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815">
                  <a:extLst>
                    <a:ext uri="{FF2B5EF4-FFF2-40B4-BE49-F238E27FC236}">
                      <a16:creationId xmlns:a16="http://schemas.microsoft.com/office/drawing/2014/main" id="{F1EBA9E3-54F4-D749-2D77-92F53415594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819">
                  <a:extLst>
                    <a:ext uri="{FF2B5EF4-FFF2-40B4-BE49-F238E27FC236}">
                      <a16:creationId xmlns:a16="http://schemas.microsoft.com/office/drawing/2014/main" id="{2383A830-BDBF-1220-7933-2E25BF3D5267}"/>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91" name="직선 연결선 826">
                <a:extLst>
                  <a:ext uri="{FF2B5EF4-FFF2-40B4-BE49-F238E27FC236}">
                    <a16:creationId xmlns:a16="http://schemas.microsoft.com/office/drawing/2014/main" id="{8FF9264E-331E-7459-E413-371E9F82A75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32">
                <a:extLst>
                  <a:ext uri="{FF2B5EF4-FFF2-40B4-BE49-F238E27FC236}">
                    <a16:creationId xmlns:a16="http://schemas.microsoft.com/office/drawing/2014/main" id="{A17CD94B-1D8D-3B9B-05BE-86240A7E97B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06" name="그룹 835">
              <a:extLst>
                <a:ext uri="{FF2B5EF4-FFF2-40B4-BE49-F238E27FC236}">
                  <a16:creationId xmlns:a16="http://schemas.microsoft.com/office/drawing/2014/main" id="{A1D8D0C4-9715-7304-A0E4-1D825C1827E1}"/>
                </a:ext>
              </a:extLst>
            </p:cNvPr>
            <p:cNvGrpSpPr/>
            <p:nvPr/>
          </p:nvGrpSpPr>
          <p:grpSpPr>
            <a:xfrm rot="16200000">
              <a:off x="3777481" y="4272995"/>
              <a:ext cx="564373" cy="268733"/>
              <a:chOff x="5890169" y="4312037"/>
              <a:chExt cx="1895988" cy="1103725"/>
            </a:xfrm>
          </p:grpSpPr>
          <p:grpSp>
            <p:nvGrpSpPr>
              <p:cNvPr id="107" name="그룹 822">
                <a:extLst>
                  <a:ext uri="{FF2B5EF4-FFF2-40B4-BE49-F238E27FC236}">
                    <a16:creationId xmlns:a16="http://schemas.microsoft.com/office/drawing/2014/main" id="{0155E475-E55E-9644-491C-EEAAD51C95EB}"/>
                  </a:ext>
                </a:extLst>
              </p:cNvPr>
              <p:cNvGrpSpPr/>
              <p:nvPr/>
            </p:nvGrpSpPr>
            <p:grpSpPr>
              <a:xfrm>
                <a:off x="6122466" y="4312037"/>
                <a:ext cx="1432853" cy="1103725"/>
                <a:chOff x="5991225" y="4310063"/>
                <a:chExt cx="496427" cy="273840"/>
              </a:xfrm>
            </p:grpSpPr>
            <p:cxnSp>
              <p:nvCxnSpPr>
                <p:cNvPr id="111" name="직선 연결선 771">
                  <a:extLst>
                    <a:ext uri="{FF2B5EF4-FFF2-40B4-BE49-F238E27FC236}">
                      <a16:creationId xmlns:a16="http://schemas.microsoft.com/office/drawing/2014/main" id="{FDF2A019-C439-0631-EDA7-609615D1DD9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2" name="직선 연결선 789">
                  <a:extLst>
                    <a:ext uri="{FF2B5EF4-FFF2-40B4-BE49-F238E27FC236}">
                      <a16:creationId xmlns:a16="http://schemas.microsoft.com/office/drawing/2014/main" id="{0321D661-B695-BE69-6E04-153AB5687A3E}"/>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792">
                  <a:extLst>
                    <a:ext uri="{FF2B5EF4-FFF2-40B4-BE49-F238E27FC236}">
                      <a16:creationId xmlns:a16="http://schemas.microsoft.com/office/drawing/2014/main" id="{23C40DF8-15C7-7235-2B72-5EDDC398C3E0}"/>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4" name="직선 연결선 807">
                  <a:extLst>
                    <a:ext uri="{FF2B5EF4-FFF2-40B4-BE49-F238E27FC236}">
                      <a16:creationId xmlns:a16="http://schemas.microsoft.com/office/drawing/2014/main" id="{0833CA9E-9704-9D79-9A5F-47BB4474EAC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810">
                  <a:extLst>
                    <a:ext uri="{FF2B5EF4-FFF2-40B4-BE49-F238E27FC236}">
                      <a16:creationId xmlns:a16="http://schemas.microsoft.com/office/drawing/2014/main" id="{5E31A637-9C3B-7157-856E-00B7362DC8EB}"/>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815">
                  <a:extLst>
                    <a:ext uri="{FF2B5EF4-FFF2-40B4-BE49-F238E27FC236}">
                      <a16:creationId xmlns:a16="http://schemas.microsoft.com/office/drawing/2014/main" id="{21CFFB4A-D377-0379-AB8B-7C7A5E1610ED}"/>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19">
                  <a:extLst>
                    <a:ext uri="{FF2B5EF4-FFF2-40B4-BE49-F238E27FC236}">
                      <a16:creationId xmlns:a16="http://schemas.microsoft.com/office/drawing/2014/main" id="{88FFB392-30F6-43E7-327E-F988B620758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09" name="직선 연결선 826">
                <a:extLst>
                  <a:ext uri="{FF2B5EF4-FFF2-40B4-BE49-F238E27FC236}">
                    <a16:creationId xmlns:a16="http://schemas.microsoft.com/office/drawing/2014/main" id="{56F6DE23-A376-6C75-281D-E32AFC069559}"/>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0" name="직선 연결선 832">
                <a:extLst>
                  <a:ext uri="{FF2B5EF4-FFF2-40B4-BE49-F238E27FC236}">
                    <a16:creationId xmlns:a16="http://schemas.microsoft.com/office/drawing/2014/main" id="{0757E143-D042-1470-EE99-6C21374D245C}"/>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18" name="그룹 761">
              <a:extLst>
                <a:ext uri="{FF2B5EF4-FFF2-40B4-BE49-F238E27FC236}">
                  <a16:creationId xmlns:a16="http://schemas.microsoft.com/office/drawing/2014/main" id="{BB324C96-8145-6B51-8F6C-91CCA408385F}"/>
                </a:ext>
              </a:extLst>
            </p:cNvPr>
            <p:cNvGrpSpPr/>
            <p:nvPr/>
          </p:nvGrpSpPr>
          <p:grpSpPr>
            <a:xfrm rot="5400000">
              <a:off x="7110292" y="4367296"/>
              <a:ext cx="598569" cy="124310"/>
              <a:chOff x="5608137" y="3394157"/>
              <a:chExt cx="338599" cy="70817"/>
            </a:xfrm>
          </p:grpSpPr>
          <p:grpSp>
            <p:nvGrpSpPr>
              <p:cNvPr id="119" name="그룹 753">
                <a:extLst>
                  <a:ext uri="{FF2B5EF4-FFF2-40B4-BE49-F238E27FC236}">
                    <a16:creationId xmlns:a16="http://schemas.microsoft.com/office/drawing/2014/main" id="{B35830EF-4AF7-6530-509F-0BF4CA811BE2}"/>
                  </a:ext>
                </a:extLst>
              </p:cNvPr>
              <p:cNvGrpSpPr/>
              <p:nvPr/>
            </p:nvGrpSpPr>
            <p:grpSpPr>
              <a:xfrm rot="5400000">
                <a:off x="5739521" y="3307128"/>
                <a:ext cx="70817" cy="244875"/>
                <a:chOff x="5131625" y="2342062"/>
                <a:chExt cx="70817" cy="244875"/>
              </a:xfrm>
            </p:grpSpPr>
            <p:sp>
              <p:nvSpPr>
                <p:cNvPr id="122" name="타원 750">
                  <a:extLst>
                    <a:ext uri="{FF2B5EF4-FFF2-40B4-BE49-F238E27FC236}">
                      <a16:creationId xmlns:a16="http://schemas.microsoft.com/office/drawing/2014/main" id="{1FE66C4C-9C07-3D7D-C5F7-802532F0731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23" name="타원 751">
                  <a:extLst>
                    <a:ext uri="{FF2B5EF4-FFF2-40B4-BE49-F238E27FC236}">
                      <a16:creationId xmlns:a16="http://schemas.microsoft.com/office/drawing/2014/main" id="{A9E2B66B-CE89-DA51-07FE-3818BB49D3EB}"/>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24" name="직선 연결선 752">
                  <a:extLst>
                    <a:ext uri="{FF2B5EF4-FFF2-40B4-BE49-F238E27FC236}">
                      <a16:creationId xmlns:a16="http://schemas.microsoft.com/office/drawing/2014/main" id="{DCC30555-2D6D-5A31-54A1-C097827935EA}"/>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0" name="직선 연결선 754">
                <a:extLst>
                  <a:ext uri="{FF2B5EF4-FFF2-40B4-BE49-F238E27FC236}">
                    <a16:creationId xmlns:a16="http://schemas.microsoft.com/office/drawing/2014/main" id="{F82C8BA7-E86E-1490-0E20-A923CEA37924}"/>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21" name="직선 연결선 756">
                <a:extLst>
                  <a:ext uri="{FF2B5EF4-FFF2-40B4-BE49-F238E27FC236}">
                    <a16:creationId xmlns:a16="http://schemas.microsoft.com/office/drawing/2014/main" id="{CE2F3EA7-4C52-7253-9B05-9DA82DE1098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125" name="그룹 761">
              <a:extLst>
                <a:ext uri="{FF2B5EF4-FFF2-40B4-BE49-F238E27FC236}">
                  <a16:creationId xmlns:a16="http://schemas.microsoft.com/office/drawing/2014/main" id="{C8201985-67E3-17CD-5934-E2B149498522}"/>
                </a:ext>
              </a:extLst>
            </p:cNvPr>
            <p:cNvGrpSpPr/>
            <p:nvPr/>
          </p:nvGrpSpPr>
          <p:grpSpPr>
            <a:xfrm rot="5400000">
              <a:off x="5999216" y="4365843"/>
              <a:ext cx="598569" cy="124310"/>
              <a:chOff x="5608137" y="3394157"/>
              <a:chExt cx="338599" cy="70817"/>
            </a:xfrm>
          </p:grpSpPr>
          <p:grpSp>
            <p:nvGrpSpPr>
              <p:cNvPr id="126" name="그룹 753">
                <a:extLst>
                  <a:ext uri="{FF2B5EF4-FFF2-40B4-BE49-F238E27FC236}">
                    <a16:creationId xmlns:a16="http://schemas.microsoft.com/office/drawing/2014/main" id="{61058D92-5C40-68AA-7E8F-B575BF54151F}"/>
                  </a:ext>
                </a:extLst>
              </p:cNvPr>
              <p:cNvGrpSpPr/>
              <p:nvPr/>
            </p:nvGrpSpPr>
            <p:grpSpPr>
              <a:xfrm rot="5400000">
                <a:off x="5739521" y="3307128"/>
                <a:ext cx="70817" cy="244875"/>
                <a:chOff x="5131625" y="2342062"/>
                <a:chExt cx="70817" cy="244875"/>
              </a:xfrm>
            </p:grpSpPr>
            <p:sp>
              <p:nvSpPr>
                <p:cNvPr id="193" name="타원 750">
                  <a:extLst>
                    <a:ext uri="{FF2B5EF4-FFF2-40B4-BE49-F238E27FC236}">
                      <a16:creationId xmlns:a16="http://schemas.microsoft.com/office/drawing/2014/main" id="{77F96BA9-562E-7936-F078-F6B0C6FF8F56}"/>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94" name="타원 751">
                  <a:extLst>
                    <a:ext uri="{FF2B5EF4-FFF2-40B4-BE49-F238E27FC236}">
                      <a16:creationId xmlns:a16="http://schemas.microsoft.com/office/drawing/2014/main" id="{3A058049-539D-6A84-8B21-C20C2CC859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95" name="직선 연결선 752">
                  <a:extLst>
                    <a:ext uri="{FF2B5EF4-FFF2-40B4-BE49-F238E27FC236}">
                      <a16:creationId xmlns:a16="http://schemas.microsoft.com/office/drawing/2014/main" id="{1BD6D6DC-F781-608A-58AE-F93CF61F4238}"/>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7" name="직선 연결선 754">
                <a:extLst>
                  <a:ext uri="{FF2B5EF4-FFF2-40B4-BE49-F238E27FC236}">
                    <a16:creationId xmlns:a16="http://schemas.microsoft.com/office/drawing/2014/main" id="{28FEF4C0-356D-0FF6-E99F-47ED48B9727B}"/>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92" name="직선 연결선 756">
                <a:extLst>
                  <a:ext uri="{FF2B5EF4-FFF2-40B4-BE49-F238E27FC236}">
                    <a16:creationId xmlns:a16="http://schemas.microsoft.com/office/drawing/2014/main" id="{2552384F-AA6C-B549-F3C8-59EFD8AD21DA}"/>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sp>
        <p:nvSpPr>
          <p:cNvPr id="197" name="U-turn Arrow 196">
            <a:extLst>
              <a:ext uri="{FF2B5EF4-FFF2-40B4-BE49-F238E27FC236}">
                <a16:creationId xmlns:a16="http://schemas.microsoft.com/office/drawing/2014/main" id="{FFEBC41C-1494-DB3F-3962-BC28F46F3D95}"/>
              </a:ext>
            </a:extLst>
          </p:cNvPr>
          <p:cNvSpPr/>
          <p:nvPr/>
        </p:nvSpPr>
        <p:spPr>
          <a:xfrm flipH="1">
            <a:off x="4232468" y="2731244"/>
            <a:ext cx="581169" cy="3291883"/>
          </a:xfrm>
          <a:prstGeom prst="uturnArrow">
            <a:avLst>
              <a:gd name="adj1" fmla="val 12998"/>
              <a:gd name="adj2" fmla="val 12998"/>
              <a:gd name="adj3" fmla="val 32437"/>
              <a:gd name="adj4" fmla="val 19747"/>
              <a:gd name="adj5" fmla="val 2647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U-turn Arrow 197">
            <a:extLst>
              <a:ext uri="{FF2B5EF4-FFF2-40B4-BE49-F238E27FC236}">
                <a16:creationId xmlns:a16="http://schemas.microsoft.com/office/drawing/2014/main" id="{2A1E625B-CC79-E23B-B7E4-B5A4360CFDBB}"/>
              </a:ext>
            </a:extLst>
          </p:cNvPr>
          <p:cNvSpPr/>
          <p:nvPr/>
        </p:nvSpPr>
        <p:spPr>
          <a:xfrm flipH="1">
            <a:off x="7585002" y="2731244"/>
            <a:ext cx="581169" cy="3291883"/>
          </a:xfrm>
          <a:prstGeom prst="uturnArrow">
            <a:avLst>
              <a:gd name="adj1" fmla="val 12998"/>
              <a:gd name="adj2" fmla="val 12998"/>
              <a:gd name="adj3" fmla="val 32437"/>
              <a:gd name="adj4" fmla="val 19747"/>
              <a:gd name="adj5" fmla="val 9421"/>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U-turn Arrow 198">
            <a:extLst>
              <a:ext uri="{FF2B5EF4-FFF2-40B4-BE49-F238E27FC236}">
                <a16:creationId xmlns:a16="http://schemas.microsoft.com/office/drawing/2014/main" id="{1DB69DFC-9932-B697-5138-44D9875B1925}"/>
              </a:ext>
            </a:extLst>
          </p:cNvPr>
          <p:cNvSpPr/>
          <p:nvPr/>
        </p:nvSpPr>
        <p:spPr>
          <a:xfrm flipH="1">
            <a:off x="5340558" y="2730360"/>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U-turn Arrow 200">
            <a:extLst>
              <a:ext uri="{FF2B5EF4-FFF2-40B4-BE49-F238E27FC236}">
                <a16:creationId xmlns:a16="http://schemas.microsoft.com/office/drawing/2014/main" id="{0D2C47F3-5FC7-C0A3-5A09-037897F10E12}"/>
              </a:ext>
            </a:extLst>
          </p:cNvPr>
          <p:cNvSpPr/>
          <p:nvPr/>
        </p:nvSpPr>
        <p:spPr>
          <a:xfrm flipH="1">
            <a:off x="6462839" y="4034844"/>
            <a:ext cx="581169" cy="1922024"/>
          </a:xfrm>
          <a:prstGeom prst="uturnArrow">
            <a:avLst>
              <a:gd name="adj1" fmla="val 12998"/>
              <a:gd name="adj2" fmla="val 12998"/>
              <a:gd name="adj3" fmla="val 32437"/>
              <a:gd name="adj4" fmla="val 19747"/>
              <a:gd name="adj5" fmla="val 1839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01CF2D58-C2BD-B98E-E75C-4616E922EFE4}"/>
              </a:ext>
            </a:extLst>
          </p:cNvPr>
          <p:cNvSpPr txBox="1"/>
          <p:nvPr/>
        </p:nvSpPr>
        <p:spPr>
          <a:xfrm>
            <a:off x="4520830"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6" name="TextBox 205">
            <a:extLst>
              <a:ext uri="{FF2B5EF4-FFF2-40B4-BE49-F238E27FC236}">
                <a16:creationId xmlns:a16="http://schemas.microsoft.com/office/drawing/2014/main" id="{07EA1743-3CDF-A414-D5F1-B65D113A9442}"/>
              </a:ext>
            </a:extLst>
          </p:cNvPr>
          <p:cNvSpPr txBox="1"/>
          <p:nvPr/>
        </p:nvSpPr>
        <p:spPr>
          <a:xfrm>
            <a:off x="5634344"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7" name="TextBox 206">
            <a:extLst>
              <a:ext uri="{FF2B5EF4-FFF2-40B4-BE49-F238E27FC236}">
                <a16:creationId xmlns:a16="http://schemas.microsoft.com/office/drawing/2014/main" id="{00573B24-1499-5432-265A-94570B9D0F9B}"/>
              </a:ext>
            </a:extLst>
          </p:cNvPr>
          <p:cNvSpPr txBox="1"/>
          <p:nvPr/>
        </p:nvSpPr>
        <p:spPr>
          <a:xfrm>
            <a:off x="6747858"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8" name="TextBox 207">
            <a:extLst>
              <a:ext uri="{FF2B5EF4-FFF2-40B4-BE49-F238E27FC236}">
                <a16:creationId xmlns:a16="http://schemas.microsoft.com/office/drawing/2014/main" id="{CF7D9D2C-DA47-F17A-669B-2ADAACEFC598}"/>
              </a:ext>
            </a:extLst>
          </p:cNvPr>
          <p:cNvSpPr txBox="1"/>
          <p:nvPr/>
        </p:nvSpPr>
        <p:spPr>
          <a:xfrm>
            <a:off x="7861372"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9" name="TextBox 208">
            <a:extLst>
              <a:ext uri="{FF2B5EF4-FFF2-40B4-BE49-F238E27FC236}">
                <a16:creationId xmlns:a16="http://schemas.microsoft.com/office/drawing/2014/main" id="{72059A4A-4675-0AF1-5D07-E4B1D16A19E3}"/>
              </a:ext>
            </a:extLst>
          </p:cNvPr>
          <p:cNvSpPr txBox="1"/>
          <p:nvPr/>
        </p:nvSpPr>
        <p:spPr>
          <a:xfrm>
            <a:off x="3646974" y="6239030"/>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grpSp>
        <p:nvGrpSpPr>
          <p:cNvPr id="275" name="Group 274">
            <a:extLst>
              <a:ext uri="{FF2B5EF4-FFF2-40B4-BE49-F238E27FC236}">
                <a16:creationId xmlns:a16="http://schemas.microsoft.com/office/drawing/2014/main" id="{90688DD9-34FB-284C-8B20-330C86238E93}"/>
              </a:ext>
            </a:extLst>
          </p:cNvPr>
          <p:cNvGrpSpPr/>
          <p:nvPr/>
        </p:nvGrpSpPr>
        <p:grpSpPr>
          <a:xfrm>
            <a:off x="4051865" y="5260434"/>
            <a:ext cx="3939696" cy="891472"/>
            <a:chOff x="4051865" y="2665067"/>
            <a:chExt cx="3939696" cy="891472"/>
          </a:xfrm>
        </p:grpSpPr>
        <p:grpSp>
          <p:nvGrpSpPr>
            <p:cNvPr id="321" name="Group 320">
              <a:extLst>
                <a:ext uri="{FF2B5EF4-FFF2-40B4-BE49-F238E27FC236}">
                  <a16:creationId xmlns:a16="http://schemas.microsoft.com/office/drawing/2014/main" id="{93D907CB-54DB-04B1-E95C-C383CC08CF29}"/>
                </a:ext>
              </a:extLst>
            </p:cNvPr>
            <p:cNvGrpSpPr/>
            <p:nvPr/>
          </p:nvGrpSpPr>
          <p:grpSpPr>
            <a:xfrm>
              <a:off x="4062140" y="2665067"/>
              <a:ext cx="3340542" cy="891472"/>
              <a:chOff x="1860807" y="2641375"/>
              <a:chExt cx="3340542" cy="3601380"/>
            </a:xfrm>
          </p:grpSpPr>
          <p:cxnSp>
            <p:nvCxnSpPr>
              <p:cNvPr id="326" name="Straight Connector 325">
                <a:extLst>
                  <a:ext uri="{FF2B5EF4-FFF2-40B4-BE49-F238E27FC236}">
                    <a16:creationId xmlns:a16="http://schemas.microsoft.com/office/drawing/2014/main" id="{814F1E1F-F916-8741-913A-D82FE7CAA19D}"/>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8EAA4627-4C25-1F01-25A5-5C97AF595799}"/>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436BF4DE-ED94-67A4-35C6-3AADCA0DAB50}"/>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E14AE279-19E7-82E2-5B91-9B7E8166C24F}"/>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322" name="Straight Connector 321">
              <a:extLst>
                <a:ext uri="{FF2B5EF4-FFF2-40B4-BE49-F238E27FC236}">
                  <a16:creationId xmlns:a16="http://schemas.microsoft.com/office/drawing/2014/main" id="{93FFF7A7-7E42-455B-509E-E939DB346B31}"/>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05D1440C-105E-F18C-4FC4-2B06635D0F0B}"/>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E33E594-EBCE-347F-F30D-4BFB3B87A8D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287B9797-17D1-95FD-ADD5-4E54461FAF04}"/>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6" name="Group 275">
            <a:extLst>
              <a:ext uri="{FF2B5EF4-FFF2-40B4-BE49-F238E27FC236}">
                <a16:creationId xmlns:a16="http://schemas.microsoft.com/office/drawing/2014/main" id="{36F37AE2-ABFF-E542-C1EE-A278C2741C4F}"/>
              </a:ext>
            </a:extLst>
          </p:cNvPr>
          <p:cNvGrpSpPr/>
          <p:nvPr/>
        </p:nvGrpSpPr>
        <p:grpSpPr>
          <a:xfrm>
            <a:off x="3382115" y="5641441"/>
            <a:ext cx="5014215" cy="2"/>
            <a:chOff x="1231585" y="2671909"/>
            <a:chExt cx="6166530" cy="2"/>
          </a:xfrm>
        </p:grpSpPr>
        <p:cxnSp>
          <p:nvCxnSpPr>
            <p:cNvPr id="319" name="Straight Connector 318">
              <a:extLst>
                <a:ext uri="{FF2B5EF4-FFF2-40B4-BE49-F238E27FC236}">
                  <a16:creationId xmlns:a16="http://schemas.microsoft.com/office/drawing/2014/main" id="{3C7DB334-3C59-5EA2-669D-0AEB47AE3786}"/>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3FB6DB20-4070-C0BF-A582-E0F08DCD5B67}"/>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7" name="타원 299">
            <a:extLst>
              <a:ext uri="{FF2B5EF4-FFF2-40B4-BE49-F238E27FC236}">
                <a16:creationId xmlns:a16="http://schemas.microsoft.com/office/drawing/2014/main" id="{1C56E967-A2F2-CC2C-657B-D724C8BBD1FF}"/>
              </a:ext>
            </a:extLst>
          </p:cNvPr>
          <p:cNvSpPr/>
          <p:nvPr/>
        </p:nvSpPr>
        <p:spPr>
          <a:xfrm>
            <a:off x="3779881" y="536239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78" name="타원 299">
            <a:extLst>
              <a:ext uri="{FF2B5EF4-FFF2-40B4-BE49-F238E27FC236}">
                <a16:creationId xmlns:a16="http://schemas.microsoft.com/office/drawing/2014/main" id="{935F8014-2C68-1A9E-F9F5-470C54ED0788}"/>
              </a:ext>
            </a:extLst>
          </p:cNvPr>
          <p:cNvSpPr/>
          <p:nvPr/>
        </p:nvSpPr>
        <p:spPr>
          <a:xfrm>
            <a:off x="4895902" y="536239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79" name="타원 299">
            <a:extLst>
              <a:ext uri="{FF2B5EF4-FFF2-40B4-BE49-F238E27FC236}">
                <a16:creationId xmlns:a16="http://schemas.microsoft.com/office/drawing/2014/main" id="{DCF0959E-9193-512A-BEB4-57720065BF5E}"/>
              </a:ext>
            </a:extLst>
          </p:cNvPr>
          <p:cNvSpPr/>
          <p:nvPr/>
        </p:nvSpPr>
        <p:spPr>
          <a:xfrm>
            <a:off x="6009416" y="536239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80" name="타원 299">
            <a:extLst>
              <a:ext uri="{FF2B5EF4-FFF2-40B4-BE49-F238E27FC236}">
                <a16:creationId xmlns:a16="http://schemas.microsoft.com/office/drawing/2014/main" id="{8D10C29D-86BF-73D8-252E-0A86EF4D798B}"/>
              </a:ext>
            </a:extLst>
          </p:cNvPr>
          <p:cNvSpPr/>
          <p:nvPr/>
        </p:nvSpPr>
        <p:spPr>
          <a:xfrm>
            <a:off x="7122930" y="536239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281" name="TextBox 280">
            <a:extLst>
              <a:ext uri="{FF2B5EF4-FFF2-40B4-BE49-F238E27FC236}">
                <a16:creationId xmlns:a16="http://schemas.microsoft.com/office/drawing/2014/main" id="{5C9E1346-74A9-9CC7-3705-C2A7F8CE5061}"/>
              </a:ext>
            </a:extLst>
          </p:cNvPr>
          <p:cNvSpPr txBox="1"/>
          <p:nvPr/>
        </p:nvSpPr>
        <p:spPr>
          <a:xfrm>
            <a:off x="8390475" y="541560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282" name="TextBox 281">
            <a:extLst>
              <a:ext uri="{FF2B5EF4-FFF2-40B4-BE49-F238E27FC236}">
                <a16:creationId xmlns:a16="http://schemas.microsoft.com/office/drawing/2014/main" id="{C30AF8C3-2223-2AF4-5F3D-EEA040716FEF}"/>
              </a:ext>
            </a:extLst>
          </p:cNvPr>
          <p:cNvSpPr txBox="1"/>
          <p:nvPr/>
        </p:nvSpPr>
        <p:spPr>
          <a:xfrm>
            <a:off x="1741317" y="5490916"/>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z</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j</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84" name="그룹 835">
            <a:extLst>
              <a:ext uri="{FF2B5EF4-FFF2-40B4-BE49-F238E27FC236}">
                <a16:creationId xmlns:a16="http://schemas.microsoft.com/office/drawing/2014/main" id="{FB40E072-CBDC-B9FB-B80C-8F4B5BB9F4B6}"/>
              </a:ext>
            </a:extLst>
          </p:cNvPr>
          <p:cNvGrpSpPr/>
          <p:nvPr/>
        </p:nvGrpSpPr>
        <p:grpSpPr>
          <a:xfrm rot="16200000">
            <a:off x="3777481" y="5503926"/>
            <a:ext cx="564373" cy="268733"/>
            <a:chOff x="5890169" y="4312037"/>
            <a:chExt cx="1895988" cy="1103725"/>
          </a:xfrm>
        </p:grpSpPr>
        <p:grpSp>
          <p:nvGrpSpPr>
            <p:cNvPr id="299" name="그룹 822">
              <a:extLst>
                <a:ext uri="{FF2B5EF4-FFF2-40B4-BE49-F238E27FC236}">
                  <a16:creationId xmlns:a16="http://schemas.microsoft.com/office/drawing/2014/main" id="{B92FCF4C-BA05-E7E9-5126-4C6B8714C917}"/>
                </a:ext>
              </a:extLst>
            </p:cNvPr>
            <p:cNvGrpSpPr/>
            <p:nvPr/>
          </p:nvGrpSpPr>
          <p:grpSpPr>
            <a:xfrm>
              <a:off x="6122466" y="4312037"/>
              <a:ext cx="1432853" cy="1103725"/>
              <a:chOff x="5991225" y="4310063"/>
              <a:chExt cx="496427" cy="273840"/>
            </a:xfrm>
          </p:grpSpPr>
          <p:cxnSp>
            <p:nvCxnSpPr>
              <p:cNvPr id="302" name="직선 연결선 771">
                <a:extLst>
                  <a:ext uri="{FF2B5EF4-FFF2-40B4-BE49-F238E27FC236}">
                    <a16:creationId xmlns:a16="http://schemas.microsoft.com/office/drawing/2014/main" id="{4086A2E9-CB25-87C3-ADA2-B8A97CFAFB2B}"/>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3" name="직선 연결선 789">
                <a:extLst>
                  <a:ext uri="{FF2B5EF4-FFF2-40B4-BE49-F238E27FC236}">
                    <a16:creationId xmlns:a16="http://schemas.microsoft.com/office/drawing/2014/main" id="{F992FD0E-E93A-64F1-8CD6-5811B72E7822}"/>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4" name="직선 연결선 792">
                <a:extLst>
                  <a:ext uri="{FF2B5EF4-FFF2-40B4-BE49-F238E27FC236}">
                    <a16:creationId xmlns:a16="http://schemas.microsoft.com/office/drawing/2014/main" id="{D32CA2A7-65FD-AE79-B5EF-CFFE1E72897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5" name="직선 연결선 807">
                <a:extLst>
                  <a:ext uri="{FF2B5EF4-FFF2-40B4-BE49-F238E27FC236}">
                    <a16:creationId xmlns:a16="http://schemas.microsoft.com/office/drawing/2014/main" id="{8D391E9D-1F57-AF14-592A-00B6DCA7D67D}"/>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6" name="직선 연결선 810">
                <a:extLst>
                  <a:ext uri="{FF2B5EF4-FFF2-40B4-BE49-F238E27FC236}">
                    <a16:creationId xmlns:a16="http://schemas.microsoft.com/office/drawing/2014/main" id="{282CD6DA-1315-9DE1-60B2-1CE59D5C2DF0}"/>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7" name="직선 연결선 815">
                <a:extLst>
                  <a:ext uri="{FF2B5EF4-FFF2-40B4-BE49-F238E27FC236}">
                    <a16:creationId xmlns:a16="http://schemas.microsoft.com/office/drawing/2014/main" id="{CAC79130-DC7A-F732-67E0-C8F9BF90B249}"/>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8" name="직선 연결선 819">
                <a:extLst>
                  <a:ext uri="{FF2B5EF4-FFF2-40B4-BE49-F238E27FC236}">
                    <a16:creationId xmlns:a16="http://schemas.microsoft.com/office/drawing/2014/main" id="{FCA8BB8D-4E4A-9CAF-7228-3A5A613D0930}"/>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00" name="직선 연결선 826">
              <a:extLst>
                <a:ext uri="{FF2B5EF4-FFF2-40B4-BE49-F238E27FC236}">
                  <a16:creationId xmlns:a16="http://schemas.microsoft.com/office/drawing/2014/main" id="{0E061CA4-ADD0-9EE3-8E92-E89C6ADD3912}"/>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01" name="직선 연결선 832">
              <a:extLst>
                <a:ext uri="{FF2B5EF4-FFF2-40B4-BE49-F238E27FC236}">
                  <a16:creationId xmlns:a16="http://schemas.microsoft.com/office/drawing/2014/main" id="{41CCBE52-4AED-A78D-DCAA-CC0086E57A98}"/>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86" name="그룹 761">
            <a:extLst>
              <a:ext uri="{FF2B5EF4-FFF2-40B4-BE49-F238E27FC236}">
                <a16:creationId xmlns:a16="http://schemas.microsoft.com/office/drawing/2014/main" id="{8626FE54-B1FE-5C44-156D-BC0C1B999FDB}"/>
              </a:ext>
            </a:extLst>
          </p:cNvPr>
          <p:cNvGrpSpPr/>
          <p:nvPr/>
        </p:nvGrpSpPr>
        <p:grpSpPr>
          <a:xfrm rot="5400000">
            <a:off x="5999216" y="5596774"/>
            <a:ext cx="598569" cy="124310"/>
            <a:chOff x="5608137" y="3394157"/>
            <a:chExt cx="338599" cy="70817"/>
          </a:xfrm>
        </p:grpSpPr>
        <p:grpSp>
          <p:nvGrpSpPr>
            <p:cNvPr id="287" name="그룹 753">
              <a:extLst>
                <a:ext uri="{FF2B5EF4-FFF2-40B4-BE49-F238E27FC236}">
                  <a16:creationId xmlns:a16="http://schemas.microsoft.com/office/drawing/2014/main" id="{F584A370-96B7-4FF2-F4FB-EB97CCA674F3}"/>
                </a:ext>
              </a:extLst>
            </p:cNvPr>
            <p:cNvGrpSpPr/>
            <p:nvPr/>
          </p:nvGrpSpPr>
          <p:grpSpPr>
            <a:xfrm rot="5400000">
              <a:off x="5739521" y="3307128"/>
              <a:ext cx="70817" cy="244875"/>
              <a:chOff x="5131625" y="2342062"/>
              <a:chExt cx="70817" cy="244875"/>
            </a:xfrm>
          </p:grpSpPr>
          <p:sp>
            <p:nvSpPr>
              <p:cNvPr id="290" name="타원 750">
                <a:extLst>
                  <a:ext uri="{FF2B5EF4-FFF2-40B4-BE49-F238E27FC236}">
                    <a16:creationId xmlns:a16="http://schemas.microsoft.com/office/drawing/2014/main" id="{1B0556B8-7F7E-89F5-73EA-CB776BF1773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91" name="타원 751">
                <a:extLst>
                  <a:ext uri="{FF2B5EF4-FFF2-40B4-BE49-F238E27FC236}">
                    <a16:creationId xmlns:a16="http://schemas.microsoft.com/office/drawing/2014/main" id="{B031117C-9A69-5166-45D5-14DABE322D30}"/>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92" name="직선 연결선 752">
                <a:extLst>
                  <a:ext uri="{FF2B5EF4-FFF2-40B4-BE49-F238E27FC236}">
                    <a16:creationId xmlns:a16="http://schemas.microsoft.com/office/drawing/2014/main" id="{3C039091-CFFC-092E-3862-12FFEA15D52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88" name="직선 연결선 754">
              <a:extLst>
                <a:ext uri="{FF2B5EF4-FFF2-40B4-BE49-F238E27FC236}">
                  <a16:creationId xmlns:a16="http://schemas.microsoft.com/office/drawing/2014/main" id="{697CE074-A840-9C4D-1856-376A5EC1C79F}"/>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89" name="직선 연결선 756">
              <a:extLst>
                <a:ext uri="{FF2B5EF4-FFF2-40B4-BE49-F238E27FC236}">
                  <a16:creationId xmlns:a16="http://schemas.microsoft.com/office/drawing/2014/main" id="{664200F9-5316-DCA5-5F2B-F1A3595C1355}"/>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00" name="U-turn Arrow 199">
            <a:extLst>
              <a:ext uri="{FF2B5EF4-FFF2-40B4-BE49-F238E27FC236}">
                <a16:creationId xmlns:a16="http://schemas.microsoft.com/office/drawing/2014/main" id="{EDE5A66D-DDAD-DB13-A095-D9407F61827C}"/>
              </a:ext>
            </a:extLst>
          </p:cNvPr>
          <p:cNvSpPr/>
          <p:nvPr/>
        </p:nvSpPr>
        <p:spPr>
          <a:xfrm flipH="1">
            <a:off x="4232463" y="4033959"/>
            <a:ext cx="581169" cy="2189070"/>
          </a:xfrm>
          <a:prstGeom prst="uturnArrow">
            <a:avLst>
              <a:gd name="adj1" fmla="val 12998"/>
              <a:gd name="adj2" fmla="val 12998"/>
              <a:gd name="adj3" fmla="val 32437"/>
              <a:gd name="adj4" fmla="val 19747"/>
              <a:gd name="adj5" fmla="val 4115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U-turn Arrow 201">
            <a:extLst>
              <a:ext uri="{FF2B5EF4-FFF2-40B4-BE49-F238E27FC236}">
                <a16:creationId xmlns:a16="http://schemas.microsoft.com/office/drawing/2014/main" id="{D2359131-AC01-15A9-32B7-D3CCB25C2787}"/>
              </a:ext>
            </a:extLst>
          </p:cNvPr>
          <p:cNvSpPr/>
          <p:nvPr/>
        </p:nvSpPr>
        <p:spPr>
          <a:xfrm flipH="1">
            <a:off x="7584995" y="4034843"/>
            <a:ext cx="581169" cy="2211506"/>
          </a:xfrm>
          <a:prstGeom prst="uturnArrow">
            <a:avLst>
              <a:gd name="adj1" fmla="val 12998"/>
              <a:gd name="adj2" fmla="val 12998"/>
              <a:gd name="adj3" fmla="val 32437"/>
              <a:gd name="adj4" fmla="val 19747"/>
              <a:gd name="adj5" fmla="val 1648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U-turn Arrow 202">
            <a:extLst>
              <a:ext uri="{FF2B5EF4-FFF2-40B4-BE49-F238E27FC236}">
                <a16:creationId xmlns:a16="http://schemas.microsoft.com/office/drawing/2014/main" id="{B3360402-27F8-F40D-8E1D-2B2D49CC8B9A}"/>
              </a:ext>
            </a:extLst>
          </p:cNvPr>
          <p:cNvSpPr/>
          <p:nvPr/>
        </p:nvSpPr>
        <p:spPr>
          <a:xfrm flipH="1">
            <a:off x="5340553" y="4033959"/>
            <a:ext cx="581169" cy="2188187"/>
          </a:xfrm>
          <a:prstGeom prst="uturnArrow">
            <a:avLst>
              <a:gd name="adj1" fmla="val 12998"/>
              <a:gd name="adj2" fmla="val 12998"/>
              <a:gd name="adj3" fmla="val 32437"/>
              <a:gd name="adj4" fmla="val 19747"/>
              <a:gd name="adj5" fmla="val 4022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U-turn Arrow 329">
            <a:extLst>
              <a:ext uri="{FF2B5EF4-FFF2-40B4-BE49-F238E27FC236}">
                <a16:creationId xmlns:a16="http://schemas.microsoft.com/office/drawing/2014/main" id="{A352C410-8BDF-29A0-0A66-D76E118A0046}"/>
              </a:ext>
            </a:extLst>
          </p:cNvPr>
          <p:cNvSpPr/>
          <p:nvPr/>
        </p:nvSpPr>
        <p:spPr>
          <a:xfrm flipH="1">
            <a:off x="6462837" y="5326610"/>
            <a:ext cx="581169" cy="909302"/>
          </a:xfrm>
          <a:prstGeom prst="uturnArrow">
            <a:avLst>
              <a:gd name="adj1" fmla="val 12998"/>
              <a:gd name="adj2" fmla="val 12998"/>
              <a:gd name="adj3" fmla="val 32437"/>
              <a:gd name="adj4" fmla="val 19747"/>
              <a:gd name="adj5" fmla="val 37784"/>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U-turn Arrow 330">
            <a:extLst>
              <a:ext uri="{FF2B5EF4-FFF2-40B4-BE49-F238E27FC236}">
                <a16:creationId xmlns:a16="http://schemas.microsoft.com/office/drawing/2014/main" id="{2FC27052-BA7F-A5EE-D836-5AA7FF534435}"/>
              </a:ext>
            </a:extLst>
          </p:cNvPr>
          <p:cNvSpPr/>
          <p:nvPr/>
        </p:nvSpPr>
        <p:spPr>
          <a:xfrm flipH="1">
            <a:off x="4232460" y="5341406"/>
            <a:ext cx="581169" cy="923201"/>
          </a:xfrm>
          <a:prstGeom prst="uturnArrow">
            <a:avLst>
              <a:gd name="adj1" fmla="val 12998"/>
              <a:gd name="adj2" fmla="val 12998"/>
              <a:gd name="adj3" fmla="val 32437"/>
              <a:gd name="adj4" fmla="val 19747"/>
              <a:gd name="adj5" fmla="val 9162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U-turn Arrow 331">
            <a:extLst>
              <a:ext uri="{FF2B5EF4-FFF2-40B4-BE49-F238E27FC236}">
                <a16:creationId xmlns:a16="http://schemas.microsoft.com/office/drawing/2014/main" id="{7B1E2FB4-BBD4-C451-F7B7-93B60A20D545}"/>
              </a:ext>
            </a:extLst>
          </p:cNvPr>
          <p:cNvSpPr/>
          <p:nvPr/>
        </p:nvSpPr>
        <p:spPr>
          <a:xfrm flipH="1">
            <a:off x="7584992" y="5326610"/>
            <a:ext cx="581169" cy="919739"/>
          </a:xfrm>
          <a:prstGeom prst="uturnArrow">
            <a:avLst>
              <a:gd name="adj1" fmla="val 12998"/>
              <a:gd name="adj2" fmla="val 12998"/>
              <a:gd name="adj3" fmla="val 32437"/>
              <a:gd name="adj4" fmla="val 19747"/>
              <a:gd name="adj5" fmla="val 9210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U-turn Arrow 332">
            <a:extLst>
              <a:ext uri="{FF2B5EF4-FFF2-40B4-BE49-F238E27FC236}">
                <a16:creationId xmlns:a16="http://schemas.microsoft.com/office/drawing/2014/main" id="{BD4254BA-9AEE-AEFC-7229-8BD986EAF1B9}"/>
              </a:ext>
            </a:extLst>
          </p:cNvPr>
          <p:cNvSpPr/>
          <p:nvPr/>
        </p:nvSpPr>
        <p:spPr>
          <a:xfrm flipH="1">
            <a:off x="5340550" y="5340992"/>
            <a:ext cx="581169" cy="912397"/>
          </a:xfrm>
          <a:prstGeom prst="uturnArrow">
            <a:avLst>
              <a:gd name="adj1" fmla="val 12998"/>
              <a:gd name="adj2" fmla="val 12998"/>
              <a:gd name="adj3" fmla="val 32437"/>
              <a:gd name="adj4" fmla="val 19747"/>
              <a:gd name="adj5" fmla="val 402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4" name="그룹 761">
            <a:extLst>
              <a:ext uri="{FF2B5EF4-FFF2-40B4-BE49-F238E27FC236}">
                <a16:creationId xmlns:a16="http://schemas.microsoft.com/office/drawing/2014/main" id="{64C6C16A-069E-DBD8-683A-69822F0907D9}"/>
              </a:ext>
            </a:extLst>
          </p:cNvPr>
          <p:cNvGrpSpPr/>
          <p:nvPr/>
        </p:nvGrpSpPr>
        <p:grpSpPr>
          <a:xfrm rot="5400000">
            <a:off x="4883794" y="5596775"/>
            <a:ext cx="598569" cy="124310"/>
            <a:chOff x="5608137" y="3394157"/>
            <a:chExt cx="338599" cy="70817"/>
          </a:xfrm>
        </p:grpSpPr>
        <p:grpSp>
          <p:nvGrpSpPr>
            <p:cNvPr id="335" name="그룹 753">
              <a:extLst>
                <a:ext uri="{FF2B5EF4-FFF2-40B4-BE49-F238E27FC236}">
                  <a16:creationId xmlns:a16="http://schemas.microsoft.com/office/drawing/2014/main" id="{46F20107-F362-1DF8-5117-D2267F9DC3AF}"/>
                </a:ext>
              </a:extLst>
            </p:cNvPr>
            <p:cNvGrpSpPr/>
            <p:nvPr/>
          </p:nvGrpSpPr>
          <p:grpSpPr>
            <a:xfrm rot="5400000">
              <a:off x="5739521" y="3307128"/>
              <a:ext cx="70817" cy="244875"/>
              <a:chOff x="5131625" y="2342062"/>
              <a:chExt cx="70817" cy="244875"/>
            </a:xfrm>
          </p:grpSpPr>
          <p:sp>
            <p:nvSpPr>
              <p:cNvPr id="338" name="타원 750">
                <a:extLst>
                  <a:ext uri="{FF2B5EF4-FFF2-40B4-BE49-F238E27FC236}">
                    <a16:creationId xmlns:a16="http://schemas.microsoft.com/office/drawing/2014/main" id="{7665EA3F-15F2-1C4E-F2BC-EA8EEC50E361}"/>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339" name="타원 751">
                <a:extLst>
                  <a:ext uri="{FF2B5EF4-FFF2-40B4-BE49-F238E27FC236}">
                    <a16:creationId xmlns:a16="http://schemas.microsoft.com/office/drawing/2014/main" id="{EAF339EB-30A5-D01B-2E80-DA4AD7942E59}"/>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340" name="직선 연결선 752">
                <a:extLst>
                  <a:ext uri="{FF2B5EF4-FFF2-40B4-BE49-F238E27FC236}">
                    <a16:creationId xmlns:a16="http://schemas.microsoft.com/office/drawing/2014/main" id="{B2FCE671-6B4F-8FA6-8A9F-57597FF3B440}"/>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336" name="직선 연결선 754">
              <a:extLst>
                <a:ext uri="{FF2B5EF4-FFF2-40B4-BE49-F238E27FC236}">
                  <a16:creationId xmlns:a16="http://schemas.microsoft.com/office/drawing/2014/main" id="{80C92A27-20B0-C7E2-BDF5-AB3C109A3A14}"/>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337" name="직선 연결선 756">
              <a:extLst>
                <a:ext uri="{FF2B5EF4-FFF2-40B4-BE49-F238E27FC236}">
                  <a16:creationId xmlns:a16="http://schemas.microsoft.com/office/drawing/2014/main" id="{4EF0C65F-2467-17F0-82DC-D94AEDCCEC6F}"/>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341" name="그룹 835">
            <a:extLst>
              <a:ext uri="{FF2B5EF4-FFF2-40B4-BE49-F238E27FC236}">
                <a16:creationId xmlns:a16="http://schemas.microsoft.com/office/drawing/2014/main" id="{D6846B20-DD8D-80AE-D163-8E6EB9CBCA3B}"/>
              </a:ext>
            </a:extLst>
          </p:cNvPr>
          <p:cNvGrpSpPr/>
          <p:nvPr/>
        </p:nvGrpSpPr>
        <p:grpSpPr>
          <a:xfrm rot="16200000">
            <a:off x="7116827" y="5503926"/>
            <a:ext cx="564373" cy="268733"/>
            <a:chOff x="5890169" y="4312037"/>
            <a:chExt cx="1895988" cy="1103725"/>
          </a:xfrm>
        </p:grpSpPr>
        <p:grpSp>
          <p:nvGrpSpPr>
            <p:cNvPr id="342" name="그룹 822">
              <a:extLst>
                <a:ext uri="{FF2B5EF4-FFF2-40B4-BE49-F238E27FC236}">
                  <a16:creationId xmlns:a16="http://schemas.microsoft.com/office/drawing/2014/main" id="{BDC3047A-0E64-64E1-DE52-DF13BE2E9555}"/>
                </a:ext>
              </a:extLst>
            </p:cNvPr>
            <p:cNvGrpSpPr/>
            <p:nvPr/>
          </p:nvGrpSpPr>
          <p:grpSpPr>
            <a:xfrm>
              <a:off x="6122466" y="4312037"/>
              <a:ext cx="1432853" cy="1103725"/>
              <a:chOff x="5991225" y="4310063"/>
              <a:chExt cx="496427" cy="273840"/>
            </a:xfrm>
          </p:grpSpPr>
          <p:cxnSp>
            <p:nvCxnSpPr>
              <p:cNvPr id="345" name="직선 연결선 771">
                <a:extLst>
                  <a:ext uri="{FF2B5EF4-FFF2-40B4-BE49-F238E27FC236}">
                    <a16:creationId xmlns:a16="http://schemas.microsoft.com/office/drawing/2014/main" id="{ED88A357-6C95-D699-5C0F-D73BA602F395}"/>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6" name="직선 연결선 789">
                <a:extLst>
                  <a:ext uri="{FF2B5EF4-FFF2-40B4-BE49-F238E27FC236}">
                    <a16:creationId xmlns:a16="http://schemas.microsoft.com/office/drawing/2014/main" id="{A04FC476-F2C8-D8E4-572B-8F7993151043}"/>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7" name="직선 연결선 792">
                <a:extLst>
                  <a:ext uri="{FF2B5EF4-FFF2-40B4-BE49-F238E27FC236}">
                    <a16:creationId xmlns:a16="http://schemas.microsoft.com/office/drawing/2014/main" id="{BF6573E7-BF10-AE6C-46C1-5E4D8DA82906}"/>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8" name="직선 연결선 807">
                <a:extLst>
                  <a:ext uri="{FF2B5EF4-FFF2-40B4-BE49-F238E27FC236}">
                    <a16:creationId xmlns:a16="http://schemas.microsoft.com/office/drawing/2014/main" id="{96BFEE80-0693-15E6-F61E-C5AFB052C2D2}"/>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9" name="직선 연결선 810">
                <a:extLst>
                  <a:ext uri="{FF2B5EF4-FFF2-40B4-BE49-F238E27FC236}">
                    <a16:creationId xmlns:a16="http://schemas.microsoft.com/office/drawing/2014/main" id="{7FEA705B-2191-A516-7D32-0687E660F9FE}"/>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0" name="직선 연결선 815">
                <a:extLst>
                  <a:ext uri="{FF2B5EF4-FFF2-40B4-BE49-F238E27FC236}">
                    <a16:creationId xmlns:a16="http://schemas.microsoft.com/office/drawing/2014/main" id="{ED9DCD9C-D764-9E43-0816-90991A30F1D9}"/>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1" name="직선 연결선 819">
                <a:extLst>
                  <a:ext uri="{FF2B5EF4-FFF2-40B4-BE49-F238E27FC236}">
                    <a16:creationId xmlns:a16="http://schemas.microsoft.com/office/drawing/2014/main" id="{611BE62F-4C5C-9511-4286-02A274B99477}"/>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43" name="직선 연결선 826">
              <a:extLst>
                <a:ext uri="{FF2B5EF4-FFF2-40B4-BE49-F238E27FC236}">
                  <a16:creationId xmlns:a16="http://schemas.microsoft.com/office/drawing/2014/main" id="{FC070F9B-612A-9D85-6FDA-7D9AD18B94BD}"/>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44" name="직선 연결선 832">
              <a:extLst>
                <a:ext uri="{FF2B5EF4-FFF2-40B4-BE49-F238E27FC236}">
                  <a16:creationId xmlns:a16="http://schemas.microsoft.com/office/drawing/2014/main" id="{8E4DD1D2-7E6F-687F-B404-C832AA2C8C06}"/>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sp>
        <p:nvSpPr>
          <p:cNvPr id="204" name="U-turn Arrow 203">
            <a:extLst>
              <a:ext uri="{FF2B5EF4-FFF2-40B4-BE49-F238E27FC236}">
                <a16:creationId xmlns:a16="http://schemas.microsoft.com/office/drawing/2014/main" id="{408E9155-395E-5792-2E69-9ED75F141585}"/>
              </a:ext>
            </a:extLst>
          </p:cNvPr>
          <p:cNvSpPr/>
          <p:nvPr/>
        </p:nvSpPr>
        <p:spPr>
          <a:xfrm flipH="1">
            <a:off x="6462838" y="2731243"/>
            <a:ext cx="581169" cy="3515107"/>
          </a:xfrm>
          <a:prstGeom prst="uturnArrow">
            <a:avLst>
              <a:gd name="adj1" fmla="val 12998"/>
              <a:gd name="adj2" fmla="val 12998"/>
              <a:gd name="adj3" fmla="val 32437"/>
              <a:gd name="adj4" fmla="val 19747"/>
              <a:gd name="adj5" fmla="val 254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Rectangle 195">
            <a:extLst>
              <a:ext uri="{FF2B5EF4-FFF2-40B4-BE49-F238E27FC236}">
                <a16:creationId xmlns:a16="http://schemas.microsoft.com/office/drawing/2014/main" id="{7FB3C844-DAC5-ADC6-BEB5-6428BC54E3C1}"/>
              </a:ext>
            </a:extLst>
          </p:cNvPr>
          <p:cNvSpPr/>
          <p:nvPr/>
        </p:nvSpPr>
        <p:spPr>
          <a:xfrm>
            <a:off x="119269" y="937632"/>
            <a:ext cx="8945689" cy="5670729"/>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Rectangle 209">
            <a:extLst>
              <a:ext uri="{FF2B5EF4-FFF2-40B4-BE49-F238E27FC236}">
                <a16:creationId xmlns:a16="http://schemas.microsoft.com/office/drawing/2014/main" id="{DB70C486-55DA-B33C-0324-EED4D30DCB66}"/>
              </a:ext>
            </a:extLst>
          </p:cNvPr>
          <p:cNvSpPr/>
          <p:nvPr/>
        </p:nvSpPr>
        <p:spPr>
          <a:xfrm>
            <a:off x="0" y="2888361"/>
            <a:ext cx="9143997" cy="1637826"/>
          </a:xfrm>
          <a:prstGeom prst="rect">
            <a:avLst/>
          </a:prstGeom>
          <a:solidFill>
            <a:srgbClr val="FBF7F5"/>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Flash-Cosmos (Inter-Block MWS)</a:t>
            </a: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 enables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bitwise OR </a:t>
            </a: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of</a:t>
            </a:r>
            <a:r>
              <a:rPr kumimoji="0" lang="en-US" sz="28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 multiple pages </a:t>
            </a: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in different blocks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via a </a:t>
            </a:r>
            <a:r>
              <a:rPr kumimoji="0" lang="en-US" sz="28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single sensing operation</a:t>
            </a:r>
            <a:endParaRPr kumimoji="0" lang="en-CH" sz="28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endParaRPr>
          </a:p>
        </p:txBody>
      </p:sp>
      <p:sp>
        <p:nvSpPr>
          <p:cNvPr id="212" name="Slide Number Placeholder 211">
            <a:extLst>
              <a:ext uri="{FF2B5EF4-FFF2-40B4-BE49-F238E27FC236}">
                <a16:creationId xmlns:a16="http://schemas.microsoft.com/office/drawing/2014/main" id="{0C6F3423-821C-18CE-2BE4-86BF0063803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20</a:t>
            </a:r>
          </a:p>
        </p:txBody>
      </p:sp>
    </p:spTree>
    <p:extLst>
      <p:ext uri="{BB962C8B-B14F-4D97-AF65-F5344CB8AC3E}">
        <p14:creationId xmlns:p14="http://schemas.microsoft.com/office/powerpoint/2010/main" val="287741400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Other Types of Bitwise Operations</a:t>
            </a:r>
          </a:p>
        </p:txBody>
      </p:sp>
      <p:sp>
        <p:nvSpPr>
          <p:cNvPr id="210" name="Rectangle 209">
            <a:extLst>
              <a:ext uri="{FF2B5EF4-FFF2-40B4-BE49-F238E27FC236}">
                <a16:creationId xmlns:a16="http://schemas.microsoft.com/office/drawing/2014/main" id="{DB70C486-55DA-B33C-0324-EED4D30DCB66}"/>
              </a:ext>
            </a:extLst>
          </p:cNvPr>
          <p:cNvSpPr/>
          <p:nvPr/>
        </p:nvSpPr>
        <p:spPr>
          <a:xfrm>
            <a:off x="0" y="1149325"/>
            <a:ext cx="9143997" cy="1865840"/>
          </a:xfrm>
          <a:prstGeom prst="rect">
            <a:avLst/>
          </a:prstGeom>
          <a:solidFill>
            <a:srgbClr val="FBF7F5"/>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Flash-Cosmos </a:t>
            </a: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also enables </a:t>
            </a:r>
            <a:b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br>
            <a:r>
              <a:rPr kumimoji="0" lang="en-US" sz="28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other types of bitwise operations </a:t>
            </a: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(NOT/NAND/NOR/XOR/XNOR)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leveraging </a:t>
            </a:r>
            <a:r>
              <a:rPr kumimoji="0" lang="en-US" sz="28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existing features </a:t>
            </a:r>
            <a:r>
              <a:rPr kumimoji="0" lang="en-US"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of NAND flash memory</a:t>
            </a:r>
            <a:endParaRPr kumimoji="0" lang="en-CH" sz="28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endParaRPr>
          </a:p>
        </p:txBody>
      </p:sp>
      <p:sp>
        <p:nvSpPr>
          <p:cNvPr id="212" name="Slide Number Placeholder 211">
            <a:extLst>
              <a:ext uri="{FF2B5EF4-FFF2-40B4-BE49-F238E27FC236}">
                <a16:creationId xmlns:a16="http://schemas.microsoft.com/office/drawing/2014/main" id="{0C6F3423-821C-18CE-2BE4-86BF0063803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CH" sz="1400" b="1" i="0" u="none" strike="noStrike" kern="1200" cap="none" spc="0" normalizeH="0" baseline="0" noProof="0" dirty="0">
                <a:ln>
                  <a:noFill/>
                </a:ln>
                <a:solidFill>
                  <a:srgbClr val="66665C"/>
                </a:solidFill>
                <a:effectLst/>
                <a:uLnTx/>
                <a:uFillTx/>
                <a:latin typeface="Avenir Next Demi Bold" panose="020B0503020202020204" pitchFamily="34" charset="0"/>
                <a:ea typeface="+mn-ea"/>
                <a:cs typeface="+mn-cs"/>
              </a:rPr>
              <a:t>21</a:t>
            </a:r>
          </a:p>
        </p:txBody>
      </p:sp>
      <p:grpSp>
        <p:nvGrpSpPr>
          <p:cNvPr id="217" name="Group 216">
            <a:extLst>
              <a:ext uri="{FF2B5EF4-FFF2-40B4-BE49-F238E27FC236}">
                <a16:creationId xmlns:a16="http://schemas.microsoft.com/office/drawing/2014/main" id="{8C214A51-2464-E56C-4A85-E6DA58FAC007}"/>
              </a:ext>
            </a:extLst>
          </p:cNvPr>
          <p:cNvGrpSpPr/>
          <p:nvPr/>
        </p:nvGrpSpPr>
        <p:grpSpPr>
          <a:xfrm>
            <a:off x="550818" y="3193636"/>
            <a:ext cx="8041409" cy="3597779"/>
            <a:chOff x="550818" y="3193636"/>
            <a:chExt cx="8041409" cy="3597779"/>
          </a:xfrm>
        </p:grpSpPr>
        <p:pic>
          <p:nvPicPr>
            <p:cNvPr id="214" name="Content Placeholder 6">
              <a:extLst>
                <a:ext uri="{FF2B5EF4-FFF2-40B4-BE49-F238E27FC236}">
                  <a16:creationId xmlns:a16="http://schemas.microsoft.com/office/drawing/2014/main" id="{82F4DD63-CF5D-FC5A-571C-B15A78309BF6}"/>
                </a:ext>
              </a:extLst>
            </p:cNvPr>
            <p:cNvPicPr>
              <a:picLocks noChangeAspect="1"/>
            </p:cNvPicPr>
            <p:nvPr/>
          </p:nvPicPr>
          <p:blipFill>
            <a:blip r:embed="rId3"/>
            <a:stretch>
              <a:fillRect/>
            </a:stretch>
          </p:blipFill>
          <p:spPr>
            <a:xfrm>
              <a:off x="550818" y="3193636"/>
              <a:ext cx="8041409" cy="2079591"/>
            </a:xfrm>
            <a:prstGeom prst="rect">
              <a:avLst/>
            </a:prstGeom>
          </p:spPr>
        </p:pic>
        <p:sp>
          <p:nvSpPr>
            <p:cNvPr id="215" name="TextBox 214">
              <a:extLst>
                <a:ext uri="{FF2B5EF4-FFF2-40B4-BE49-F238E27FC236}">
                  <a16:creationId xmlns:a16="http://schemas.microsoft.com/office/drawing/2014/main" id="{904AE1A1-4423-6F87-441D-20920358511E}"/>
                </a:ext>
              </a:extLst>
            </p:cNvPr>
            <p:cNvSpPr txBox="1"/>
            <p:nvPr/>
          </p:nvSpPr>
          <p:spPr>
            <a:xfrm>
              <a:off x="1746472" y="6329750"/>
              <a:ext cx="5586662"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hlinkClick r:id="rId4"/>
                </a:rPr>
                <a:t>https://arxiv.org/abs/2209.05566.pdf</a:t>
              </a:r>
              <a:endPar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endParaRPr>
            </a:p>
          </p:txBody>
        </p:sp>
        <p:pic>
          <p:nvPicPr>
            <p:cNvPr id="216" name="Picture 215">
              <a:hlinkClick r:id="rId4"/>
              <a:extLst>
                <a:ext uri="{FF2B5EF4-FFF2-40B4-BE49-F238E27FC236}">
                  <a16:creationId xmlns:a16="http://schemas.microsoft.com/office/drawing/2014/main" id="{412CABE1-72A1-E708-283F-01B0ABA3EBCB}"/>
                </a:ext>
              </a:extLst>
            </p:cNvPr>
            <p:cNvPicPr>
              <a:picLocks noChangeAspect="1"/>
            </p:cNvPicPr>
            <p:nvPr/>
          </p:nvPicPr>
          <p:blipFill>
            <a:blip r:embed="rId5"/>
            <a:stretch>
              <a:fillRect/>
            </a:stretch>
          </p:blipFill>
          <p:spPr>
            <a:xfrm>
              <a:off x="4100140" y="5331814"/>
              <a:ext cx="942764" cy="939348"/>
            </a:xfrm>
            <a:prstGeom prst="rect">
              <a:avLst/>
            </a:prstGeom>
          </p:spPr>
        </p:pic>
      </p:grpSp>
    </p:spTree>
    <p:extLst>
      <p:ext uri="{BB962C8B-B14F-4D97-AF65-F5344CB8AC3E}">
        <p14:creationId xmlns:p14="http://schemas.microsoft.com/office/powerpoint/2010/main" val="2104864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2" name="Group 701">
            <a:extLst>
              <a:ext uri="{FF2B5EF4-FFF2-40B4-BE49-F238E27FC236}">
                <a16:creationId xmlns:a16="http://schemas.microsoft.com/office/drawing/2014/main" id="{2B6C259C-C63A-5E8F-C279-45B4471A6A0E}"/>
              </a:ext>
            </a:extLst>
          </p:cNvPr>
          <p:cNvGrpSpPr/>
          <p:nvPr/>
        </p:nvGrpSpPr>
        <p:grpSpPr>
          <a:xfrm>
            <a:off x="7887087" y="2545281"/>
            <a:ext cx="1081825" cy="821945"/>
            <a:chOff x="7887087" y="2545281"/>
            <a:chExt cx="1081825" cy="821945"/>
          </a:xfrm>
        </p:grpSpPr>
        <p:sp>
          <p:nvSpPr>
            <p:cNvPr id="703" name="TextBox 702">
              <a:extLst>
                <a:ext uri="{FF2B5EF4-FFF2-40B4-BE49-F238E27FC236}">
                  <a16:creationId xmlns:a16="http://schemas.microsoft.com/office/drawing/2014/main" id="{33137FE4-B408-F6F6-C4FC-0DE6F6216D46}"/>
                </a:ext>
              </a:extLst>
            </p:cNvPr>
            <p:cNvSpPr txBox="1"/>
            <p:nvPr/>
          </p:nvSpPr>
          <p:spPr>
            <a:xfrm>
              <a:off x="7887087" y="2997894"/>
              <a:ext cx="1081825" cy="369332"/>
            </a:xfrm>
            <a:prstGeom prst="rect">
              <a:avLst/>
            </a:prstGeom>
            <a:noFill/>
          </p:spPr>
          <p:txBody>
            <a:bodyPr wrap="square">
              <a:spAutoFit/>
            </a:bodyPr>
            <a:lstStyle/>
            <a:p>
              <a:r>
                <a:rPr lang="en-US" sz="1800" b="1" i="1" dirty="0">
                  <a:latin typeface="Avenir Next" panose="020B0503020202020204" pitchFamily="34" charset="0"/>
                </a:rPr>
                <a:t>← src</a:t>
              </a:r>
              <a:r>
                <a:rPr lang="en-US" sz="1800" b="1" i="1" baseline="-25000" dirty="0">
                  <a:latin typeface="Avenir Next" panose="020B0503020202020204" pitchFamily="34" charset="0"/>
                </a:rPr>
                <a:t>3</a:t>
              </a:r>
              <a:endParaRPr lang="en-US" i="1" baseline="-25000" dirty="0"/>
            </a:p>
          </p:txBody>
        </p:sp>
        <p:sp>
          <p:nvSpPr>
            <p:cNvPr id="320" name="TextBox 319">
              <a:extLst>
                <a:ext uri="{FF2B5EF4-FFF2-40B4-BE49-F238E27FC236}">
                  <a16:creationId xmlns:a16="http://schemas.microsoft.com/office/drawing/2014/main" id="{F69479AD-FA49-1BC5-BDC2-F58781DBFEF0}"/>
                </a:ext>
              </a:extLst>
            </p:cNvPr>
            <p:cNvSpPr txBox="1"/>
            <p:nvPr/>
          </p:nvSpPr>
          <p:spPr>
            <a:xfrm>
              <a:off x="7887087" y="2771588"/>
              <a:ext cx="1081825" cy="369332"/>
            </a:xfrm>
            <a:prstGeom prst="rect">
              <a:avLst/>
            </a:prstGeom>
            <a:noFill/>
          </p:spPr>
          <p:txBody>
            <a:bodyPr wrap="square">
              <a:spAutoFit/>
            </a:bodyPr>
            <a:lstStyle/>
            <a:p>
              <a:r>
                <a:rPr lang="en-US" b="1" i="1" dirty="0">
                  <a:latin typeface="Avenir Next" panose="020B0503020202020204" pitchFamily="34" charset="0"/>
                </a:rPr>
                <a:t>← src</a:t>
              </a:r>
              <a:r>
                <a:rPr lang="en-US" b="1" i="1" baseline="-25000" dirty="0">
                  <a:latin typeface="Avenir Next" panose="020B0503020202020204" pitchFamily="34" charset="0"/>
                </a:rPr>
                <a:t>2</a:t>
              </a:r>
              <a:endParaRPr lang="en-US" i="1" baseline="-25000" dirty="0"/>
            </a:p>
          </p:txBody>
        </p:sp>
        <p:sp>
          <p:nvSpPr>
            <p:cNvPr id="321" name="TextBox 320">
              <a:extLst>
                <a:ext uri="{FF2B5EF4-FFF2-40B4-BE49-F238E27FC236}">
                  <a16:creationId xmlns:a16="http://schemas.microsoft.com/office/drawing/2014/main" id="{FF50B97B-EC1E-B7CB-CD42-C91BFFF4A3CB}"/>
                </a:ext>
              </a:extLst>
            </p:cNvPr>
            <p:cNvSpPr txBox="1"/>
            <p:nvPr/>
          </p:nvSpPr>
          <p:spPr>
            <a:xfrm>
              <a:off x="7887087" y="2545281"/>
              <a:ext cx="1081825" cy="369332"/>
            </a:xfrm>
            <a:prstGeom prst="rect">
              <a:avLst/>
            </a:prstGeom>
            <a:noFill/>
          </p:spPr>
          <p:txBody>
            <a:bodyPr wrap="square">
              <a:spAutoFit/>
            </a:bodyPr>
            <a:lstStyle/>
            <a:p>
              <a:r>
                <a:rPr lang="en-US" b="1" i="1" dirty="0">
                  <a:latin typeface="Avenir Next" panose="020B0503020202020204" pitchFamily="34" charset="0"/>
                </a:rPr>
                <a:t>← src</a:t>
              </a:r>
              <a:r>
                <a:rPr lang="en-US" b="1" i="1" baseline="-25000" dirty="0">
                  <a:latin typeface="Avenir Next" panose="020B0503020202020204" pitchFamily="34" charset="0"/>
                </a:rPr>
                <a:t>1</a:t>
              </a:r>
              <a:endParaRPr lang="en-US" i="1" baseline="-25000" dirty="0"/>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cxnSpLocks/>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grpSp>
        <p:nvGrpSpPr>
          <p:cNvPr id="2" name="Group 1">
            <a:extLst>
              <a:ext uri="{FF2B5EF4-FFF2-40B4-BE49-F238E27FC236}">
                <a16:creationId xmlns:a16="http://schemas.microsoft.com/office/drawing/2014/main" id="{1CE82247-058F-941E-2FE2-6BDFC787C848}"/>
              </a:ext>
            </a:extLst>
          </p:cNvPr>
          <p:cNvGrpSpPr/>
          <p:nvPr/>
        </p:nvGrpSpPr>
        <p:grpSpPr>
          <a:xfrm>
            <a:off x="1734834" y="2632962"/>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632962"/>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632962"/>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632962"/>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862568"/>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862568"/>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862568"/>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862568"/>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5" name="Group 664">
            <a:extLst>
              <a:ext uri="{FF2B5EF4-FFF2-40B4-BE49-F238E27FC236}">
                <a16:creationId xmlns:a16="http://schemas.microsoft.com/office/drawing/2014/main" id="{9BF94446-C972-A95A-7476-858D828A2E51}"/>
              </a:ext>
            </a:extLst>
          </p:cNvPr>
          <p:cNvGrpSpPr/>
          <p:nvPr/>
        </p:nvGrpSpPr>
        <p:grpSpPr>
          <a:xfrm>
            <a:off x="2040573" y="2860175"/>
            <a:ext cx="1108299" cy="191086"/>
            <a:chOff x="2134538" y="2017072"/>
            <a:chExt cx="1108299" cy="191086"/>
          </a:xfrm>
          <a:solidFill>
            <a:srgbClr val="1A82C4"/>
          </a:solidFill>
        </p:grpSpPr>
        <p:sp>
          <p:nvSpPr>
            <p:cNvPr id="668" name="Oval 667">
              <a:extLst>
                <a:ext uri="{FF2B5EF4-FFF2-40B4-BE49-F238E27FC236}">
                  <a16:creationId xmlns:a16="http://schemas.microsoft.com/office/drawing/2014/main" id="{7D78D162-D72E-BAD0-66AA-DF1BCEAFEE43}"/>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9" name="Oval 668">
              <a:extLst>
                <a:ext uri="{FF2B5EF4-FFF2-40B4-BE49-F238E27FC236}">
                  <a16:creationId xmlns:a16="http://schemas.microsoft.com/office/drawing/2014/main" id="{4D886438-1C5F-4588-1B07-62BED5EAA749}"/>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0" name="Oval 669">
              <a:extLst>
                <a:ext uri="{FF2B5EF4-FFF2-40B4-BE49-F238E27FC236}">
                  <a16:creationId xmlns:a16="http://schemas.microsoft.com/office/drawing/2014/main" id="{982E7BFC-3C11-5174-AD32-E177D79EA4E0}"/>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1" name="Oval 670">
              <a:extLst>
                <a:ext uri="{FF2B5EF4-FFF2-40B4-BE49-F238E27FC236}">
                  <a16:creationId xmlns:a16="http://schemas.microsoft.com/office/drawing/2014/main" id="{EE5103E5-25EF-7D58-3E17-6C5CFAC214AA}"/>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2" name="Oval 671">
              <a:extLst>
                <a:ext uri="{FF2B5EF4-FFF2-40B4-BE49-F238E27FC236}">
                  <a16:creationId xmlns:a16="http://schemas.microsoft.com/office/drawing/2014/main" id="{621A22CB-0BFF-2910-35E7-7AF5FC86D45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73" name="Group 672">
            <a:extLst>
              <a:ext uri="{FF2B5EF4-FFF2-40B4-BE49-F238E27FC236}">
                <a16:creationId xmlns:a16="http://schemas.microsoft.com/office/drawing/2014/main" id="{C673F05D-D447-334C-6651-FC9AC6C0CCCE}"/>
              </a:ext>
            </a:extLst>
          </p:cNvPr>
          <p:cNvGrpSpPr/>
          <p:nvPr/>
        </p:nvGrpSpPr>
        <p:grpSpPr>
          <a:xfrm>
            <a:off x="3598101" y="2860175"/>
            <a:ext cx="1108299" cy="191086"/>
            <a:chOff x="3692066" y="2017072"/>
            <a:chExt cx="1108299" cy="191086"/>
          </a:xfrm>
          <a:solidFill>
            <a:srgbClr val="1A82C4"/>
          </a:solidFill>
        </p:grpSpPr>
        <p:sp>
          <p:nvSpPr>
            <p:cNvPr id="677" name="Oval 676">
              <a:extLst>
                <a:ext uri="{FF2B5EF4-FFF2-40B4-BE49-F238E27FC236}">
                  <a16:creationId xmlns:a16="http://schemas.microsoft.com/office/drawing/2014/main" id="{AEB96A0A-F547-EC94-95C9-B5D71E7DB3D1}"/>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8" name="Oval 677">
              <a:extLst>
                <a:ext uri="{FF2B5EF4-FFF2-40B4-BE49-F238E27FC236}">
                  <a16:creationId xmlns:a16="http://schemas.microsoft.com/office/drawing/2014/main" id="{715BA3AD-51ED-960F-5C78-9EFB05985789}"/>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9" name="Oval 678">
              <a:extLst>
                <a:ext uri="{FF2B5EF4-FFF2-40B4-BE49-F238E27FC236}">
                  <a16:creationId xmlns:a16="http://schemas.microsoft.com/office/drawing/2014/main" id="{BEC6AC32-44EC-D2B5-FE51-7A80070B1C3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0" name="Oval 679">
              <a:extLst>
                <a:ext uri="{FF2B5EF4-FFF2-40B4-BE49-F238E27FC236}">
                  <a16:creationId xmlns:a16="http://schemas.microsoft.com/office/drawing/2014/main" id="{528D6230-7C31-F4B0-83C4-A16590B32521}"/>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1" name="Oval 680">
              <a:extLst>
                <a:ext uri="{FF2B5EF4-FFF2-40B4-BE49-F238E27FC236}">
                  <a16:creationId xmlns:a16="http://schemas.microsoft.com/office/drawing/2014/main" id="{B9DCB362-87ED-632B-D25E-FE04D1D069B5}"/>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82" name="Group 681">
            <a:extLst>
              <a:ext uri="{FF2B5EF4-FFF2-40B4-BE49-F238E27FC236}">
                <a16:creationId xmlns:a16="http://schemas.microsoft.com/office/drawing/2014/main" id="{D0D45E6E-A482-CC59-236E-F5EDB92A99A6}"/>
              </a:ext>
            </a:extLst>
          </p:cNvPr>
          <p:cNvGrpSpPr/>
          <p:nvPr/>
        </p:nvGrpSpPr>
        <p:grpSpPr>
          <a:xfrm>
            <a:off x="5164773" y="2860175"/>
            <a:ext cx="1108299" cy="191086"/>
            <a:chOff x="5258738" y="2017072"/>
            <a:chExt cx="1108299" cy="191086"/>
          </a:xfrm>
          <a:solidFill>
            <a:srgbClr val="1A82C4"/>
          </a:solidFill>
        </p:grpSpPr>
        <p:sp>
          <p:nvSpPr>
            <p:cNvPr id="685" name="Oval 684">
              <a:extLst>
                <a:ext uri="{FF2B5EF4-FFF2-40B4-BE49-F238E27FC236}">
                  <a16:creationId xmlns:a16="http://schemas.microsoft.com/office/drawing/2014/main" id="{C2D6F263-BBC4-CA02-0A85-A6124A052017}"/>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6" name="Oval 685">
              <a:extLst>
                <a:ext uri="{FF2B5EF4-FFF2-40B4-BE49-F238E27FC236}">
                  <a16:creationId xmlns:a16="http://schemas.microsoft.com/office/drawing/2014/main" id="{D3351AD3-B74F-B796-0FC7-3A52504DBA02}"/>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Oval 686">
              <a:extLst>
                <a:ext uri="{FF2B5EF4-FFF2-40B4-BE49-F238E27FC236}">
                  <a16:creationId xmlns:a16="http://schemas.microsoft.com/office/drawing/2014/main" id="{17DC67DF-CDC6-052A-D003-BD71E1217C16}"/>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Oval 687">
              <a:extLst>
                <a:ext uri="{FF2B5EF4-FFF2-40B4-BE49-F238E27FC236}">
                  <a16:creationId xmlns:a16="http://schemas.microsoft.com/office/drawing/2014/main" id="{7BC5DEC4-ACE5-82EA-15FE-A0CBE242B02E}"/>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9" name="Oval 688">
              <a:extLst>
                <a:ext uri="{FF2B5EF4-FFF2-40B4-BE49-F238E27FC236}">
                  <a16:creationId xmlns:a16="http://schemas.microsoft.com/office/drawing/2014/main" id="{58F6F760-3971-4DB7-C44F-B8735B242D2F}"/>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90" name="Group 689">
            <a:extLst>
              <a:ext uri="{FF2B5EF4-FFF2-40B4-BE49-F238E27FC236}">
                <a16:creationId xmlns:a16="http://schemas.microsoft.com/office/drawing/2014/main" id="{D0B29526-41FE-F5A5-7660-DC2BD54B0224}"/>
              </a:ext>
            </a:extLst>
          </p:cNvPr>
          <p:cNvGrpSpPr/>
          <p:nvPr/>
        </p:nvGrpSpPr>
        <p:grpSpPr>
          <a:xfrm>
            <a:off x="6722301" y="2860175"/>
            <a:ext cx="1108299" cy="191086"/>
            <a:chOff x="6816266" y="2017072"/>
            <a:chExt cx="1108299" cy="191086"/>
          </a:xfrm>
          <a:solidFill>
            <a:srgbClr val="1A82C4"/>
          </a:solidFill>
        </p:grpSpPr>
        <p:sp>
          <p:nvSpPr>
            <p:cNvPr id="693" name="Oval 692">
              <a:extLst>
                <a:ext uri="{FF2B5EF4-FFF2-40B4-BE49-F238E27FC236}">
                  <a16:creationId xmlns:a16="http://schemas.microsoft.com/office/drawing/2014/main" id="{4006840C-85A7-E9A4-0807-A677EEB6D8E4}"/>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4" name="Oval 693">
              <a:extLst>
                <a:ext uri="{FF2B5EF4-FFF2-40B4-BE49-F238E27FC236}">
                  <a16:creationId xmlns:a16="http://schemas.microsoft.com/office/drawing/2014/main" id="{A2278E04-2654-A400-63A4-231D3C973790}"/>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5" name="Oval 694">
              <a:extLst>
                <a:ext uri="{FF2B5EF4-FFF2-40B4-BE49-F238E27FC236}">
                  <a16:creationId xmlns:a16="http://schemas.microsoft.com/office/drawing/2014/main" id="{40886D91-EBE9-4EA5-0A3F-22C9FAD8D3D8}"/>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6" name="Oval 695">
              <a:extLst>
                <a:ext uri="{FF2B5EF4-FFF2-40B4-BE49-F238E27FC236}">
                  <a16:creationId xmlns:a16="http://schemas.microsoft.com/office/drawing/2014/main" id="{9A424F40-5137-80C5-F23B-6D6E606D23A7}"/>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7" name="Oval 696">
              <a:extLst>
                <a:ext uri="{FF2B5EF4-FFF2-40B4-BE49-F238E27FC236}">
                  <a16:creationId xmlns:a16="http://schemas.microsoft.com/office/drawing/2014/main" id="{7C995BF4-972A-FF53-2CA5-7797AAEE0653}"/>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0" y="6062520"/>
            <a:ext cx="9144000" cy="430887"/>
          </a:xfrm>
          <a:prstGeom prst="rect">
            <a:avLst/>
          </a:prstGeom>
          <a:noFill/>
        </p:spPr>
        <p:txBody>
          <a:bodyPr wrap="square">
            <a:spAutoFit/>
          </a:bodyPr>
          <a:lstStyle/>
          <a:p>
            <a:pPr algn="ctr" fontAlgn="t"/>
            <a:r>
              <a:rPr lang="en-US" sz="1100" dirty="0">
                <a:effectLst/>
                <a:latin typeface="Avenir Next" panose="020B0503020202020204" pitchFamily="34" charset="0"/>
              </a:rPr>
              <a:t>Seshadri, Vivek, et al. "</a:t>
            </a:r>
            <a:r>
              <a:rPr lang="en-US" sz="1100" b="1" dirty="0">
                <a:solidFill>
                  <a:schemeClr val="accent4"/>
                </a:solidFill>
                <a:effectLst/>
                <a:latin typeface="Avenir Next" panose="020B0503020202020204" pitchFamily="34" charset="0"/>
              </a:rPr>
              <a:t> Ambit: In-Memory </a:t>
            </a:r>
            <a:r>
              <a:rPr lang="en-US" sz="1100" b="1" dirty="0">
                <a:solidFill>
                  <a:schemeClr val="accent4"/>
                </a:solidFill>
                <a:latin typeface="Avenir Next" panose="020B0503020202020204" pitchFamily="34" charset="0"/>
              </a:rPr>
              <a:t>A</a:t>
            </a:r>
            <a:r>
              <a:rPr lang="en-US" sz="1100" b="1" dirty="0">
                <a:solidFill>
                  <a:schemeClr val="accent4"/>
                </a:solidFill>
                <a:effectLst/>
                <a:latin typeface="Avenir Next" panose="020B0503020202020204" pitchFamily="34" charset="0"/>
              </a:rPr>
              <a:t>ccelerator for Bulk </a:t>
            </a:r>
            <a:r>
              <a:rPr lang="en-US" sz="1100" b="1" dirty="0">
                <a:solidFill>
                  <a:schemeClr val="accent4"/>
                </a:solidFill>
                <a:latin typeface="Avenir Next" panose="020B0503020202020204" pitchFamily="34" charset="0"/>
              </a:rPr>
              <a:t>B</a:t>
            </a:r>
            <a:r>
              <a:rPr lang="en-US" sz="1100" b="1" dirty="0">
                <a:solidFill>
                  <a:schemeClr val="accent4"/>
                </a:solidFill>
                <a:effectLst/>
                <a:latin typeface="Avenir Next" panose="020B0503020202020204" pitchFamily="34" charset="0"/>
              </a:rPr>
              <a:t>itwise Operations </a:t>
            </a:r>
            <a:br>
              <a:rPr lang="en-US" sz="1100" b="1" dirty="0">
                <a:solidFill>
                  <a:schemeClr val="accent4"/>
                </a:solidFill>
                <a:effectLst/>
                <a:latin typeface="Avenir Next" panose="020B0503020202020204" pitchFamily="34" charset="0"/>
              </a:rPr>
            </a:br>
            <a:r>
              <a:rPr lang="en-US" sz="1100" b="1" dirty="0">
                <a:solidFill>
                  <a:schemeClr val="accent4"/>
                </a:solidFill>
                <a:effectLst/>
                <a:latin typeface="Avenir Next" panose="020B0503020202020204" pitchFamily="34" charset="0"/>
              </a:rPr>
              <a:t>Using Commodity DRAM Technology</a:t>
            </a:r>
            <a:r>
              <a:rPr lang="en-US" sz="1100" dirty="0">
                <a:effectLst/>
                <a:latin typeface="Avenir Next" panose="020B0503020202020204" pitchFamily="34" charset="0"/>
              </a:rPr>
              <a:t>," in MICRO, 2017</a:t>
            </a:r>
            <a:endParaRPr lang="en-US" sz="1100" dirty="0">
              <a:latin typeface="Avenir Next" panose="020B0503020202020204" pitchFamily="34" charset="0"/>
            </a:endParaRP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In-DRAM majority is performed by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simultaneously activating three DRAM rows</a:t>
            </a:r>
            <a:endParaRPr lang="en-US" sz="2200" b="1" dirty="0">
              <a:solidFill>
                <a:schemeClr val="tx1"/>
              </a:solidFill>
              <a:latin typeface="Avenir Next" panose="020B0503020202020204" pitchFamily="34" charset="0"/>
            </a:endParaRPr>
          </a:p>
        </p:txBody>
      </p:sp>
      <p:grpSp>
        <p:nvGrpSpPr>
          <p:cNvPr id="701" name="Group 700">
            <a:extLst>
              <a:ext uri="{FF2B5EF4-FFF2-40B4-BE49-F238E27FC236}">
                <a16:creationId xmlns:a16="http://schemas.microsoft.com/office/drawing/2014/main" id="{2A13BFA4-7F50-5E2F-AFA2-EDF4A32475D1}"/>
              </a:ext>
            </a:extLst>
          </p:cNvPr>
          <p:cNvGrpSpPr/>
          <p:nvPr/>
        </p:nvGrpSpPr>
        <p:grpSpPr>
          <a:xfrm>
            <a:off x="7887087" y="2545281"/>
            <a:ext cx="1081825" cy="821945"/>
            <a:chOff x="7887087" y="2545281"/>
            <a:chExt cx="1081825" cy="821945"/>
          </a:xfrm>
        </p:grpSpPr>
        <p:sp>
          <p:nvSpPr>
            <p:cNvPr id="698" name="TextBox 697">
              <a:extLst>
                <a:ext uri="{FF2B5EF4-FFF2-40B4-BE49-F238E27FC236}">
                  <a16:creationId xmlns:a16="http://schemas.microsoft.com/office/drawing/2014/main" id="{A8B59A6C-A709-CBCE-93D7-CC0340BEE5BE}"/>
                </a:ext>
              </a:extLst>
            </p:cNvPr>
            <p:cNvSpPr txBox="1"/>
            <p:nvPr/>
          </p:nvSpPr>
          <p:spPr>
            <a:xfrm>
              <a:off x="7887087" y="2997894"/>
              <a:ext cx="1081825" cy="369332"/>
            </a:xfrm>
            <a:prstGeom prst="rect">
              <a:avLst/>
            </a:prstGeom>
            <a:noFill/>
          </p:spPr>
          <p:txBody>
            <a:bodyPr wrap="square">
              <a:spAutoFit/>
            </a:bodyPr>
            <a:lstStyle/>
            <a:p>
              <a:r>
                <a:rPr lang="en-US" sz="1800" b="1" i="1" dirty="0">
                  <a:solidFill>
                    <a:srgbClr val="C00000"/>
                  </a:solidFill>
                  <a:latin typeface="Avenir Next" panose="020B0503020202020204" pitchFamily="34" charset="0"/>
                </a:rPr>
                <a:t>← src</a:t>
              </a:r>
              <a:r>
                <a:rPr lang="en-US" sz="1800" b="1" i="1" baseline="-25000" dirty="0">
                  <a:solidFill>
                    <a:srgbClr val="C00000"/>
                  </a:solidFill>
                  <a:latin typeface="Avenir Next" panose="020B0503020202020204" pitchFamily="34" charset="0"/>
                </a:rPr>
                <a:t>3</a:t>
              </a:r>
              <a:endParaRPr lang="en-US" i="1" baseline="-25000" dirty="0">
                <a:solidFill>
                  <a:srgbClr val="C00000"/>
                </a:solidFill>
              </a:endParaRPr>
            </a:p>
          </p:txBody>
        </p:sp>
        <p:sp>
          <p:nvSpPr>
            <p:cNvPr id="699" name="TextBox 698">
              <a:extLst>
                <a:ext uri="{FF2B5EF4-FFF2-40B4-BE49-F238E27FC236}">
                  <a16:creationId xmlns:a16="http://schemas.microsoft.com/office/drawing/2014/main" id="{84459065-54F5-3A52-D8FA-A4BB93A15FBA}"/>
                </a:ext>
              </a:extLst>
            </p:cNvPr>
            <p:cNvSpPr txBox="1"/>
            <p:nvPr/>
          </p:nvSpPr>
          <p:spPr>
            <a:xfrm>
              <a:off x="7887087" y="2771588"/>
              <a:ext cx="1081825" cy="369332"/>
            </a:xfrm>
            <a:prstGeom prst="rect">
              <a:avLst/>
            </a:prstGeom>
            <a:noFill/>
          </p:spPr>
          <p:txBody>
            <a:bodyPr wrap="square">
              <a:spAutoFit/>
            </a:bodyPr>
            <a:lstStyle/>
            <a:p>
              <a:r>
                <a:rPr lang="en-US" b="1" i="1" dirty="0">
                  <a:solidFill>
                    <a:srgbClr val="C00000"/>
                  </a:solidFill>
                  <a:latin typeface="Avenir Next" panose="020B0503020202020204" pitchFamily="34" charset="0"/>
                </a:rPr>
                <a:t>← src</a:t>
              </a:r>
              <a:r>
                <a:rPr lang="en-US" b="1" i="1" baseline="-25000" dirty="0">
                  <a:solidFill>
                    <a:srgbClr val="C00000"/>
                  </a:solidFill>
                  <a:latin typeface="Avenir Next" panose="020B0503020202020204" pitchFamily="34" charset="0"/>
                </a:rPr>
                <a:t>2</a:t>
              </a:r>
              <a:endParaRPr lang="en-US" i="1" baseline="-25000" dirty="0">
                <a:solidFill>
                  <a:srgbClr val="C00000"/>
                </a:solidFill>
              </a:endParaRPr>
            </a:p>
          </p:txBody>
        </p:sp>
        <p:sp>
          <p:nvSpPr>
            <p:cNvPr id="700" name="TextBox 699">
              <a:extLst>
                <a:ext uri="{FF2B5EF4-FFF2-40B4-BE49-F238E27FC236}">
                  <a16:creationId xmlns:a16="http://schemas.microsoft.com/office/drawing/2014/main" id="{C798F648-7C04-A4A0-7E1A-357523EA9C2C}"/>
                </a:ext>
              </a:extLst>
            </p:cNvPr>
            <p:cNvSpPr txBox="1"/>
            <p:nvPr/>
          </p:nvSpPr>
          <p:spPr>
            <a:xfrm>
              <a:off x="7887087" y="2545281"/>
              <a:ext cx="1081825" cy="369332"/>
            </a:xfrm>
            <a:prstGeom prst="rect">
              <a:avLst/>
            </a:prstGeom>
            <a:noFill/>
          </p:spPr>
          <p:txBody>
            <a:bodyPr wrap="square">
              <a:spAutoFit/>
            </a:bodyPr>
            <a:lstStyle/>
            <a:p>
              <a:r>
                <a:rPr lang="en-US" b="1" i="1" dirty="0">
                  <a:solidFill>
                    <a:srgbClr val="C00000"/>
                  </a:solidFill>
                  <a:latin typeface="Avenir Next" panose="020B0503020202020204" pitchFamily="34" charset="0"/>
                </a:rPr>
                <a:t>← src</a:t>
              </a:r>
              <a:r>
                <a:rPr lang="en-US" b="1" i="1" baseline="-25000" dirty="0">
                  <a:solidFill>
                    <a:srgbClr val="C00000"/>
                  </a:solidFill>
                  <a:latin typeface="Avenir Next" panose="020B0503020202020204" pitchFamily="34" charset="0"/>
                </a:rPr>
                <a:t>1</a:t>
              </a:r>
              <a:endParaRPr lang="en-US" i="1" baseline="-25000" dirty="0">
                <a:solidFill>
                  <a:srgbClr val="C00000"/>
                </a:solidFill>
              </a:endParaRPr>
            </a:p>
          </p:txBody>
        </p:sp>
      </p:grpSp>
      <p:sp>
        <p:nvSpPr>
          <p:cNvPr id="675" name="Title 1">
            <a:extLst>
              <a:ext uri="{FF2B5EF4-FFF2-40B4-BE49-F238E27FC236}">
                <a16:creationId xmlns:a16="http://schemas.microsoft.com/office/drawing/2014/main" id="{491A6786-ADC4-26AC-F886-8098AA6EB6F4}"/>
              </a:ext>
            </a:extLst>
          </p:cNvPr>
          <p:cNvSpPr txBox="1">
            <a:spLocks/>
          </p:cNvSpPr>
          <p:nvPr/>
        </p:nvSpPr>
        <p:spPr>
          <a:xfrm>
            <a:off x="0" y="0"/>
            <a:ext cx="9144000" cy="1058174"/>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4400" b="1" kern="1200">
                <a:solidFill>
                  <a:srgbClr val="1A7FC7"/>
                </a:solidFill>
                <a:latin typeface="Avenir Next" panose="020B0503020202020204" pitchFamily="34" charset="0"/>
                <a:ea typeface="+mj-ea"/>
                <a:cs typeface="FUTURA MEDIUM" panose="020B0602020204020303" pitchFamily="34" charset="-79"/>
              </a:defRPr>
            </a:lvl1pPr>
          </a:lstStyle>
          <a:p>
            <a:r>
              <a:rPr lang="en-US" sz="3600"/>
              <a:t>Background: </a:t>
            </a:r>
            <a:br>
              <a:rPr lang="en-US" sz="3600"/>
            </a:br>
            <a:r>
              <a:rPr lang="en-US" sz="2800"/>
              <a:t>In-DRAM Majority Operations</a:t>
            </a:r>
            <a:endParaRPr lang="en-US" sz="2800" dirty="0"/>
          </a:p>
        </p:txBody>
      </p:sp>
    </p:spTree>
    <p:extLst>
      <p:ext uri="{BB962C8B-B14F-4D97-AF65-F5344CB8AC3E}">
        <p14:creationId xmlns:p14="http://schemas.microsoft.com/office/powerpoint/2010/main" val="985617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10" presetClass="entr" presetSubtype="0" fill="hold" nodeType="withEffect">
                                  <p:stCondLst>
                                    <p:cond delay="0"/>
                                  </p:stCondLst>
                                  <p:childTnLst>
                                    <p:set>
                                      <p:cBhvr>
                                        <p:cTn id="63" dur="1" fill="hold">
                                          <p:stCondLst>
                                            <p:cond delay="0"/>
                                          </p:stCondLst>
                                        </p:cTn>
                                        <p:tgtEl>
                                          <p:spTgt spid="701"/>
                                        </p:tgtEl>
                                        <p:attrNameLst>
                                          <p:attrName>style.visibility</p:attrName>
                                        </p:attrNameLst>
                                      </p:cBhvr>
                                      <p:to>
                                        <p:strVal val="visible"/>
                                      </p:to>
                                    </p:set>
                                    <p:animEffect transition="in" filter="fade">
                                      <p:cBhvr>
                                        <p:cTn id="64" dur="500"/>
                                        <p:tgtEl>
                                          <p:spTgt spid="701"/>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4" fill="hold" nodeType="clickEffect">
                                  <p:stCondLst>
                                    <p:cond delay="0"/>
                                  </p:stCondLst>
                                  <p:childTnLst>
                                    <p:set>
                                      <p:cBhvr>
                                        <p:cTn id="68" dur="1" fill="hold">
                                          <p:stCondLst>
                                            <p:cond delay="0"/>
                                          </p:stCondLst>
                                        </p:cTn>
                                        <p:tgtEl>
                                          <p:spTgt spid="665"/>
                                        </p:tgtEl>
                                        <p:attrNameLst>
                                          <p:attrName>style.visibility</p:attrName>
                                        </p:attrNameLst>
                                      </p:cBhvr>
                                      <p:to>
                                        <p:strVal val="visible"/>
                                      </p:to>
                                    </p:set>
                                    <p:animEffect transition="in" filter="wipe(down)">
                                      <p:cBhvr>
                                        <p:cTn id="69" dur="500"/>
                                        <p:tgtEl>
                                          <p:spTgt spid="665"/>
                                        </p:tgtEl>
                                      </p:cBhvr>
                                    </p:animEffect>
                                  </p:childTnLst>
                                </p:cTn>
                              </p:par>
                              <p:par>
                                <p:cTn id="70" presetID="22" presetClass="entr" presetSubtype="4" fill="hold" nodeType="withEffect">
                                  <p:stCondLst>
                                    <p:cond delay="0"/>
                                  </p:stCondLst>
                                  <p:childTnLst>
                                    <p:set>
                                      <p:cBhvr>
                                        <p:cTn id="71" dur="1" fill="hold">
                                          <p:stCondLst>
                                            <p:cond delay="0"/>
                                          </p:stCondLst>
                                        </p:cTn>
                                        <p:tgtEl>
                                          <p:spTgt spid="673"/>
                                        </p:tgtEl>
                                        <p:attrNameLst>
                                          <p:attrName>style.visibility</p:attrName>
                                        </p:attrNameLst>
                                      </p:cBhvr>
                                      <p:to>
                                        <p:strVal val="visible"/>
                                      </p:to>
                                    </p:set>
                                    <p:animEffect transition="in" filter="wipe(down)">
                                      <p:cBhvr>
                                        <p:cTn id="72" dur="500"/>
                                        <p:tgtEl>
                                          <p:spTgt spid="673"/>
                                        </p:tgtEl>
                                      </p:cBhvr>
                                    </p:animEffect>
                                  </p:childTnLst>
                                </p:cTn>
                              </p:par>
                              <p:par>
                                <p:cTn id="73" presetID="22" presetClass="entr" presetSubtype="4" fill="hold" nodeType="withEffect">
                                  <p:stCondLst>
                                    <p:cond delay="0"/>
                                  </p:stCondLst>
                                  <p:childTnLst>
                                    <p:set>
                                      <p:cBhvr>
                                        <p:cTn id="74" dur="1" fill="hold">
                                          <p:stCondLst>
                                            <p:cond delay="0"/>
                                          </p:stCondLst>
                                        </p:cTn>
                                        <p:tgtEl>
                                          <p:spTgt spid="682"/>
                                        </p:tgtEl>
                                        <p:attrNameLst>
                                          <p:attrName>style.visibility</p:attrName>
                                        </p:attrNameLst>
                                      </p:cBhvr>
                                      <p:to>
                                        <p:strVal val="visible"/>
                                      </p:to>
                                    </p:set>
                                    <p:animEffect transition="in" filter="wipe(down)">
                                      <p:cBhvr>
                                        <p:cTn id="75" dur="500"/>
                                        <p:tgtEl>
                                          <p:spTgt spid="682"/>
                                        </p:tgtEl>
                                      </p:cBhvr>
                                    </p:animEffect>
                                  </p:childTnLst>
                                </p:cTn>
                              </p:par>
                              <p:par>
                                <p:cTn id="76" presetID="22" presetClass="entr" presetSubtype="4" fill="hold" nodeType="withEffect">
                                  <p:stCondLst>
                                    <p:cond delay="0"/>
                                  </p:stCondLst>
                                  <p:childTnLst>
                                    <p:set>
                                      <p:cBhvr>
                                        <p:cTn id="77" dur="1" fill="hold">
                                          <p:stCondLst>
                                            <p:cond delay="0"/>
                                          </p:stCondLst>
                                        </p:cTn>
                                        <p:tgtEl>
                                          <p:spTgt spid="690"/>
                                        </p:tgtEl>
                                        <p:attrNameLst>
                                          <p:attrName>style.visibility</p:attrName>
                                        </p:attrNameLst>
                                      </p:cBhvr>
                                      <p:to>
                                        <p:strVal val="visible"/>
                                      </p:to>
                                    </p:set>
                                    <p:animEffect transition="in" filter="wipe(down)">
                                      <p:cBhvr>
                                        <p:cTn id="78" dur="500"/>
                                        <p:tgtEl>
                                          <p:spTgt spid="6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2" name="Group 701">
            <a:extLst>
              <a:ext uri="{FF2B5EF4-FFF2-40B4-BE49-F238E27FC236}">
                <a16:creationId xmlns:a16="http://schemas.microsoft.com/office/drawing/2014/main" id="{2B6C259C-C63A-5E8F-C279-45B4471A6A0E}"/>
              </a:ext>
            </a:extLst>
          </p:cNvPr>
          <p:cNvGrpSpPr/>
          <p:nvPr/>
        </p:nvGrpSpPr>
        <p:grpSpPr>
          <a:xfrm>
            <a:off x="7887087" y="2545281"/>
            <a:ext cx="1081825" cy="821945"/>
            <a:chOff x="7887087" y="2545281"/>
            <a:chExt cx="1081825" cy="821945"/>
          </a:xfrm>
        </p:grpSpPr>
        <p:sp>
          <p:nvSpPr>
            <p:cNvPr id="703" name="TextBox 702">
              <a:extLst>
                <a:ext uri="{FF2B5EF4-FFF2-40B4-BE49-F238E27FC236}">
                  <a16:creationId xmlns:a16="http://schemas.microsoft.com/office/drawing/2014/main" id="{33137FE4-B408-F6F6-C4FC-0DE6F6216D46}"/>
                </a:ext>
              </a:extLst>
            </p:cNvPr>
            <p:cNvSpPr txBox="1"/>
            <p:nvPr/>
          </p:nvSpPr>
          <p:spPr>
            <a:xfrm>
              <a:off x="7887087" y="2997894"/>
              <a:ext cx="1081825" cy="369332"/>
            </a:xfrm>
            <a:prstGeom prst="rect">
              <a:avLst/>
            </a:prstGeom>
            <a:noFill/>
          </p:spPr>
          <p:txBody>
            <a:bodyPr wrap="square">
              <a:spAutoFit/>
            </a:bodyPr>
            <a:lstStyle/>
            <a:p>
              <a:r>
                <a:rPr lang="en-US" sz="1800" b="1" i="1" dirty="0">
                  <a:latin typeface="Avenir Next" panose="020B0503020202020204" pitchFamily="34" charset="0"/>
                </a:rPr>
                <a:t>← src</a:t>
              </a:r>
              <a:r>
                <a:rPr lang="en-US" sz="1800" b="1" i="1" baseline="-25000" dirty="0">
                  <a:latin typeface="Avenir Next" panose="020B0503020202020204" pitchFamily="34" charset="0"/>
                </a:rPr>
                <a:t>3</a:t>
              </a:r>
              <a:endParaRPr lang="en-US" i="1" baseline="-25000" dirty="0"/>
            </a:p>
          </p:txBody>
        </p:sp>
        <p:sp>
          <p:nvSpPr>
            <p:cNvPr id="320" name="TextBox 319">
              <a:extLst>
                <a:ext uri="{FF2B5EF4-FFF2-40B4-BE49-F238E27FC236}">
                  <a16:creationId xmlns:a16="http://schemas.microsoft.com/office/drawing/2014/main" id="{F69479AD-FA49-1BC5-BDC2-F58781DBFEF0}"/>
                </a:ext>
              </a:extLst>
            </p:cNvPr>
            <p:cNvSpPr txBox="1"/>
            <p:nvPr/>
          </p:nvSpPr>
          <p:spPr>
            <a:xfrm>
              <a:off x="7887087" y="2771588"/>
              <a:ext cx="1081825" cy="369332"/>
            </a:xfrm>
            <a:prstGeom prst="rect">
              <a:avLst/>
            </a:prstGeom>
            <a:noFill/>
          </p:spPr>
          <p:txBody>
            <a:bodyPr wrap="square">
              <a:spAutoFit/>
            </a:bodyPr>
            <a:lstStyle/>
            <a:p>
              <a:r>
                <a:rPr lang="en-US" b="1" i="1" dirty="0">
                  <a:latin typeface="Avenir Next" panose="020B0503020202020204" pitchFamily="34" charset="0"/>
                </a:rPr>
                <a:t>← src</a:t>
              </a:r>
              <a:r>
                <a:rPr lang="en-US" b="1" i="1" baseline="-25000" dirty="0">
                  <a:latin typeface="Avenir Next" panose="020B0503020202020204" pitchFamily="34" charset="0"/>
                </a:rPr>
                <a:t>2</a:t>
              </a:r>
              <a:endParaRPr lang="en-US" i="1" baseline="-25000" dirty="0"/>
            </a:p>
          </p:txBody>
        </p:sp>
        <p:sp>
          <p:nvSpPr>
            <p:cNvPr id="321" name="TextBox 320">
              <a:extLst>
                <a:ext uri="{FF2B5EF4-FFF2-40B4-BE49-F238E27FC236}">
                  <a16:creationId xmlns:a16="http://schemas.microsoft.com/office/drawing/2014/main" id="{FF50B97B-EC1E-B7CB-CD42-C91BFFF4A3CB}"/>
                </a:ext>
              </a:extLst>
            </p:cNvPr>
            <p:cNvSpPr txBox="1"/>
            <p:nvPr/>
          </p:nvSpPr>
          <p:spPr>
            <a:xfrm>
              <a:off x="7887087" y="2545281"/>
              <a:ext cx="1081825" cy="369332"/>
            </a:xfrm>
            <a:prstGeom prst="rect">
              <a:avLst/>
            </a:prstGeom>
            <a:noFill/>
          </p:spPr>
          <p:txBody>
            <a:bodyPr wrap="square">
              <a:spAutoFit/>
            </a:bodyPr>
            <a:lstStyle/>
            <a:p>
              <a:r>
                <a:rPr lang="en-US" b="1" i="1" dirty="0">
                  <a:latin typeface="Avenir Next" panose="020B0503020202020204" pitchFamily="34" charset="0"/>
                </a:rPr>
                <a:t>← src</a:t>
              </a:r>
              <a:r>
                <a:rPr lang="en-US" b="1" i="1" baseline="-25000" dirty="0">
                  <a:latin typeface="Avenir Next" panose="020B0503020202020204" pitchFamily="34" charset="0"/>
                </a:rPr>
                <a:t>1</a:t>
              </a:r>
              <a:endParaRPr lang="en-US" i="1" baseline="-25000" dirty="0"/>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cxnSpLocks/>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0" y="0"/>
            <a:ext cx="9144000" cy="1058174"/>
          </a:xfrm>
        </p:spPr>
        <p:txBody>
          <a:bodyPr>
            <a:noAutofit/>
          </a:bodyPr>
          <a:lstStyle/>
          <a:p>
            <a:r>
              <a:rPr lang="en-US" sz="3600" dirty="0"/>
              <a:t>Background: </a:t>
            </a:r>
            <a:br>
              <a:rPr lang="en-US" sz="3600" dirty="0"/>
            </a:br>
            <a:r>
              <a:rPr lang="en-US" sz="2800" dirty="0"/>
              <a:t>In-DRAM Majority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632962"/>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C00000"/>
                </a:solidFill>
                <a:effectLst/>
                <a:uLnTx/>
                <a:uFillTx/>
                <a:latin typeface="Avenir Next" panose="020B0503020202020204" pitchFamily="34" charset="0"/>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632962"/>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632962"/>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632962"/>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862568"/>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862568"/>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862568"/>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862568"/>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5" name="Group 664">
            <a:extLst>
              <a:ext uri="{FF2B5EF4-FFF2-40B4-BE49-F238E27FC236}">
                <a16:creationId xmlns:a16="http://schemas.microsoft.com/office/drawing/2014/main" id="{9BF94446-C972-A95A-7476-858D828A2E51}"/>
              </a:ext>
            </a:extLst>
          </p:cNvPr>
          <p:cNvGrpSpPr/>
          <p:nvPr/>
        </p:nvGrpSpPr>
        <p:grpSpPr>
          <a:xfrm>
            <a:off x="2040573" y="2860175"/>
            <a:ext cx="1108299" cy="191086"/>
            <a:chOff x="2134538" y="2017072"/>
            <a:chExt cx="1108299" cy="191086"/>
          </a:xfrm>
          <a:solidFill>
            <a:srgbClr val="1A82C4"/>
          </a:solidFill>
        </p:grpSpPr>
        <p:sp>
          <p:nvSpPr>
            <p:cNvPr id="668" name="Oval 667">
              <a:extLst>
                <a:ext uri="{FF2B5EF4-FFF2-40B4-BE49-F238E27FC236}">
                  <a16:creationId xmlns:a16="http://schemas.microsoft.com/office/drawing/2014/main" id="{7D78D162-D72E-BAD0-66AA-DF1BCEAFEE43}"/>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9" name="Oval 668">
              <a:extLst>
                <a:ext uri="{FF2B5EF4-FFF2-40B4-BE49-F238E27FC236}">
                  <a16:creationId xmlns:a16="http://schemas.microsoft.com/office/drawing/2014/main" id="{4D886438-1C5F-4588-1B07-62BED5EAA749}"/>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0" name="Oval 669">
              <a:extLst>
                <a:ext uri="{FF2B5EF4-FFF2-40B4-BE49-F238E27FC236}">
                  <a16:creationId xmlns:a16="http://schemas.microsoft.com/office/drawing/2014/main" id="{982E7BFC-3C11-5174-AD32-E177D79EA4E0}"/>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1" name="Oval 670">
              <a:extLst>
                <a:ext uri="{FF2B5EF4-FFF2-40B4-BE49-F238E27FC236}">
                  <a16:creationId xmlns:a16="http://schemas.microsoft.com/office/drawing/2014/main" id="{EE5103E5-25EF-7D58-3E17-6C5CFAC214AA}"/>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2" name="Oval 671">
              <a:extLst>
                <a:ext uri="{FF2B5EF4-FFF2-40B4-BE49-F238E27FC236}">
                  <a16:creationId xmlns:a16="http://schemas.microsoft.com/office/drawing/2014/main" id="{621A22CB-0BFF-2910-35E7-7AF5FC86D45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73" name="Group 672">
            <a:extLst>
              <a:ext uri="{FF2B5EF4-FFF2-40B4-BE49-F238E27FC236}">
                <a16:creationId xmlns:a16="http://schemas.microsoft.com/office/drawing/2014/main" id="{C673F05D-D447-334C-6651-FC9AC6C0CCCE}"/>
              </a:ext>
            </a:extLst>
          </p:cNvPr>
          <p:cNvGrpSpPr/>
          <p:nvPr/>
        </p:nvGrpSpPr>
        <p:grpSpPr>
          <a:xfrm>
            <a:off x="3598101" y="2860175"/>
            <a:ext cx="1108299" cy="191086"/>
            <a:chOff x="3692066" y="2017072"/>
            <a:chExt cx="1108299" cy="191086"/>
          </a:xfrm>
          <a:solidFill>
            <a:srgbClr val="1A82C4"/>
          </a:solidFill>
        </p:grpSpPr>
        <p:sp>
          <p:nvSpPr>
            <p:cNvPr id="677" name="Oval 676">
              <a:extLst>
                <a:ext uri="{FF2B5EF4-FFF2-40B4-BE49-F238E27FC236}">
                  <a16:creationId xmlns:a16="http://schemas.microsoft.com/office/drawing/2014/main" id="{AEB96A0A-F547-EC94-95C9-B5D71E7DB3D1}"/>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8" name="Oval 677">
              <a:extLst>
                <a:ext uri="{FF2B5EF4-FFF2-40B4-BE49-F238E27FC236}">
                  <a16:creationId xmlns:a16="http://schemas.microsoft.com/office/drawing/2014/main" id="{715BA3AD-51ED-960F-5C78-9EFB05985789}"/>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9" name="Oval 678">
              <a:extLst>
                <a:ext uri="{FF2B5EF4-FFF2-40B4-BE49-F238E27FC236}">
                  <a16:creationId xmlns:a16="http://schemas.microsoft.com/office/drawing/2014/main" id="{BEC6AC32-44EC-D2B5-FE51-7A80070B1C3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0" name="Oval 679">
              <a:extLst>
                <a:ext uri="{FF2B5EF4-FFF2-40B4-BE49-F238E27FC236}">
                  <a16:creationId xmlns:a16="http://schemas.microsoft.com/office/drawing/2014/main" id="{528D6230-7C31-F4B0-83C4-A16590B32521}"/>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1" name="Oval 680">
              <a:extLst>
                <a:ext uri="{FF2B5EF4-FFF2-40B4-BE49-F238E27FC236}">
                  <a16:creationId xmlns:a16="http://schemas.microsoft.com/office/drawing/2014/main" id="{B9DCB362-87ED-632B-D25E-FE04D1D069B5}"/>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82" name="Group 681">
            <a:extLst>
              <a:ext uri="{FF2B5EF4-FFF2-40B4-BE49-F238E27FC236}">
                <a16:creationId xmlns:a16="http://schemas.microsoft.com/office/drawing/2014/main" id="{D0D45E6E-A482-CC59-236E-F5EDB92A99A6}"/>
              </a:ext>
            </a:extLst>
          </p:cNvPr>
          <p:cNvGrpSpPr/>
          <p:nvPr/>
        </p:nvGrpSpPr>
        <p:grpSpPr>
          <a:xfrm>
            <a:off x="5164773" y="2860175"/>
            <a:ext cx="1108299" cy="191086"/>
            <a:chOff x="5258738" y="2017072"/>
            <a:chExt cx="1108299" cy="191086"/>
          </a:xfrm>
          <a:solidFill>
            <a:srgbClr val="1A82C4"/>
          </a:solidFill>
        </p:grpSpPr>
        <p:sp>
          <p:nvSpPr>
            <p:cNvPr id="685" name="Oval 684">
              <a:extLst>
                <a:ext uri="{FF2B5EF4-FFF2-40B4-BE49-F238E27FC236}">
                  <a16:creationId xmlns:a16="http://schemas.microsoft.com/office/drawing/2014/main" id="{C2D6F263-BBC4-CA02-0A85-A6124A052017}"/>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6" name="Oval 685">
              <a:extLst>
                <a:ext uri="{FF2B5EF4-FFF2-40B4-BE49-F238E27FC236}">
                  <a16:creationId xmlns:a16="http://schemas.microsoft.com/office/drawing/2014/main" id="{D3351AD3-B74F-B796-0FC7-3A52504DBA02}"/>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Oval 686">
              <a:extLst>
                <a:ext uri="{FF2B5EF4-FFF2-40B4-BE49-F238E27FC236}">
                  <a16:creationId xmlns:a16="http://schemas.microsoft.com/office/drawing/2014/main" id="{17DC67DF-CDC6-052A-D003-BD71E1217C16}"/>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Oval 687">
              <a:extLst>
                <a:ext uri="{FF2B5EF4-FFF2-40B4-BE49-F238E27FC236}">
                  <a16:creationId xmlns:a16="http://schemas.microsoft.com/office/drawing/2014/main" id="{7BC5DEC4-ACE5-82EA-15FE-A0CBE242B02E}"/>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9" name="Oval 688">
              <a:extLst>
                <a:ext uri="{FF2B5EF4-FFF2-40B4-BE49-F238E27FC236}">
                  <a16:creationId xmlns:a16="http://schemas.microsoft.com/office/drawing/2014/main" id="{58F6F760-3971-4DB7-C44F-B8735B242D2F}"/>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90" name="Group 689">
            <a:extLst>
              <a:ext uri="{FF2B5EF4-FFF2-40B4-BE49-F238E27FC236}">
                <a16:creationId xmlns:a16="http://schemas.microsoft.com/office/drawing/2014/main" id="{D0B29526-41FE-F5A5-7660-DC2BD54B0224}"/>
              </a:ext>
            </a:extLst>
          </p:cNvPr>
          <p:cNvGrpSpPr/>
          <p:nvPr/>
        </p:nvGrpSpPr>
        <p:grpSpPr>
          <a:xfrm>
            <a:off x="6722301" y="2860175"/>
            <a:ext cx="1108299" cy="191086"/>
            <a:chOff x="6816266" y="2017072"/>
            <a:chExt cx="1108299" cy="191086"/>
          </a:xfrm>
          <a:solidFill>
            <a:srgbClr val="1A82C4"/>
          </a:solidFill>
        </p:grpSpPr>
        <p:sp>
          <p:nvSpPr>
            <p:cNvPr id="693" name="Oval 692">
              <a:extLst>
                <a:ext uri="{FF2B5EF4-FFF2-40B4-BE49-F238E27FC236}">
                  <a16:creationId xmlns:a16="http://schemas.microsoft.com/office/drawing/2014/main" id="{4006840C-85A7-E9A4-0807-A677EEB6D8E4}"/>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4" name="Oval 693">
              <a:extLst>
                <a:ext uri="{FF2B5EF4-FFF2-40B4-BE49-F238E27FC236}">
                  <a16:creationId xmlns:a16="http://schemas.microsoft.com/office/drawing/2014/main" id="{A2278E04-2654-A400-63A4-231D3C973790}"/>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5" name="Oval 694">
              <a:extLst>
                <a:ext uri="{FF2B5EF4-FFF2-40B4-BE49-F238E27FC236}">
                  <a16:creationId xmlns:a16="http://schemas.microsoft.com/office/drawing/2014/main" id="{40886D91-EBE9-4EA5-0A3F-22C9FAD8D3D8}"/>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6" name="Oval 695">
              <a:extLst>
                <a:ext uri="{FF2B5EF4-FFF2-40B4-BE49-F238E27FC236}">
                  <a16:creationId xmlns:a16="http://schemas.microsoft.com/office/drawing/2014/main" id="{9A424F40-5137-80C5-F23B-6D6E606D23A7}"/>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7" name="Oval 696">
              <a:extLst>
                <a:ext uri="{FF2B5EF4-FFF2-40B4-BE49-F238E27FC236}">
                  <a16:creationId xmlns:a16="http://schemas.microsoft.com/office/drawing/2014/main" id="{7C995BF4-972A-FF53-2CA5-7797AAEE0653}"/>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0" y="6062520"/>
            <a:ext cx="9144000" cy="430887"/>
          </a:xfrm>
          <a:prstGeom prst="rect">
            <a:avLst/>
          </a:prstGeom>
          <a:noFill/>
        </p:spPr>
        <p:txBody>
          <a:bodyPr wrap="square">
            <a:spAutoFit/>
          </a:bodyPr>
          <a:lstStyle/>
          <a:p>
            <a:pPr algn="ctr" fontAlgn="t"/>
            <a:r>
              <a:rPr lang="en-US" sz="1100" dirty="0">
                <a:effectLst/>
                <a:latin typeface="Avenir Next" panose="020B0503020202020204" pitchFamily="34" charset="0"/>
              </a:rPr>
              <a:t>Seshadri, Vivek, et al. "</a:t>
            </a:r>
            <a:r>
              <a:rPr lang="en-US" sz="1100" b="1" dirty="0">
                <a:solidFill>
                  <a:schemeClr val="accent4"/>
                </a:solidFill>
                <a:effectLst/>
                <a:latin typeface="Avenir Next" panose="020B0503020202020204" pitchFamily="34" charset="0"/>
              </a:rPr>
              <a:t> Ambit: In-Memory </a:t>
            </a:r>
            <a:r>
              <a:rPr lang="en-US" sz="1100" b="1" dirty="0">
                <a:solidFill>
                  <a:schemeClr val="accent4"/>
                </a:solidFill>
                <a:latin typeface="Avenir Next" panose="020B0503020202020204" pitchFamily="34" charset="0"/>
              </a:rPr>
              <a:t>A</a:t>
            </a:r>
            <a:r>
              <a:rPr lang="en-US" sz="1100" b="1" dirty="0">
                <a:solidFill>
                  <a:schemeClr val="accent4"/>
                </a:solidFill>
                <a:effectLst/>
                <a:latin typeface="Avenir Next" panose="020B0503020202020204" pitchFamily="34" charset="0"/>
              </a:rPr>
              <a:t>ccelerator for Bulk </a:t>
            </a:r>
            <a:r>
              <a:rPr lang="en-US" sz="1100" b="1" dirty="0">
                <a:solidFill>
                  <a:schemeClr val="accent4"/>
                </a:solidFill>
                <a:latin typeface="Avenir Next" panose="020B0503020202020204" pitchFamily="34" charset="0"/>
              </a:rPr>
              <a:t>B</a:t>
            </a:r>
            <a:r>
              <a:rPr lang="en-US" sz="1100" b="1" dirty="0">
                <a:solidFill>
                  <a:schemeClr val="accent4"/>
                </a:solidFill>
                <a:effectLst/>
                <a:latin typeface="Avenir Next" panose="020B0503020202020204" pitchFamily="34" charset="0"/>
              </a:rPr>
              <a:t>itwise Operations </a:t>
            </a:r>
            <a:br>
              <a:rPr lang="en-US" sz="1100" b="1" dirty="0">
                <a:solidFill>
                  <a:schemeClr val="accent4"/>
                </a:solidFill>
                <a:effectLst/>
                <a:latin typeface="Avenir Next" panose="020B0503020202020204" pitchFamily="34" charset="0"/>
              </a:rPr>
            </a:br>
            <a:r>
              <a:rPr lang="en-US" sz="1100" b="1" dirty="0">
                <a:solidFill>
                  <a:schemeClr val="accent4"/>
                </a:solidFill>
                <a:effectLst/>
                <a:latin typeface="Avenir Next" panose="020B0503020202020204" pitchFamily="34" charset="0"/>
              </a:rPr>
              <a:t>Using Commodity DRAM Technology</a:t>
            </a:r>
            <a:r>
              <a:rPr lang="en-US" sz="1100" dirty="0">
                <a:effectLst/>
                <a:latin typeface="Avenir Next" panose="020B0503020202020204" pitchFamily="34" charset="0"/>
              </a:rPr>
              <a:t>," in MICRO, 2017</a:t>
            </a:r>
            <a:endParaRPr lang="en-US" sz="1100" dirty="0">
              <a:latin typeface="Avenir Next" panose="020B0503020202020204" pitchFamily="34" charset="0"/>
            </a:endParaRP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In-DRAM majority reduces energy:</a:t>
            </a:r>
            <a:br>
              <a:rPr lang="en-US" sz="2200" b="1" dirty="0">
                <a:solidFill>
                  <a:schemeClr val="tx1"/>
                </a:solidFill>
                <a:latin typeface="Avenir Next" panose="020B0503020202020204" pitchFamily="34" charset="0"/>
              </a:rPr>
            </a:br>
            <a:r>
              <a:rPr lang="en-US" sz="2200" b="1" dirty="0">
                <a:solidFill>
                  <a:srgbClr val="C00000"/>
                </a:solidFill>
                <a:latin typeface="Avenir Next" panose="020B0503020202020204" pitchFamily="34" charset="0"/>
              </a:rPr>
              <a:t>137.9 </a:t>
            </a:r>
            <a:r>
              <a:rPr lang="en-US" sz="2200" b="1" dirty="0" err="1">
                <a:solidFill>
                  <a:srgbClr val="C00000"/>
                </a:solidFill>
                <a:latin typeface="Avenir Next" panose="020B0503020202020204" pitchFamily="34" charset="0"/>
              </a:rPr>
              <a:t>nJ</a:t>
            </a:r>
            <a:r>
              <a:rPr lang="en-US" sz="2200" b="1" dirty="0">
                <a:solidFill>
                  <a:srgbClr val="C00000"/>
                </a:solidFill>
                <a:latin typeface="Avenir Next" panose="020B0503020202020204" pitchFamily="34" charset="0"/>
              </a:rPr>
              <a:t>/KB </a:t>
            </a:r>
            <a:r>
              <a:rPr lang="en-US" sz="2200" b="1" dirty="0">
                <a:solidFill>
                  <a:schemeClr val="tx1"/>
                </a:solidFill>
                <a:latin typeface="Avenir Next" panose="020B0503020202020204" pitchFamily="34" charset="0"/>
              </a:rPr>
              <a:t>→</a:t>
            </a:r>
            <a:r>
              <a:rPr lang="en-US" sz="2200" b="1" dirty="0">
                <a:solidFill>
                  <a:srgbClr val="1A82C4"/>
                </a:solidFill>
                <a:latin typeface="Avenir Next" panose="020B0503020202020204" pitchFamily="34" charset="0"/>
              </a:rPr>
              <a:t> 3.2 </a:t>
            </a:r>
            <a:r>
              <a:rPr lang="en-US" sz="2200" b="1" dirty="0" err="1">
                <a:solidFill>
                  <a:srgbClr val="1A82C4"/>
                </a:solidFill>
                <a:latin typeface="Avenir Next" panose="020B0503020202020204" pitchFamily="34" charset="0"/>
              </a:rPr>
              <a:t>nJ</a:t>
            </a:r>
            <a:r>
              <a:rPr lang="en-US" sz="2200" b="1" dirty="0">
                <a:solidFill>
                  <a:srgbClr val="1A82C4"/>
                </a:solidFill>
                <a:latin typeface="Avenir Next" panose="020B0503020202020204" pitchFamily="34" charset="0"/>
              </a:rPr>
              <a:t>/KB  </a:t>
            </a:r>
            <a:endParaRPr lang="en-US" sz="2200" b="1" dirty="0">
              <a:solidFill>
                <a:schemeClr val="tx1"/>
              </a:solidFill>
              <a:latin typeface="Avenir Next" panose="020B0503020202020204" pitchFamily="34" charset="0"/>
            </a:endParaRPr>
          </a:p>
        </p:txBody>
      </p:sp>
      <p:grpSp>
        <p:nvGrpSpPr>
          <p:cNvPr id="701" name="Group 700">
            <a:extLst>
              <a:ext uri="{FF2B5EF4-FFF2-40B4-BE49-F238E27FC236}">
                <a16:creationId xmlns:a16="http://schemas.microsoft.com/office/drawing/2014/main" id="{2A13BFA4-7F50-5E2F-AFA2-EDF4A32475D1}"/>
              </a:ext>
            </a:extLst>
          </p:cNvPr>
          <p:cNvGrpSpPr/>
          <p:nvPr/>
        </p:nvGrpSpPr>
        <p:grpSpPr>
          <a:xfrm>
            <a:off x="7887087" y="2545281"/>
            <a:ext cx="1081825" cy="821945"/>
            <a:chOff x="7887087" y="2545281"/>
            <a:chExt cx="1081825" cy="821945"/>
          </a:xfrm>
        </p:grpSpPr>
        <p:sp>
          <p:nvSpPr>
            <p:cNvPr id="698" name="TextBox 697">
              <a:extLst>
                <a:ext uri="{FF2B5EF4-FFF2-40B4-BE49-F238E27FC236}">
                  <a16:creationId xmlns:a16="http://schemas.microsoft.com/office/drawing/2014/main" id="{A8B59A6C-A709-CBCE-93D7-CC0340BEE5BE}"/>
                </a:ext>
              </a:extLst>
            </p:cNvPr>
            <p:cNvSpPr txBox="1"/>
            <p:nvPr/>
          </p:nvSpPr>
          <p:spPr>
            <a:xfrm>
              <a:off x="7887087" y="2997894"/>
              <a:ext cx="1081825" cy="369332"/>
            </a:xfrm>
            <a:prstGeom prst="rect">
              <a:avLst/>
            </a:prstGeom>
            <a:noFill/>
          </p:spPr>
          <p:txBody>
            <a:bodyPr wrap="square">
              <a:spAutoFit/>
            </a:bodyPr>
            <a:lstStyle/>
            <a:p>
              <a:r>
                <a:rPr lang="en-US" sz="1800" b="1" i="1" dirty="0">
                  <a:solidFill>
                    <a:srgbClr val="C00000"/>
                  </a:solidFill>
                  <a:latin typeface="Avenir Next" panose="020B0503020202020204" pitchFamily="34" charset="0"/>
                </a:rPr>
                <a:t>← src</a:t>
              </a:r>
              <a:r>
                <a:rPr lang="en-US" sz="1800" b="1" i="1" baseline="-25000" dirty="0">
                  <a:solidFill>
                    <a:srgbClr val="C00000"/>
                  </a:solidFill>
                  <a:latin typeface="Avenir Next" panose="020B0503020202020204" pitchFamily="34" charset="0"/>
                </a:rPr>
                <a:t>3</a:t>
              </a:r>
              <a:endParaRPr lang="en-US" i="1" baseline="-25000" dirty="0">
                <a:solidFill>
                  <a:srgbClr val="C00000"/>
                </a:solidFill>
              </a:endParaRPr>
            </a:p>
          </p:txBody>
        </p:sp>
        <p:sp>
          <p:nvSpPr>
            <p:cNvPr id="699" name="TextBox 698">
              <a:extLst>
                <a:ext uri="{FF2B5EF4-FFF2-40B4-BE49-F238E27FC236}">
                  <a16:creationId xmlns:a16="http://schemas.microsoft.com/office/drawing/2014/main" id="{84459065-54F5-3A52-D8FA-A4BB93A15FBA}"/>
                </a:ext>
              </a:extLst>
            </p:cNvPr>
            <p:cNvSpPr txBox="1"/>
            <p:nvPr/>
          </p:nvSpPr>
          <p:spPr>
            <a:xfrm>
              <a:off x="7887087" y="2771588"/>
              <a:ext cx="1081825" cy="369332"/>
            </a:xfrm>
            <a:prstGeom prst="rect">
              <a:avLst/>
            </a:prstGeom>
            <a:noFill/>
          </p:spPr>
          <p:txBody>
            <a:bodyPr wrap="square">
              <a:spAutoFit/>
            </a:bodyPr>
            <a:lstStyle/>
            <a:p>
              <a:r>
                <a:rPr lang="en-US" b="1" i="1" dirty="0">
                  <a:solidFill>
                    <a:srgbClr val="C00000"/>
                  </a:solidFill>
                  <a:latin typeface="Avenir Next" panose="020B0503020202020204" pitchFamily="34" charset="0"/>
                </a:rPr>
                <a:t>← src</a:t>
              </a:r>
              <a:r>
                <a:rPr lang="en-US" b="1" i="1" baseline="-25000" dirty="0">
                  <a:solidFill>
                    <a:srgbClr val="C00000"/>
                  </a:solidFill>
                  <a:latin typeface="Avenir Next" panose="020B0503020202020204" pitchFamily="34" charset="0"/>
                </a:rPr>
                <a:t>2</a:t>
              </a:r>
              <a:endParaRPr lang="en-US" i="1" baseline="-25000" dirty="0">
                <a:solidFill>
                  <a:srgbClr val="C00000"/>
                </a:solidFill>
              </a:endParaRPr>
            </a:p>
          </p:txBody>
        </p:sp>
        <p:sp>
          <p:nvSpPr>
            <p:cNvPr id="700" name="TextBox 699">
              <a:extLst>
                <a:ext uri="{FF2B5EF4-FFF2-40B4-BE49-F238E27FC236}">
                  <a16:creationId xmlns:a16="http://schemas.microsoft.com/office/drawing/2014/main" id="{C798F648-7C04-A4A0-7E1A-357523EA9C2C}"/>
                </a:ext>
              </a:extLst>
            </p:cNvPr>
            <p:cNvSpPr txBox="1"/>
            <p:nvPr/>
          </p:nvSpPr>
          <p:spPr>
            <a:xfrm>
              <a:off x="7887087" y="2545281"/>
              <a:ext cx="1081825" cy="369332"/>
            </a:xfrm>
            <a:prstGeom prst="rect">
              <a:avLst/>
            </a:prstGeom>
            <a:noFill/>
          </p:spPr>
          <p:txBody>
            <a:bodyPr wrap="square">
              <a:spAutoFit/>
            </a:bodyPr>
            <a:lstStyle/>
            <a:p>
              <a:r>
                <a:rPr lang="en-US" b="1" i="1" dirty="0">
                  <a:solidFill>
                    <a:srgbClr val="C00000"/>
                  </a:solidFill>
                  <a:latin typeface="Avenir Next" panose="020B0503020202020204" pitchFamily="34" charset="0"/>
                </a:rPr>
                <a:t>← src</a:t>
              </a:r>
              <a:r>
                <a:rPr lang="en-US" b="1" i="1" baseline="-25000" dirty="0">
                  <a:solidFill>
                    <a:srgbClr val="C00000"/>
                  </a:solidFill>
                  <a:latin typeface="Avenir Next" panose="020B0503020202020204" pitchFamily="34" charset="0"/>
                </a:rPr>
                <a:t>1</a:t>
              </a:r>
              <a:endParaRPr lang="en-US" i="1" baseline="-25000" dirty="0">
                <a:solidFill>
                  <a:srgbClr val="C00000"/>
                </a:solidFill>
              </a:endParaRPr>
            </a:p>
          </p:txBody>
        </p:sp>
      </p:grpSp>
    </p:spTree>
    <p:extLst>
      <p:ext uri="{BB962C8B-B14F-4D97-AF65-F5344CB8AC3E}">
        <p14:creationId xmlns:p14="http://schemas.microsoft.com/office/powerpoint/2010/main" val="218536922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40409"/>
          </a:xfrm>
        </p:spPr>
        <p:txBody>
          <a:bodyPr>
            <a:normAutofit fontScale="90000"/>
          </a:bodyPr>
          <a:lstStyle/>
          <a:p>
            <a:r>
              <a:rPr lang="en-US" sz="4900" dirty="0"/>
              <a:t>In-DRAM AND/OR: </a:t>
            </a:r>
            <a:br>
              <a:rPr lang="en-US" sz="4900" dirty="0"/>
            </a:br>
            <a:r>
              <a:rPr lang="en-US" sz="3800" dirty="0"/>
              <a:t>Triple Row Activation</a:t>
            </a:r>
          </a:p>
        </p:txBody>
      </p:sp>
      <p:sp>
        <p:nvSpPr>
          <p:cNvPr id="71" name="Rectangle 70"/>
          <p:cNvSpPr/>
          <p:nvPr/>
        </p:nvSpPr>
        <p:spPr>
          <a:xfrm>
            <a:off x="1384300" y="3384172"/>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72" name="Rectangle 71"/>
          <p:cNvSpPr/>
          <p:nvPr/>
        </p:nvSpPr>
        <p:spPr>
          <a:xfrm>
            <a:off x="1371600" y="3669822"/>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73" name="Rectangle 72"/>
          <p:cNvSpPr/>
          <p:nvPr/>
        </p:nvSpPr>
        <p:spPr>
          <a:xfrm>
            <a:off x="1387613" y="232825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74" name="Rectangle 73"/>
          <p:cNvSpPr/>
          <p:nvPr/>
        </p:nvSpPr>
        <p:spPr>
          <a:xfrm>
            <a:off x="1390386" y="261390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grpSp>
        <p:nvGrpSpPr>
          <p:cNvPr id="75" name="Group 74"/>
          <p:cNvGrpSpPr/>
          <p:nvPr/>
        </p:nvGrpSpPr>
        <p:grpSpPr>
          <a:xfrm>
            <a:off x="1752600" y="1326772"/>
            <a:ext cx="3064024" cy="4958665"/>
            <a:chOff x="1828800" y="-857925"/>
            <a:chExt cx="4182533" cy="6768806"/>
          </a:xfrm>
        </p:grpSpPr>
        <p:grpSp>
          <p:nvGrpSpPr>
            <p:cNvPr id="76" name="Group 75"/>
            <p:cNvGrpSpPr/>
            <p:nvPr/>
          </p:nvGrpSpPr>
          <p:grpSpPr>
            <a:xfrm>
              <a:off x="3039533" y="3479094"/>
              <a:ext cx="2971800" cy="1119011"/>
              <a:chOff x="2667000" y="3041650"/>
              <a:chExt cx="2057400" cy="774700"/>
            </a:xfrm>
          </p:grpSpPr>
          <p:grpSp>
            <p:nvGrpSpPr>
              <p:cNvPr id="82" name="Group 81"/>
              <p:cNvGrpSpPr/>
              <p:nvPr/>
            </p:nvGrpSpPr>
            <p:grpSpPr>
              <a:xfrm>
                <a:off x="2667000" y="3048000"/>
                <a:ext cx="609600" cy="762000"/>
                <a:chOff x="2819400" y="3048000"/>
                <a:chExt cx="609600" cy="762000"/>
              </a:xfrm>
            </p:grpSpPr>
            <p:sp>
              <p:nvSpPr>
                <p:cNvPr id="88" name="Isosceles Triangle 87"/>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89" name="Oval 88"/>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83" name="Group 82"/>
              <p:cNvGrpSpPr/>
              <p:nvPr/>
            </p:nvGrpSpPr>
            <p:grpSpPr>
              <a:xfrm rot="10800000">
                <a:off x="4114800" y="3048000"/>
                <a:ext cx="609600" cy="762000"/>
                <a:chOff x="2819400" y="3048000"/>
                <a:chExt cx="609600" cy="762000"/>
              </a:xfrm>
            </p:grpSpPr>
            <p:sp>
              <p:nvSpPr>
                <p:cNvPr id="86" name="Isosceles Triangle 85"/>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87" name="Oval 86"/>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grpSp>
          <p:cxnSp>
            <p:nvCxnSpPr>
              <p:cNvPr id="84" name="Elbow Connector 83"/>
              <p:cNvCxnSpPr>
                <a:stCxn id="86" idx="3"/>
                <a:endCxn id="89" idx="0"/>
              </p:cNvCxnSpPr>
              <p:nvPr/>
            </p:nvCxnSpPr>
            <p:spPr>
              <a:xfrm rot="16200000" flipV="1">
                <a:off x="3695700" y="2324100"/>
                <a:ext cx="12700" cy="1447800"/>
              </a:xfrm>
              <a:prstGeom prst="bentConnector3">
                <a:avLst>
                  <a:gd name="adj1" fmla="val 4135134"/>
                </a:avLst>
              </a:prstGeom>
              <a:noFill/>
              <a:ln w="19050" cap="flat" cmpd="sng" algn="ctr">
                <a:solidFill>
                  <a:sysClr val="windowText" lastClr="000000">
                    <a:lumMod val="65000"/>
                    <a:lumOff val="35000"/>
                  </a:sysClr>
                </a:solidFill>
                <a:prstDash val="solid"/>
                <a:headEnd type="none" w="med" len="med"/>
                <a:tailEnd type="none" w="med" len="med"/>
              </a:ln>
              <a:effectLst/>
            </p:spPr>
          </p:cxnSp>
          <p:cxnSp>
            <p:nvCxnSpPr>
              <p:cNvPr id="85" name="Elbow Connector 84"/>
              <p:cNvCxnSpPr>
                <a:stCxn id="87" idx="0"/>
                <a:endCxn id="88" idx="3"/>
              </p:cNvCxnSpPr>
              <p:nvPr/>
            </p:nvCxnSpPr>
            <p:spPr>
              <a:xfrm rot="5400000">
                <a:off x="3695700" y="3086100"/>
                <a:ext cx="12700" cy="1447800"/>
              </a:xfrm>
              <a:prstGeom prst="bentConnector3">
                <a:avLst>
                  <a:gd name="adj1" fmla="val 4427024"/>
                </a:avLst>
              </a:prstGeom>
              <a:noFill/>
              <a:ln w="19050" cap="flat" cmpd="sng" algn="ctr">
                <a:solidFill>
                  <a:sysClr val="windowText" lastClr="000000">
                    <a:lumMod val="65000"/>
                    <a:lumOff val="35000"/>
                  </a:sysClr>
                </a:solidFill>
                <a:prstDash val="solid"/>
                <a:headEnd type="none" w="med" len="med"/>
                <a:tailEnd type="none" w="med" len="med"/>
              </a:ln>
              <a:effectLst/>
            </p:spPr>
          </p:cxnSp>
        </p:grpSp>
        <p:cxnSp>
          <p:nvCxnSpPr>
            <p:cNvPr id="77" name="Straight Connector 76"/>
            <p:cNvCxnSpPr>
              <a:endCxn id="88" idx="1"/>
            </p:cNvCxnSpPr>
            <p:nvPr/>
          </p:nvCxnSpPr>
          <p:spPr>
            <a:xfrm>
              <a:off x="1828800" y="4093633"/>
              <a:ext cx="1430867" cy="0"/>
            </a:xfrm>
            <a:prstGeom prst="line">
              <a:avLst/>
            </a:prstGeom>
            <a:noFill/>
            <a:ln w="38100" cap="flat" cmpd="sng" algn="ctr">
              <a:solidFill>
                <a:srgbClr val="C4442A"/>
              </a:solidFill>
              <a:prstDash val="solid"/>
              <a:headEnd type="none" w="med" len="med"/>
              <a:tailEnd type="none" w="med" len="med"/>
            </a:ln>
            <a:effectLst/>
          </p:spPr>
        </p:cxnSp>
        <p:cxnSp>
          <p:nvCxnSpPr>
            <p:cNvPr id="78" name="Straight Connector 77"/>
            <p:cNvCxnSpPr/>
            <p:nvPr/>
          </p:nvCxnSpPr>
          <p:spPr>
            <a:xfrm>
              <a:off x="2544233" y="4093633"/>
              <a:ext cx="0" cy="935567"/>
            </a:xfrm>
            <a:prstGeom prst="line">
              <a:avLst/>
            </a:prstGeom>
            <a:noFill/>
            <a:ln w="38100" cap="flat" cmpd="sng" algn="ctr">
              <a:solidFill>
                <a:srgbClr val="C4442A"/>
              </a:solidFill>
              <a:prstDash val="solid"/>
              <a:headEnd type="none" w="med" len="med"/>
              <a:tailEnd type="none" w="med" len="med"/>
            </a:ln>
            <a:effectLst/>
          </p:spPr>
        </p:cxnSp>
        <p:cxnSp>
          <p:nvCxnSpPr>
            <p:cNvPr id="79" name="Elbow Connector 78"/>
            <p:cNvCxnSpPr>
              <a:endCxn id="86" idx="5"/>
            </p:cNvCxnSpPr>
            <p:nvPr/>
          </p:nvCxnSpPr>
          <p:spPr>
            <a:xfrm flipV="1">
              <a:off x="2544233" y="3983567"/>
              <a:ext cx="2806700" cy="1045633"/>
            </a:xfrm>
            <a:prstGeom prst="bentConnector3">
              <a:avLst>
                <a:gd name="adj1" fmla="val 67170"/>
              </a:avLst>
            </a:prstGeom>
            <a:noFill/>
            <a:ln w="38100" cap="flat" cmpd="sng" algn="ctr">
              <a:solidFill>
                <a:srgbClr val="C4442A"/>
              </a:solidFill>
              <a:prstDash val="solid"/>
              <a:headEnd type="none" w="med" len="med"/>
              <a:tailEnd type="none" w="med" len="med"/>
            </a:ln>
            <a:effectLst/>
          </p:spPr>
        </p:cxnSp>
        <p:cxnSp>
          <p:nvCxnSpPr>
            <p:cNvPr id="80" name="Straight Connector 79"/>
            <p:cNvCxnSpPr/>
            <p:nvPr/>
          </p:nvCxnSpPr>
          <p:spPr>
            <a:xfrm flipV="1">
              <a:off x="4525433" y="-857925"/>
              <a:ext cx="0" cy="3588327"/>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cxnSp>
          <p:nvCxnSpPr>
            <p:cNvPr id="81" name="Straight Connector 80"/>
            <p:cNvCxnSpPr/>
            <p:nvPr/>
          </p:nvCxnSpPr>
          <p:spPr>
            <a:xfrm flipV="1">
              <a:off x="4525433" y="5398531"/>
              <a:ext cx="0" cy="512350"/>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grpSp>
      <p:sp>
        <p:nvSpPr>
          <p:cNvPr id="90" name="TextBox 89"/>
          <p:cNvSpPr txBox="1"/>
          <p:nvPr/>
        </p:nvSpPr>
        <p:spPr>
          <a:xfrm>
            <a:off x="3733800" y="5908952"/>
            <a:ext cx="1035861"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½V</a:t>
            </a:r>
            <a:r>
              <a:rPr kumimoji="0" lang="en-US" sz="2800" b="1" i="1" u="none" strike="noStrike" kern="1200" cap="none" spc="0" normalizeH="0" baseline="-25000" noProof="0" dirty="0">
                <a:ln>
                  <a:noFill/>
                </a:ln>
                <a:solidFill>
                  <a:prstClr val="black"/>
                </a:solidFill>
                <a:effectLst/>
                <a:uLnTx/>
                <a:uFillTx/>
                <a:latin typeface="Calibri"/>
                <a:ea typeface="+mn-ea"/>
                <a:cs typeface="+mn-cs"/>
              </a:rPr>
              <a:t>DD</a:t>
            </a:r>
          </a:p>
        </p:txBody>
      </p:sp>
      <p:sp>
        <p:nvSpPr>
          <p:cNvPr id="91" name="TextBox 90"/>
          <p:cNvSpPr txBox="1"/>
          <p:nvPr/>
        </p:nvSpPr>
        <p:spPr>
          <a:xfrm>
            <a:off x="3733800" y="1174372"/>
            <a:ext cx="1035861"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½V</a:t>
            </a:r>
            <a:r>
              <a:rPr kumimoji="0" lang="en-US" sz="2800" b="1" i="1" u="none" strike="noStrike" kern="1200" cap="none" spc="0" normalizeH="0" baseline="-25000" noProof="0" dirty="0">
                <a:ln>
                  <a:noFill/>
                </a:ln>
                <a:solidFill>
                  <a:prstClr val="black"/>
                </a:solidFill>
                <a:effectLst/>
                <a:uLnTx/>
                <a:uFillTx/>
                <a:latin typeface="Calibri"/>
                <a:ea typeface="+mn-ea"/>
                <a:cs typeface="+mn-cs"/>
              </a:rPr>
              <a:t>DD</a:t>
            </a:r>
          </a:p>
        </p:txBody>
      </p:sp>
      <p:sp>
        <p:nvSpPr>
          <p:cNvPr id="92" name="TextBox 91"/>
          <p:cNvSpPr txBox="1"/>
          <p:nvPr/>
        </p:nvSpPr>
        <p:spPr>
          <a:xfrm>
            <a:off x="1106239" y="4679572"/>
            <a:ext cx="64636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dis</a:t>
            </a:r>
          </a:p>
        </p:txBody>
      </p:sp>
      <p:grpSp>
        <p:nvGrpSpPr>
          <p:cNvPr id="93" name="Group 92"/>
          <p:cNvGrpSpPr/>
          <p:nvPr/>
        </p:nvGrpSpPr>
        <p:grpSpPr>
          <a:xfrm>
            <a:off x="762000" y="2328258"/>
            <a:ext cx="1546191" cy="834596"/>
            <a:chOff x="1425609" y="2590800"/>
            <a:chExt cx="1546191" cy="834596"/>
          </a:xfrm>
        </p:grpSpPr>
        <p:cxnSp>
          <p:nvCxnSpPr>
            <p:cNvPr id="94" name="Straight Connector 93"/>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5" name="Straight Connector 94"/>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6" name="Straight Connector 95"/>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97" name="Rectangle 96"/>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cxnSp>
          <p:nvCxnSpPr>
            <p:cNvPr id="98" name="Elbow Connector 97"/>
            <p:cNvCxnSpPr>
              <a:endCxn id="97"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99" name="Straight Connector 98"/>
          <p:cNvCxnSpPr/>
          <p:nvPr/>
        </p:nvCxnSpPr>
        <p:spPr>
          <a:xfrm>
            <a:off x="2881451" y="267115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0" name="Straight Arrow Connector 99"/>
          <p:cNvCxnSpPr>
            <a:stCxn id="101" idx="6"/>
            <a:endCxn id="102" idx="2"/>
          </p:cNvCxnSpPr>
          <p:nvPr/>
        </p:nvCxnSpPr>
        <p:spPr>
          <a:xfrm>
            <a:off x="2324300" y="2671158"/>
            <a:ext cx="533000" cy="0"/>
          </a:xfrm>
          <a:prstGeom prst="straightConnector1">
            <a:avLst/>
          </a:prstGeom>
          <a:noFill/>
          <a:ln w="38100" cap="flat" cmpd="sng" algn="ctr">
            <a:solidFill>
              <a:srgbClr val="C4442A"/>
            </a:solidFill>
            <a:prstDash val="solid"/>
            <a:tailEnd type="stealth" w="lg" len="lg"/>
          </a:ln>
          <a:effectLst/>
        </p:spPr>
      </p:cxnSp>
      <p:sp>
        <p:nvSpPr>
          <p:cNvPr id="101" name="Oval 100"/>
          <p:cNvSpPr/>
          <p:nvPr/>
        </p:nvSpPr>
        <p:spPr>
          <a:xfrm>
            <a:off x="2209800" y="261390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102" name="Oval 101"/>
          <p:cNvSpPr/>
          <p:nvPr/>
        </p:nvSpPr>
        <p:spPr>
          <a:xfrm>
            <a:off x="2857300" y="261390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cxnSp>
        <p:nvCxnSpPr>
          <p:cNvPr id="103" name="Straight Arrow Connector 102"/>
          <p:cNvCxnSpPr/>
          <p:nvPr/>
        </p:nvCxnSpPr>
        <p:spPr>
          <a:xfrm flipV="1">
            <a:off x="2324188" y="2358014"/>
            <a:ext cx="433199" cy="283388"/>
          </a:xfrm>
          <a:prstGeom prst="straightConnector1">
            <a:avLst/>
          </a:prstGeom>
          <a:noFill/>
          <a:ln w="38100" cap="flat" cmpd="sng" algn="ctr">
            <a:solidFill>
              <a:srgbClr val="C4442A"/>
            </a:solidFill>
            <a:prstDash val="solid"/>
            <a:tailEnd type="stealth" w="lg" len="lg"/>
          </a:ln>
          <a:effectLst/>
        </p:spPr>
      </p:cxnSp>
      <p:sp>
        <p:nvSpPr>
          <p:cNvPr id="104" name="Rectangle 103"/>
          <p:cNvSpPr/>
          <p:nvPr/>
        </p:nvSpPr>
        <p:spPr>
          <a:xfrm>
            <a:off x="1387613" y="1326772"/>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105" name="Rectangle 104"/>
          <p:cNvSpPr/>
          <p:nvPr/>
        </p:nvSpPr>
        <p:spPr>
          <a:xfrm>
            <a:off x="1390386" y="1612422"/>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grpSp>
        <p:nvGrpSpPr>
          <p:cNvPr id="106" name="Group 105"/>
          <p:cNvGrpSpPr/>
          <p:nvPr/>
        </p:nvGrpSpPr>
        <p:grpSpPr>
          <a:xfrm>
            <a:off x="762000" y="1326772"/>
            <a:ext cx="1546191" cy="834596"/>
            <a:chOff x="1425609" y="2590800"/>
            <a:chExt cx="1546191" cy="834596"/>
          </a:xfrm>
        </p:grpSpPr>
        <p:cxnSp>
          <p:nvCxnSpPr>
            <p:cNvPr id="107" name="Straight Connector 106"/>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8" name="Straight Connector 107"/>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9" name="Straight Connector 108"/>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10" name="Rectangle 109"/>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cxnSp>
          <p:nvCxnSpPr>
            <p:cNvPr id="111" name="Elbow Connector 110"/>
            <p:cNvCxnSpPr>
              <a:endCxn id="110"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12" name="Straight Connector 111"/>
          <p:cNvCxnSpPr/>
          <p:nvPr/>
        </p:nvCxnSpPr>
        <p:spPr>
          <a:xfrm>
            <a:off x="2881451" y="1669672"/>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13" name="Straight Arrow Connector 112"/>
          <p:cNvCxnSpPr>
            <a:stCxn id="114" idx="6"/>
            <a:endCxn id="115" idx="2"/>
          </p:cNvCxnSpPr>
          <p:nvPr/>
        </p:nvCxnSpPr>
        <p:spPr>
          <a:xfrm>
            <a:off x="2324300" y="1669672"/>
            <a:ext cx="533000" cy="0"/>
          </a:xfrm>
          <a:prstGeom prst="straightConnector1">
            <a:avLst/>
          </a:prstGeom>
          <a:noFill/>
          <a:ln w="38100" cap="flat" cmpd="sng" algn="ctr">
            <a:solidFill>
              <a:srgbClr val="C4442A"/>
            </a:solidFill>
            <a:prstDash val="solid"/>
            <a:tailEnd type="stealth" w="lg" len="lg"/>
          </a:ln>
          <a:effectLst/>
        </p:spPr>
      </p:cxnSp>
      <p:sp>
        <p:nvSpPr>
          <p:cNvPr id="114" name="Oval 113"/>
          <p:cNvSpPr/>
          <p:nvPr/>
        </p:nvSpPr>
        <p:spPr>
          <a:xfrm>
            <a:off x="2209800" y="1612422"/>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115" name="Oval 114"/>
          <p:cNvSpPr/>
          <p:nvPr/>
        </p:nvSpPr>
        <p:spPr>
          <a:xfrm>
            <a:off x="2857300" y="1612422"/>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cxnSp>
        <p:nvCxnSpPr>
          <p:cNvPr id="116" name="Straight Arrow Connector 115"/>
          <p:cNvCxnSpPr/>
          <p:nvPr/>
        </p:nvCxnSpPr>
        <p:spPr>
          <a:xfrm flipV="1">
            <a:off x="2324188" y="1356528"/>
            <a:ext cx="433199" cy="283388"/>
          </a:xfrm>
          <a:prstGeom prst="straightConnector1">
            <a:avLst/>
          </a:prstGeom>
          <a:noFill/>
          <a:ln w="38100" cap="flat" cmpd="sng" algn="ctr">
            <a:solidFill>
              <a:srgbClr val="C4442A"/>
            </a:solidFill>
            <a:prstDash val="solid"/>
            <a:tailEnd type="stealth" w="lg" len="lg"/>
          </a:ln>
          <a:effectLst/>
        </p:spPr>
      </p:cxnSp>
      <p:sp>
        <p:nvSpPr>
          <p:cNvPr id="117" name="TextBox 116"/>
          <p:cNvSpPr txBox="1"/>
          <p:nvPr/>
        </p:nvSpPr>
        <p:spPr>
          <a:xfrm>
            <a:off x="228600" y="1489352"/>
            <a:ext cx="41069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A</a:t>
            </a:r>
          </a:p>
        </p:txBody>
      </p:sp>
      <p:sp>
        <p:nvSpPr>
          <p:cNvPr id="118" name="TextBox 117"/>
          <p:cNvSpPr txBox="1"/>
          <p:nvPr/>
        </p:nvSpPr>
        <p:spPr>
          <a:xfrm>
            <a:off x="228600" y="2632352"/>
            <a:ext cx="41069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t>
            </a:r>
          </a:p>
        </p:txBody>
      </p:sp>
      <p:grpSp>
        <p:nvGrpSpPr>
          <p:cNvPr id="119" name="Group 118"/>
          <p:cNvGrpSpPr/>
          <p:nvPr/>
        </p:nvGrpSpPr>
        <p:grpSpPr>
          <a:xfrm>
            <a:off x="762000" y="3384172"/>
            <a:ext cx="1546191" cy="834596"/>
            <a:chOff x="1425609" y="2590800"/>
            <a:chExt cx="1546191" cy="834596"/>
          </a:xfrm>
        </p:grpSpPr>
        <p:cxnSp>
          <p:nvCxnSpPr>
            <p:cNvPr id="120" name="Straight Connector 119"/>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1" name="Straight Connector 120"/>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2" name="Straight Connector 121"/>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23" name="Rectangle 122"/>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cxnSp>
          <p:nvCxnSpPr>
            <p:cNvPr id="124" name="Elbow Connector 123"/>
            <p:cNvCxnSpPr>
              <a:endCxn id="123"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25" name="Straight Connector 124"/>
          <p:cNvCxnSpPr/>
          <p:nvPr/>
        </p:nvCxnSpPr>
        <p:spPr>
          <a:xfrm>
            <a:off x="2881451" y="3727072"/>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6" name="Straight Arrow Connector 125"/>
          <p:cNvCxnSpPr>
            <a:stCxn id="127" idx="6"/>
            <a:endCxn id="128" idx="2"/>
          </p:cNvCxnSpPr>
          <p:nvPr/>
        </p:nvCxnSpPr>
        <p:spPr>
          <a:xfrm>
            <a:off x="2324300" y="3727072"/>
            <a:ext cx="533000" cy="0"/>
          </a:xfrm>
          <a:prstGeom prst="straightConnector1">
            <a:avLst/>
          </a:prstGeom>
          <a:noFill/>
          <a:ln w="38100" cap="flat" cmpd="sng" algn="ctr">
            <a:solidFill>
              <a:srgbClr val="C4442A"/>
            </a:solidFill>
            <a:prstDash val="solid"/>
            <a:tailEnd type="stealth" w="lg" len="lg"/>
          </a:ln>
          <a:effectLst/>
        </p:spPr>
      </p:cxnSp>
      <p:sp>
        <p:nvSpPr>
          <p:cNvPr id="127" name="Oval 126"/>
          <p:cNvSpPr/>
          <p:nvPr/>
        </p:nvSpPr>
        <p:spPr>
          <a:xfrm>
            <a:off x="2209800" y="3669822"/>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128" name="Oval 127"/>
          <p:cNvSpPr/>
          <p:nvPr/>
        </p:nvSpPr>
        <p:spPr>
          <a:xfrm>
            <a:off x="2857300" y="3669822"/>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cxnSp>
        <p:nvCxnSpPr>
          <p:cNvPr id="129" name="Straight Arrow Connector 128"/>
          <p:cNvCxnSpPr/>
          <p:nvPr/>
        </p:nvCxnSpPr>
        <p:spPr>
          <a:xfrm flipV="1">
            <a:off x="2324188" y="3413928"/>
            <a:ext cx="433199" cy="283388"/>
          </a:xfrm>
          <a:prstGeom prst="straightConnector1">
            <a:avLst/>
          </a:prstGeom>
          <a:noFill/>
          <a:ln w="38100" cap="flat" cmpd="sng" algn="ctr">
            <a:solidFill>
              <a:srgbClr val="C4442A"/>
            </a:solidFill>
            <a:prstDash val="solid"/>
            <a:tailEnd type="stealth" w="lg" len="lg"/>
          </a:ln>
          <a:effectLst/>
        </p:spPr>
      </p:cxnSp>
      <p:sp>
        <p:nvSpPr>
          <p:cNvPr id="130" name="TextBox 129"/>
          <p:cNvSpPr txBox="1"/>
          <p:nvPr/>
        </p:nvSpPr>
        <p:spPr>
          <a:xfrm>
            <a:off x="228600" y="3612066"/>
            <a:ext cx="32252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C</a:t>
            </a:r>
          </a:p>
        </p:txBody>
      </p:sp>
      <p:sp>
        <p:nvSpPr>
          <p:cNvPr id="131" name="Rounded Rectangle 130"/>
          <p:cNvSpPr/>
          <p:nvPr/>
        </p:nvSpPr>
        <p:spPr>
          <a:xfrm>
            <a:off x="5562600" y="1742728"/>
            <a:ext cx="3124200" cy="1604860"/>
          </a:xfrm>
          <a:prstGeom prst="roundRect">
            <a:avLst/>
          </a:prstGeom>
          <a:solidFill>
            <a:srgbClr val="C4442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prstClr val="white"/>
                </a:solidFill>
                <a:effectLst/>
                <a:uLnTx/>
                <a:uFillTx/>
                <a:latin typeface="Avenir Next" panose="020B0503020202020204" pitchFamily="34" charset="0"/>
              </a:rPr>
              <a:t>Final State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1" u="none" strike="noStrike" kern="0" cap="none" spc="0" normalizeH="0" baseline="0" noProof="0" dirty="0">
                <a:ln>
                  <a:noFill/>
                </a:ln>
                <a:solidFill>
                  <a:prstClr val="white"/>
                </a:solidFill>
                <a:effectLst/>
                <a:uLnTx/>
                <a:uFillTx/>
                <a:latin typeface="Avenir Next" panose="020B0503020202020204" pitchFamily="34" charset="0"/>
              </a:rPr>
              <a:t>AB + BC + AC</a:t>
            </a:r>
          </a:p>
        </p:txBody>
      </p:sp>
      <p:sp>
        <p:nvSpPr>
          <p:cNvPr id="132" name="TextBox 131"/>
          <p:cNvSpPr txBox="1"/>
          <p:nvPr/>
        </p:nvSpPr>
        <p:spPr>
          <a:xfrm>
            <a:off x="3792103" y="1174372"/>
            <a:ext cx="1313297"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½V</a:t>
            </a:r>
            <a:r>
              <a:rPr kumimoji="0" lang="en-US" sz="2800" b="1" i="1" u="none" strike="noStrike" kern="1200" cap="none" spc="0" normalizeH="0" baseline="-25000" noProof="0" dirty="0">
                <a:ln>
                  <a:noFill/>
                </a:ln>
                <a:solidFill>
                  <a:prstClr val="black"/>
                </a:solidFill>
                <a:effectLst/>
                <a:uLnTx/>
                <a:uFillTx/>
                <a:latin typeface="Calibri"/>
                <a:ea typeface="+mn-ea"/>
                <a:cs typeface="+mn-cs"/>
              </a:rPr>
              <a:t>DD</a:t>
            </a:r>
            <a:r>
              <a:rPr kumimoji="0" lang="en-US" sz="2800" b="1" i="1" u="none" strike="noStrike" kern="1200" cap="none" spc="0" normalizeH="0" baseline="0" noProof="0" dirty="0">
                <a:ln>
                  <a:noFill/>
                </a:ln>
                <a:solidFill>
                  <a:prstClr val="black"/>
                </a:solidFill>
                <a:effectLst/>
                <a:uLnTx/>
                <a:uFillTx/>
                <a:latin typeface="Calibri"/>
                <a:ea typeface="+mn-ea"/>
                <a:cs typeface="+mn-cs"/>
              </a:rPr>
              <a:t>+</a:t>
            </a:r>
            <a:r>
              <a:rPr kumimoji="0" lang="el-GR" sz="2800" b="1" i="1" u="none" strike="noStrike" kern="1200" cap="none" spc="0" normalizeH="0" baseline="0" noProof="0" dirty="0">
                <a:ln>
                  <a:noFill/>
                </a:ln>
                <a:solidFill>
                  <a:prstClr val="black"/>
                </a:solidFill>
                <a:effectLst/>
                <a:uLnTx/>
                <a:uFillTx/>
                <a:latin typeface="Calibri"/>
                <a:ea typeface="+mn-ea"/>
                <a:cs typeface="+mn-cs"/>
              </a:rPr>
              <a:t>δ</a:t>
            </a: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133" name="Rounded Rectangle 132"/>
          <p:cNvSpPr/>
          <p:nvPr/>
        </p:nvSpPr>
        <p:spPr>
          <a:xfrm>
            <a:off x="5562600" y="3643068"/>
            <a:ext cx="3124200" cy="1604860"/>
          </a:xfrm>
          <a:prstGeom prst="roundRect">
            <a:avLst/>
          </a:prstGeom>
          <a:solidFill>
            <a:srgbClr val="C4442A"/>
          </a:solidFill>
          <a:ln w="25400" cap="flat" cmpd="sng" algn="ctr">
            <a:noFill/>
            <a:prstDash val="solid"/>
          </a:ln>
          <a:effectLst/>
        </p:spPr>
        <p:txBody>
          <a:bodyPr lIns="4572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1" u="none" strike="noStrike" kern="0" cap="none" spc="0" normalizeH="0" baseline="0" noProof="0" dirty="0">
                <a:ln>
                  <a:noFill/>
                </a:ln>
                <a:solidFill>
                  <a:prstClr val="white"/>
                </a:solidFill>
                <a:effectLst/>
                <a:uLnTx/>
                <a:uFillTx/>
                <a:latin typeface="Avenir Next" panose="020B0503020202020204" pitchFamily="34" charset="0"/>
              </a:rPr>
              <a:t>C(A + B) + ~C(AB)</a:t>
            </a:r>
          </a:p>
        </p:txBody>
      </p:sp>
      <p:sp>
        <p:nvSpPr>
          <p:cNvPr id="134" name="TextBox 133"/>
          <p:cNvSpPr txBox="1"/>
          <p:nvPr/>
        </p:nvSpPr>
        <p:spPr>
          <a:xfrm>
            <a:off x="1143000" y="4679572"/>
            <a:ext cx="60960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en</a:t>
            </a:r>
          </a:p>
        </p:txBody>
      </p:sp>
      <p:sp>
        <p:nvSpPr>
          <p:cNvPr id="135" name="TextBox 134"/>
          <p:cNvSpPr txBox="1"/>
          <p:nvPr/>
        </p:nvSpPr>
        <p:spPr>
          <a:xfrm>
            <a:off x="4114800" y="5898772"/>
            <a:ext cx="381000" cy="53440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0</a:t>
            </a:r>
          </a:p>
        </p:txBody>
      </p:sp>
      <p:sp>
        <p:nvSpPr>
          <p:cNvPr id="136" name="TextBox 135"/>
          <p:cNvSpPr txBox="1"/>
          <p:nvPr/>
        </p:nvSpPr>
        <p:spPr>
          <a:xfrm>
            <a:off x="4004331" y="1184552"/>
            <a:ext cx="720069"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V</a:t>
            </a:r>
            <a:r>
              <a:rPr kumimoji="0" lang="en-US" sz="2800" b="1" i="1" u="none" strike="noStrike" kern="1200" cap="none" spc="0" normalizeH="0" baseline="-25000" noProof="0" dirty="0">
                <a:ln>
                  <a:noFill/>
                </a:ln>
                <a:solidFill>
                  <a:prstClr val="black"/>
                </a:solidFill>
                <a:effectLst/>
                <a:uLnTx/>
                <a:uFillTx/>
                <a:latin typeface="Calibri"/>
                <a:ea typeface="+mn-ea"/>
                <a:cs typeface="+mn-cs"/>
              </a:rPr>
              <a:t>DD</a:t>
            </a:r>
          </a:p>
        </p:txBody>
      </p:sp>
      <p:sp>
        <p:nvSpPr>
          <p:cNvPr id="137" name="TextBox 136"/>
          <p:cNvSpPr txBox="1"/>
          <p:nvPr/>
        </p:nvSpPr>
        <p:spPr>
          <a:xfrm>
            <a:off x="1781681" y="6453336"/>
            <a:ext cx="567796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a:ea typeface="+mn-ea"/>
                <a:cs typeface="+mn-cs"/>
              </a:rPr>
              <a:t>Seshadri+, “</a:t>
            </a:r>
            <a:r>
              <a:rPr kumimoji="0" lang="en-US" sz="1400" b="0" i="0" u="none" strike="noStrike" kern="1200" cap="none" spc="0" normalizeH="0" baseline="0" noProof="0" dirty="0">
                <a:ln>
                  <a:noFill/>
                </a:ln>
                <a:solidFill>
                  <a:srgbClr val="0000FF"/>
                </a:solidFill>
                <a:effectLst/>
                <a:uLnTx/>
                <a:uFillTx/>
                <a:latin typeface="Tahoma"/>
                <a:ea typeface="+mn-ea"/>
                <a:cs typeface="+mn-cs"/>
              </a:rPr>
              <a:t>Fast Bulk Bitwise AND and OR in DRAM</a:t>
            </a:r>
            <a:r>
              <a:rPr kumimoji="0" lang="en-US" sz="1400" b="0" i="0" u="none" strike="noStrike" kern="1200" cap="none" spc="0" normalizeH="0" baseline="0" noProof="0" dirty="0">
                <a:ln>
                  <a:noFill/>
                </a:ln>
                <a:solidFill>
                  <a:srgbClr val="000000"/>
                </a:solidFill>
                <a:effectLst/>
                <a:uLnTx/>
                <a:uFillTx/>
                <a:latin typeface="Tahoma"/>
                <a:ea typeface="+mn-ea"/>
                <a:cs typeface="+mn-cs"/>
              </a:rPr>
              <a:t>”, IEEE CAL 2015.</a:t>
            </a:r>
          </a:p>
        </p:txBody>
      </p:sp>
    </p:spTree>
    <p:extLst>
      <p:ext uri="{BB962C8B-B14F-4D97-AF65-F5344CB8AC3E}">
        <p14:creationId xmlns:p14="http://schemas.microsoft.com/office/powerpoint/2010/main" val="37847251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16"/>
                                        </p:tgtEl>
                                      </p:cBhvr>
                                    </p:animEffect>
                                    <p:set>
                                      <p:cBhvr>
                                        <p:cTn id="7" dur="1" fill="hold">
                                          <p:stCondLst>
                                            <p:cond delay="499"/>
                                          </p:stCondLst>
                                        </p:cTn>
                                        <p:tgtEl>
                                          <p:spTgt spid="116"/>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103"/>
                                        </p:tgtEl>
                                      </p:cBhvr>
                                    </p:animEffect>
                                    <p:set>
                                      <p:cBhvr>
                                        <p:cTn id="10" dur="1" fill="hold">
                                          <p:stCondLst>
                                            <p:cond delay="499"/>
                                          </p:stCondLst>
                                        </p:cTn>
                                        <p:tgtEl>
                                          <p:spTgt spid="10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129"/>
                                        </p:tgtEl>
                                      </p:cBhvr>
                                    </p:animEffect>
                                    <p:set>
                                      <p:cBhvr>
                                        <p:cTn id="13" dur="1" fill="hold">
                                          <p:stCondLst>
                                            <p:cond delay="499"/>
                                          </p:stCondLst>
                                        </p:cTn>
                                        <p:tgtEl>
                                          <p:spTgt spid="129"/>
                                        </p:tgtEl>
                                        <p:attrNameLst>
                                          <p:attrName>style.visibility</p:attrName>
                                        </p:attrNameLst>
                                      </p:cBhvr>
                                      <p:to>
                                        <p:strVal val="hidden"/>
                                      </p:to>
                                    </p:set>
                                  </p:childTnLst>
                                </p:cTn>
                              </p:par>
                              <p:par>
                                <p:cTn id="14" presetID="10" presetClass="entr" presetSubtype="0" fill="hold" nodeType="withEffect">
                                  <p:stCondLst>
                                    <p:cond delay="0"/>
                                  </p:stCondLst>
                                  <p:childTnLst>
                                    <p:set>
                                      <p:cBhvr>
                                        <p:cTn id="15" dur="1" fill="hold">
                                          <p:stCondLst>
                                            <p:cond delay="0"/>
                                          </p:stCondLst>
                                        </p:cTn>
                                        <p:tgtEl>
                                          <p:spTgt spid="113"/>
                                        </p:tgtEl>
                                        <p:attrNameLst>
                                          <p:attrName>style.visibility</p:attrName>
                                        </p:attrNameLst>
                                      </p:cBhvr>
                                      <p:to>
                                        <p:strVal val="visible"/>
                                      </p:to>
                                    </p:set>
                                    <p:animEffect transition="in" filter="fade">
                                      <p:cBhvr>
                                        <p:cTn id="16" dur="500"/>
                                        <p:tgtEl>
                                          <p:spTgt spid="113"/>
                                        </p:tgtEl>
                                      </p:cBhvr>
                                    </p:animEffect>
                                  </p:childTnLst>
                                </p:cTn>
                              </p:par>
                              <p:par>
                                <p:cTn id="17" presetID="10" presetClass="entr" presetSubtype="0" fill="hold" nodeType="withEffect">
                                  <p:stCondLst>
                                    <p:cond delay="0"/>
                                  </p:stCondLst>
                                  <p:childTnLst>
                                    <p:set>
                                      <p:cBhvr>
                                        <p:cTn id="18" dur="1" fill="hold">
                                          <p:stCondLst>
                                            <p:cond delay="0"/>
                                          </p:stCondLst>
                                        </p:cTn>
                                        <p:tgtEl>
                                          <p:spTgt spid="100"/>
                                        </p:tgtEl>
                                        <p:attrNameLst>
                                          <p:attrName>style.visibility</p:attrName>
                                        </p:attrNameLst>
                                      </p:cBhvr>
                                      <p:to>
                                        <p:strVal val="visible"/>
                                      </p:to>
                                    </p:set>
                                    <p:animEffect transition="in" filter="fade">
                                      <p:cBhvr>
                                        <p:cTn id="19" dur="500"/>
                                        <p:tgtEl>
                                          <p:spTgt spid="100"/>
                                        </p:tgtEl>
                                      </p:cBhvr>
                                    </p:animEffect>
                                  </p:childTnLst>
                                </p:cTn>
                              </p:par>
                              <p:par>
                                <p:cTn id="20" presetID="10" presetClass="entr" presetSubtype="0" fill="hold" nodeType="withEffect">
                                  <p:stCondLst>
                                    <p:cond delay="0"/>
                                  </p:stCondLst>
                                  <p:childTnLst>
                                    <p:set>
                                      <p:cBhvr>
                                        <p:cTn id="21" dur="1" fill="hold">
                                          <p:stCondLst>
                                            <p:cond delay="0"/>
                                          </p:stCondLst>
                                        </p:cTn>
                                        <p:tgtEl>
                                          <p:spTgt spid="126"/>
                                        </p:tgtEl>
                                        <p:attrNameLst>
                                          <p:attrName>style.visibility</p:attrName>
                                        </p:attrNameLst>
                                      </p:cBhvr>
                                      <p:to>
                                        <p:strVal val="visible"/>
                                      </p:to>
                                    </p:set>
                                    <p:animEffect transition="in" filter="fade">
                                      <p:cBhvr>
                                        <p:cTn id="22" dur="500"/>
                                        <p:tgtEl>
                                          <p:spTgt spid="12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xit" presetSubtype="1" fill="hold" grpId="0" nodeType="clickEffect">
                                  <p:stCondLst>
                                    <p:cond delay="0"/>
                                  </p:stCondLst>
                                  <p:childTnLst>
                                    <p:animEffect transition="out" filter="wipe(up)">
                                      <p:cBhvr>
                                        <p:cTn id="26" dur="500"/>
                                        <p:tgtEl>
                                          <p:spTgt spid="73"/>
                                        </p:tgtEl>
                                      </p:cBhvr>
                                    </p:animEffect>
                                    <p:set>
                                      <p:cBhvr>
                                        <p:cTn id="27" dur="1" fill="hold">
                                          <p:stCondLst>
                                            <p:cond delay="499"/>
                                          </p:stCondLst>
                                        </p:cTn>
                                        <p:tgtEl>
                                          <p:spTgt spid="73"/>
                                        </p:tgtEl>
                                        <p:attrNameLst>
                                          <p:attrName>style.visibility</p:attrName>
                                        </p:attrNameLst>
                                      </p:cBhvr>
                                      <p:to>
                                        <p:strVal val="hidden"/>
                                      </p:to>
                                    </p:set>
                                  </p:childTnLst>
                                </p:cTn>
                              </p:par>
                              <p:par>
                                <p:cTn id="28" presetID="22" presetClass="exit" presetSubtype="1" fill="hold" grpId="0" nodeType="withEffect">
                                  <p:stCondLst>
                                    <p:cond delay="0"/>
                                  </p:stCondLst>
                                  <p:childTnLst>
                                    <p:animEffect transition="out" filter="wipe(up)">
                                      <p:cBhvr>
                                        <p:cTn id="29" dur="500"/>
                                        <p:tgtEl>
                                          <p:spTgt spid="104"/>
                                        </p:tgtEl>
                                      </p:cBhvr>
                                    </p:animEffect>
                                    <p:set>
                                      <p:cBhvr>
                                        <p:cTn id="30" dur="1" fill="hold">
                                          <p:stCondLst>
                                            <p:cond delay="499"/>
                                          </p:stCondLst>
                                        </p:cTn>
                                        <p:tgtEl>
                                          <p:spTgt spid="104"/>
                                        </p:tgtEl>
                                        <p:attrNameLst>
                                          <p:attrName>style.visibility</p:attrName>
                                        </p:attrNameLst>
                                      </p:cBhvr>
                                      <p:to>
                                        <p:strVal val="hidden"/>
                                      </p:to>
                                    </p:set>
                                  </p:childTnLst>
                                </p:cTn>
                              </p:par>
                              <p:par>
                                <p:cTn id="31" presetID="22" presetClass="entr" presetSubtype="4" fill="hold" grpId="0" nodeType="withEffect">
                                  <p:stCondLst>
                                    <p:cond delay="0"/>
                                  </p:stCondLst>
                                  <p:childTnLst>
                                    <p:set>
                                      <p:cBhvr>
                                        <p:cTn id="32" dur="1" fill="hold">
                                          <p:stCondLst>
                                            <p:cond delay="0"/>
                                          </p:stCondLst>
                                        </p:cTn>
                                        <p:tgtEl>
                                          <p:spTgt spid="72"/>
                                        </p:tgtEl>
                                        <p:attrNameLst>
                                          <p:attrName>style.visibility</p:attrName>
                                        </p:attrNameLst>
                                      </p:cBhvr>
                                      <p:to>
                                        <p:strVal val="visible"/>
                                      </p:to>
                                    </p:set>
                                    <p:animEffect transition="in" filter="wipe(down)">
                                      <p:cBhvr>
                                        <p:cTn id="33" dur="500"/>
                                        <p:tgtEl>
                                          <p:spTgt spid="72"/>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fade">
                                      <p:cBhvr>
                                        <p:cTn id="38" dur="500"/>
                                        <p:tgtEl>
                                          <p:spTgt spid="132"/>
                                        </p:tgtEl>
                                      </p:cBhvr>
                                    </p:animEffect>
                                  </p:childTnLst>
                                </p:cTn>
                              </p:par>
                              <p:par>
                                <p:cTn id="39" presetID="10" presetClass="exit" presetSubtype="0" fill="hold" grpId="0" nodeType="withEffect">
                                  <p:stCondLst>
                                    <p:cond delay="0"/>
                                  </p:stCondLst>
                                  <p:childTnLst>
                                    <p:animEffect transition="out" filter="fade">
                                      <p:cBhvr>
                                        <p:cTn id="40" dur="500"/>
                                        <p:tgtEl>
                                          <p:spTgt spid="91"/>
                                        </p:tgtEl>
                                      </p:cBhvr>
                                    </p:animEffect>
                                    <p:set>
                                      <p:cBhvr>
                                        <p:cTn id="41" dur="1" fill="hold">
                                          <p:stCondLst>
                                            <p:cond delay="499"/>
                                          </p:stCondLst>
                                        </p:cTn>
                                        <p:tgtEl>
                                          <p:spTgt spid="91"/>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34"/>
                                        </p:tgtEl>
                                        <p:attrNameLst>
                                          <p:attrName>style.visibility</p:attrName>
                                        </p:attrNameLst>
                                      </p:cBhvr>
                                      <p:to>
                                        <p:strVal val="visible"/>
                                      </p:to>
                                    </p:set>
                                    <p:animEffect transition="in" filter="fade">
                                      <p:cBhvr>
                                        <p:cTn id="46" dur="500"/>
                                        <p:tgtEl>
                                          <p:spTgt spid="134"/>
                                        </p:tgtEl>
                                      </p:cBhvr>
                                    </p:animEffect>
                                  </p:childTnLst>
                                </p:cTn>
                              </p:par>
                              <p:par>
                                <p:cTn id="47" presetID="10" presetClass="exit" presetSubtype="0" fill="hold" grpId="0" nodeType="withEffect">
                                  <p:stCondLst>
                                    <p:cond delay="0"/>
                                  </p:stCondLst>
                                  <p:childTnLst>
                                    <p:animEffect transition="out" filter="fade">
                                      <p:cBhvr>
                                        <p:cTn id="48" dur="500"/>
                                        <p:tgtEl>
                                          <p:spTgt spid="92"/>
                                        </p:tgtEl>
                                      </p:cBhvr>
                                    </p:animEffect>
                                    <p:set>
                                      <p:cBhvr>
                                        <p:cTn id="49" dur="1" fill="hold">
                                          <p:stCondLst>
                                            <p:cond delay="499"/>
                                          </p:stCondLst>
                                        </p:cTn>
                                        <p:tgtEl>
                                          <p:spTgt spid="92"/>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grpId="1" nodeType="clickEffect">
                                  <p:stCondLst>
                                    <p:cond delay="0"/>
                                  </p:stCondLst>
                                  <p:childTnLst>
                                    <p:animEffect transition="out" filter="fade">
                                      <p:cBhvr>
                                        <p:cTn id="53" dur="500"/>
                                        <p:tgtEl>
                                          <p:spTgt spid="132"/>
                                        </p:tgtEl>
                                      </p:cBhvr>
                                    </p:animEffect>
                                    <p:set>
                                      <p:cBhvr>
                                        <p:cTn id="54" dur="1" fill="hold">
                                          <p:stCondLst>
                                            <p:cond delay="499"/>
                                          </p:stCondLst>
                                        </p:cTn>
                                        <p:tgtEl>
                                          <p:spTgt spid="132"/>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90"/>
                                        </p:tgtEl>
                                      </p:cBhvr>
                                    </p:animEffect>
                                    <p:set>
                                      <p:cBhvr>
                                        <p:cTn id="57" dur="1" fill="hold">
                                          <p:stCondLst>
                                            <p:cond delay="499"/>
                                          </p:stCondLst>
                                        </p:cTn>
                                        <p:tgtEl>
                                          <p:spTgt spid="90"/>
                                        </p:tgtEl>
                                        <p:attrNameLst>
                                          <p:attrName>style.visibility</p:attrName>
                                        </p:attrNameLst>
                                      </p:cBhvr>
                                      <p:to>
                                        <p:strVal val="hidden"/>
                                      </p:to>
                                    </p:set>
                                  </p:childTnLst>
                                </p:cTn>
                              </p:par>
                              <p:par>
                                <p:cTn id="58" presetID="10" presetClass="entr" presetSubtype="0" fill="hold" grpId="0" nodeType="withEffect">
                                  <p:stCondLst>
                                    <p:cond delay="0"/>
                                  </p:stCondLst>
                                  <p:childTnLst>
                                    <p:set>
                                      <p:cBhvr>
                                        <p:cTn id="59" dur="1" fill="hold">
                                          <p:stCondLst>
                                            <p:cond delay="0"/>
                                          </p:stCondLst>
                                        </p:cTn>
                                        <p:tgtEl>
                                          <p:spTgt spid="136"/>
                                        </p:tgtEl>
                                        <p:attrNameLst>
                                          <p:attrName>style.visibility</p:attrName>
                                        </p:attrNameLst>
                                      </p:cBhvr>
                                      <p:to>
                                        <p:strVal val="visible"/>
                                      </p:to>
                                    </p:set>
                                    <p:animEffect transition="in" filter="fade">
                                      <p:cBhvr>
                                        <p:cTn id="60" dur="500"/>
                                        <p:tgtEl>
                                          <p:spTgt spid="13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35"/>
                                        </p:tgtEl>
                                        <p:attrNameLst>
                                          <p:attrName>style.visibility</p:attrName>
                                        </p:attrNameLst>
                                      </p:cBhvr>
                                      <p:to>
                                        <p:strVal val="visible"/>
                                      </p:to>
                                    </p:set>
                                    <p:animEffect transition="in" filter="fade">
                                      <p:cBhvr>
                                        <p:cTn id="63" dur="500"/>
                                        <p:tgtEl>
                                          <p:spTgt spid="135"/>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1" nodeType="clickEffect">
                                  <p:stCondLst>
                                    <p:cond delay="0"/>
                                  </p:stCondLst>
                                  <p:childTnLst>
                                    <p:set>
                                      <p:cBhvr>
                                        <p:cTn id="67" dur="1" fill="hold">
                                          <p:stCondLst>
                                            <p:cond delay="0"/>
                                          </p:stCondLst>
                                        </p:cTn>
                                        <p:tgtEl>
                                          <p:spTgt spid="73"/>
                                        </p:tgtEl>
                                        <p:attrNameLst>
                                          <p:attrName>style.visibility</p:attrName>
                                        </p:attrNameLst>
                                      </p:cBhvr>
                                      <p:to>
                                        <p:strVal val="visible"/>
                                      </p:to>
                                    </p:set>
                                    <p:animEffect transition="in" filter="wipe(down)">
                                      <p:cBhvr>
                                        <p:cTn id="68" dur="500"/>
                                        <p:tgtEl>
                                          <p:spTgt spid="73"/>
                                        </p:tgtEl>
                                      </p:cBhvr>
                                    </p:animEffect>
                                  </p:childTnLst>
                                </p:cTn>
                              </p:par>
                              <p:par>
                                <p:cTn id="69" presetID="22" presetClass="entr" presetSubtype="4" fill="hold" grpId="1" nodeType="withEffect">
                                  <p:stCondLst>
                                    <p:cond delay="0"/>
                                  </p:stCondLst>
                                  <p:childTnLst>
                                    <p:set>
                                      <p:cBhvr>
                                        <p:cTn id="70" dur="1" fill="hold">
                                          <p:stCondLst>
                                            <p:cond delay="0"/>
                                          </p:stCondLst>
                                        </p:cTn>
                                        <p:tgtEl>
                                          <p:spTgt spid="104"/>
                                        </p:tgtEl>
                                        <p:attrNameLst>
                                          <p:attrName>style.visibility</p:attrName>
                                        </p:attrNameLst>
                                      </p:cBhvr>
                                      <p:to>
                                        <p:strVal val="visible"/>
                                      </p:to>
                                    </p:set>
                                    <p:animEffect transition="in" filter="wipe(down)">
                                      <p:cBhvr>
                                        <p:cTn id="71" dur="500"/>
                                        <p:tgtEl>
                                          <p:spTgt spid="10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wipe(down)">
                                      <p:cBhvr>
                                        <p:cTn id="74" dur="500"/>
                                        <p:tgtEl>
                                          <p:spTgt spid="71"/>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131"/>
                                        </p:tgtEl>
                                        <p:attrNameLst>
                                          <p:attrName>style.visibility</p:attrName>
                                        </p:attrNameLst>
                                      </p:cBhvr>
                                      <p:to>
                                        <p:strVal val="visible"/>
                                      </p:to>
                                    </p:set>
                                    <p:animEffect transition="in" filter="fade">
                                      <p:cBhvr>
                                        <p:cTn id="79" dur="500"/>
                                        <p:tgtEl>
                                          <p:spTgt spid="131"/>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133"/>
                                        </p:tgtEl>
                                        <p:attrNameLst>
                                          <p:attrName>style.visibility</p:attrName>
                                        </p:attrNameLst>
                                      </p:cBhvr>
                                      <p:to>
                                        <p:strVal val="visible"/>
                                      </p:to>
                                    </p:set>
                                    <p:animEffect transition="in" filter="fade">
                                      <p:cBhvr>
                                        <p:cTn id="84"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animBg="1"/>
      <p:bldP spid="73" grpId="0" animBg="1"/>
      <p:bldP spid="73" grpId="1" animBg="1"/>
      <p:bldP spid="90" grpId="0"/>
      <p:bldP spid="91" grpId="0"/>
      <p:bldP spid="92" grpId="0"/>
      <p:bldP spid="104" grpId="0" animBg="1"/>
      <p:bldP spid="104" grpId="1" animBg="1"/>
      <p:bldP spid="131" grpId="0" animBg="1"/>
      <p:bldP spid="132" grpId="0"/>
      <p:bldP spid="132" grpId="1"/>
      <p:bldP spid="133" grpId="0" animBg="1"/>
      <p:bldP spid="134" grpId="0"/>
      <p:bldP spid="135" grpId="0"/>
      <p:bldP spid="13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In-DRAM Bulk AND/OR</a:t>
            </a:r>
          </a:p>
        </p:txBody>
      </p:sp>
      <p:sp>
        <p:nvSpPr>
          <p:cNvPr id="3" name="Content Placeholder 2"/>
          <p:cNvSpPr>
            <a:spLocks noGrp="1"/>
          </p:cNvSpPr>
          <p:nvPr>
            <p:ph idx="1"/>
          </p:nvPr>
        </p:nvSpPr>
        <p:spPr/>
        <p:txBody>
          <a:bodyPr/>
          <a:lstStyle/>
          <a:p>
            <a:r>
              <a:rPr lang="en-US" dirty="0"/>
              <a:t>Vivek Seshadri, Kevin Hsieh, </a:t>
            </a:r>
            <a:r>
              <a:rPr lang="en-US" dirty="0" err="1"/>
              <a:t>Amirali</a:t>
            </a:r>
            <a:r>
              <a:rPr lang="en-US" dirty="0"/>
              <a:t> </a:t>
            </a:r>
            <a:r>
              <a:rPr lang="en-US" dirty="0" err="1"/>
              <a:t>Boroumand</a:t>
            </a:r>
            <a:r>
              <a:rPr lang="en-US" dirty="0"/>
              <a:t>, Donghyuk Lee, Michael A. </a:t>
            </a:r>
            <a:r>
              <a:rPr lang="en-US" dirty="0" err="1"/>
              <a:t>Kozuch</a:t>
            </a:r>
            <a:r>
              <a:rPr lang="en-US" dirty="0"/>
              <a:t>, Onur Mutlu, Phillip B. Gibbons, and Todd C. </a:t>
            </a:r>
            <a:r>
              <a:rPr lang="en-US" dirty="0" err="1"/>
              <a:t>Mowry</a:t>
            </a:r>
            <a:r>
              <a:rPr lang="en-US" dirty="0"/>
              <a:t>,</a:t>
            </a:r>
            <a:br>
              <a:rPr lang="en-US" dirty="0"/>
            </a:br>
            <a:r>
              <a:rPr lang="en-US" b="1" dirty="0">
                <a:solidFill>
                  <a:srgbClr val="0432FF"/>
                </a:solidFill>
                <a:hlinkClick r:id="rId2">
                  <a:extLst>
                    <a:ext uri="{A12FA001-AC4F-418D-AE19-62706E023703}">
                      <ahyp:hlinkClr xmlns:ahyp="http://schemas.microsoft.com/office/drawing/2018/hyperlinkcolor" val="tx"/>
                    </a:ext>
                  </a:extLst>
                </a:hlinkClick>
              </a:rPr>
              <a:t>"Fast Bulk Bitwise AND and OR in DRAM"</a:t>
            </a:r>
            <a:br>
              <a:rPr lang="en-US" dirty="0">
                <a:solidFill>
                  <a:srgbClr val="0432FF"/>
                </a:solidFill>
              </a:rPr>
            </a:br>
            <a:r>
              <a:rPr lang="en-US" i="1" dirty="0">
                <a:hlinkClick r:id="rId3"/>
              </a:rPr>
              <a:t>IEEE Computer Architecture Letters</a:t>
            </a:r>
            <a:r>
              <a:rPr lang="en-US" i="1" dirty="0"/>
              <a:t> (</a:t>
            </a:r>
            <a:r>
              <a:rPr lang="en-US" b="1" i="1" dirty="0"/>
              <a:t>CAL</a:t>
            </a:r>
            <a:r>
              <a:rPr lang="en-US" i="1" dirty="0"/>
              <a:t>)</a:t>
            </a:r>
            <a:r>
              <a:rPr lang="en-US" dirty="0"/>
              <a:t>, April 2015. </a:t>
            </a:r>
          </a:p>
          <a:p>
            <a:endParaRPr lang="en-US" dirty="0"/>
          </a:p>
          <a:p>
            <a:endParaRPr lang="en-US" dirty="0"/>
          </a:p>
        </p:txBody>
      </p:sp>
      <p:pic>
        <p:nvPicPr>
          <p:cNvPr id="5" name="Picture 4"/>
          <p:cNvPicPr>
            <a:picLocks noChangeAspect="1"/>
          </p:cNvPicPr>
          <p:nvPr/>
        </p:nvPicPr>
        <p:blipFill>
          <a:blip r:embed="rId4"/>
          <a:stretch>
            <a:fillRect/>
          </a:stretch>
        </p:blipFill>
        <p:spPr>
          <a:xfrm>
            <a:off x="0" y="4276418"/>
            <a:ext cx="9144000" cy="1744870"/>
          </a:xfrm>
          <a:prstGeom prst="rect">
            <a:avLst/>
          </a:prstGeom>
        </p:spPr>
      </p:pic>
    </p:spTree>
    <p:extLst>
      <p:ext uri="{BB962C8B-B14F-4D97-AF65-F5344CB8AC3E}">
        <p14:creationId xmlns:p14="http://schemas.microsoft.com/office/powerpoint/2010/main" val="13490781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In-DRAM NOT: </a:t>
            </a:r>
            <a:br>
              <a:rPr lang="en-US" dirty="0"/>
            </a:br>
            <a:r>
              <a:rPr lang="en-US" dirty="0"/>
              <a:t>Dual Contact Cell</a:t>
            </a:r>
          </a:p>
        </p:txBody>
      </p:sp>
      <p:pic>
        <p:nvPicPr>
          <p:cNvPr id="6" name="Picture 5"/>
          <p:cNvPicPr>
            <a:picLocks noChangeAspect="1"/>
          </p:cNvPicPr>
          <p:nvPr/>
        </p:nvPicPr>
        <p:blipFill>
          <a:blip r:embed="rId2"/>
          <a:stretch>
            <a:fillRect/>
          </a:stretch>
        </p:blipFill>
        <p:spPr>
          <a:xfrm>
            <a:off x="260154" y="1287176"/>
            <a:ext cx="4104456" cy="4705108"/>
          </a:xfrm>
          <a:prstGeom prst="rect">
            <a:avLst/>
          </a:prstGeom>
        </p:spPr>
      </p:pic>
      <p:sp>
        <p:nvSpPr>
          <p:cNvPr id="3" name="TextBox 2"/>
          <p:cNvSpPr txBox="1"/>
          <p:nvPr/>
        </p:nvSpPr>
        <p:spPr>
          <a:xfrm>
            <a:off x="4423815" y="1862822"/>
            <a:ext cx="4663457" cy="28623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000000"/>
                </a:solidFill>
                <a:effectLst/>
                <a:uLnTx/>
                <a:uFillTx/>
                <a:latin typeface="Avenir Next" panose="020B0503020202020204" pitchFamily="34" charset="0"/>
              </a:rPr>
              <a:t>Idea: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0000FF"/>
                </a:solidFill>
                <a:effectLst/>
                <a:uLnTx/>
                <a:uFillTx/>
                <a:latin typeface="Avenir Next" panose="020B0503020202020204" pitchFamily="34" charset="0"/>
              </a:rPr>
              <a:t>Feed the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0000FF"/>
                </a:solidFill>
                <a:effectLst/>
                <a:uLnTx/>
                <a:uFillTx/>
                <a:latin typeface="Avenir Next" panose="020B0503020202020204" pitchFamily="34" charset="0"/>
              </a:rPr>
              <a:t>negated value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0000FF"/>
                </a:solidFill>
                <a:effectLst/>
                <a:uLnTx/>
                <a:uFillTx/>
                <a:latin typeface="Avenir Next" panose="020B0503020202020204" pitchFamily="34" charset="0"/>
              </a:rPr>
              <a:t>in the sense amplifier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0000FF"/>
                </a:solidFill>
                <a:effectLst/>
                <a:uLnTx/>
                <a:uFillTx/>
                <a:latin typeface="Avenir Next" panose="020B0503020202020204" pitchFamily="34" charset="0"/>
              </a:rPr>
              <a:t>into a special row</a:t>
            </a:r>
          </a:p>
        </p:txBody>
      </p:sp>
      <p:sp>
        <p:nvSpPr>
          <p:cNvPr id="7" name="TextBox 6">
            <a:extLst>
              <a:ext uri="{FF2B5EF4-FFF2-40B4-BE49-F238E27FC236}">
                <a16:creationId xmlns:a16="http://schemas.microsoft.com/office/drawing/2014/main" id="{BF2872C7-D449-BDE0-497E-4D67A2A190D5}"/>
              </a:ext>
            </a:extLst>
          </p:cNvPr>
          <p:cNvSpPr txBox="1"/>
          <p:nvPr/>
        </p:nvSpPr>
        <p:spPr>
          <a:xfrm>
            <a:off x="0" y="6062520"/>
            <a:ext cx="9144000" cy="430887"/>
          </a:xfrm>
          <a:prstGeom prst="rect">
            <a:avLst/>
          </a:prstGeom>
          <a:noFill/>
        </p:spPr>
        <p:txBody>
          <a:bodyPr wrap="square">
            <a:spAutoFit/>
          </a:bodyPr>
          <a:lstStyle/>
          <a:p>
            <a:pPr algn="ctr" fontAlgn="t"/>
            <a:r>
              <a:rPr lang="en-US" sz="1100" dirty="0">
                <a:effectLst/>
                <a:latin typeface="Avenir Next" panose="020B0503020202020204" pitchFamily="34" charset="0"/>
              </a:rPr>
              <a:t>Seshadri, Vivek, et al. "</a:t>
            </a:r>
            <a:r>
              <a:rPr lang="en-US" sz="1100" b="1" dirty="0">
                <a:solidFill>
                  <a:schemeClr val="accent4"/>
                </a:solidFill>
                <a:effectLst/>
                <a:latin typeface="Avenir Next" panose="020B0503020202020204" pitchFamily="34" charset="0"/>
              </a:rPr>
              <a:t> Ambit: In-Memory </a:t>
            </a:r>
            <a:r>
              <a:rPr lang="en-US" sz="1100" b="1" dirty="0">
                <a:solidFill>
                  <a:schemeClr val="accent4"/>
                </a:solidFill>
                <a:latin typeface="Avenir Next" panose="020B0503020202020204" pitchFamily="34" charset="0"/>
              </a:rPr>
              <a:t>A</a:t>
            </a:r>
            <a:r>
              <a:rPr lang="en-US" sz="1100" b="1" dirty="0">
                <a:solidFill>
                  <a:schemeClr val="accent4"/>
                </a:solidFill>
                <a:effectLst/>
                <a:latin typeface="Avenir Next" panose="020B0503020202020204" pitchFamily="34" charset="0"/>
              </a:rPr>
              <a:t>ccelerator for Bulk </a:t>
            </a:r>
            <a:r>
              <a:rPr lang="en-US" sz="1100" b="1" dirty="0">
                <a:solidFill>
                  <a:schemeClr val="accent4"/>
                </a:solidFill>
                <a:latin typeface="Avenir Next" panose="020B0503020202020204" pitchFamily="34" charset="0"/>
              </a:rPr>
              <a:t>B</a:t>
            </a:r>
            <a:r>
              <a:rPr lang="en-US" sz="1100" b="1" dirty="0">
                <a:solidFill>
                  <a:schemeClr val="accent4"/>
                </a:solidFill>
                <a:effectLst/>
                <a:latin typeface="Avenir Next" panose="020B0503020202020204" pitchFamily="34" charset="0"/>
              </a:rPr>
              <a:t>itwise Operations </a:t>
            </a:r>
            <a:br>
              <a:rPr lang="en-US" sz="1100" b="1" dirty="0">
                <a:solidFill>
                  <a:schemeClr val="accent4"/>
                </a:solidFill>
                <a:effectLst/>
                <a:latin typeface="Avenir Next" panose="020B0503020202020204" pitchFamily="34" charset="0"/>
              </a:rPr>
            </a:br>
            <a:r>
              <a:rPr lang="en-US" sz="1100" b="1" dirty="0">
                <a:solidFill>
                  <a:schemeClr val="accent4"/>
                </a:solidFill>
                <a:effectLst/>
                <a:latin typeface="Avenir Next" panose="020B0503020202020204" pitchFamily="34" charset="0"/>
              </a:rPr>
              <a:t>Using Commodity DRAM Technology</a:t>
            </a:r>
            <a:r>
              <a:rPr lang="en-US" sz="1100" dirty="0">
                <a:effectLst/>
                <a:latin typeface="Avenir Next" panose="020B0503020202020204" pitchFamily="34" charset="0"/>
              </a:rPr>
              <a:t>," in MICRO, 2017</a:t>
            </a:r>
            <a:endParaRPr lang="en-US" sz="1100" dirty="0">
              <a:latin typeface="Avenir Next" panose="020B0503020202020204" pitchFamily="34" charset="0"/>
            </a:endParaRPr>
          </a:p>
        </p:txBody>
      </p:sp>
    </p:spTree>
    <p:extLst>
      <p:ext uri="{BB962C8B-B14F-4D97-AF65-F5344CB8AC3E}">
        <p14:creationId xmlns:p14="http://schemas.microsoft.com/office/powerpoint/2010/main" val="53297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1FBFF3D-02F7-2FE0-FFC0-CEA17FCA1F75}"/>
              </a:ext>
            </a:extLst>
          </p:cNvPr>
          <p:cNvSpPr>
            <a:spLocks noGrp="1"/>
          </p:cNvSpPr>
          <p:nvPr>
            <p:ph type="title"/>
          </p:nvPr>
        </p:nvSpPr>
        <p:spPr>
          <a:xfrm>
            <a:off x="0" y="114305"/>
            <a:ext cx="9144000" cy="1068006"/>
          </a:xfrm>
        </p:spPr>
        <p:txBody>
          <a:bodyPr>
            <a:normAutofit fontScale="90000"/>
          </a:bodyPr>
          <a:lstStyle/>
          <a:p>
            <a:r>
              <a:rPr lang="en-US" dirty="0"/>
              <a:t>NOT in PUD: </a:t>
            </a:r>
            <a:br>
              <a:rPr lang="en-US" dirty="0"/>
            </a:br>
            <a:r>
              <a:rPr lang="en-US" dirty="0"/>
              <a:t>Alternative I</a:t>
            </a:r>
          </a:p>
        </p:txBody>
      </p:sp>
      <p:pic>
        <p:nvPicPr>
          <p:cNvPr id="1026" name="Picture 2">
            <a:extLst>
              <a:ext uri="{FF2B5EF4-FFF2-40B4-BE49-F238E27FC236}">
                <a16:creationId xmlns:a16="http://schemas.microsoft.com/office/drawing/2014/main" id="{78221719-227D-93EE-B8B9-1B05E19067F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4850" y="1289180"/>
            <a:ext cx="7734300" cy="4686300"/>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3736F42A-E5B4-1B25-0B24-6845DDED192D}"/>
              </a:ext>
            </a:extLst>
          </p:cNvPr>
          <p:cNvSpPr txBox="1"/>
          <p:nvPr/>
        </p:nvSpPr>
        <p:spPr>
          <a:xfrm>
            <a:off x="200025" y="6082349"/>
            <a:ext cx="8943975" cy="461665"/>
          </a:xfrm>
          <a:prstGeom prst="rect">
            <a:avLst/>
          </a:prstGeom>
          <a:noFill/>
        </p:spPr>
        <p:txBody>
          <a:bodyPr wrap="square">
            <a:spAutoFit/>
          </a:bodyPr>
          <a:lstStyle/>
          <a:p>
            <a:pPr algn="ctr"/>
            <a:r>
              <a:rPr lang="en-US" sz="1200" b="0" i="0" dirty="0">
                <a:solidFill>
                  <a:srgbClr val="222222"/>
                </a:solidFill>
                <a:effectLst/>
                <a:latin typeface="Avenir Next" panose="020B0503020202020204" pitchFamily="34" charset="0"/>
              </a:rPr>
              <a:t>Sudarshan, Chirag, et al. "</a:t>
            </a:r>
            <a:r>
              <a:rPr lang="en-US" sz="1200" b="1" i="0" dirty="0">
                <a:solidFill>
                  <a:schemeClr val="accent4"/>
                </a:solidFill>
                <a:effectLst/>
                <a:latin typeface="Avenir Next" panose="020B0503020202020204" pitchFamily="34" charset="0"/>
              </a:rPr>
              <a:t>A Critical Assessment of DRAM Architectures-Trends, Challenges and Solutions</a:t>
            </a:r>
            <a:r>
              <a:rPr lang="en-US" sz="1200" b="0" i="0" dirty="0">
                <a:solidFill>
                  <a:srgbClr val="222222"/>
                </a:solidFill>
                <a:effectLst/>
                <a:latin typeface="Avenir Next" panose="020B0503020202020204" pitchFamily="34" charset="0"/>
              </a:rPr>
              <a:t>,” </a:t>
            </a:r>
            <a:br>
              <a:rPr lang="en-US" sz="1200" b="0" i="0" dirty="0">
                <a:solidFill>
                  <a:srgbClr val="222222"/>
                </a:solidFill>
                <a:effectLst/>
                <a:latin typeface="Avenir Next" panose="020B0503020202020204" pitchFamily="34" charset="0"/>
              </a:rPr>
            </a:br>
            <a:r>
              <a:rPr lang="en-US" sz="1200" b="0" i="0" dirty="0">
                <a:solidFill>
                  <a:srgbClr val="222222"/>
                </a:solidFill>
                <a:effectLst/>
                <a:latin typeface="Avenir Next" panose="020B0503020202020204" pitchFamily="34" charset="0"/>
              </a:rPr>
              <a:t>in SAMOS, 2022.</a:t>
            </a:r>
            <a:endParaRPr lang="en-US" sz="1200" dirty="0">
              <a:latin typeface="Avenir Next" panose="020B0503020202020204" pitchFamily="34" charset="0"/>
            </a:endParaRPr>
          </a:p>
        </p:txBody>
      </p:sp>
    </p:spTree>
    <p:extLst>
      <p:ext uri="{BB962C8B-B14F-4D97-AF65-F5344CB8AC3E}">
        <p14:creationId xmlns:p14="http://schemas.microsoft.com/office/powerpoint/2010/main" val="304576360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a:extLst>
              <a:ext uri="{FF2B5EF4-FFF2-40B4-BE49-F238E27FC236}">
                <a16:creationId xmlns:a16="http://schemas.microsoft.com/office/drawing/2014/main" id="{1E616C43-3065-CCE1-F6B2-0D632B0E99FF}"/>
              </a:ext>
            </a:extLst>
          </p:cNvPr>
          <p:cNvPicPr>
            <a:picLocks noGrp="1" noChangeAspect="1"/>
          </p:cNvPicPr>
          <p:nvPr>
            <p:ph idx="1"/>
          </p:nvPr>
        </p:nvPicPr>
        <p:blipFill>
          <a:blip r:embed="rId2"/>
          <a:stretch>
            <a:fillRect/>
          </a:stretch>
        </p:blipFill>
        <p:spPr>
          <a:xfrm>
            <a:off x="249235" y="1760879"/>
            <a:ext cx="8894763" cy="3196687"/>
          </a:xfrm>
        </p:spPr>
      </p:pic>
      <p:sp>
        <p:nvSpPr>
          <p:cNvPr id="3" name="Title 2">
            <a:extLst>
              <a:ext uri="{FF2B5EF4-FFF2-40B4-BE49-F238E27FC236}">
                <a16:creationId xmlns:a16="http://schemas.microsoft.com/office/drawing/2014/main" id="{3BE66268-D606-D6D4-795C-9903807AF878}"/>
              </a:ext>
            </a:extLst>
          </p:cNvPr>
          <p:cNvSpPr>
            <a:spLocks noGrp="1"/>
          </p:cNvSpPr>
          <p:nvPr>
            <p:ph type="title"/>
          </p:nvPr>
        </p:nvSpPr>
        <p:spPr/>
        <p:txBody>
          <a:bodyPr>
            <a:normAutofit fontScale="90000"/>
          </a:bodyPr>
          <a:lstStyle/>
          <a:p>
            <a:r>
              <a:rPr lang="en-US" dirty="0"/>
              <a:t>NOT in PUD: </a:t>
            </a:r>
            <a:br>
              <a:rPr lang="en-US" dirty="0"/>
            </a:br>
            <a:r>
              <a:rPr lang="en-US" dirty="0"/>
              <a:t>Alternative II</a:t>
            </a:r>
          </a:p>
        </p:txBody>
      </p:sp>
      <p:sp>
        <p:nvSpPr>
          <p:cNvPr id="7" name="TextBox 6">
            <a:extLst>
              <a:ext uri="{FF2B5EF4-FFF2-40B4-BE49-F238E27FC236}">
                <a16:creationId xmlns:a16="http://schemas.microsoft.com/office/drawing/2014/main" id="{8D210043-AFF7-035B-971D-563A6C5ADA45}"/>
              </a:ext>
            </a:extLst>
          </p:cNvPr>
          <p:cNvSpPr txBox="1"/>
          <p:nvPr/>
        </p:nvSpPr>
        <p:spPr>
          <a:xfrm>
            <a:off x="-1" y="5396941"/>
            <a:ext cx="9143999" cy="830997"/>
          </a:xfrm>
          <a:prstGeom prst="rect">
            <a:avLst/>
          </a:prstGeom>
          <a:noFill/>
        </p:spPr>
        <p:txBody>
          <a:bodyPr wrap="square">
            <a:spAutoFit/>
          </a:bodyPr>
          <a:lstStyle/>
          <a:p>
            <a:pPr algn="ctr"/>
            <a:r>
              <a:rPr lang="en-US" sz="1600" b="0" i="0" dirty="0">
                <a:solidFill>
                  <a:srgbClr val="222222"/>
                </a:solidFill>
                <a:effectLst/>
                <a:latin typeface="Avenir Next" panose="020B0503020202020204" pitchFamily="34" charset="0"/>
              </a:rPr>
              <a:t>Shin, </a:t>
            </a:r>
            <a:r>
              <a:rPr lang="en-US" sz="1600" b="0" i="0" dirty="0" err="1">
                <a:solidFill>
                  <a:srgbClr val="222222"/>
                </a:solidFill>
                <a:effectLst/>
                <a:latin typeface="Avenir Next" panose="020B0503020202020204" pitchFamily="34" charset="0"/>
              </a:rPr>
              <a:t>Hoon</a:t>
            </a:r>
            <a:r>
              <a:rPr lang="en-US" sz="1600" b="0" i="0" dirty="0">
                <a:solidFill>
                  <a:srgbClr val="222222"/>
                </a:solidFill>
                <a:effectLst/>
                <a:latin typeface="Avenir Next" panose="020B0503020202020204" pitchFamily="34" charset="0"/>
              </a:rPr>
              <a:t>, </a:t>
            </a:r>
            <a:r>
              <a:rPr lang="en-US" sz="1600" b="0" i="0" dirty="0" err="1">
                <a:solidFill>
                  <a:srgbClr val="222222"/>
                </a:solidFill>
                <a:effectLst/>
                <a:latin typeface="Avenir Next" panose="020B0503020202020204" pitchFamily="34" charset="0"/>
              </a:rPr>
              <a:t>Rihae</a:t>
            </a:r>
            <a:r>
              <a:rPr lang="en-US" sz="1600" b="0" i="0" dirty="0">
                <a:solidFill>
                  <a:srgbClr val="222222"/>
                </a:solidFill>
                <a:effectLst/>
                <a:latin typeface="Avenir Next" panose="020B0503020202020204" pitchFamily="34" charset="0"/>
              </a:rPr>
              <a:t> Park, and Jae W. Lee. </a:t>
            </a:r>
            <a:br>
              <a:rPr lang="en-US" sz="1600" b="0" i="0" dirty="0">
                <a:solidFill>
                  <a:srgbClr val="222222"/>
                </a:solidFill>
                <a:effectLst/>
                <a:latin typeface="Avenir Next" panose="020B0503020202020204" pitchFamily="34" charset="0"/>
              </a:rPr>
            </a:br>
            <a:r>
              <a:rPr lang="en-US" sz="1600" b="0" i="0" dirty="0">
                <a:solidFill>
                  <a:srgbClr val="222222"/>
                </a:solidFill>
                <a:effectLst/>
                <a:latin typeface="Avenir Next" panose="020B0503020202020204" pitchFamily="34" charset="0"/>
              </a:rPr>
              <a:t>"</a:t>
            </a:r>
            <a:r>
              <a:rPr lang="en-US" sz="1600" b="1" i="0" dirty="0">
                <a:solidFill>
                  <a:schemeClr val="accent4"/>
                </a:solidFill>
                <a:effectLst/>
                <a:latin typeface="Avenir Next" panose="020B0503020202020204" pitchFamily="34" charset="0"/>
              </a:rPr>
              <a:t>A Processing-using-Memory Architecture for Commodity DRAM Devices with Enhanced Compatibility and Reliability</a:t>
            </a:r>
            <a:r>
              <a:rPr lang="en-US" sz="1600" i="0" dirty="0">
                <a:solidFill>
                  <a:srgbClr val="222222"/>
                </a:solidFill>
                <a:effectLst/>
                <a:latin typeface="Avenir Next" panose="020B0503020202020204" pitchFamily="34" charset="0"/>
              </a:rPr>
              <a:t>,"</a:t>
            </a:r>
            <a:r>
              <a:rPr lang="en-US" sz="1600" b="1" i="0" dirty="0">
                <a:solidFill>
                  <a:srgbClr val="222222"/>
                </a:solidFill>
                <a:effectLst/>
                <a:latin typeface="Avenir Next" panose="020B0503020202020204" pitchFamily="34" charset="0"/>
              </a:rPr>
              <a:t> </a:t>
            </a:r>
            <a:r>
              <a:rPr lang="en-US" sz="1600" b="0" dirty="0">
                <a:solidFill>
                  <a:srgbClr val="222222"/>
                </a:solidFill>
                <a:effectLst/>
                <a:latin typeface="Avenir Next" panose="020B0503020202020204" pitchFamily="34" charset="0"/>
              </a:rPr>
              <a:t>in  ICCAD</a:t>
            </a:r>
            <a:r>
              <a:rPr lang="en-US" sz="1600" dirty="0">
                <a:solidFill>
                  <a:srgbClr val="222222"/>
                </a:solidFill>
                <a:latin typeface="Avenir Next" panose="020B0503020202020204" pitchFamily="34" charset="0"/>
              </a:rPr>
              <a:t>,</a:t>
            </a:r>
            <a:r>
              <a:rPr lang="en-US" sz="1600" b="0" dirty="0">
                <a:solidFill>
                  <a:srgbClr val="222222"/>
                </a:solidFill>
                <a:effectLst/>
                <a:latin typeface="Avenir Next" panose="020B0503020202020204" pitchFamily="34" charset="0"/>
              </a:rPr>
              <a:t> 2024.</a:t>
            </a:r>
            <a:endParaRPr lang="en-US" sz="1600" dirty="0">
              <a:latin typeface="Avenir Next" panose="020B0503020202020204" pitchFamily="34" charset="0"/>
            </a:endParaRPr>
          </a:p>
        </p:txBody>
      </p:sp>
    </p:spTree>
    <p:extLst>
      <p:ext uri="{BB962C8B-B14F-4D97-AF65-F5344CB8AC3E}">
        <p14:creationId xmlns:p14="http://schemas.microsoft.com/office/powerpoint/2010/main" val="94589360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842034"/>
            <a:chOff x="7868816" y="2300187"/>
            <a:chExt cx="1081825" cy="842034"/>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24699" y="126278"/>
            <a:ext cx="8894602" cy="925840"/>
          </a:xfrm>
        </p:spPr>
        <p:txBody>
          <a:bodyPr>
            <a:noAutofit/>
          </a:bodyPr>
          <a:lstStyle/>
          <a:p>
            <a:r>
              <a:rPr lang="en-US" sz="3600" dirty="0"/>
              <a:t>Background: </a:t>
            </a:r>
            <a:br>
              <a:rPr lang="en-US" sz="3600" dirty="0"/>
            </a:br>
            <a:r>
              <a:rPr lang="en-US" sz="2800" dirty="0"/>
              <a:t>Bulk Bitwise Arithmetic Operations (I)</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b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79928"/>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158575" y="4141275"/>
              <a:ext cx="2888068" cy="1695189"/>
              <a:chOff x="158575" y="4141275"/>
              <a:chExt cx="28880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1585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5844"/>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5717936" y="4279928"/>
            <a:ext cx="2944625" cy="1715944"/>
            <a:chOff x="5508472" y="4130912"/>
            <a:chExt cx="3173612"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08472" y="4130912"/>
              <a:ext cx="3173612"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526635" y="4276509"/>
              <a:ext cx="3141290" cy="1552062"/>
              <a:chOff x="5526635" y="4276509"/>
              <a:chExt cx="3141290"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6" cy="407002"/>
                <a:chOff x="5589001" y="4441271"/>
                <a:chExt cx="1883576"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222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934" name="Flowchart: Connector 11">
            <a:extLst>
              <a:ext uri="{FF2B5EF4-FFF2-40B4-BE49-F238E27FC236}">
                <a16:creationId xmlns:a16="http://schemas.microsoft.com/office/drawing/2014/main" id="{30E2535A-4A5D-C98F-4F28-4BEA51B6A267}"/>
              </a:ext>
            </a:extLst>
          </p:cNvPr>
          <p:cNvSpPr/>
          <p:nvPr/>
        </p:nvSpPr>
        <p:spPr>
          <a:xfrm>
            <a:off x="6683842" y="5768287"/>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Tree>
    <p:extLst>
      <p:ext uri="{BB962C8B-B14F-4D97-AF65-F5344CB8AC3E}">
        <p14:creationId xmlns:p14="http://schemas.microsoft.com/office/powerpoint/2010/main" val="622896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30"/>
                                        </p:tgtEl>
                                        <p:attrNameLst>
                                          <p:attrName>style.visibility</p:attrName>
                                        </p:attrNameLst>
                                      </p:cBhvr>
                                      <p:to>
                                        <p:strVal val="visible"/>
                                      </p:to>
                                    </p:set>
                                    <p:animEffect transition="in" filter="fade">
                                      <p:cBhvr>
                                        <p:cTn id="7" dur="500"/>
                                        <p:tgtEl>
                                          <p:spTgt spid="930"/>
                                        </p:tgtEl>
                                      </p:cBhvr>
                                    </p:animEffect>
                                  </p:childTnLst>
                                </p:cTn>
                              </p:par>
                              <p:par>
                                <p:cTn id="8" presetID="10" presetClass="entr" presetSubtype="0" fill="hold" nodeType="withEffect">
                                  <p:stCondLst>
                                    <p:cond delay="0"/>
                                  </p:stCondLst>
                                  <p:childTnLst>
                                    <p:set>
                                      <p:cBhvr>
                                        <p:cTn id="9" dur="1" fill="hold">
                                          <p:stCondLst>
                                            <p:cond delay="0"/>
                                          </p:stCondLst>
                                        </p:cTn>
                                        <p:tgtEl>
                                          <p:spTgt spid="932"/>
                                        </p:tgtEl>
                                        <p:attrNameLst>
                                          <p:attrName>style.visibility</p:attrName>
                                        </p:attrNameLst>
                                      </p:cBhvr>
                                      <p:to>
                                        <p:strVal val="visible"/>
                                      </p:to>
                                    </p:set>
                                    <p:animEffect transition="in" filter="fade">
                                      <p:cBhvr>
                                        <p:cTn id="10" dur="500"/>
                                        <p:tgtEl>
                                          <p:spTgt spid="932"/>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931"/>
                                        </p:tgtEl>
                                        <p:attrNameLst>
                                          <p:attrName>style.visibility</p:attrName>
                                        </p:attrNameLst>
                                      </p:cBhvr>
                                      <p:to>
                                        <p:strVal val="visible"/>
                                      </p:to>
                                    </p:set>
                                    <p:animEffect transition="in" filter="fade">
                                      <p:cBhvr>
                                        <p:cTn id="15" dur="500"/>
                                        <p:tgtEl>
                                          <p:spTgt spid="93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934"/>
                                        </p:tgtEl>
                                        <p:attrNameLst>
                                          <p:attrName>style.visibility</p:attrName>
                                        </p:attrNameLst>
                                      </p:cBhvr>
                                      <p:to>
                                        <p:strVal val="visible"/>
                                      </p:to>
                                    </p:set>
                                    <p:animEffect transition="in" filter="fade">
                                      <p:cBhvr>
                                        <p:cTn id="18" dur="500"/>
                                        <p:tgtEl>
                                          <p:spTgt spid="9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671CB1-FFDA-03E2-F66D-FD85DFF222DB}"/>
              </a:ext>
            </a:extLst>
          </p:cNvPr>
          <p:cNvSpPr>
            <a:spLocks noGrp="1"/>
          </p:cNvSpPr>
          <p:nvPr>
            <p:ph type="title"/>
          </p:nvPr>
        </p:nvSpPr>
        <p:spPr>
          <a:xfrm>
            <a:off x="0" y="0"/>
            <a:ext cx="9144000" cy="1058174"/>
          </a:xfrm>
        </p:spPr>
        <p:txBody>
          <a:bodyPr>
            <a:noAutofit/>
          </a:bodyPr>
          <a:lstStyle/>
          <a:p>
            <a:r>
              <a:rPr lang="en-US" sz="3600" dirty="0">
                <a:solidFill>
                  <a:srgbClr val="2381C4"/>
                </a:solidFill>
              </a:rPr>
              <a:t>Processing-in-Memory:</a:t>
            </a:r>
            <a:br>
              <a:rPr lang="en-US" sz="3600" dirty="0">
                <a:solidFill>
                  <a:srgbClr val="2381C4"/>
                </a:solidFill>
              </a:rPr>
            </a:br>
            <a:r>
              <a:rPr lang="en-US" sz="2800" dirty="0">
                <a:solidFill>
                  <a:srgbClr val="2381C4"/>
                </a:solidFill>
              </a:rPr>
              <a:t>Overview</a:t>
            </a:r>
          </a:p>
        </p:txBody>
      </p:sp>
      <p:grpSp>
        <p:nvGrpSpPr>
          <p:cNvPr id="4" name="Group 3">
            <a:extLst>
              <a:ext uri="{FF2B5EF4-FFF2-40B4-BE49-F238E27FC236}">
                <a16:creationId xmlns:a16="http://schemas.microsoft.com/office/drawing/2014/main" id="{E3906072-A2EB-CF4E-B3FA-28F4F772FBEF}"/>
              </a:ext>
            </a:extLst>
          </p:cNvPr>
          <p:cNvGrpSpPr/>
          <p:nvPr/>
        </p:nvGrpSpPr>
        <p:grpSpPr>
          <a:xfrm>
            <a:off x="385649" y="3544620"/>
            <a:ext cx="8269510" cy="2917121"/>
            <a:chOff x="416994" y="3429000"/>
            <a:chExt cx="8269510" cy="2917121"/>
          </a:xfrm>
        </p:grpSpPr>
        <p:sp>
          <p:nvSpPr>
            <p:cNvPr id="5" name="Rectangle 4">
              <a:extLst>
                <a:ext uri="{FF2B5EF4-FFF2-40B4-BE49-F238E27FC236}">
                  <a16:creationId xmlns:a16="http://schemas.microsoft.com/office/drawing/2014/main" id="{3D478B4F-A463-3645-CE4D-8A6A1AEE5053}"/>
                </a:ext>
              </a:extLst>
            </p:cNvPr>
            <p:cNvSpPr/>
            <p:nvPr/>
          </p:nvSpPr>
          <p:spPr>
            <a:xfrm>
              <a:off x="6343592" y="3837207"/>
              <a:ext cx="2334238" cy="2281204"/>
            </a:xfrm>
            <a:prstGeom prst="rect">
              <a:avLst/>
            </a:prstGeom>
            <a:solidFill>
              <a:srgbClr val="E3F0D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 name="Rectangle 5">
              <a:extLst>
                <a:ext uri="{FF2B5EF4-FFF2-40B4-BE49-F238E27FC236}">
                  <a16:creationId xmlns:a16="http://schemas.microsoft.com/office/drawing/2014/main" id="{1C0DF4A2-D756-04F2-ED82-DB5B6FEB1BB9}"/>
                </a:ext>
              </a:extLst>
            </p:cNvPr>
            <p:cNvSpPr/>
            <p:nvPr/>
          </p:nvSpPr>
          <p:spPr>
            <a:xfrm>
              <a:off x="6343592" y="6112628"/>
              <a:ext cx="2342912" cy="233493"/>
            </a:xfrm>
            <a:prstGeom prst="rect">
              <a:avLst/>
            </a:prstGeom>
            <a:solidFill>
              <a:schemeClr val="accent2">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E16161"/>
                  </a:solidFill>
                  <a:effectLst/>
                  <a:uLnTx/>
                  <a:uFillTx/>
                  <a:latin typeface="Avenir Next" panose="020B0503020202020204" pitchFamily="34" charset="0"/>
                  <a:ea typeface="+mn-ea"/>
                  <a:cs typeface="Arial" panose="020B0604020202020204" pitchFamily="34" charset="0"/>
                </a:rPr>
                <a:t>Processing-Near-Bank</a:t>
              </a:r>
            </a:p>
          </p:txBody>
        </p:sp>
        <p:sp>
          <p:nvSpPr>
            <p:cNvPr id="7" name="Rectangle 6">
              <a:extLst>
                <a:ext uri="{FF2B5EF4-FFF2-40B4-BE49-F238E27FC236}">
                  <a16:creationId xmlns:a16="http://schemas.microsoft.com/office/drawing/2014/main" id="{64B78A6D-D02D-71C8-0F90-AAFAA3A3F14C}"/>
                </a:ext>
              </a:extLst>
            </p:cNvPr>
            <p:cNvSpPr/>
            <p:nvPr/>
          </p:nvSpPr>
          <p:spPr>
            <a:xfrm>
              <a:off x="6358845" y="3537542"/>
              <a:ext cx="2326611" cy="293010"/>
            </a:xfrm>
            <a:prstGeom prst="rect">
              <a:avLst/>
            </a:prstGeom>
            <a:no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solidFill>
                  <a:effectLst/>
                  <a:uLnTx/>
                  <a:uFillTx/>
                  <a:latin typeface="Avenir Next" panose="020B0503020202020204" pitchFamily="34" charset="0"/>
                  <a:ea typeface="+mn-ea"/>
                  <a:cs typeface="Arial" panose="020B0604020202020204" pitchFamily="34" charset="0"/>
                </a:rPr>
                <a:t>DRAM Bank</a:t>
              </a:r>
            </a:p>
          </p:txBody>
        </p:sp>
        <p:grpSp>
          <p:nvGrpSpPr>
            <p:cNvPr id="8" name="Group 7">
              <a:extLst>
                <a:ext uri="{FF2B5EF4-FFF2-40B4-BE49-F238E27FC236}">
                  <a16:creationId xmlns:a16="http://schemas.microsoft.com/office/drawing/2014/main" id="{46E1E609-5B77-53FB-3605-69C668E09E8F}"/>
                </a:ext>
              </a:extLst>
            </p:cNvPr>
            <p:cNvGrpSpPr/>
            <p:nvPr/>
          </p:nvGrpSpPr>
          <p:grpSpPr>
            <a:xfrm>
              <a:off x="416994" y="3429000"/>
              <a:ext cx="5954407" cy="2888405"/>
              <a:chOff x="416994" y="3429000"/>
              <a:chExt cx="5954407" cy="2888405"/>
            </a:xfrm>
          </p:grpSpPr>
          <p:cxnSp>
            <p:nvCxnSpPr>
              <p:cNvPr id="9" name="Straight Connector 8">
                <a:extLst>
                  <a:ext uri="{FF2B5EF4-FFF2-40B4-BE49-F238E27FC236}">
                    <a16:creationId xmlns:a16="http://schemas.microsoft.com/office/drawing/2014/main" id="{65ECA9E8-4B99-7DCF-EBB3-CFF89117EE10}"/>
                  </a:ext>
                </a:extLst>
              </p:cNvPr>
              <p:cNvCxnSpPr>
                <a:cxnSpLocks/>
                <a:stCxn id="42" idx="0"/>
              </p:cNvCxnSpPr>
              <p:nvPr/>
            </p:nvCxnSpPr>
            <p:spPr>
              <a:xfrm flipH="1" flipV="1">
                <a:off x="2417391" y="5605357"/>
                <a:ext cx="771000" cy="283721"/>
              </a:xfrm>
              <a:prstGeom prst="line">
                <a:avLst/>
              </a:prstGeom>
              <a:noFill/>
              <a:ln w="9525" cap="flat" cmpd="sng" algn="ctr">
                <a:solidFill>
                  <a:sysClr val="windowText" lastClr="000000"/>
                </a:solidFill>
                <a:prstDash val="dash"/>
                <a:miter lim="800000"/>
              </a:ln>
              <a:effectLst/>
            </p:spPr>
          </p:cxnSp>
          <p:cxnSp>
            <p:nvCxnSpPr>
              <p:cNvPr id="10" name="Straight Connector 9">
                <a:extLst>
                  <a:ext uri="{FF2B5EF4-FFF2-40B4-BE49-F238E27FC236}">
                    <a16:creationId xmlns:a16="http://schemas.microsoft.com/office/drawing/2014/main" id="{F91AE01F-022B-B37F-75AC-10DC21F823BE}"/>
                  </a:ext>
                </a:extLst>
              </p:cNvPr>
              <p:cNvCxnSpPr>
                <a:cxnSpLocks/>
              </p:cNvCxnSpPr>
              <p:nvPr/>
            </p:nvCxnSpPr>
            <p:spPr>
              <a:xfrm flipH="1" flipV="1">
                <a:off x="2433261" y="4308595"/>
                <a:ext cx="1143796" cy="1471779"/>
              </a:xfrm>
              <a:prstGeom prst="line">
                <a:avLst/>
              </a:prstGeom>
              <a:noFill/>
              <a:ln w="9525" cap="flat" cmpd="sng" algn="ctr">
                <a:solidFill>
                  <a:sysClr val="windowText" lastClr="000000"/>
                </a:solidFill>
                <a:prstDash val="dash"/>
                <a:miter lim="800000"/>
              </a:ln>
              <a:effectLst/>
            </p:spPr>
          </p:cxnSp>
          <p:grpSp>
            <p:nvGrpSpPr>
              <p:cNvPr id="11" name="Group 10">
                <a:extLst>
                  <a:ext uri="{FF2B5EF4-FFF2-40B4-BE49-F238E27FC236}">
                    <a16:creationId xmlns:a16="http://schemas.microsoft.com/office/drawing/2014/main" id="{8BF31969-137B-573C-539D-7DF3ADC1C359}"/>
                  </a:ext>
                </a:extLst>
              </p:cNvPr>
              <p:cNvGrpSpPr/>
              <p:nvPr/>
            </p:nvGrpSpPr>
            <p:grpSpPr>
              <a:xfrm>
                <a:off x="3034303" y="3429000"/>
                <a:ext cx="3180072" cy="2575996"/>
                <a:chOff x="3104761" y="2702044"/>
                <a:chExt cx="2503107" cy="2027625"/>
              </a:xfrm>
            </p:grpSpPr>
            <p:grpSp>
              <p:nvGrpSpPr>
                <p:cNvPr id="41" name="Group 40">
                  <a:extLst>
                    <a:ext uri="{FF2B5EF4-FFF2-40B4-BE49-F238E27FC236}">
                      <a16:creationId xmlns:a16="http://schemas.microsoft.com/office/drawing/2014/main" id="{27722869-5B7E-5D56-FD34-DC0C2EF5E75A}"/>
                    </a:ext>
                  </a:extLst>
                </p:cNvPr>
                <p:cNvGrpSpPr/>
                <p:nvPr/>
              </p:nvGrpSpPr>
              <p:grpSpPr>
                <a:xfrm>
                  <a:off x="3105186" y="3753062"/>
                  <a:ext cx="2163886" cy="976607"/>
                  <a:chOff x="1659954" y="548768"/>
                  <a:chExt cx="1668502" cy="753030"/>
                </a:xfrm>
              </p:grpSpPr>
              <p:sp>
                <p:nvSpPr>
                  <p:cNvPr id="133" name="Cube 132">
                    <a:extLst>
                      <a:ext uri="{FF2B5EF4-FFF2-40B4-BE49-F238E27FC236}">
                        <a16:creationId xmlns:a16="http://schemas.microsoft.com/office/drawing/2014/main" id="{87BF7633-46A9-2710-8264-B0C49679654B}"/>
                      </a:ext>
                    </a:extLst>
                  </p:cNvPr>
                  <p:cNvSpPr/>
                  <p:nvPr/>
                </p:nvSpPr>
                <p:spPr>
                  <a:xfrm>
                    <a:off x="1659954" y="554219"/>
                    <a:ext cx="1668502" cy="747579"/>
                  </a:xfrm>
                  <a:prstGeom prst="cube">
                    <a:avLst>
                      <a:gd name="adj" fmla="val 95887"/>
                    </a:avLst>
                  </a:prstGeom>
                  <a:solidFill>
                    <a:sysClr val="window" lastClr="FFFFFF">
                      <a:lumMod val="50000"/>
                    </a:sys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a typeface="+mn-ea"/>
                      <a:cs typeface="+mn-cs"/>
                    </a:endParaRPr>
                  </a:p>
                </p:txBody>
              </p:sp>
              <p:grpSp>
                <p:nvGrpSpPr>
                  <p:cNvPr id="134" name="Group 133">
                    <a:extLst>
                      <a:ext uri="{FF2B5EF4-FFF2-40B4-BE49-F238E27FC236}">
                        <a16:creationId xmlns:a16="http://schemas.microsoft.com/office/drawing/2014/main" id="{93C0C863-00D0-12D7-6448-6151626D6CA3}"/>
                      </a:ext>
                    </a:extLst>
                  </p:cNvPr>
                  <p:cNvGrpSpPr/>
                  <p:nvPr/>
                </p:nvGrpSpPr>
                <p:grpSpPr>
                  <a:xfrm>
                    <a:off x="1849990" y="548768"/>
                    <a:ext cx="1316493" cy="723135"/>
                    <a:chOff x="1849990" y="548768"/>
                    <a:chExt cx="1316493" cy="723135"/>
                  </a:xfrm>
                </p:grpSpPr>
                <p:cxnSp>
                  <p:nvCxnSpPr>
                    <p:cNvPr id="135" name="Straight Connector 134">
                      <a:extLst>
                        <a:ext uri="{FF2B5EF4-FFF2-40B4-BE49-F238E27FC236}">
                          <a16:creationId xmlns:a16="http://schemas.microsoft.com/office/drawing/2014/main" id="{C2C3D016-78C0-0AC3-7BF7-82534548DEA6}"/>
                        </a:ext>
                      </a:extLst>
                    </p:cNvPr>
                    <p:cNvCxnSpPr>
                      <a:cxnSpLocks/>
                    </p:cNvCxnSpPr>
                    <p:nvPr/>
                  </p:nvCxnSpPr>
                  <p:spPr>
                    <a:xfrm flipV="1">
                      <a:off x="2132614" y="548768"/>
                      <a:ext cx="716832" cy="716831"/>
                    </a:xfrm>
                    <a:prstGeom prst="line">
                      <a:avLst/>
                    </a:prstGeom>
                    <a:noFill/>
                    <a:ln w="9525" cap="flat" cmpd="sng" algn="ctr">
                      <a:solidFill>
                        <a:sysClr val="windowText" lastClr="000000"/>
                      </a:solidFill>
                      <a:prstDash val="solid"/>
                      <a:miter lim="800000"/>
                    </a:ln>
                    <a:effectLst/>
                  </p:spPr>
                </p:cxnSp>
                <p:cxnSp>
                  <p:nvCxnSpPr>
                    <p:cNvPr id="136" name="Straight Connector 135">
                      <a:extLst>
                        <a:ext uri="{FF2B5EF4-FFF2-40B4-BE49-F238E27FC236}">
                          <a16:creationId xmlns:a16="http://schemas.microsoft.com/office/drawing/2014/main" id="{61C88949-762E-9832-4168-2F609D94A214}"/>
                        </a:ext>
                      </a:extLst>
                    </p:cNvPr>
                    <p:cNvCxnSpPr>
                      <a:cxnSpLocks noChangeAspect="1"/>
                    </p:cNvCxnSpPr>
                    <p:nvPr/>
                  </p:nvCxnSpPr>
                  <p:spPr>
                    <a:xfrm flipV="1">
                      <a:off x="1901824" y="551559"/>
                      <a:ext cx="713232" cy="720344"/>
                    </a:xfrm>
                    <a:prstGeom prst="line">
                      <a:avLst/>
                    </a:prstGeom>
                    <a:noFill/>
                    <a:ln w="9525" cap="flat" cmpd="sng" algn="ctr">
                      <a:solidFill>
                        <a:sysClr val="windowText" lastClr="000000"/>
                      </a:solidFill>
                      <a:prstDash val="solid"/>
                      <a:miter lim="800000"/>
                    </a:ln>
                    <a:effectLst/>
                  </p:spPr>
                </p:cxnSp>
                <p:cxnSp>
                  <p:nvCxnSpPr>
                    <p:cNvPr id="137" name="Straight Connector 136">
                      <a:extLst>
                        <a:ext uri="{FF2B5EF4-FFF2-40B4-BE49-F238E27FC236}">
                          <a16:creationId xmlns:a16="http://schemas.microsoft.com/office/drawing/2014/main" id="{8DF48F77-2738-01D4-B288-D35C1158C212}"/>
                        </a:ext>
                      </a:extLst>
                    </p:cNvPr>
                    <p:cNvCxnSpPr>
                      <a:cxnSpLocks/>
                    </p:cNvCxnSpPr>
                    <p:nvPr/>
                  </p:nvCxnSpPr>
                  <p:spPr>
                    <a:xfrm flipV="1">
                      <a:off x="2382270" y="550407"/>
                      <a:ext cx="708109" cy="719060"/>
                    </a:xfrm>
                    <a:prstGeom prst="line">
                      <a:avLst/>
                    </a:prstGeom>
                    <a:noFill/>
                    <a:ln w="9525" cap="flat" cmpd="sng" algn="ctr">
                      <a:solidFill>
                        <a:sysClr val="windowText" lastClr="000000"/>
                      </a:solidFill>
                      <a:prstDash val="solid"/>
                      <a:miter lim="800000"/>
                    </a:ln>
                    <a:effectLst/>
                  </p:spPr>
                </p:cxnSp>
                <p:cxnSp>
                  <p:nvCxnSpPr>
                    <p:cNvPr id="138" name="Straight Connector 137">
                      <a:extLst>
                        <a:ext uri="{FF2B5EF4-FFF2-40B4-BE49-F238E27FC236}">
                          <a16:creationId xmlns:a16="http://schemas.microsoft.com/office/drawing/2014/main" id="{5CE2DC34-63D5-0C16-5C71-FA14146E2685}"/>
                        </a:ext>
                      </a:extLst>
                    </p:cNvPr>
                    <p:cNvCxnSpPr>
                      <a:cxnSpLocks/>
                    </p:cNvCxnSpPr>
                    <p:nvPr/>
                  </p:nvCxnSpPr>
                  <p:spPr>
                    <a:xfrm>
                      <a:off x="2044699" y="889000"/>
                      <a:ext cx="941832" cy="0"/>
                    </a:xfrm>
                    <a:prstGeom prst="line">
                      <a:avLst/>
                    </a:prstGeom>
                    <a:noFill/>
                    <a:ln w="9525" cap="flat" cmpd="sng" algn="ctr">
                      <a:solidFill>
                        <a:sysClr val="windowText" lastClr="000000"/>
                      </a:solidFill>
                      <a:prstDash val="solid"/>
                      <a:miter lim="800000"/>
                    </a:ln>
                    <a:effectLst/>
                  </p:spPr>
                </p:cxnSp>
                <p:cxnSp>
                  <p:nvCxnSpPr>
                    <p:cNvPr id="139" name="Straight Connector 138">
                      <a:extLst>
                        <a:ext uri="{FF2B5EF4-FFF2-40B4-BE49-F238E27FC236}">
                          <a16:creationId xmlns:a16="http://schemas.microsoft.com/office/drawing/2014/main" id="{166F4447-5DDB-CED6-9AEE-409D8D78CDF9}"/>
                        </a:ext>
                      </a:extLst>
                    </p:cNvPr>
                    <p:cNvCxnSpPr>
                      <a:cxnSpLocks/>
                    </p:cNvCxnSpPr>
                    <p:nvPr/>
                  </p:nvCxnSpPr>
                  <p:spPr>
                    <a:xfrm>
                      <a:off x="1849990" y="1086348"/>
                      <a:ext cx="941832" cy="0"/>
                    </a:xfrm>
                    <a:prstGeom prst="line">
                      <a:avLst/>
                    </a:prstGeom>
                    <a:noFill/>
                    <a:ln w="9525" cap="flat" cmpd="sng" algn="ctr">
                      <a:solidFill>
                        <a:sysClr val="windowText" lastClr="000000"/>
                      </a:solidFill>
                      <a:prstDash val="solid"/>
                      <a:miter lim="800000"/>
                    </a:ln>
                    <a:effectLst/>
                  </p:spPr>
                </p:cxnSp>
                <p:cxnSp>
                  <p:nvCxnSpPr>
                    <p:cNvPr id="140" name="Straight Connector 139">
                      <a:extLst>
                        <a:ext uri="{FF2B5EF4-FFF2-40B4-BE49-F238E27FC236}">
                          <a16:creationId xmlns:a16="http://schemas.microsoft.com/office/drawing/2014/main" id="{9F1639CF-1717-3A87-CF81-ADFFA2114066}"/>
                        </a:ext>
                      </a:extLst>
                    </p:cNvPr>
                    <p:cNvCxnSpPr>
                      <a:cxnSpLocks/>
                    </p:cNvCxnSpPr>
                    <p:nvPr/>
                  </p:nvCxnSpPr>
                  <p:spPr>
                    <a:xfrm>
                      <a:off x="2224651" y="711698"/>
                      <a:ext cx="941832" cy="0"/>
                    </a:xfrm>
                    <a:prstGeom prst="line">
                      <a:avLst/>
                    </a:prstGeom>
                    <a:noFill/>
                    <a:ln w="9525" cap="flat" cmpd="sng" algn="ctr">
                      <a:solidFill>
                        <a:sysClr val="windowText" lastClr="000000"/>
                      </a:solidFill>
                      <a:prstDash val="solid"/>
                      <a:miter lim="800000"/>
                    </a:ln>
                    <a:effectLst/>
                  </p:spPr>
                </p:cxnSp>
              </p:grpSp>
            </p:grpSp>
            <p:sp>
              <p:nvSpPr>
                <p:cNvPr id="42" name="Parallelogram 123">
                  <a:extLst>
                    <a:ext uri="{FF2B5EF4-FFF2-40B4-BE49-F238E27FC236}">
                      <a16:creationId xmlns:a16="http://schemas.microsoft.com/office/drawing/2014/main" id="{6A2C84CF-C24C-3D69-B32F-AA5A257A2D1A}"/>
                    </a:ext>
                  </a:extLst>
                </p:cNvPr>
                <p:cNvSpPr/>
                <p:nvPr/>
              </p:nvSpPr>
              <p:spPr>
                <a:xfrm rot="608511">
                  <a:off x="3240568" y="4474784"/>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43" name="Parallelogram 123">
                  <a:extLst>
                    <a:ext uri="{FF2B5EF4-FFF2-40B4-BE49-F238E27FC236}">
                      <a16:creationId xmlns:a16="http://schemas.microsoft.com/office/drawing/2014/main" id="{791FB689-E138-8E89-9A9B-ED630F9FD58A}"/>
                    </a:ext>
                  </a:extLst>
                </p:cNvPr>
                <p:cNvSpPr/>
                <p:nvPr/>
              </p:nvSpPr>
              <p:spPr>
                <a:xfrm rot="608511">
                  <a:off x="3488468" y="4220991"/>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44" name="Parallelogram 123">
                  <a:extLst>
                    <a:ext uri="{FF2B5EF4-FFF2-40B4-BE49-F238E27FC236}">
                      <a16:creationId xmlns:a16="http://schemas.microsoft.com/office/drawing/2014/main" id="{B037094F-9A54-D32D-8D7D-029EE552E04B}"/>
                    </a:ext>
                  </a:extLst>
                </p:cNvPr>
                <p:cNvSpPr/>
                <p:nvPr/>
              </p:nvSpPr>
              <p:spPr>
                <a:xfrm rot="608511">
                  <a:off x="3731774" y="3984286"/>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45" name="Parallelogram 123">
                  <a:extLst>
                    <a:ext uri="{FF2B5EF4-FFF2-40B4-BE49-F238E27FC236}">
                      <a16:creationId xmlns:a16="http://schemas.microsoft.com/office/drawing/2014/main" id="{4918EF66-474D-0470-7719-FEB94B285B80}"/>
                    </a:ext>
                  </a:extLst>
                </p:cNvPr>
                <p:cNvSpPr/>
                <p:nvPr/>
              </p:nvSpPr>
              <p:spPr>
                <a:xfrm rot="608511">
                  <a:off x="3942615" y="3763435"/>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6" name="Group 45">
                  <a:extLst>
                    <a:ext uri="{FF2B5EF4-FFF2-40B4-BE49-F238E27FC236}">
                      <a16:creationId xmlns:a16="http://schemas.microsoft.com/office/drawing/2014/main" id="{52A8D25A-678E-6AA6-93D2-757E8117F22E}"/>
                    </a:ext>
                  </a:extLst>
                </p:cNvPr>
                <p:cNvGrpSpPr/>
                <p:nvPr/>
              </p:nvGrpSpPr>
              <p:grpSpPr>
                <a:xfrm>
                  <a:off x="3546692" y="3763436"/>
                  <a:ext cx="991424" cy="901958"/>
                  <a:chOff x="3077365" y="1725423"/>
                  <a:chExt cx="764455" cy="695471"/>
                </a:xfrm>
              </p:grpSpPr>
              <p:sp>
                <p:nvSpPr>
                  <p:cNvPr id="129" name="Parallelogram 123">
                    <a:extLst>
                      <a:ext uri="{FF2B5EF4-FFF2-40B4-BE49-F238E27FC236}">
                        <a16:creationId xmlns:a16="http://schemas.microsoft.com/office/drawing/2014/main" id="{3AA75E80-8E1E-6EBE-5CBD-D0A604436282}"/>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30" name="Parallelogram 123">
                    <a:extLst>
                      <a:ext uri="{FF2B5EF4-FFF2-40B4-BE49-F238E27FC236}">
                        <a16:creationId xmlns:a16="http://schemas.microsoft.com/office/drawing/2014/main" id="{5522C7F8-902A-3452-2FBD-34F918D4FE8C}"/>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31" name="Parallelogram 123">
                    <a:extLst>
                      <a:ext uri="{FF2B5EF4-FFF2-40B4-BE49-F238E27FC236}">
                        <a16:creationId xmlns:a16="http://schemas.microsoft.com/office/drawing/2014/main" id="{AA486BD4-BCCD-32C4-77B8-E68A6B25A33E}"/>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32" name="Parallelogram 123">
                    <a:extLst>
                      <a:ext uri="{FF2B5EF4-FFF2-40B4-BE49-F238E27FC236}">
                        <a16:creationId xmlns:a16="http://schemas.microsoft.com/office/drawing/2014/main" id="{72CDAACD-2011-959C-9419-905008A49BA3}"/>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8577D1B3-781C-7161-265B-ED05805007C6}"/>
                    </a:ext>
                  </a:extLst>
                </p:cNvPr>
                <p:cNvGrpSpPr/>
                <p:nvPr/>
              </p:nvGrpSpPr>
              <p:grpSpPr>
                <a:xfrm>
                  <a:off x="3859547" y="3760684"/>
                  <a:ext cx="991424" cy="901958"/>
                  <a:chOff x="3077365" y="1725423"/>
                  <a:chExt cx="764455" cy="695471"/>
                </a:xfrm>
              </p:grpSpPr>
              <p:sp>
                <p:nvSpPr>
                  <p:cNvPr id="125" name="Parallelogram 123">
                    <a:extLst>
                      <a:ext uri="{FF2B5EF4-FFF2-40B4-BE49-F238E27FC236}">
                        <a16:creationId xmlns:a16="http://schemas.microsoft.com/office/drawing/2014/main" id="{60144F42-BFF4-9F60-F5A3-25FECD3860B0}"/>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26" name="Parallelogram 123">
                    <a:extLst>
                      <a:ext uri="{FF2B5EF4-FFF2-40B4-BE49-F238E27FC236}">
                        <a16:creationId xmlns:a16="http://schemas.microsoft.com/office/drawing/2014/main" id="{67D3D742-6F75-B866-0BB9-8D944507DC15}"/>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27" name="Parallelogram 123">
                    <a:extLst>
                      <a:ext uri="{FF2B5EF4-FFF2-40B4-BE49-F238E27FC236}">
                        <a16:creationId xmlns:a16="http://schemas.microsoft.com/office/drawing/2014/main" id="{3939A4DD-54E5-9986-ACFD-29061FC318C8}"/>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28" name="Parallelogram 123">
                    <a:extLst>
                      <a:ext uri="{FF2B5EF4-FFF2-40B4-BE49-F238E27FC236}">
                        <a16:creationId xmlns:a16="http://schemas.microsoft.com/office/drawing/2014/main" id="{48CA9589-E2D1-34DE-66E4-28545A487A75}"/>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48" name="Group 47">
                  <a:extLst>
                    <a:ext uri="{FF2B5EF4-FFF2-40B4-BE49-F238E27FC236}">
                      <a16:creationId xmlns:a16="http://schemas.microsoft.com/office/drawing/2014/main" id="{78E1919D-AC5B-EE63-6743-9F0612B183F4}"/>
                    </a:ext>
                  </a:extLst>
                </p:cNvPr>
                <p:cNvGrpSpPr/>
                <p:nvPr/>
              </p:nvGrpSpPr>
              <p:grpSpPr>
                <a:xfrm>
                  <a:off x="4161030" y="3767909"/>
                  <a:ext cx="991424" cy="901958"/>
                  <a:chOff x="3077365" y="1725423"/>
                  <a:chExt cx="764455" cy="695471"/>
                </a:xfrm>
              </p:grpSpPr>
              <p:sp>
                <p:nvSpPr>
                  <p:cNvPr id="121" name="Parallelogram 123">
                    <a:extLst>
                      <a:ext uri="{FF2B5EF4-FFF2-40B4-BE49-F238E27FC236}">
                        <a16:creationId xmlns:a16="http://schemas.microsoft.com/office/drawing/2014/main" id="{53A1A16B-2C4E-539E-26DA-F4F078B1069F}"/>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22" name="Parallelogram 123">
                    <a:extLst>
                      <a:ext uri="{FF2B5EF4-FFF2-40B4-BE49-F238E27FC236}">
                        <a16:creationId xmlns:a16="http://schemas.microsoft.com/office/drawing/2014/main" id="{2B91E7BD-A55D-5C11-D936-C6D15BECB993}"/>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23" name="Parallelogram 123">
                    <a:extLst>
                      <a:ext uri="{FF2B5EF4-FFF2-40B4-BE49-F238E27FC236}">
                        <a16:creationId xmlns:a16="http://schemas.microsoft.com/office/drawing/2014/main" id="{3F67DAF1-4B33-6F3A-D564-3E2546F2E88F}"/>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24" name="Parallelogram 123">
                    <a:extLst>
                      <a:ext uri="{FF2B5EF4-FFF2-40B4-BE49-F238E27FC236}">
                        <a16:creationId xmlns:a16="http://schemas.microsoft.com/office/drawing/2014/main" id="{43119840-DAAC-9FCE-ADA0-20E47A62207D}"/>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49" name="Can 48">
                  <a:extLst>
                    <a:ext uri="{FF2B5EF4-FFF2-40B4-BE49-F238E27FC236}">
                      <a16:creationId xmlns:a16="http://schemas.microsoft.com/office/drawing/2014/main" id="{59B30949-F5C4-EC22-6A51-A190B8F8E14F}"/>
                    </a:ext>
                  </a:extLst>
                </p:cNvPr>
                <p:cNvSpPr/>
                <p:nvPr/>
              </p:nvSpPr>
              <p:spPr>
                <a:xfrm>
                  <a:off x="3352096" y="4307966"/>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0" name="Can 49">
                  <a:extLst>
                    <a:ext uri="{FF2B5EF4-FFF2-40B4-BE49-F238E27FC236}">
                      <a16:creationId xmlns:a16="http://schemas.microsoft.com/office/drawing/2014/main" id="{5DB57BAE-D27B-5D4D-31E6-CCACF13924CB}"/>
                    </a:ext>
                  </a:extLst>
                </p:cNvPr>
                <p:cNvSpPr/>
                <p:nvPr/>
              </p:nvSpPr>
              <p:spPr>
                <a:xfrm>
                  <a:off x="3636617" y="4316296"/>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1" name="Can 50">
                  <a:extLst>
                    <a:ext uri="{FF2B5EF4-FFF2-40B4-BE49-F238E27FC236}">
                      <a16:creationId xmlns:a16="http://schemas.microsoft.com/office/drawing/2014/main" id="{0B502808-7302-3D8E-C3A1-61EF9BF7296B}"/>
                    </a:ext>
                  </a:extLst>
                </p:cNvPr>
                <p:cNvSpPr/>
                <p:nvPr/>
              </p:nvSpPr>
              <p:spPr>
                <a:xfrm>
                  <a:off x="3602969" y="4032304"/>
                  <a:ext cx="64604" cy="280156"/>
                </a:xfrm>
                <a:prstGeom prst="can">
                  <a:avLst/>
                </a:prstGeom>
                <a:gradFill flip="none" rotWithShape="1">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tileRect r="-100000" b="-100000"/>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2" name="Can 51">
                  <a:extLst>
                    <a:ext uri="{FF2B5EF4-FFF2-40B4-BE49-F238E27FC236}">
                      <a16:creationId xmlns:a16="http://schemas.microsoft.com/office/drawing/2014/main" id="{E27022D1-B8AB-CF6E-5569-2166B9A2E278}"/>
                    </a:ext>
                  </a:extLst>
                </p:cNvPr>
                <p:cNvSpPr/>
                <p:nvPr/>
              </p:nvSpPr>
              <p:spPr>
                <a:xfrm>
                  <a:off x="3899306" y="4037081"/>
                  <a:ext cx="64604" cy="280156"/>
                </a:xfrm>
                <a:prstGeom prst="can">
                  <a:avLst/>
                </a:prstGeom>
                <a:gradFill flip="none" rotWithShape="1">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tileRect r="-100000" b="-100000"/>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3" name="Can 52">
                  <a:extLst>
                    <a:ext uri="{FF2B5EF4-FFF2-40B4-BE49-F238E27FC236}">
                      <a16:creationId xmlns:a16="http://schemas.microsoft.com/office/drawing/2014/main" id="{1AEC25FA-7B2A-0E18-9434-7A4EB0ABEEBA}"/>
                    </a:ext>
                  </a:extLst>
                </p:cNvPr>
                <p:cNvSpPr/>
                <p:nvPr/>
              </p:nvSpPr>
              <p:spPr>
                <a:xfrm>
                  <a:off x="4974605" y="3585377"/>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4" name="Can 53">
                  <a:extLst>
                    <a:ext uri="{FF2B5EF4-FFF2-40B4-BE49-F238E27FC236}">
                      <a16:creationId xmlns:a16="http://schemas.microsoft.com/office/drawing/2014/main" id="{E95700CC-0A48-C7E1-B743-B04B577C4E13}"/>
                    </a:ext>
                  </a:extLst>
                </p:cNvPr>
                <p:cNvSpPr/>
                <p:nvPr/>
              </p:nvSpPr>
              <p:spPr>
                <a:xfrm>
                  <a:off x="4759284" y="3818204"/>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5" name="Can 54">
                  <a:extLst>
                    <a:ext uri="{FF2B5EF4-FFF2-40B4-BE49-F238E27FC236}">
                      <a16:creationId xmlns:a16="http://schemas.microsoft.com/office/drawing/2014/main" id="{B96D1848-0B2D-6338-CCD3-2EAF239EC986}"/>
                    </a:ext>
                  </a:extLst>
                </p:cNvPr>
                <p:cNvSpPr/>
                <p:nvPr/>
              </p:nvSpPr>
              <p:spPr>
                <a:xfrm>
                  <a:off x="4520498" y="4048475"/>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6" name="Can 55">
                  <a:extLst>
                    <a:ext uri="{FF2B5EF4-FFF2-40B4-BE49-F238E27FC236}">
                      <a16:creationId xmlns:a16="http://schemas.microsoft.com/office/drawing/2014/main" id="{DB809037-4759-13AA-EBDA-CEC1209BCF40}"/>
                    </a:ext>
                  </a:extLst>
                </p:cNvPr>
                <p:cNvSpPr/>
                <p:nvPr/>
              </p:nvSpPr>
              <p:spPr>
                <a:xfrm>
                  <a:off x="3953091" y="4315468"/>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7" name="TextBox 56">
                  <a:extLst>
                    <a:ext uri="{FF2B5EF4-FFF2-40B4-BE49-F238E27FC236}">
                      <a16:creationId xmlns:a16="http://schemas.microsoft.com/office/drawing/2014/main" id="{F51DF085-CC74-9205-DE87-71C86284D9C0}"/>
                    </a:ext>
                  </a:extLst>
                </p:cNvPr>
                <p:cNvSpPr txBox="1"/>
                <p:nvPr/>
              </p:nvSpPr>
              <p:spPr>
                <a:xfrm>
                  <a:off x="3225189" y="2702044"/>
                  <a:ext cx="2382679" cy="387613"/>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Arial" panose="020B0604020202020204" pitchFamily="34" charset="0"/>
                    </a:rPr>
                    <a:t>DRAM</a:t>
                  </a:r>
                  <a:b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Arial" panose="020B0604020202020204" pitchFamily="34" charset="0"/>
                    </a:rPr>
                  </a:b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Arial" panose="020B0604020202020204" pitchFamily="34" charset="0"/>
                    </a:rPr>
                    <a:t>(e.g., 3D-Stacked Memory)</a:t>
                  </a:r>
                </a:p>
              </p:txBody>
            </p:sp>
            <p:sp>
              <p:nvSpPr>
                <p:cNvPr id="58" name="Can 57">
                  <a:extLst>
                    <a:ext uri="{FF2B5EF4-FFF2-40B4-BE49-F238E27FC236}">
                      <a16:creationId xmlns:a16="http://schemas.microsoft.com/office/drawing/2014/main" id="{E7DEBDC5-7385-A5C0-626D-657879F67017}"/>
                    </a:ext>
                  </a:extLst>
                </p:cNvPr>
                <p:cNvSpPr/>
                <p:nvPr/>
              </p:nvSpPr>
              <p:spPr>
                <a:xfrm>
                  <a:off x="4272028" y="4415103"/>
                  <a:ext cx="73820" cy="169177"/>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59" name="Group 58">
                  <a:extLst>
                    <a:ext uri="{FF2B5EF4-FFF2-40B4-BE49-F238E27FC236}">
                      <a16:creationId xmlns:a16="http://schemas.microsoft.com/office/drawing/2014/main" id="{F5ED925E-5327-2AF3-0397-A6834DCC6481}"/>
                    </a:ext>
                  </a:extLst>
                </p:cNvPr>
                <p:cNvGrpSpPr/>
                <p:nvPr/>
              </p:nvGrpSpPr>
              <p:grpSpPr>
                <a:xfrm>
                  <a:off x="3104761" y="3364172"/>
                  <a:ext cx="2163886" cy="1073780"/>
                  <a:chOff x="3552923" y="4813095"/>
                  <a:chExt cx="1668502" cy="827957"/>
                </a:xfrm>
              </p:grpSpPr>
              <p:grpSp>
                <p:nvGrpSpPr>
                  <p:cNvPr id="91" name="Group 90">
                    <a:extLst>
                      <a:ext uri="{FF2B5EF4-FFF2-40B4-BE49-F238E27FC236}">
                        <a16:creationId xmlns:a16="http://schemas.microsoft.com/office/drawing/2014/main" id="{2302BF2F-AA89-F5B3-7DCC-1771918970BE}"/>
                      </a:ext>
                    </a:extLst>
                  </p:cNvPr>
                  <p:cNvGrpSpPr/>
                  <p:nvPr/>
                </p:nvGrpSpPr>
                <p:grpSpPr>
                  <a:xfrm>
                    <a:off x="3552923" y="4892971"/>
                    <a:ext cx="1668502" cy="748081"/>
                    <a:chOff x="3552923" y="4677071"/>
                    <a:chExt cx="1668502" cy="748081"/>
                  </a:xfrm>
                </p:grpSpPr>
                <p:sp>
                  <p:nvSpPr>
                    <p:cNvPr id="107" name="Cube 106">
                      <a:extLst>
                        <a:ext uri="{FF2B5EF4-FFF2-40B4-BE49-F238E27FC236}">
                          <a16:creationId xmlns:a16="http://schemas.microsoft.com/office/drawing/2014/main" id="{DBE15A98-8284-B7A4-3D7C-5C7776742AF7}"/>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a typeface="+mn-ea"/>
                        <a:cs typeface="+mn-cs"/>
                      </a:endParaRPr>
                    </a:p>
                  </p:txBody>
                </p:sp>
                <p:cxnSp>
                  <p:nvCxnSpPr>
                    <p:cNvPr id="108" name="Straight Connector 107">
                      <a:extLst>
                        <a:ext uri="{FF2B5EF4-FFF2-40B4-BE49-F238E27FC236}">
                          <a16:creationId xmlns:a16="http://schemas.microsoft.com/office/drawing/2014/main" id="{D2AC49FB-C42F-D5EB-4C67-A0BB36D3D722}"/>
                        </a:ext>
                      </a:extLst>
                    </p:cNvPr>
                    <p:cNvCxnSpPr>
                      <a:cxnSpLocks/>
                      <a:stCxn id="107" idx="1"/>
                      <a:endCxn id="107"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109" name="Straight Connector 108">
                      <a:extLst>
                        <a:ext uri="{FF2B5EF4-FFF2-40B4-BE49-F238E27FC236}">
                          <a16:creationId xmlns:a16="http://schemas.microsoft.com/office/drawing/2014/main" id="{BD55B7C1-9ADF-5662-AC66-A579E7C3C5C5}"/>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110" name="Straight Connector 109">
                      <a:extLst>
                        <a:ext uri="{FF2B5EF4-FFF2-40B4-BE49-F238E27FC236}">
                          <a16:creationId xmlns:a16="http://schemas.microsoft.com/office/drawing/2014/main" id="{31F1FBA5-EDD2-FBA6-F9CF-AD554DDB5D0F}"/>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111" name="Straight Connector 110">
                      <a:extLst>
                        <a:ext uri="{FF2B5EF4-FFF2-40B4-BE49-F238E27FC236}">
                          <a16:creationId xmlns:a16="http://schemas.microsoft.com/office/drawing/2014/main" id="{FB8FA59E-050E-9E05-2618-64100DC75C28}"/>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112" name="Straight Connector 111">
                      <a:extLst>
                        <a:ext uri="{FF2B5EF4-FFF2-40B4-BE49-F238E27FC236}">
                          <a16:creationId xmlns:a16="http://schemas.microsoft.com/office/drawing/2014/main" id="{937880F0-CE11-D9F8-CD8B-4B1F29D93EA7}"/>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113" name="Straight Connector 112">
                      <a:extLst>
                        <a:ext uri="{FF2B5EF4-FFF2-40B4-BE49-F238E27FC236}">
                          <a16:creationId xmlns:a16="http://schemas.microsoft.com/office/drawing/2014/main" id="{72AFC254-BCAC-C1D5-EDC0-FBE85103B82A}"/>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114" name="Group 113">
                      <a:extLst>
                        <a:ext uri="{FF2B5EF4-FFF2-40B4-BE49-F238E27FC236}">
                          <a16:creationId xmlns:a16="http://schemas.microsoft.com/office/drawing/2014/main" id="{727EEFFD-4A44-E24D-F104-49FA228862C6}"/>
                        </a:ext>
                      </a:extLst>
                    </p:cNvPr>
                    <p:cNvGrpSpPr/>
                    <p:nvPr/>
                  </p:nvGrpSpPr>
                  <p:grpSpPr>
                    <a:xfrm>
                      <a:off x="3799799" y="4834553"/>
                      <a:ext cx="1269167" cy="587223"/>
                      <a:chOff x="3799799" y="4834553"/>
                      <a:chExt cx="1269167" cy="587223"/>
                    </a:xfrm>
                  </p:grpSpPr>
                  <p:cxnSp>
                    <p:nvCxnSpPr>
                      <p:cNvPr id="115" name="Straight Connector 114">
                        <a:extLst>
                          <a:ext uri="{FF2B5EF4-FFF2-40B4-BE49-F238E27FC236}">
                            <a16:creationId xmlns:a16="http://schemas.microsoft.com/office/drawing/2014/main" id="{468A5026-C504-E150-E788-7B0A1A3CB196}"/>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116" name="Straight Connector 115">
                        <a:extLst>
                          <a:ext uri="{FF2B5EF4-FFF2-40B4-BE49-F238E27FC236}">
                            <a16:creationId xmlns:a16="http://schemas.microsoft.com/office/drawing/2014/main" id="{95D1A367-2B4C-EDF3-14E1-A89593D4F5C6}"/>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117" name="Straight Connector 116">
                        <a:extLst>
                          <a:ext uri="{FF2B5EF4-FFF2-40B4-BE49-F238E27FC236}">
                            <a16:creationId xmlns:a16="http://schemas.microsoft.com/office/drawing/2014/main" id="{2A392AAB-AA3F-3FA6-1E08-D6D74E1CD5FA}"/>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118" name="Straight Connector 117">
                        <a:extLst>
                          <a:ext uri="{FF2B5EF4-FFF2-40B4-BE49-F238E27FC236}">
                            <a16:creationId xmlns:a16="http://schemas.microsoft.com/office/drawing/2014/main" id="{76AF407D-9160-8F7A-9D56-3D167D1BCA4B}"/>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119" name="Straight Connector 118">
                        <a:extLst>
                          <a:ext uri="{FF2B5EF4-FFF2-40B4-BE49-F238E27FC236}">
                            <a16:creationId xmlns:a16="http://schemas.microsoft.com/office/drawing/2014/main" id="{AFF104F9-A1B6-D712-21F8-144D49814C92}"/>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120" name="Straight Connector 119">
                        <a:extLst>
                          <a:ext uri="{FF2B5EF4-FFF2-40B4-BE49-F238E27FC236}">
                            <a16:creationId xmlns:a16="http://schemas.microsoft.com/office/drawing/2014/main" id="{D1F11C77-17FB-D919-BDB6-64A8BD6E0E38}"/>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nvGrpSpPr>
                  <p:cNvPr id="92" name="Group 91">
                    <a:extLst>
                      <a:ext uri="{FF2B5EF4-FFF2-40B4-BE49-F238E27FC236}">
                        <a16:creationId xmlns:a16="http://schemas.microsoft.com/office/drawing/2014/main" id="{B91A6559-6B4A-7634-0247-5C138AF41637}"/>
                      </a:ext>
                    </a:extLst>
                  </p:cNvPr>
                  <p:cNvGrpSpPr/>
                  <p:nvPr/>
                </p:nvGrpSpPr>
                <p:grpSpPr>
                  <a:xfrm>
                    <a:off x="3552923" y="4813095"/>
                    <a:ext cx="1668502" cy="748081"/>
                    <a:chOff x="3552923" y="4677071"/>
                    <a:chExt cx="1668502" cy="748081"/>
                  </a:xfrm>
                </p:grpSpPr>
                <p:sp>
                  <p:nvSpPr>
                    <p:cNvPr id="93" name="Cube 92">
                      <a:extLst>
                        <a:ext uri="{FF2B5EF4-FFF2-40B4-BE49-F238E27FC236}">
                          <a16:creationId xmlns:a16="http://schemas.microsoft.com/office/drawing/2014/main" id="{FC4A8365-B53F-75C7-4FA5-8763CF0C8975}"/>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a typeface="+mn-ea"/>
                        <a:cs typeface="+mn-cs"/>
                      </a:endParaRPr>
                    </a:p>
                  </p:txBody>
                </p:sp>
                <p:cxnSp>
                  <p:nvCxnSpPr>
                    <p:cNvPr id="94" name="Straight Connector 93">
                      <a:extLst>
                        <a:ext uri="{FF2B5EF4-FFF2-40B4-BE49-F238E27FC236}">
                          <a16:creationId xmlns:a16="http://schemas.microsoft.com/office/drawing/2014/main" id="{70E7CCA9-37B9-9C10-1224-ED95F774607C}"/>
                        </a:ext>
                      </a:extLst>
                    </p:cNvPr>
                    <p:cNvCxnSpPr>
                      <a:cxnSpLocks/>
                      <a:stCxn id="93" idx="1"/>
                      <a:endCxn id="93"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95" name="Straight Connector 94">
                      <a:extLst>
                        <a:ext uri="{FF2B5EF4-FFF2-40B4-BE49-F238E27FC236}">
                          <a16:creationId xmlns:a16="http://schemas.microsoft.com/office/drawing/2014/main" id="{50121C2E-5C04-E02B-D1C3-434C4FBE7DD1}"/>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96" name="Straight Connector 95">
                      <a:extLst>
                        <a:ext uri="{FF2B5EF4-FFF2-40B4-BE49-F238E27FC236}">
                          <a16:creationId xmlns:a16="http://schemas.microsoft.com/office/drawing/2014/main" id="{24CAC7DD-BFAE-086A-E124-33D1C9EB2467}"/>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97" name="Straight Connector 96">
                      <a:extLst>
                        <a:ext uri="{FF2B5EF4-FFF2-40B4-BE49-F238E27FC236}">
                          <a16:creationId xmlns:a16="http://schemas.microsoft.com/office/drawing/2014/main" id="{39FDB5A5-31D9-3C8B-B1E6-F52580ED5395}"/>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98" name="Straight Connector 97">
                      <a:extLst>
                        <a:ext uri="{FF2B5EF4-FFF2-40B4-BE49-F238E27FC236}">
                          <a16:creationId xmlns:a16="http://schemas.microsoft.com/office/drawing/2014/main" id="{F8F84A55-61F3-3FB5-848E-47522633FCF0}"/>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99" name="Straight Connector 98">
                      <a:extLst>
                        <a:ext uri="{FF2B5EF4-FFF2-40B4-BE49-F238E27FC236}">
                          <a16:creationId xmlns:a16="http://schemas.microsoft.com/office/drawing/2014/main" id="{8A6CF4CA-B8ED-E267-0345-D354DE3FA236}"/>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100" name="Group 99">
                      <a:extLst>
                        <a:ext uri="{FF2B5EF4-FFF2-40B4-BE49-F238E27FC236}">
                          <a16:creationId xmlns:a16="http://schemas.microsoft.com/office/drawing/2014/main" id="{4FCD59D1-2156-A249-96DE-25FD1189CB78}"/>
                        </a:ext>
                      </a:extLst>
                    </p:cNvPr>
                    <p:cNvGrpSpPr/>
                    <p:nvPr/>
                  </p:nvGrpSpPr>
                  <p:grpSpPr>
                    <a:xfrm>
                      <a:off x="3799799" y="4834553"/>
                      <a:ext cx="1269167" cy="587223"/>
                      <a:chOff x="3799799" y="4834553"/>
                      <a:chExt cx="1269167" cy="587223"/>
                    </a:xfrm>
                  </p:grpSpPr>
                  <p:cxnSp>
                    <p:nvCxnSpPr>
                      <p:cNvPr id="101" name="Straight Connector 100">
                        <a:extLst>
                          <a:ext uri="{FF2B5EF4-FFF2-40B4-BE49-F238E27FC236}">
                            <a16:creationId xmlns:a16="http://schemas.microsoft.com/office/drawing/2014/main" id="{88E58BAD-B317-C23F-256E-E1FB43D76F4A}"/>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102" name="Straight Connector 101">
                        <a:extLst>
                          <a:ext uri="{FF2B5EF4-FFF2-40B4-BE49-F238E27FC236}">
                            <a16:creationId xmlns:a16="http://schemas.microsoft.com/office/drawing/2014/main" id="{FA3AEEC4-ABEF-8B61-3875-0043E5970D87}"/>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103" name="Straight Connector 102">
                        <a:extLst>
                          <a:ext uri="{FF2B5EF4-FFF2-40B4-BE49-F238E27FC236}">
                            <a16:creationId xmlns:a16="http://schemas.microsoft.com/office/drawing/2014/main" id="{CAC987BF-5540-1BE6-1F9D-7C29E5335B82}"/>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104" name="Straight Connector 103">
                        <a:extLst>
                          <a:ext uri="{FF2B5EF4-FFF2-40B4-BE49-F238E27FC236}">
                            <a16:creationId xmlns:a16="http://schemas.microsoft.com/office/drawing/2014/main" id="{A0A0C824-45F2-D280-A407-06DC0C2C23A4}"/>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105" name="Straight Connector 104">
                        <a:extLst>
                          <a:ext uri="{FF2B5EF4-FFF2-40B4-BE49-F238E27FC236}">
                            <a16:creationId xmlns:a16="http://schemas.microsoft.com/office/drawing/2014/main" id="{2F1F796D-8633-AD0B-9E3F-E8DE5618CDA5}"/>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106" name="Straight Connector 105">
                        <a:extLst>
                          <a:ext uri="{FF2B5EF4-FFF2-40B4-BE49-F238E27FC236}">
                            <a16:creationId xmlns:a16="http://schemas.microsoft.com/office/drawing/2014/main" id="{7D6EC20E-F77B-4765-04CE-B3D87299B135}"/>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grpSp>
              <p:nvGrpSpPr>
                <p:cNvPr id="60" name="Group 59">
                  <a:extLst>
                    <a:ext uri="{FF2B5EF4-FFF2-40B4-BE49-F238E27FC236}">
                      <a16:creationId xmlns:a16="http://schemas.microsoft.com/office/drawing/2014/main" id="{4DFE84CE-2EE0-B2A1-8C79-6A307006BF74}"/>
                    </a:ext>
                  </a:extLst>
                </p:cNvPr>
                <p:cNvGrpSpPr/>
                <p:nvPr/>
              </p:nvGrpSpPr>
              <p:grpSpPr>
                <a:xfrm>
                  <a:off x="3104761" y="3156448"/>
                  <a:ext cx="2163886" cy="1073780"/>
                  <a:chOff x="3552923" y="4813095"/>
                  <a:chExt cx="1668502" cy="827957"/>
                </a:xfrm>
              </p:grpSpPr>
              <p:grpSp>
                <p:nvGrpSpPr>
                  <p:cNvPr id="61" name="Group 60">
                    <a:extLst>
                      <a:ext uri="{FF2B5EF4-FFF2-40B4-BE49-F238E27FC236}">
                        <a16:creationId xmlns:a16="http://schemas.microsoft.com/office/drawing/2014/main" id="{53FB32FF-9130-8100-561F-1DB71DD25A12}"/>
                      </a:ext>
                    </a:extLst>
                  </p:cNvPr>
                  <p:cNvGrpSpPr/>
                  <p:nvPr/>
                </p:nvGrpSpPr>
                <p:grpSpPr>
                  <a:xfrm>
                    <a:off x="3552923" y="4892971"/>
                    <a:ext cx="1668502" cy="748081"/>
                    <a:chOff x="3552923" y="4677071"/>
                    <a:chExt cx="1668502" cy="748081"/>
                  </a:xfrm>
                </p:grpSpPr>
                <p:sp>
                  <p:nvSpPr>
                    <p:cNvPr id="77" name="Cube 76">
                      <a:extLst>
                        <a:ext uri="{FF2B5EF4-FFF2-40B4-BE49-F238E27FC236}">
                          <a16:creationId xmlns:a16="http://schemas.microsoft.com/office/drawing/2014/main" id="{E8A0A9E9-8C2A-E458-4BFF-E917FC282B65}"/>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a typeface="+mn-ea"/>
                        <a:cs typeface="+mn-cs"/>
                      </a:endParaRPr>
                    </a:p>
                  </p:txBody>
                </p:sp>
                <p:cxnSp>
                  <p:nvCxnSpPr>
                    <p:cNvPr id="78" name="Straight Connector 77">
                      <a:extLst>
                        <a:ext uri="{FF2B5EF4-FFF2-40B4-BE49-F238E27FC236}">
                          <a16:creationId xmlns:a16="http://schemas.microsoft.com/office/drawing/2014/main" id="{238D447A-724C-62A4-4429-989E88EB929C}"/>
                        </a:ext>
                      </a:extLst>
                    </p:cNvPr>
                    <p:cNvCxnSpPr>
                      <a:cxnSpLocks/>
                      <a:stCxn id="77" idx="1"/>
                      <a:endCxn id="77"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79" name="Straight Connector 78">
                      <a:extLst>
                        <a:ext uri="{FF2B5EF4-FFF2-40B4-BE49-F238E27FC236}">
                          <a16:creationId xmlns:a16="http://schemas.microsoft.com/office/drawing/2014/main" id="{A1F577D6-80EE-D5EF-F811-4A4B4A309822}"/>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80" name="Straight Connector 79">
                      <a:extLst>
                        <a:ext uri="{FF2B5EF4-FFF2-40B4-BE49-F238E27FC236}">
                          <a16:creationId xmlns:a16="http://schemas.microsoft.com/office/drawing/2014/main" id="{F1B716AE-78A2-DEC7-2158-CF07CCCA01C7}"/>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81" name="Straight Connector 80">
                      <a:extLst>
                        <a:ext uri="{FF2B5EF4-FFF2-40B4-BE49-F238E27FC236}">
                          <a16:creationId xmlns:a16="http://schemas.microsoft.com/office/drawing/2014/main" id="{C8B914D6-FA64-22A1-EF4A-AAB8B4A28D96}"/>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82" name="Straight Connector 81">
                      <a:extLst>
                        <a:ext uri="{FF2B5EF4-FFF2-40B4-BE49-F238E27FC236}">
                          <a16:creationId xmlns:a16="http://schemas.microsoft.com/office/drawing/2014/main" id="{7BBBA2BE-6F6A-D8B0-C220-8591C9D4F4C0}"/>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83" name="Straight Connector 82">
                      <a:extLst>
                        <a:ext uri="{FF2B5EF4-FFF2-40B4-BE49-F238E27FC236}">
                          <a16:creationId xmlns:a16="http://schemas.microsoft.com/office/drawing/2014/main" id="{F5F469A5-521B-B158-70C5-5FB4E7020250}"/>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84" name="Group 83">
                      <a:extLst>
                        <a:ext uri="{FF2B5EF4-FFF2-40B4-BE49-F238E27FC236}">
                          <a16:creationId xmlns:a16="http://schemas.microsoft.com/office/drawing/2014/main" id="{F577D688-D8C0-A143-3FB1-3D90152A34AE}"/>
                        </a:ext>
                      </a:extLst>
                    </p:cNvPr>
                    <p:cNvGrpSpPr/>
                    <p:nvPr/>
                  </p:nvGrpSpPr>
                  <p:grpSpPr>
                    <a:xfrm>
                      <a:off x="3799799" y="4834553"/>
                      <a:ext cx="1269167" cy="587223"/>
                      <a:chOff x="3799799" y="4834553"/>
                      <a:chExt cx="1269167" cy="587223"/>
                    </a:xfrm>
                  </p:grpSpPr>
                  <p:cxnSp>
                    <p:nvCxnSpPr>
                      <p:cNvPr id="85" name="Straight Connector 84">
                        <a:extLst>
                          <a:ext uri="{FF2B5EF4-FFF2-40B4-BE49-F238E27FC236}">
                            <a16:creationId xmlns:a16="http://schemas.microsoft.com/office/drawing/2014/main" id="{D6BB3A67-6FBA-C313-01FF-90D79045BACA}"/>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86" name="Straight Connector 85">
                        <a:extLst>
                          <a:ext uri="{FF2B5EF4-FFF2-40B4-BE49-F238E27FC236}">
                            <a16:creationId xmlns:a16="http://schemas.microsoft.com/office/drawing/2014/main" id="{1251BA62-F234-A4D7-A699-274A8489FA58}"/>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87" name="Straight Connector 86">
                        <a:extLst>
                          <a:ext uri="{FF2B5EF4-FFF2-40B4-BE49-F238E27FC236}">
                            <a16:creationId xmlns:a16="http://schemas.microsoft.com/office/drawing/2014/main" id="{00D93E1B-ABB4-5296-78D3-9E5BD9B3F94D}"/>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88" name="Straight Connector 87">
                        <a:extLst>
                          <a:ext uri="{FF2B5EF4-FFF2-40B4-BE49-F238E27FC236}">
                            <a16:creationId xmlns:a16="http://schemas.microsoft.com/office/drawing/2014/main" id="{5043B216-3D70-003B-CB65-2FF297BADB5B}"/>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89" name="Straight Connector 88">
                        <a:extLst>
                          <a:ext uri="{FF2B5EF4-FFF2-40B4-BE49-F238E27FC236}">
                            <a16:creationId xmlns:a16="http://schemas.microsoft.com/office/drawing/2014/main" id="{3D2CE95D-C3E1-3D5D-B5C7-FA380D723CFE}"/>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90" name="Straight Connector 89">
                        <a:extLst>
                          <a:ext uri="{FF2B5EF4-FFF2-40B4-BE49-F238E27FC236}">
                            <a16:creationId xmlns:a16="http://schemas.microsoft.com/office/drawing/2014/main" id="{BD821D06-B5FD-1097-E4C1-FD053E50184A}"/>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nvGrpSpPr>
                  <p:cNvPr id="62" name="Group 61">
                    <a:extLst>
                      <a:ext uri="{FF2B5EF4-FFF2-40B4-BE49-F238E27FC236}">
                        <a16:creationId xmlns:a16="http://schemas.microsoft.com/office/drawing/2014/main" id="{3EE6C9B7-98BB-7A05-2EF7-55CD8ED4BF4A}"/>
                      </a:ext>
                    </a:extLst>
                  </p:cNvPr>
                  <p:cNvGrpSpPr/>
                  <p:nvPr/>
                </p:nvGrpSpPr>
                <p:grpSpPr>
                  <a:xfrm>
                    <a:off x="3552923" y="4813095"/>
                    <a:ext cx="1668502" cy="748081"/>
                    <a:chOff x="3552923" y="4677071"/>
                    <a:chExt cx="1668502" cy="748081"/>
                  </a:xfrm>
                </p:grpSpPr>
                <p:sp>
                  <p:nvSpPr>
                    <p:cNvPr id="63" name="Cube 62">
                      <a:extLst>
                        <a:ext uri="{FF2B5EF4-FFF2-40B4-BE49-F238E27FC236}">
                          <a16:creationId xmlns:a16="http://schemas.microsoft.com/office/drawing/2014/main" id="{1443D44A-194B-BDD7-E351-DBCF31E3FA20}"/>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a typeface="+mn-ea"/>
                        <a:cs typeface="+mn-cs"/>
                      </a:endParaRPr>
                    </a:p>
                  </p:txBody>
                </p:sp>
                <p:cxnSp>
                  <p:nvCxnSpPr>
                    <p:cNvPr id="64" name="Straight Connector 63">
                      <a:extLst>
                        <a:ext uri="{FF2B5EF4-FFF2-40B4-BE49-F238E27FC236}">
                          <a16:creationId xmlns:a16="http://schemas.microsoft.com/office/drawing/2014/main" id="{DC663A18-A570-F884-9F94-3D2206ACCBE5}"/>
                        </a:ext>
                      </a:extLst>
                    </p:cNvPr>
                    <p:cNvCxnSpPr>
                      <a:cxnSpLocks/>
                      <a:stCxn id="63" idx="1"/>
                      <a:endCxn id="63"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65" name="Straight Connector 64">
                      <a:extLst>
                        <a:ext uri="{FF2B5EF4-FFF2-40B4-BE49-F238E27FC236}">
                          <a16:creationId xmlns:a16="http://schemas.microsoft.com/office/drawing/2014/main" id="{EF37C5F4-C94F-149F-D98A-AF73FF6099D8}"/>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66" name="Straight Connector 65">
                      <a:extLst>
                        <a:ext uri="{FF2B5EF4-FFF2-40B4-BE49-F238E27FC236}">
                          <a16:creationId xmlns:a16="http://schemas.microsoft.com/office/drawing/2014/main" id="{761F8772-251C-C53A-5323-750CEA6A2645}"/>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67" name="Straight Connector 66">
                      <a:extLst>
                        <a:ext uri="{FF2B5EF4-FFF2-40B4-BE49-F238E27FC236}">
                          <a16:creationId xmlns:a16="http://schemas.microsoft.com/office/drawing/2014/main" id="{7823FED7-F7FC-14AC-F1EF-F427121DC892}"/>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68" name="Straight Connector 67">
                      <a:extLst>
                        <a:ext uri="{FF2B5EF4-FFF2-40B4-BE49-F238E27FC236}">
                          <a16:creationId xmlns:a16="http://schemas.microsoft.com/office/drawing/2014/main" id="{988A714D-37C4-429C-7ACE-FC9FCDC51357}"/>
                        </a:ext>
                      </a:extLst>
                    </p:cNvPr>
                    <p:cNvCxnSpPr>
                      <a:cxnSpLocks/>
                    </p:cNvCxnSpPr>
                    <p:nvPr/>
                  </p:nvCxnSpPr>
                  <p:spPr>
                    <a:xfrm>
                      <a:off x="3742959" y="5204386"/>
                      <a:ext cx="960120" cy="0"/>
                    </a:xfrm>
                    <a:prstGeom prst="line">
                      <a:avLst/>
                    </a:prstGeom>
                    <a:noFill/>
                    <a:ln w="9525" cap="flat" cmpd="sng" algn="ctr">
                      <a:solidFill>
                        <a:sysClr val="windowText" lastClr="000000"/>
                      </a:solidFill>
                      <a:prstDash val="solid"/>
                      <a:miter lim="800000"/>
                    </a:ln>
                    <a:effectLst/>
                  </p:spPr>
                </p:cxnSp>
                <p:cxnSp>
                  <p:nvCxnSpPr>
                    <p:cNvPr id="69" name="Straight Connector 68">
                      <a:extLst>
                        <a:ext uri="{FF2B5EF4-FFF2-40B4-BE49-F238E27FC236}">
                          <a16:creationId xmlns:a16="http://schemas.microsoft.com/office/drawing/2014/main" id="{7B1BB776-B2EC-4044-DD1F-BADDEF1875F5}"/>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70" name="Group 69">
                      <a:extLst>
                        <a:ext uri="{FF2B5EF4-FFF2-40B4-BE49-F238E27FC236}">
                          <a16:creationId xmlns:a16="http://schemas.microsoft.com/office/drawing/2014/main" id="{FAECCF4B-72E3-3161-6AC6-B12D1A63D49F}"/>
                        </a:ext>
                      </a:extLst>
                    </p:cNvPr>
                    <p:cNvGrpSpPr/>
                    <p:nvPr/>
                  </p:nvGrpSpPr>
                  <p:grpSpPr>
                    <a:xfrm>
                      <a:off x="3799799" y="4834553"/>
                      <a:ext cx="1269167" cy="587223"/>
                      <a:chOff x="3799799" y="4834553"/>
                      <a:chExt cx="1269167" cy="587223"/>
                    </a:xfrm>
                  </p:grpSpPr>
                  <p:cxnSp>
                    <p:nvCxnSpPr>
                      <p:cNvPr id="71" name="Straight Connector 70">
                        <a:extLst>
                          <a:ext uri="{FF2B5EF4-FFF2-40B4-BE49-F238E27FC236}">
                            <a16:creationId xmlns:a16="http://schemas.microsoft.com/office/drawing/2014/main" id="{DFF9B1C0-2BC0-D8C4-776B-96B4A690BD9D}"/>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72" name="Straight Connector 71">
                        <a:extLst>
                          <a:ext uri="{FF2B5EF4-FFF2-40B4-BE49-F238E27FC236}">
                            <a16:creationId xmlns:a16="http://schemas.microsoft.com/office/drawing/2014/main" id="{296F4014-5AFC-7929-0C40-19B9CE69F734}"/>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73" name="Straight Connector 72">
                        <a:extLst>
                          <a:ext uri="{FF2B5EF4-FFF2-40B4-BE49-F238E27FC236}">
                            <a16:creationId xmlns:a16="http://schemas.microsoft.com/office/drawing/2014/main" id="{C02B81AB-8078-89EA-6AE5-04E065EF2760}"/>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74" name="Straight Connector 73">
                        <a:extLst>
                          <a:ext uri="{FF2B5EF4-FFF2-40B4-BE49-F238E27FC236}">
                            <a16:creationId xmlns:a16="http://schemas.microsoft.com/office/drawing/2014/main" id="{6A159694-2E29-107E-98D1-27FE6850FEAF}"/>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75" name="Straight Connector 74">
                        <a:extLst>
                          <a:ext uri="{FF2B5EF4-FFF2-40B4-BE49-F238E27FC236}">
                            <a16:creationId xmlns:a16="http://schemas.microsoft.com/office/drawing/2014/main" id="{6AF882B5-67AA-402B-94B1-28E2D0DA915F}"/>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76" name="Straight Connector 75">
                        <a:extLst>
                          <a:ext uri="{FF2B5EF4-FFF2-40B4-BE49-F238E27FC236}">
                            <a16:creationId xmlns:a16="http://schemas.microsoft.com/office/drawing/2014/main" id="{156671F9-7C49-796A-E283-BE4F03A7340F}"/>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grpSp>
          <p:grpSp>
            <p:nvGrpSpPr>
              <p:cNvPr id="12" name="Group 11">
                <a:extLst>
                  <a:ext uri="{FF2B5EF4-FFF2-40B4-BE49-F238E27FC236}">
                    <a16:creationId xmlns:a16="http://schemas.microsoft.com/office/drawing/2014/main" id="{68BD21D2-8C4E-4D7A-F862-9F2C581A65EA}"/>
                  </a:ext>
                </a:extLst>
              </p:cNvPr>
              <p:cNvGrpSpPr/>
              <p:nvPr/>
            </p:nvGrpSpPr>
            <p:grpSpPr>
              <a:xfrm>
                <a:off x="3205749" y="4008926"/>
                <a:ext cx="2462966" cy="1144749"/>
                <a:chOff x="3524315" y="2835244"/>
                <a:chExt cx="1938656" cy="901058"/>
              </a:xfrm>
            </p:grpSpPr>
            <p:grpSp>
              <p:nvGrpSpPr>
                <p:cNvPr id="21" name="Group 20">
                  <a:extLst>
                    <a:ext uri="{FF2B5EF4-FFF2-40B4-BE49-F238E27FC236}">
                      <a16:creationId xmlns:a16="http://schemas.microsoft.com/office/drawing/2014/main" id="{67F55EDB-A1AA-CE57-CA1A-1B31D87BF1EE}"/>
                    </a:ext>
                  </a:extLst>
                </p:cNvPr>
                <p:cNvGrpSpPr/>
                <p:nvPr/>
              </p:nvGrpSpPr>
              <p:grpSpPr>
                <a:xfrm>
                  <a:off x="3524315" y="2838779"/>
                  <a:ext cx="1008032" cy="896834"/>
                  <a:chOff x="2444527" y="6391190"/>
                  <a:chExt cx="777261" cy="691520"/>
                </a:xfrm>
              </p:grpSpPr>
              <p:sp>
                <p:nvSpPr>
                  <p:cNvPr id="37" name="Parallelogram 123">
                    <a:extLst>
                      <a:ext uri="{FF2B5EF4-FFF2-40B4-BE49-F238E27FC236}">
                        <a16:creationId xmlns:a16="http://schemas.microsoft.com/office/drawing/2014/main" id="{64148A78-2698-26F3-AB5C-DF273CA81745}"/>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8" name="Parallelogram 123">
                    <a:extLst>
                      <a:ext uri="{FF2B5EF4-FFF2-40B4-BE49-F238E27FC236}">
                        <a16:creationId xmlns:a16="http://schemas.microsoft.com/office/drawing/2014/main" id="{D6702C2D-F4E4-F328-7A52-4A7CB314DEBF}"/>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9" name="Parallelogram 123">
                    <a:extLst>
                      <a:ext uri="{FF2B5EF4-FFF2-40B4-BE49-F238E27FC236}">
                        <a16:creationId xmlns:a16="http://schemas.microsoft.com/office/drawing/2014/main" id="{94F7FA42-9B52-DE1C-082C-2F39835D9A6F}"/>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40" name="Parallelogram 123">
                    <a:extLst>
                      <a:ext uri="{FF2B5EF4-FFF2-40B4-BE49-F238E27FC236}">
                        <a16:creationId xmlns:a16="http://schemas.microsoft.com/office/drawing/2014/main" id="{3601A900-CF39-70BD-36D1-8D552C042F28}"/>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22" name="Group 21">
                  <a:extLst>
                    <a:ext uri="{FF2B5EF4-FFF2-40B4-BE49-F238E27FC236}">
                      <a16:creationId xmlns:a16="http://schemas.microsoft.com/office/drawing/2014/main" id="{13FDEEC8-7033-F930-D978-B72333860952}"/>
                    </a:ext>
                  </a:extLst>
                </p:cNvPr>
                <p:cNvGrpSpPr/>
                <p:nvPr/>
              </p:nvGrpSpPr>
              <p:grpSpPr>
                <a:xfrm>
                  <a:off x="3819577" y="2839468"/>
                  <a:ext cx="1008032" cy="896834"/>
                  <a:chOff x="2444527" y="6391190"/>
                  <a:chExt cx="777261" cy="691520"/>
                </a:xfrm>
              </p:grpSpPr>
              <p:sp>
                <p:nvSpPr>
                  <p:cNvPr id="33" name="Parallelogram 123">
                    <a:extLst>
                      <a:ext uri="{FF2B5EF4-FFF2-40B4-BE49-F238E27FC236}">
                        <a16:creationId xmlns:a16="http://schemas.microsoft.com/office/drawing/2014/main" id="{8CECCFF0-D3F0-AB1D-B605-599FC8ABD0E8}"/>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Parallelogram 123">
                    <a:extLst>
                      <a:ext uri="{FF2B5EF4-FFF2-40B4-BE49-F238E27FC236}">
                        <a16:creationId xmlns:a16="http://schemas.microsoft.com/office/drawing/2014/main" id="{EC6A7D7B-AB33-4163-1297-C7958C5FB5AF}"/>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5" name="Parallelogram 123">
                    <a:extLst>
                      <a:ext uri="{FF2B5EF4-FFF2-40B4-BE49-F238E27FC236}">
                        <a16:creationId xmlns:a16="http://schemas.microsoft.com/office/drawing/2014/main" id="{91C6F280-A98D-A0A1-E0BF-BB3A676AE58E}"/>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6" name="Parallelogram 123">
                    <a:extLst>
                      <a:ext uri="{FF2B5EF4-FFF2-40B4-BE49-F238E27FC236}">
                        <a16:creationId xmlns:a16="http://schemas.microsoft.com/office/drawing/2014/main" id="{0EA8D47D-258E-76A2-F144-8015DBD04EF4}"/>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23" name="Group 22">
                  <a:extLst>
                    <a:ext uri="{FF2B5EF4-FFF2-40B4-BE49-F238E27FC236}">
                      <a16:creationId xmlns:a16="http://schemas.microsoft.com/office/drawing/2014/main" id="{19D1D0F4-EF8C-ED76-22F4-81AEB78E457F}"/>
                    </a:ext>
                  </a:extLst>
                </p:cNvPr>
                <p:cNvGrpSpPr/>
                <p:nvPr/>
              </p:nvGrpSpPr>
              <p:grpSpPr>
                <a:xfrm>
                  <a:off x="4145460" y="2835244"/>
                  <a:ext cx="1008032" cy="896834"/>
                  <a:chOff x="2444527" y="6391190"/>
                  <a:chExt cx="777261" cy="691520"/>
                </a:xfrm>
              </p:grpSpPr>
              <p:sp>
                <p:nvSpPr>
                  <p:cNvPr id="29" name="Parallelogram 123">
                    <a:extLst>
                      <a:ext uri="{FF2B5EF4-FFF2-40B4-BE49-F238E27FC236}">
                        <a16:creationId xmlns:a16="http://schemas.microsoft.com/office/drawing/2014/main" id="{FBE15BC3-F060-35A1-F439-E9C5B4ACB930}"/>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Parallelogram 123">
                    <a:extLst>
                      <a:ext uri="{FF2B5EF4-FFF2-40B4-BE49-F238E27FC236}">
                        <a16:creationId xmlns:a16="http://schemas.microsoft.com/office/drawing/2014/main" id="{42F253A0-274D-F630-4AE7-C688A94F08F4}"/>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1" name="Parallelogram 123">
                    <a:extLst>
                      <a:ext uri="{FF2B5EF4-FFF2-40B4-BE49-F238E27FC236}">
                        <a16:creationId xmlns:a16="http://schemas.microsoft.com/office/drawing/2014/main" id="{CEB379A5-5B4C-3B0E-861E-DE651D24CD97}"/>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2" name="Parallelogram 123">
                    <a:extLst>
                      <a:ext uri="{FF2B5EF4-FFF2-40B4-BE49-F238E27FC236}">
                        <a16:creationId xmlns:a16="http://schemas.microsoft.com/office/drawing/2014/main" id="{44ACC763-6549-5549-2F5C-9A481CCD67FB}"/>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24" name="Group 23">
                  <a:extLst>
                    <a:ext uri="{FF2B5EF4-FFF2-40B4-BE49-F238E27FC236}">
                      <a16:creationId xmlns:a16="http://schemas.microsoft.com/office/drawing/2014/main" id="{28321F72-B324-BC85-0319-B71EFF61CF83}"/>
                    </a:ext>
                  </a:extLst>
                </p:cNvPr>
                <p:cNvGrpSpPr/>
                <p:nvPr/>
              </p:nvGrpSpPr>
              <p:grpSpPr>
                <a:xfrm>
                  <a:off x="4454939" y="2835408"/>
                  <a:ext cx="1008032" cy="896834"/>
                  <a:chOff x="2444527" y="6391190"/>
                  <a:chExt cx="777261" cy="691520"/>
                </a:xfrm>
              </p:grpSpPr>
              <p:sp>
                <p:nvSpPr>
                  <p:cNvPr id="25" name="Parallelogram 123">
                    <a:extLst>
                      <a:ext uri="{FF2B5EF4-FFF2-40B4-BE49-F238E27FC236}">
                        <a16:creationId xmlns:a16="http://schemas.microsoft.com/office/drawing/2014/main" id="{5EBEE730-91C7-DF95-791B-EDA128766A50}"/>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6" name="Parallelogram 123">
                    <a:extLst>
                      <a:ext uri="{FF2B5EF4-FFF2-40B4-BE49-F238E27FC236}">
                        <a16:creationId xmlns:a16="http://schemas.microsoft.com/office/drawing/2014/main" id="{16E24EF8-3E67-E563-82D5-673BD8D6ABBA}"/>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Parallelogram 123">
                    <a:extLst>
                      <a:ext uri="{FF2B5EF4-FFF2-40B4-BE49-F238E27FC236}">
                        <a16:creationId xmlns:a16="http://schemas.microsoft.com/office/drawing/2014/main" id="{6A5EFD57-E253-232F-C15F-3600AA907750}"/>
                      </a:ext>
                    </a:extLst>
                  </p:cNvPr>
                  <p:cNvSpPr/>
                  <p:nvPr/>
                </p:nvSpPr>
                <p:spPr>
                  <a:xfrm rot="608511">
                    <a:off x="2655174"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8" name="Parallelogram 123">
                    <a:extLst>
                      <a:ext uri="{FF2B5EF4-FFF2-40B4-BE49-F238E27FC236}">
                        <a16:creationId xmlns:a16="http://schemas.microsoft.com/office/drawing/2014/main" id="{2BBB8AF1-970E-C2EF-7A71-648DC0236D19}"/>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13" name="Rectangle 12">
                <a:extLst>
                  <a:ext uri="{FF2B5EF4-FFF2-40B4-BE49-F238E27FC236}">
                    <a16:creationId xmlns:a16="http://schemas.microsoft.com/office/drawing/2014/main" id="{36D85E3C-2292-9CA1-871B-720FBADC7C3A}"/>
                  </a:ext>
                </a:extLst>
              </p:cNvPr>
              <p:cNvSpPr/>
              <p:nvPr/>
            </p:nvSpPr>
            <p:spPr>
              <a:xfrm>
                <a:off x="416994" y="4313357"/>
                <a:ext cx="2289191" cy="1317205"/>
              </a:xfrm>
              <a:prstGeom prst="rect">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nvGrpSpPr>
              <p:cNvPr id="14" name="Group 13">
                <a:extLst>
                  <a:ext uri="{FF2B5EF4-FFF2-40B4-BE49-F238E27FC236}">
                    <a16:creationId xmlns:a16="http://schemas.microsoft.com/office/drawing/2014/main" id="{B7A8FDE9-0F48-2DBF-981B-737416B5CBC5}"/>
                  </a:ext>
                </a:extLst>
              </p:cNvPr>
              <p:cNvGrpSpPr/>
              <p:nvPr/>
            </p:nvGrpSpPr>
            <p:grpSpPr>
              <a:xfrm>
                <a:off x="416994" y="4019775"/>
                <a:ext cx="2289191" cy="1508415"/>
                <a:chOff x="1053260" y="2822902"/>
                <a:chExt cx="1988169" cy="1508415"/>
              </a:xfrm>
            </p:grpSpPr>
            <p:sp>
              <p:nvSpPr>
                <p:cNvPr id="17" name="Rectangle 16">
                  <a:extLst>
                    <a:ext uri="{FF2B5EF4-FFF2-40B4-BE49-F238E27FC236}">
                      <a16:creationId xmlns:a16="http://schemas.microsoft.com/office/drawing/2014/main" id="{EFE6FCE9-25B3-B259-BC19-8BD60F9F37D6}"/>
                    </a:ext>
                  </a:extLst>
                </p:cNvPr>
                <p:cNvSpPr/>
                <p:nvPr/>
              </p:nvSpPr>
              <p:spPr>
                <a:xfrm rot="5400000">
                  <a:off x="1763347" y="2589824"/>
                  <a:ext cx="560100" cy="1801314"/>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Vault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Controller</a:t>
                  </a:r>
                </a:p>
              </p:txBody>
            </p:sp>
            <p:sp>
              <p:nvSpPr>
                <p:cNvPr id="18" name="Rectangle 17">
                  <a:extLst>
                    <a:ext uri="{FF2B5EF4-FFF2-40B4-BE49-F238E27FC236}">
                      <a16:creationId xmlns:a16="http://schemas.microsoft.com/office/drawing/2014/main" id="{3DE2221D-E619-B39B-CC81-4B915A060594}"/>
                    </a:ext>
                  </a:extLst>
                </p:cNvPr>
                <p:cNvSpPr/>
                <p:nvPr/>
              </p:nvSpPr>
              <p:spPr>
                <a:xfrm rot="5400000">
                  <a:off x="1248188" y="3766797"/>
                  <a:ext cx="462580" cy="666459"/>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PHY</a:t>
                  </a:r>
                </a:p>
              </p:txBody>
            </p:sp>
            <p:sp>
              <p:nvSpPr>
                <p:cNvPr id="19" name="Rectangle 18">
                  <a:extLst>
                    <a:ext uri="{FF2B5EF4-FFF2-40B4-BE49-F238E27FC236}">
                      <a16:creationId xmlns:a16="http://schemas.microsoft.com/office/drawing/2014/main" id="{4E4B8DA4-73F6-23AC-7D37-B58D440C3035}"/>
                    </a:ext>
                  </a:extLst>
                </p:cNvPr>
                <p:cNvSpPr/>
                <p:nvPr/>
              </p:nvSpPr>
              <p:spPr>
                <a:xfrm>
                  <a:off x="1947963" y="3868225"/>
                  <a:ext cx="988989" cy="462581"/>
                </a:xfrm>
                <a:prstGeom prst="rect">
                  <a:avLst/>
                </a:prstGeom>
                <a:solidFill>
                  <a:schemeClr val="accent2">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srgbClr val="E16161"/>
                      </a:solidFill>
                      <a:effectLst/>
                      <a:uLnTx/>
                      <a:uFillTx/>
                      <a:latin typeface="Avenir Next" panose="020B0503020202020204" pitchFamily="34" charset="0"/>
                      <a:ea typeface="+mn-ea"/>
                      <a:cs typeface="Arial" panose="020B0604020202020204" pitchFamily="34" charset="0"/>
                    </a:rPr>
                    <a:t>Processing-Near-Vault</a:t>
                  </a:r>
                </a:p>
              </p:txBody>
            </p:sp>
            <p:sp>
              <p:nvSpPr>
                <p:cNvPr id="20" name="Rectangle 19">
                  <a:extLst>
                    <a:ext uri="{FF2B5EF4-FFF2-40B4-BE49-F238E27FC236}">
                      <a16:creationId xmlns:a16="http://schemas.microsoft.com/office/drawing/2014/main" id="{325CA127-B522-9490-D11E-55ECDC18FD34}"/>
                    </a:ext>
                  </a:extLst>
                </p:cNvPr>
                <p:cNvSpPr/>
                <p:nvPr/>
              </p:nvSpPr>
              <p:spPr>
                <a:xfrm>
                  <a:off x="1053260" y="2822902"/>
                  <a:ext cx="1988169" cy="253792"/>
                </a:xfrm>
                <a:prstGeom prst="rect">
                  <a:avLst/>
                </a:prstGeom>
                <a:no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solidFill>
                      <a:effectLst/>
                      <a:uLnTx/>
                      <a:uFillTx/>
                      <a:latin typeface="Avenir Next" panose="020B0503020202020204" pitchFamily="34" charset="0"/>
                      <a:ea typeface="+mn-ea"/>
                      <a:cs typeface="Arial" panose="020B0604020202020204" pitchFamily="34" charset="0"/>
                    </a:rPr>
                    <a:t>DRAM Vault</a:t>
                  </a:r>
                </a:p>
              </p:txBody>
            </p:sp>
          </p:grpSp>
          <p:cxnSp>
            <p:nvCxnSpPr>
              <p:cNvPr id="15" name="Straight Connector 14">
                <a:extLst>
                  <a:ext uri="{FF2B5EF4-FFF2-40B4-BE49-F238E27FC236}">
                    <a16:creationId xmlns:a16="http://schemas.microsoft.com/office/drawing/2014/main" id="{AC0D6C40-DFFD-B113-ED53-03458D28C230}"/>
                  </a:ext>
                </a:extLst>
              </p:cNvPr>
              <p:cNvCxnSpPr>
                <a:cxnSpLocks/>
              </p:cNvCxnSpPr>
              <p:nvPr/>
            </p:nvCxnSpPr>
            <p:spPr>
              <a:xfrm flipH="1" flipV="1">
                <a:off x="5510825" y="4228779"/>
                <a:ext cx="860576" cy="2088626"/>
              </a:xfrm>
              <a:prstGeom prst="line">
                <a:avLst/>
              </a:prstGeom>
              <a:noFill/>
              <a:ln w="9525" cap="flat" cmpd="sng" algn="ctr">
                <a:solidFill>
                  <a:sysClr val="windowText" lastClr="000000"/>
                </a:solidFill>
                <a:prstDash val="dash"/>
                <a:miter lim="800000"/>
              </a:ln>
              <a:effectLst/>
            </p:spPr>
          </p:cxnSp>
          <p:cxnSp>
            <p:nvCxnSpPr>
              <p:cNvPr id="16" name="Straight Connector 15">
                <a:extLst>
                  <a:ext uri="{FF2B5EF4-FFF2-40B4-BE49-F238E27FC236}">
                    <a16:creationId xmlns:a16="http://schemas.microsoft.com/office/drawing/2014/main" id="{470CF9C2-B37E-0934-0487-BAA32C8693A0}"/>
                  </a:ext>
                </a:extLst>
              </p:cNvPr>
              <p:cNvCxnSpPr>
                <a:cxnSpLocks/>
              </p:cNvCxnSpPr>
              <p:nvPr/>
            </p:nvCxnSpPr>
            <p:spPr>
              <a:xfrm flipH="1">
                <a:off x="5650745" y="3837207"/>
                <a:ext cx="682204" cy="198946"/>
              </a:xfrm>
              <a:prstGeom prst="line">
                <a:avLst/>
              </a:prstGeom>
              <a:noFill/>
              <a:ln w="9525" cap="flat" cmpd="sng" algn="ctr">
                <a:solidFill>
                  <a:sysClr val="windowText" lastClr="000000"/>
                </a:solidFill>
                <a:prstDash val="dash"/>
                <a:miter lim="800000"/>
              </a:ln>
              <a:effectLst/>
            </p:spPr>
          </p:cxnSp>
        </p:grpSp>
      </p:grpSp>
      <p:sp>
        <p:nvSpPr>
          <p:cNvPr id="141" name="Rectangle 140">
            <a:extLst>
              <a:ext uri="{FF2B5EF4-FFF2-40B4-BE49-F238E27FC236}">
                <a16:creationId xmlns:a16="http://schemas.microsoft.com/office/drawing/2014/main" id="{2246A472-210E-CEAC-295A-C13F92DC8622}"/>
              </a:ext>
            </a:extLst>
          </p:cNvPr>
          <p:cNvSpPr/>
          <p:nvPr/>
        </p:nvSpPr>
        <p:spPr>
          <a:xfrm>
            <a:off x="92148" y="1271437"/>
            <a:ext cx="8987622"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Two main approaches for Processing-in-Memory:</a:t>
            </a:r>
          </a:p>
        </p:txBody>
      </p:sp>
      <p:grpSp>
        <p:nvGrpSpPr>
          <p:cNvPr id="142" name="Group 141">
            <a:extLst>
              <a:ext uri="{FF2B5EF4-FFF2-40B4-BE49-F238E27FC236}">
                <a16:creationId xmlns:a16="http://schemas.microsoft.com/office/drawing/2014/main" id="{CA861C42-B756-6464-B41B-453233FC275B}"/>
              </a:ext>
            </a:extLst>
          </p:cNvPr>
          <p:cNvGrpSpPr/>
          <p:nvPr/>
        </p:nvGrpSpPr>
        <p:grpSpPr>
          <a:xfrm>
            <a:off x="169011" y="1667303"/>
            <a:ext cx="9448800" cy="874934"/>
            <a:chOff x="568179" y="3421559"/>
            <a:chExt cx="8407213" cy="883480"/>
          </a:xfrm>
        </p:grpSpPr>
        <p:sp>
          <p:nvSpPr>
            <p:cNvPr id="143" name="TextBox 142">
              <a:extLst>
                <a:ext uri="{FF2B5EF4-FFF2-40B4-BE49-F238E27FC236}">
                  <a16:creationId xmlns:a16="http://schemas.microsoft.com/office/drawing/2014/main" id="{1691201B-09D1-ACFB-AE9A-44C6E956EC16}"/>
                </a:ext>
              </a:extLst>
            </p:cNvPr>
            <p:cNvSpPr txBox="1"/>
            <p:nvPr/>
          </p:nvSpPr>
          <p:spPr>
            <a:xfrm>
              <a:off x="568179" y="3421559"/>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1</a:t>
              </a:r>
            </a:p>
          </p:txBody>
        </p:sp>
        <p:sp>
          <p:nvSpPr>
            <p:cNvPr id="144" name="TextBox 143">
              <a:extLst>
                <a:ext uri="{FF2B5EF4-FFF2-40B4-BE49-F238E27FC236}">
                  <a16:creationId xmlns:a16="http://schemas.microsoft.com/office/drawing/2014/main" id="{B120920D-6FD2-C5BC-6413-DBE726B90E98}"/>
                </a:ext>
              </a:extLst>
            </p:cNvPr>
            <p:cNvSpPr txBox="1"/>
            <p:nvPr/>
          </p:nvSpPr>
          <p:spPr>
            <a:xfrm>
              <a:off x="974390" y="3528082"/>
              <a:ext cx="8001002" cy="77695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Processing-</a:t>
              </a:r>
              <a:r>
                <a:rPr kumimoji="0" lang="en-US" sz="2200" b="1" i="0" u="sng"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Near</a:t>
              </a:r>
              <a:r>
                <a:rPr kumimoji="0" lang="en-US" sz="22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-Memory</a:t>
              </a:r>
              <a:r>
                <a:rPr kumimoji="0" lang="en-US" sz="2200" b="0" i="0" u="none" strike="noStrike" kern="1200" cap="none" spc="0" normalizeH="0" baseline="0" noProof="0" dirty="0">
                  <a:ln>
                    <a:noFill/>
                  </a:ln>
                  <a:solidFill>
                    <a:srgbClr val="1F497D"/>
                  </a:solidFill>
                  <a:effectLst/>
                  <a:uLnTx/>
                  <a:uFillTx/>
                  <a:latin typeface="Avenir Next" panose="020B0503020202020204" pitchFamily="34" charset="0"/>
                  <a:ea typeface="+mn-ea"/>
                  <a:cs typeface="Gill Sans MT"/>
                </a:rPr>
                <a:t>: </a:t>
              </a:r>
              <a: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PIM</a:t>
              </a:r>
              <a:r>
                <a:rPr kumimoji="0" lang="en-US" sz="22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 logic is added </a:t>
              </a:r>
              <a: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to </a:t>
              </a:r>
              <a:r>
                <a:rPr kumimoji="0" lang="en-US" sz="22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the same die as memory </a:t>
              </a:r>
              <a: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or to the </a:t>
              </a:r>
              <a:r>
                <a:rPr kumimoji="0" lang="en-US" sz="22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logic layer </a:t>
              </a:r>
              <a: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of 3D-stacked memory</a:t>
              </a:r>
            </a:p>
          </p:txBody>
        </p:sp>
      </p:grpSp>
      <p:sp>
        <p:nvSpPr>
          <p:cNvPr id="153" name="Trapezoid 152">
            <a:extLst>
              <a:ext uri="{FF2B5EF4-FFF2-40B4-BE49-F238E27FC236}">
                <a16:creationId xmlns:a16="http://schemas.microsoft.com/office/drawing/2014/main" id="{33DF1A2A-722C-9A7D-E444-E776E9E2AC7B}"/>
              </a:ext>
            </a:extLst>
          </p:cNvPr>
          <p:cNvSpPr/>
          <p:nvPr/>
        </p:nvSpPr>
        <p:spPr>
          <a:xfrm rot="16200000">
            <a:off x="5808348" y="5050713"/>
            <a:ext cx="1581693" cy="249849"/>
          </a:xfrm>
          <a:prstGeom prst="trapezoid">
            <a:avLst>
              <a:gd name="adj" fmla="val 8257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54" name="Straight Connector 153">
            <a:extLst>
              <a:ext uri="{FF2B5EF4-FFF2-40B4-BE49-F238E27FC236}">
                <a16:creationId xmlns:a16="http://schemas.microsoft.com/office/drawing/2014/main" id="{57EA2218-B401-C869-13CE-99CEB1CF53BC}"/>
              </a:ext>
            </a:extLst>
          </p:cNvPr>
          <p:cNvCxnSpPr>
            <a:cxnSpLocks/>
            <a:endCxn id="167" idx="0"/>
          </p:cNvCxnSpPr>
          <p:nvPr/>
        </p:nvCxnSpPr>
        <p:spPr>
          <a:xfrm>
            <a:off x="6904761" y="4750127"/>
            <a:ext cx="13338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A3B5543-34C8-1456-07F0-EA99DEC4990D}"/>
              </a:ext>
            </a:extLst>
          </p:cNvPr>
          <p:cNvCxnSpPr>
            <a:cxnSpLocks/>
            <a:endCxn id="200" idx="0"/>
          </p:cNvCxnSpPr>
          <p:nvPr/>
        </p:nvCxnSpPr>
        <p:spPr>
          <a:xfrm>
            <a:off x="6904761" y="5629727"/>
            <a:ext cx="13338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AF487461-57BE-B43D-2768-BA31AB15AAA9}"/>
              </a:ext>
            </a:extLst>
          </p:cNvPr>
          <p:cNvCxnSpPr>
            <a:cxnSpLocks/>
          </p:cNvCxnSpPr>
          <p:nvPr/>
        </p:nvCxnSpPr>
        <p:spPr>
          <a:xfrm>
            <a:off x="6904761" y="4631756"/>
            <a:ext cx="0" cy="11153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25FBF352-A54E-F034-993F-362B41AAABC1}"/>
              </a:ext>
            </a:extLst>
          </p:cNvPr>
          <p:cNvCxnSpPr>
            <a:cxnSpLocks/>
            <a:stCxn id="153" idx="2"/>
          </p:cNvCxnSpPr>
          <p:nvPr/>
        </p:nvCxnSpPr>
        <p:spPr>
          <a:xfrm>
            <a:off x="6724119" y="5175637"/>
            <a:ext cx="1653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9" name="Group 158">
            <a:extLst>
              <a:ext uri="{FF2B5EF4-FFF2-40B4-BE49-F238E27FC236}">
                <a16:creationId xmlns:a16="http://schemas.microsoft.com/office/drawing/2014/main" id="{EAAC9EE5-1E0D-17C7-B721-1C364D2EC821}"/>
              </a:ext>
            </a:extLst>
          </p:cNvPr>
          <p:cNvGrpSpPr/>
          <p:nvPr/>
        </p:nvGrpSpPr>
        <p:grpSpPr>
          <a:xfrm>
            <a:off x="7038147" y="5315920"/>
            <a:ext cx="1509033" cy="919446"/>
            <a:chOff x="4697310" y="1380763"/>
            <a:chExt cx="1347890" cy="796381"/>
          </a:xfrm>
        </p:grpSpPr>
        <p:grpSp>
          <p:nvGrpSpPr>
            <p:cNvPr id="199" name="Group 198">
              <a:extLst>
                <a:ext uri="{FF2B5EF4-FFF2-40B4-BE49-F238E27FC236}">
                  <a16:creationId xmlns:a16="http://schemas.microsoft.com/office/drawing/2014/main" id="{391BBB7C-B515-323E-6632-96F43ADB5DF8}"/>
                </a:ext>
              </a:extLst>
            </p:cNvPr>
            <p:cNvGrpSpPr/>
            <p:nvPr/>
          </p:nvGrpSpPr>
          <p:grpSpPr>
            <a:xfrm>
              <a:off x="4961468" y="1380763"/>
              <a:ext cx="1083732" cy="796381"/>
              <a:chOff x="4961468" y="1380763"/>
              <a:chExt cx="1083732" cy="796381"/>
            </a:xfrm>
          </p:grpSpPr>
          <p:sp>
            <p:nvSpPr>
              <p:cNvPr id="204" name="Rectangle 203">
                <a:extLst>
                  <a:ext uri="{FF2B5EF4-FFF2-40B4-BE49-F238E27FC236}">
                    <a16:creationId xmlns:a16="http://schemas.microsoft.com/office/drawing/2014/main" id="{FDF51636-E86B-63C9-D94B-0090FB49B011}"/>
                  </a:ext>
                </a:extLst>
              </p:cNvPr>
              <p:cNvSpPr/>
              <p:nvPr/>
            </p:nvSpPr>
            <p:spPr>
              <a:xfrm>
                <a:off x="4961468" y="1380763"/>
                <a:ext cx="1083732" cy="59308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nvGrpSpPr>
              <p:cNvPr id="205" name="Group 204">
                <a:extLst>
                  <a:ext uri="{FF2B5EF4-FFF2-40B4-BE49-F238E27FC236}">
                    <a16:creationId xmlns:a16="http://schemas.microsoft.com/office/drawing/2014/main" id="{04DA0B64-7A3A-9D42-D65B-E67F444E9D9E}"/>
                  </a:ext>
                </a:extLst>
              </p:cNvPr>
              <p:cNvGrpSpPr/>
              <p:nvPr/>
            </p:nvGrpSpPr>
            <p:grpSpPr>
              <a:xfrm>
                <a:off x="4994689" y="1414865"/>
                <a:ext cx="996193" cy="762279"/>
                <a:chOff x="4994689" y="1414865"/>
                <a:chExt cx="996193" cy="762279"/>
              </a:xfrm>
            </p:grpSpPr>
            <p:cxnSp>
              <p:nvCxnSpPr>
                <p:cNvPr id="206" name="Straight Connector 205">
                  <a:extLst>
                    <a:ext uri="{FF2B5EF4-FFF2-40B4-BE49-F238E27FC236}">
                      <a16:creationId xmlns:a16="http://schemas.microsoft.com/office/drawing/2014/main" id="{88D21BA5-C538-F9DB-C920-42AA337CA408}"/>
                    </a:ext>
                  </a:extLst>
                </p:cNvPr>
                <p:cNvCxnSpPr>
                  <a:cxnSpLocks/>
                  <a:stCxn id="217" idx="2"/>
                  <a:endCxn id="221" idx="6"/>
                </p:cNvCxnSpPr>
                <p:nvPr/>
              </p:nvCxnSpPr>
              <p:spPr>
                <a:xfrm flipV="1">
                  <a:off x="4995336" y="1676639"/>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C84734EF-EA9B-81B9-466F-E77E17701993}"/>
                    </a:ext>
                  </a:extLst>
                </p:cNvPr>
                <p:cNvCxnSpPr>
                  <a:cxnSpLocks/>
                  <a:stCxn id="218" idx="2"/>
                  <a:endCxn id="222" idx="6"/>
                </p:cNvCxnSpPr>
                <p:nvPr/>
              </p:nvCxnSpPr>
              <p:spPr>
                <a:xfrm flipV="1">
                  <a:off x="4995335" y="1856558"/>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2B6B5A4C-E452-2DB6-7D01-CE5495E427E3}"/>
                    </a:ext>
                  </a:extLst>
                </p:cNvPr>
                <p:cNvCxnSpPr>
                  <a:cxnSpLocks/>
                  <a:stCxn id="219" idx="2"/>
                  <a:endCxn id="223" idx="6"/>
                </p:cNvCxnSpPr>
                <p:nvPr/>
              </p:nvCxnSpPr>
              <p:spPr>
                <a:xfrm flipV="1">
                  <a:off x="4994689" y="1496974"/>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9" name="Group 208">
                  <a:extLst>
                    <a:ext uri="{FF2B5EF4-FFF2-40B4-BE49-F238E27FC236}">
                      <a16:creationId xmlns:a16="http://schemas.microsoft.com/office/drawing/2014/main" id="{969EFD6A-4718-A89C-64E9-93CD22238F0E}"/>
                    </a:ext>
                  </a:extLst>
                </p:cNvPr>
                <p:cNvGrpSpPr/>
                <p:nvPr/>
              </p:nvGrpSpPr>
              <p:grpSpPr>
                <a:xfrm>
                  <a:off x="5204995" y="1424282"/>
                  <a:ext cx="146030" cy="752862"/>
                  <a:chOff x="5204995" y="1424282"/>
                  <a:chExt cx="146030" cy="752862"/>
                </a:xfrm>
              </p:grpSpPr>
              <p:cxnSp>
                <p:nvCxnSpPr>
                  <p:cNvPr id="228" name="Straight Connector 227">
                    <a:extLst>
                      <a:ext uri="{FF2B5EF4-FFF2-40B4-BE49-F238E27FC236}">
                        <a16:creationId xmlns:a16="http://schemas.microsoft.com/office/drawing/2014/main" id="{31838316-2D43-945B-3A20-93A9C4CD132A}"/>
                      </a:ext>
                    </a:extLst>
                  </p:cNvPr>
                  <p:cNvCxnSpPr>
                    <a:cxnSpLocks/>
                    <a:stCxn id="231" idx="0"/>
                  </p:cNvCxnSpPr>
                  <p:nvPr/>
                </p:nvCxnSpPr>
                <p:spPr>
                  <a:xfrm>
                    <a:off x="5277687" y="1424282"/>
                    <a:ext cx="0" cy="7528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9" name="Oval 228">
                    <a:extLst>
                      <a:ext uri="{FF2B5EF4-FFF2-40B4-BE49-F238E27FC236}">
                        <a16:creationId xmlns:a16="http://schemas.microsoft.com/office/drawing/2014/main" id="{CED4FA0A-9D9C-83B4-8F81-F2E7FB6FD6CE}"/>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0" name="Oval 229">
                    <a:extLst>
                      <a:ext uri="{FF2B5EF4-FFF2-40B4-BE49-F238E27FC236}">
                        <a16:creationId xmlns:a16="http://schemas.microsoft.com/office/drawing/2014/main" id="{D4C45ABF-DC25-A4C0-4D76-33380F79A5E8}"/>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1" name="Oval 230">
                    <a:extLst>
                      <a:ext uri="{FF2B5EF4-FFF2-40B4-BE49-F238E27FC236}">
                        <a16:creationId xmlns:a16="http://schemas.microsoft.com/office/drawing/2014/main" id="{8D5A55F7-926F-F40E-FC2D-AA0790808A35}"/>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10" name="Group 209">
                  <a:extLst>
                    <a:ext uri="{FF2B5EF4-FFF2-40B4-BE49-F238E27FC236}">
                      <a16:creationId xmlns:a16="http://schemas.microsoft.com/office/drawing/2014/main" id="{2240EB8B-5B86-1D61-0A70-7FBFD77A07F0}"/>
                    </a:ext>
                  </a:extLst>
                </p:cNvPr>
                <p:cNvGrpSpPr/>
                <p:nvPr/>
              </p:nvGrpSpPr>
              <p:grpSpPr>
                <a:xfrm>
                  <a:off x="5419036" y="1419988"/>
                  <a:ext cx="146030" cy="757156"/>
                  <a:chOff x="5204995" y="1424282"/>
                  <a:chExt cx="146030" cy="757156"/>
                </a:xfrm>
              </p:grpSpPr>
              <p:cxnSp>
                <p:nvCxnSpPr>
                  <p:cNvPr id="224" name="Straight Connector 223">
                    <a:extLst>
                      <a:ext uri="{FF2B5EF4-FFF2-40B4-BE49-F238E27FC236}">
                        <a16:creationId xmlns:a16="http://schemas.microsoft.com/office/drawing/2014/main" id="{66C4C24C-9A57-262C-0016-04952F52AD66}"/>
                      </a:ext>
                    </a:extLst>
                  </p:cNvPr>
                  <p:cNvCxnSpPr>
                    <a:cxnSpLocks/>
                    <a:stCxn id="227" idx="0"/>
                  </p:cNvCxnSpPr>
                  <p:nvPr/>
                </p:nvCxnSpPr>
                <p:spPr>
                  <a:xfrm>
                    <a:off x="5277687" y="1424282"/>
                    <a:ext cx="0" cy="75715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5" name="Oval 224">
                    <a:extLst>
                      <a:ext uri="{FF2B5EF4-FFF2-40B4-BE49-F238E27FC236}">
                        <a16:creationId xmlns:a16="http://schemas.microsoft.com/office/drawing/2014/main" id="{38DE10E1-DD0A-26A8-932D-6C8603ABE3BA}"/>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6" name="Oval 225">
                    <a:extLst>
                      <a:ext uri="{FF2B5EF4-FFF2-40B4-BE49-F238E27FC236}">
                        <a16:creationId xmlns:a16="http://schemas.microsoft.com/office/drawing/2014/main" id="{8BBA384A-FD4C-4165-2130-5ABFF158755A}"/>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7" name="Oval 226">
                    <a:extLst>
                      <a:ext uri="{FF2B5EF4-FFF2-40B4-BE49-F238E27FC236}">
                        <a16:creationId xmlns:a16="http://schemas.microsoft.com/office/drawing/2014/main" id="{59C42B11-9842-E329-11E3-96DA5F8289EF}"/>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211" name="Oval 210">
                  <a:extLst>
                    <a:ext uri="{FF2B5EF4-FFF2-40B4-BE49-F238E27FC236}">
                      <a16:creationId xmlns:a16="http://schemas.microsoft.com/office/drawing/2014/main" id="{92EDE11A-28DD-F3B4-4C7D-A61ACC247FAB}"/>
                    </a:ext>
                  </a:extLst>
                </p:cNvPr>
                <p:cNvSpPr/>
                <p:nvPr/>
              </p:nvSpPr>
              <p:spPr>
                <a:xfrm>
                  <a:off x="5633076" y="1599653"/>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a:t>
                  </a:r>
                </a:p>
              </p:txBody>
            </p:sp>
            <p:grpSp>
              <p:nvGrpSpPr>
                <p:cNvPr id="212" name="Group 211">
                  <a:extLst>
                    <a:ext uri="{FF2B5EF4-FFF2-40B4-BE49-F238E27FC236}">
                      <a16:creationId xmlns:a16="http://schemas.microsoft.com/office/drawing/2014/main" id="{E831BA7D-97A9-48F1-40DC-9477D6B01EB0}"/>
                    </a:ext>
                  </a:extLst>
                </p:cNvPr>
                <p:cNvGrpSpPr/>
                <p:nvPr/>
              </p:nvGrpSpPr>
              <p:grpSpPr>
                <a:xfrm>
                  <a:off x="5844852" y="1424282"/>
                  <a:ext cx="146030" cy="752862"/>
                  <a:chOff x="5204995" y="1424282"/>
                  <a:chExt cx="146030" cy="752862"/>
                </a:xfrm>
              </p:grpSpPr>
              <p:cxnSp>
                <p:nvCxnSpPr>
                  <p:cNvPr id="220" name="Straight Connector 219">
                    <a:extLst>
                      <a:ext uri="{FF2B5EF4-FFF2-40B4-BE49-F238E27FC236}">
                        <a16:creationId xmlns:a16="http://schemas.microsoft.com/office/drawing/2014/main" id="{A26064B1-CE0C-A884-304A-FEBA8CC87173}"/>
                      </a:ext>
                    </a:extLst>
                  </p:cNvPr>
                  <p:cNvCxnSpPr>
                    <a:cxnSpLocks/>
                    <a:stCxn id="223" idx="0"/>
                  </p:cNvCxnSpPr>
                  <p:nvPr/>
                </p:nvCxnSpPr>
                <p:spPr>
                  <a:xfrm>
                    <a:off x="5277687" y="1424282"/>
                    <a:ext cx="0" cy="7528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1" name="Oval 220">
                    <a:extLst>
                      <a:ext uri="{FF2B5EF4-FFF2-40B4-BE49-F238E27FC236}">
                        <a16:creationId xmlns:a16="http://schemas.microsoft.com/office/drawing/2014/main" id="{DA27A7F8-A7A3-94B6-CB12-6B086E5A7FD2}"/>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2" name="Oval 221">
                    <a:extLst>
                      <a:ext uri="{FF2B5EF4-FFF2-40B4-BE49-F238E27FC236}">
                        <a16:creationId xmlns:a16="http://schemas.microsoft.com/office/drawing/2014/main" id="{FB447ED3-29DE-FD26-DB3A-49BB85A8C404}"/>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3" name="Oval 222">
                    <a:extLst>
                      <a:ext uri="{FF2B5EF4-FFF2-40B4-BE49-F238E27FC236}">
                        <a16:creationId xmlns:a16="http://schemas.microsoft.com/office/drawing/2014/main" id="{8F459794-632D-5DAF-6F00-23BC2C1BB799}"/>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13" name="Group 212">
                  <a:extLst>
                    <a:ext uri="{FF2B5EF4-FFF2-40B4-BE49-F238E27FC236}">
                      <a16:creationId xmlns:a16="http://schemas.microsoft.com/office/drawing/2014/main" id="{7FB7E9E9-607E-65BE-9948-9AF84AF83341}"/>
                    </a:ext>
                  </a:extLst>
                </p:cNvPr>
                <p:cNvGrpSpPr/>
                <p:nvPr/>
              </p:nvGrpSpPr>
              <p:grpSpPr>
                <a:xfrm>
                  <a:off x="4994689" y="1429152"/>
                  <a:ext cx="146030" cy="747992"/>
                  <a:chOff x="5204995" y="1424282"/>
                  <a:chExt cx="146030" cy="747992"/>
                </a:xfrm>
              </p:grpSpPr>
              <p:cxnSp>
                <p:nvCxnSpPr>
                  <p:cNvPr id="216" name="Straight Connector 215">
                    <a:extLst>
                      <a:ext uri="{FF2B5EF4-FFF2-40B4-BE49-F238E27FC236}">
                        <a16:creationId xmlns:a16="http://schemas.microsoft.com/office/drawing/2014/main" id="{C0362FED-F863-B353-DD65-C08218F67039}"/>
                      </a:ext>
                    </a:extLst>
                  </p:cNvPr>
                  <p:cNvCxnSpPr>
                    <a:cxnSpLocks/>
                    <a:stCxn id="219" idx="0"/>
                  </p:cNvCxnSpPr>
                  <p:nvPr/>
                </p:nvCxnSpPr>
                <p:spPr>
                  <a:xfrm>
                    <a:off x="5277687" y="1424282"/>
                    <a:ext cx="0" cy="74799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17" name="Oval 216">
                    <a:extLst>
                      <a:ext uri="{FF2B5EF4-FFF2-40B4-BE49-F238E27FC236}">
                        <a16:creationId xmlns:a16="http://schemas.microsoft.com/office/drawing/2014/main" id="{79BE26BA-E630-9303-331D-2A373A828574}"/>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8" name="Oval 217">
                    <a:extLst>
                      <a:ext uri="{FF2B5EF4-FFF2-40B4-BE49-F238E27FC236}">
                        <a16:creationId xmlns:a16="http://schemas.microsoft.com/office/drawing/2014/main" id="{0E1A1183-BC46-50BE-F976-7CBDF5D1A0BB}"/>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9" name="Oval 218">
                    <a:extLst>
                      <a:ext uri="{FF2B5EF4-FFF2-40B4-BE49-F238E27FC236}">
                        <a16:creationId xmlns:a16="http://schemas.microsoft.com/office/drawing/2014/main" id="{6D197176-A524-E762-6297-9ADD6F28450B}"/>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214" name="Oval 213">
                  <a:extLst>
                    <a:ext uri="{FF2B5EF4-FFF2-40B4-BE49-F238E27FC236}">
                      <a16:creationId xmlns:a16="http://schemas.microsoft.com/office/drawing/2014/main" id="{CCD4E9E0-0759-7A57-5155-F0C60E0FC5AC}"/>
                    </a:ext>
                  </a:extLst>
                </p:cNvPr>
                <p:cNvSpPr/>
                <p:nvPr/>
              </p:nvSpPr>
              <p:spPr>
                <a:xfrm>
                  <a:off x="5636464" y="1414865"/>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215" name="Oval 214">
                  <a:extLst>
                    <a:ext uri="{FF2B5EF4-FFF2-40B4-BE49-F238E27FC236}">
                      <a16:creationId xmlns:a16="http://schemas.microsoft.com/office/drawing/2014/main" id="{E4CCC99E-F9E8-01D1-D52B-5A44F09EB648}"/>
                    </a:ext>
                  </a:extLst>
                </p:cNvPr>
                <p:cNvSpPr/>
                <p:nvPr/>
              </p:nvSpPr>
              <p:spPr>
                <a:xfrm>
                  <a:off x="5630166" y="1787487"/>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grpSp>
        <p:sp>
          <p:nvSpPr>
            <p:cNvPr id="200" name="Trapezoid 199">
              <a:extLst>
                <a:ext uri="{FF2B5EF4-FFF2-40B4-BE49-F238E27FC236}">
                  <a16:creationId xmlns:a16="http://schemas.microsoft.com/office/drawing/2014/main" id="{C3269B1D-665A-B842-355A-91A6C313D350}"/>
                </a:ext>
              </a:extLst>
            </p:cNvPr>
            <p:cNvSpPr/>
            <p:nvPr/>
          </p:nvSpPr>
          <p:spPr>
            <a:xfrm rot="16200000">
              <a:off x="4534878" y="1580684"/>
              <a:ext cx="487028" cy="162163"/>
            </a:xfrm>
            <a:prstGeom prst="trapezoid">
              <a:avLst>
                <a:gd name="adj" fmla="val 3412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1" name="Rectangle 200">
              <a:extLst>
                <a:ext uri="{FF2B5EF4-FFF2-40B4-BE49-F238E27FC236}">
                  <a16:creationId xmlns:a16="http://schemas.microsoft.com/office/drawing/2014/main" id="{86AF9430-0567-6A8F-8492-68B10A1B6039}"/>
                </a:ext>
              </a:extLst>
            </p:cNvPr>
            <p:cNvSpPr/>
            <p:nvPr/>
          </p:nvSpPr>
          <p:spPr>
            <a:xfrm>
              <a:off x="4961468" y="1974809"/>
              <a:ext cx="1083732" cy="111866"/>
            </a:xfrm>
            <a:prstGeom prst="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02" name="Straight Connector 201">
              <a:extLst>
                <a:ext uri="{FF2B5EF4-FFF2-40B4-BE49-F238E27FC236}">
                  <a16:creationId xmlns:a16="http://schemas.microsoft.com/office/drawing/2014/main" id="{8B46416B-2148-BED3-4AE2-10AD47CA4417}"/>
                </a:ext>
              </a:extLst>
            </p:cNvPr>
            <p:cNvCxnSpPr>
              <a:cxnSpLocks/>
            </p:cNvCxnSpPr>
            <p:nvPr/>
          </p:nvCxnSpPr>
          <p:spPr>
            <a:xfrm flipV="1">
              <a:off x="4852605" y="1560248"/>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304589A4-11B1-FD4F-B3EF-BFDB60A67E3D}"/>
                </a:ext>
              </a:extLst>
            </p:cNvPr>
            <p:cNvCxnSpPr>
              <a:cxnSpLocks/>
            </p:cNvCxnSpPr>
            <p:nvPr/>
          </p:nvCxnSpPr>
          <p:spPr>
            <a:xfrm flipV="1">
              <a:off x="4852605" y="1763683"/>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60" name="Straight Connector 159">
            <a:extLst>
              <a:ext uri="{FF2B5EF4-FFF2-40B4-BE49-F238E27FC236}">
                <a16:creationId xmlns:a16="http://schemas.microsoft.com/office/drawing/2014/main" id="{A20A4F1A-CA51-73D8-0445-0C5E5C507824}"/>
              </a:ext>
            </a:extLst>
          </p:cNvPr>
          <p:cNvCxnSpPr>
            <a:cxnSpLocks/>
          </p:cNvCxnSpPr>
          <p:nvPr/>
        </p:nvCxnSpPr>
        <p:spPr>
          <a:xfrm>
            <a:off x="8166651" y="6133041"/>
            <a:ext cx="0" cy="1023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4" name="Rectangle 233">
            <a:extLst>
              <a:ext uri="{FF2B5EF4-FFF2-40B4-BE49-F238E27FC236}">
                <a16:creationId xmlns:a16="http://schemas.microsoft.com/office/drawing/2014/main" id="{A36B6873-23C4-7DF7-FDFD-990BDC892B01}"/>
              </a:ext>
            </a:extLst>
          </p:cNvPr>
          <p:cNvSpPr/>
          <p:nvPr/>
        </p:nvSpPr>
        <p:spPr>
          <a:xfrm>
            <a:off x="0" y="1692298"/>
            <a:ext cx="9063613" cy="4789107"/>
          </a:xfrm>
          <a:prstGeom prst="rect">
            <a:avLst/>
          </a:prstGeom>
          <a:solidFill>
            <a:schemeClr val="bg1">
              <a:alpha val="8979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145" name="Group 144">
            <a:extLst>
              <a:ext uri="{FF2B5EF4-FFF2-40B4-BE49-F238E27FC236}">
                <a16:creationId xmlns:a16="http://schemas.microsoft.com/office/drawing/2014/main" id="{D3F8991A-89D3-1EAE-A333-DB22CA481894}"/>
              </a:ext>
            </a:extLst>
          </p:cNvPr>
          <p:cNvGrpSpPr/>
          <p:nvPr/>
        </p:nvGrpSpPr>
        <p:grpSpPr>
          <a:xfrm>
            <a:off x="169011" y="2529949"/>
            <a:ext cx="9144000" cy="848609"/>
            <a:chOff x="406767" y="3421560"/>
            <a:chExt cx="8475011" cy="856896"/>
          </a:xfrm>
        </p:grpSpPr>
        <p:sp>
          <p:nvSpPr>
            <p:cNvPr id="146" name="TextBox 145">
              <a:extLst>
                <a:ext uri="{FF2B5EF4-FFF2-40B4-BE49-F238E27FC236}">
                  <a16:creationId xmlns:a16="http://schemas.microsoft.com/office/drawing/2014/main" id="{E6D8A42F-A19F-FC2C-2748-55631161CD2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Gill Sans MT"/>
                </a:rPr>
                <a:t>2</a:t>
              </a:r>
            </a:p>
          </p:txBody>
        </p:sp>
        <p:sp>
          <p:nvSpPr>
            <p:cNvPr id="147" name="TextBox 146">
              <a:extLst>
                <a:ext uri="{FF2B5EF4-FFF2-40B4-BE49-F238E27FC236}">
                  <a16:creationId xmlns:a16="http://schemas.microsoft.com/office/drawing/2014/main" id="{6E987BB1-B568-485D-558D-86BC9451A2BF}"/>
                </a:ext>
              </a:extLst>
            </p:cNvPr>
            <p:cNvSpPr txBox="1"/>
            <p:nvPr/>
          </p:nvSpPr>
          <p:spPr>
            <a:xfrm>
              <a:off x="880776" y="3501501"/>
              <a:ext cx="8001002" cy="7769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72529F"/>
                  </a:solidFill>
                  <a:effectLst/>
                  <a:uLnTx/>
                  <a:uFillTx/>
                  <a:latin typeface="Avenir Next" panose="020B0503020202020204" pitchFamily="34" charset="0"/>
                  <a:ea typeface="+mn-ea"/>
                  <a:cs typeface="Gill Sans MT"/>
                </a:rPr>
                <a:t>Processing-</a:t>
              </a:r>
              <a:r>
                <a:rPr kumimoji="0" lang="en-US" sz="2200" b="1" i="0" u="sng" strike="noStrike" kern="1200" cap="none" spc="0" normalizeH="0" baseline="0" noProof="0" dirty="0">
                  <a:ln>
                    <a:noFill/>
                  </a:ln>
                  <a:solidFill>
                    <a:srgbClr val="72529F"/>
                  </a:solidFill>
                  <a:effectLst/>
                  <a:uLnTx/>
                  <a:uFillTx/>
                  <a:latin typeface="Avenir Next" panose="020B0503020202020204" pitchFamily="34" charset="0"/>
                  <a:ea typeface="+mn-ea"/>
                  <a:cs typeface="Gill Sans MT"/>
                </a:rPr>
                <a:t>Using</a:t>
              </a:r>
              <a:r>
                <a:rPr kumimoji="0" lang="en-US" sz="2200" b="1" i="0" u="none" strike="noStrike" kern="1200" cap="none" spc="0" normalizeH="0" baseline="0" noProof="0" dirty="0">
                  <a:ln>
                    <a:noFill/>
                  </a:ln>
                  <a:solidFill>
                    <a:srgbClr val="72529F"/>
                  </a:solidFill>
                  <a:effectLst/>
                  <a:uLnTx/>
                  <a:uFillTx/>
                  <a:latin typeface="Avenir Next" panose="020B0503020202020204" pitchFamily="34" charset="0"/>
                  <a:ea typeface="+mn-ea"/>
                  <a:cs typeface="Gill Sans MT"/>
                </a:rPr>
                <a:t>-Memory</a:t>
              </a:r>
              <a: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uses the </a:t>
              </a:r>
              <a:r>
                <a:rPr kumimoji="0" lang="en-US" sz="22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operational principles of </a:t>
              </a:r>
              <a:br>
                <a:rPr kumimoji="0" lang="en-US" sz="22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br>
              <a:r>
                <a:rPr kumimoji="0" lang="en-US" sz="22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memory cells</a:t>
              </a:r>
              <a: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to perform computation</a:t>
              </a:r>
            </a:p>
          </p:txBody>
        </p:sp>
      </p:grpSp>
      <p:grpSp>
        <p:nvGrpSpPr>
          <p:cNvPr id="235" name="Group 234">
            <a:extLst>
              <a:ext uri="{FF2B5EF4-FFF2-40B4-BE49-F238E27FC236}">
                <a16:creationId xmlns:a16="http://schemas.microsoft.com/office/drawing/2014/main" id="{92650671-D2D9-F8DF-75AF-2E598EB8EA82}"/>
              </a:ext>
            </a:extLst>
          </p:cNvPr>
          <p:cNvGrpSpPr/>
          <p:nvPr/>
        </p:nvGrpSpPr>
        <p:grpSpPr>
          <a:xfrm>
            <a:off x="7038147" y="3990552"/>
            <a:ext cx="1746228" cy="1325368"/>
            <a:chOff x="7038147" y="3990552"/>
            <a:chExt cx="1746228" cy="1325368"/>
          </a:xfrm>
        </p:grpSpPr>
        <p:sp>
          <p:nvSpPr>
            <p:cNvPr id="149" name="TextBox 148">
              <a:extLst>
                <a:ext uri="{FF2B5EF4-FFF2-40B4-BE49-F238E27FC236}">
                  <a16:creationId xmlns:a16="http://schemas.microsoft.com/office/drawing/2014/main" id="{CA545588-4C02-7CBA-AD69-83B70DC72DFA}"/>
                </a:ext>
              </a:extLst>
            </p:cNvPr>
            <p:cNvSpPr txBox="1"/>
            <p:nvPr/>
          </p:nvSpPr>
          <p:spPr>
            <a:xfrm>
              <a:off x="7104930" y="3990552"/>
              <a:ext cx="1679445" cy="430887"/>
            </a:xfrm>
            <a:prstGeom prst="rect">
              <a:avLst/>
            </a:prstGeom>
            <a:noFill/>
            <a:ln>
              <a:noFill/>
              <a:prstDash val="dash"/>
            </a:ln>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Processing-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Using-DRAM</a:t>
              </a:r>
            </a:p>
          </p:txBody>
        </p:sp>
        <p:grpSp>
          <p:nvGrpSpPr>
            <p:cNvPr id="161" name="Group 160">
              <a:extLst>
                <a:ext uri="{FF2B5EF4-FFF2-40B4-BE49-F238E27FC236}">
                  <a16:creationId xmlns:a16="http://schemas.microsoft.com/office/drawing/2014/main" id="{855096CD-27BA-D817-D7C7-BDFB9506589E}"/>
                </a:ext>
              </a:extLst>
            </p:cNvPr>
            <p:cNvGrpSpPr/>
            <p:nvPr/>
          </p:nvGrpSpPr>
          <p:grpSpPr>
            <a:xfrm>
              <a:off x="7038147" y="4435484"/>
              <a:ext cx="1509033" cy="880436"/>
              <a:chOff x="7069492" y="4319864"/>
              <a:chExt cx="1509033" cy="880436"/>
            </a:xfrm>
          </p:grpSpPr>
          <p:cxnSp>
            <p:nvCxnSpPr>
              <p:cNvPr id="162" name="Straight Connector 161">
                <a:extLst>
                  <a:ext uri="{FF2B5EF4-FFF2-40B4-BE49-F238E27FC236}">
                    <a16:creationId xmlns:a16="http://schemas.microsoft.com/office/drawing/2014/main" id="{8A44072D-085B-74B7-F667-955F6A79FF1E}"/>
                  </a:ext>
                </a:extLst>
              </p:cNvPr>
              <p:cNvCxnSpPr>
                <a:cxnSpLocks/>
              </p:cNvCxnSpPr>
              <p:nvPr/>
            </p:nvCxnSpPr>
            <p:spPr>
              <a:xfrm>
                <a:off x="8195254" y="5134860"/>
                <a:ext cx="0" cy="65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3" name="Group 162">
                <a:extLst>
                  <a:ext uri="{FF2B5EF4-FFF2-40B4-BE49-F238E27FC236}">
                    <a16:creationId xmlns:a16="http://schemas.microsoft.com/office/drawing/2014/main" id="{E18F74EB-D3EB-D0ED-1D0D-81DBAC8EE43E}"/>
                  </a:ext>
                </a:extLst>
              </p:cNvPr>
              <p:cNvGrpSpPr/>
              <p:nvPr/>
            </p:nvGrpSpPr>
            <p:grpSpPr>
              <a:xfrm>
                <a:off x="7069492" y="4319864"/>
                <a:ext cx="1509033" cy="880436"/>
                <a:chOff x="7069492" y="4319864"/>
                <a:chExt cx="1509033" cy="880436"/>
              </a:xfrm>
            </p:grpSpPr>
            <p:grpSp>
              <p:nvGrpSpPr>
                <p:cNvPr id="164" name="Group 163">
                  <a:extLst>
                    <a:ext uri="{FF2B5EF4-FFF2-40B4-BE49-F238E27FC236}">
                      <a16:creationId xmlns:a16="http://schemas.microsoft.com/office/drawing/2014/main" id="{77C9E622-3511-E27C-FB81-A0AD36F51F3E}"/>
                    </a:ext>
                  </a:extLst>
                </p:cNvPr>
                <p:cNvGrpSpPr/>
                <p:nvPr/>
              </p:nvGrpSpPr>
              <p:grpSpPr>
                <a:xfrm>
                  <a:off x="7069492" y="4319864"/>
                  <a:ext cx="1509033" cy="880436"/>
                  <a:chOff x="4697310" y="1380763"/>
                  <a:chExt cx="1347890" cy="762593"/>
                </a:xfrm>
              </p:grpSpPr>
              <p:grpSp>
                <p:nvGrpSpPr>
                  <p:cNvPr id="166" name="Group 165">
                    <a:extLst>
                      <a:ext uri="{FF2B5EF4-FFF2-40B4-BE49-F238E27FC236}">
                        <a16:creationId xmlns:a16="http://schemas.microsoft.com/office/drawing/2014/main" id="{EF8DF4BF-81AD-D8DC-A317-686DBE54361C}"/>
                      </a:ext>
                    </a:extLst>
                  </p:cNvPr>
                  <p:cNvGrpSpPr/>
                  <p:nvPr/>
                </p:nvGrpSpPr>
                <p:grpSpPr>
                  <a:xfrm>
                    <a:off x="4961468" y="1380763"/>
                    <a:ext cx="1083732" cy="762593"/>
                    <a:chOff x="4961468" y="1380763"/>
                    <a:chExt cx="1083732" cy="762593"/>
                  </a:xfrm>
                </p:grpSpPr>
                <p:sp>
                  <p:nvSpPr>
                    <p:cNvPr id="171" name="Rectangle 170">
                      <a:extLst>
                        <a:ext uri="{FF2B5EF4-FFF2-40B4-BE49-F238E27FC236}">
                          <a16:creationId xmlns:a16="http://schemas.microsoft.com/office/drawing/2014/main" id="{573C131C-D1CC-4A1A-2272-EEB48D69EB4D}"/>
                        </a:ext>
                      </a:extLst>
                    </p:cNvPr>
                    <p:cNvSpPr/>
                    <p:nvPr/>
                  </p:nvSpPr>
                  <p:spPr>
                    <a:xfrm>
                      <a:off x="4961468" y="1380763"/>
                      <a:ext cx="1083732" cy="593087"/>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nvGrpSpPr>
                    <p:cNvPr id="172" name="Group 171">
                      <a:extLst>
                        <a:ext uri="{FF2B5EF4-FFF2-40B4-BE49-F238E27FC236}">
                          <a16:creationId xmlns:a16="http://schemas.microsoft.com/office/drawing/2014/main" id="{41B6E082-21CE-1ADE-276E-9951D041E248}"/>
                        </a:ext>
                      </a:extLst>
                    </p:cNvPr>
                    <p:cNvGrpSpPr/>
                    <p:nvPr/>
                  </p:nvGrpSpPr>
                  <p:grpSpPr>
                    <a:xfrm>
                      <a:off x="4994689" y="1414865"/>
                      <a:ext cx="996193" cy="728491"/>
                      <a:chOff x="4994689" y="1414865"/>
                      <a:chExt cx="996193" cy="728491"/>
                    </a:xfrm>
                  </p:grpSpPr>
                  <p:cxnSp>
                    <p:nvCxnSpPr>
                      <p:cNvPr id="173" name="Straight Connector 172">
                        <a:extLst>
                          <a:ext uri="{FF2B5EF4-FFF2-40B4-BE49-F238E27FC236}">
                            <a16:creationId xmlns:a16="http://schemas.microsoft.com/office/drawing/2014/main" id="{EEBC9874-96BA-2329-8D38-342B5405A4DB}"/>
                          </a:ext>
                        </a:extLst>
                      </p:cNvPr>
                      <p:cNvCxnSpPr>
                        <a:cxnSpLocks/>
                        <a:stCxn id="184" idx="2"/>
                        <a:endCxn id="188" idx="6"/>
                      </p:cNvCxnSpPr>
                      <p:nvPr/>
                    </p:nvCxnSpPr>
                    <p:spPr>
                      <a:xfrm flipV="1">
                        <a:off x="4995336" y="1676639"/>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BB623F7D-3796-E2E5-4CDA-4FF442D280F4}"/>
                          </a:ext>
                        </a:extLst>
                      </p:cNvPr>
                      <p:cNvCxnSpPr>
                        <a:cxnSpLocks/>
                        <a:stCxn id="185" idx="2"/>
                        <a:endCxn id="189" idx="6"/>
                      </p:cNvCxnSpPr>
                      <p:nvPr/>
                    </p:nvCxnSpPr>
                    <p:spPr>
                      <a:xfrm flipV="1">
                        <a:off x="4995335" y="1856558"/>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C27549A3-A0CE-F0B7-A5C7-29BA8DD03DA7}"/>
                          </a:ext>
                        </a:extLst>
                      </p:cNvPr>
                      <p:cNvCxnSpPr>
                        <a:cxnSpLocks/>
                        <a:stCxn id="186" idx="2"/>
                        <a:endCxn id="190" idx="6"/>
                      </p:cNvCxnSpPr>
                      <p:nvPr/>
                    </p:nvCxnSpPr>
                    <p:spPr>
                      <a:xfrm flipV="1">
                        <a:off x="4994689" y="1496974"/>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 name="Group 175">
                        <a:extLst>
                          <a:ext uri="{FF2B5EF4-FFF2-40B4-BE49-F238E27FC236}">
                            <a16:creationId xmlns:a16="http://schemas.microsoft.com/office/drawing/2014/main" id="{E929ED2B-AE9C-757B-ED6E-6B0F1084FE34}"/>
                          </a:ext>
                        </a:extLst>
                      </p:cNvPr>
                      <p:cNvGrpSpPr/>
                      <p:nvPr/>
                    </p:nvGrpSpPr>
                    <p:grpSpPr>
                      <a:xfrm>
                        <a:off x="5204995" y="1424282"/>
                        <a:ext cx="146030" cy="719074"/>
                        <a:chOff x="5204995" y="1424282"/>
                        <a:chExt cx="146030" cy="719074"/>
                      </a:xfrm>
                    </p:grpSpPr>
                    <p:cxnSp>
                      <p:nvCxnSpPr>
                        <p:cNvPr id="195" name="Straight Connector 194">
                          <a:extLst>
                            <a:ext uri="{FF2B5EF4-FFF2-40B4-BE49-F238E27FC236}">
                              <a16:creationId xmlns:a16="http://schemas.microsoft.com/office/drawing/2014/main" id="{2E2758CD-09E0-4990-A7FC-053C13C2D738}"/>
                            </a:ext>
                          </a:extLst>
                        </p:cNvPr>
                        <p:cNvCxnSpPr>
                          <a:cxnSpLocks/>
                          <a:stCxn id="198" idx="0"/>
                        </p:cNvCxnSpPr>
                        <p:nvPr/>
                      </p:nvCxnSpPr>
                      <p:spPr>
                        <a:xfrm>
                          <a:off x="5277687" y="1424282"/>
                          <a:ext cx="0" cy="7190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6" name="Oval 195">
                          <a:extLst>
                            <a:ext uri="{FF2B5EF4-FFF2-40B4-BE49-F238E27FC236}">
                              <a16:creationId xmlns:a16="http://schemas.microsoft.com/office/drawing/2014/main" id="{F36A98A0-52C1-C696-D87D-55BE2B1F4996}"/>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7" name="Oval 196">
                          <a:extLst>
                            <a:ext uri="{FF2B5EF4-FFF2-40B4-BE49-F238E27FC236}">
                              <a16:creationId xmlns:a16="http://schemas.microsoft.com/office/drawing/2014/main" id="{D59026F8-577C-0C6A-D6D5-0D11B6E64393}"/>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8" name="Oval 197">
                          <a:extLst>
                            <a:ext uri="{FF2B5EF4-FFF2-40B4-BE49-F238E27FC236}">
                              <a16:creationId xmlns:a16="http://schemas.microsoft.com/office/drawing/2014/main" id="{967A8A82-4FE3-5455-C91D-B3AB3686B6F4}"/>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77" name="Group 176">
                        <a:extLst>
                          <a:ext uri="{FF2B5EF4-FFF2-40B4-BE49-F238E27FC236}">
                            <a16:creationId xmlns:a16="http://schemas.microsoft.com/office/drawing/2014/main" id="{F569E83D-2140-FC9C-C1EA-50C8C94E1622}"/>
                          </a:ext>
                        </a:extLst>
                      </p:cNvPr>
                      <p:cNvGrpSpPr/>
                      <p:nvPr/>
                    </p:nvGrpSpPr>
                    <p:grpSpPr>
                      <a:xfrm>
                        <a:off x="5419036" y="1419988"/>
                        <a:ext cx="146030" cy="723368"/>
                        <a:chOff x="5204995" y="1424282"/>
                        <a:chExt cx="146030" cy="723368"/>
                      </a:xfrm>
                    </p:grpSpPr>
                    <p:cxnSp>
                      <p:nvCxnSpPr>
                        <p:cNvPr id="191" name="Straight Connector 190">
                          <a:extLst>
                            <a:ext uri="{FF2B5EF4-FFF2-40B4-BE49-F238E27FC236}">
                              <a16:creationId xmlns:a16="http://schemas.microsoft.com/office/drawing/2014/main" id="{336B1E6A-4429-75C0-0AF0-D802C40D245A}"/>
                            </a:ext>
                          </a:extLst>
                        </p:cNvPr>
                        <p:cNvCxnSpPr>
                          <a:cxnSpLocks/>
                          <a:stCxn id="194" idx="0"/>
                          <a:endCxn id="204" idx="0"/>
                        </p:cNvCxnSpPr>
                        <p:nvPr/>
                      </p:nvCxnSpPr>
                      <p:spPr>
                        <a:xfrm>
                          <a:off x="5277687" y="1424282"/>
                          <a:ext cx="0" cy="72336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2" name="Oval 191">
                          <a:extLst>
                            <a:ext uri="{FF2B5EF4-FFF2-40B4-BE49-F238E27FC236}">
                              <a16:creationId xmlns:a16="http://schemas.microsoft.com/office/drawing/2014/main" id="{C18B25D3-8BC7-8AEE-394C-F900ABEF877E}"/>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3" name="Oval 192">
                          <a:extLst>
                            <a:ext uri="{FF2B5EF4-FFF2-40B4-BE49-F238E27FC236}">
                              <a16:creationId xmlns:a16="http://schemas.microsoft.com/office/drawing/2014/main" id="{D5818DDC-4F97-D8D8-3C57-38B06E44CD50}"/>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4" name="Oval 193">
                          <a:extLst>
                            <a:ext uri="{FF2B5EF4-FFF2-40B4-BE49-F238E27FC236}">
                              <a16:creationId xmlns:a16="http://schemas.microsoft.com/office/drawing/2014/main" id="{C59C739D-D67B-1BF1-1C8F-8F2B944A1FB6}"/>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178" name="Oval 177">
                        <a:extLst>
                          <a:ext uri="{FF2B5EF4-FFF2-40B4-BE49-F238E27FC236}">
                            <a16:creationId xmlns:a16="http://schemas.microsoft.com/office/drawing/2014/main" id="{FF2870C9-C744-7314-2A21-2084682AE8AC}"/>
                          </a:ext>
                        </a:extLst>
                      </p:cNvPr>
                      <p:cNvSpPr/>
                      <p:nvPr/>
                    </p:nvSpPr>
                    <p:spPr>
                      <a:xfrm>
                        <a:off x="5633076" y="1599653"/>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a:t>
                        </a:r>
                      </a:p>
                    </p:txBody>
                  </p:sp>
                  <p:grpSp>
                    <p:nvGrpSpPr>
                      <p:cNvPr id="179" name="Group 178">
                        <a:extLst>
                          <a:ext uri="{FF2B5EF4-FFF2-40B4-BE49-F238E27FC236}">
                            <a16:creationId xmlns:a16="http://schemas.microsoft.com/office/drawing/2014/main" id="{A9C060B1-03A0-EB93-483B-10183B5499F5}"/>
                          </a:ext>
                        </a:extLst>
                      </p:cNvPr>
                      <p:cNvGrpSpPr/>
                      <p:nvPr/>
                    </p:nvGrpSpPr>
                    <p:grpSpPr>
                      <a:xfrm>
                        <a:off x="5844852" y="1424282"/>
                        <a:ext cx="146030" cy="719074"/>
                        <a:chOff x="5204995" y="1424282"/>
                        <a:chExt cx="146030" cy="719074"/>
                      </a:xfrm>
                    </p:grpSpPr>
                    <p:cxnSp>
                      <p:nvCxnSpPr>
                        <p:cNvPr id="187" name="Straight Connector 186">
                          <a:extLst>
                            <a:ext uri="{FF2B5EF4-FFF2-40B4-BE49-F238E27FC236}">
                              <a16:creationId xmlns:a16="http://schemas.microsoft.com/office/drawing/2014/main" id="{BD2923EF-B26D-A423-63EA-329244DEEF3F}"/>
                            </a:ext>
                          </a:extLst>
                        </p:cNvPr>
                        <p:cNvCxnSpPr>
                          <a:cxnSpLocks/>
                          <a:stCxn id="190" idx="0"/>
                        </p:cNvCxnSpPr>
                        <p:nvPr/>
                      </p:nvCxnSpPr>
                      <p:spPr>
                        <a:xfrm>
                          <a:off x="5277687" y="1424282"/>
                          <a:ext cx="0" cy="7190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Oval 187">
                          <a:extLst>
                            <a:ext uri="{FF2B5EF4-FFF2-40B4-BE49-F238E27FC236}">
                              <a16:creationId xmlns:a16="http://schemas.microsoft.com/office/drawing/2014/main" id="{6E1F3310-6A3A-3C21-D904-C478F15946AF}"/>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069C747E-E527-36A1-F205-305D2ED161A5}"/>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97B5DE9F-A0EB-DFDA-5F05-4185E50761FB}"/>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80" name="Group 179">
                        <a:extLst>
                          <a:ext uri="{FF2B5EF4-FFF2-40B4-BE49-F238E27FC236}">
                            <a16:creationId xmlns:a16="http://schemas.microsoft.com/office/drawing/2014/main" id="{FF5CE1DC-DEC2-A7A7-D914-C2826502DA74}"/>
                          </a:ext>
                        </a:extLst>
                      </p:cNvPr>
                      <p:cNvGrpSpPr/>
                      <p:nvPr/>
                    </p:nvGrpSpPr>
                    <p:grpSpPr>
                      <a:xfrm>
                        <a:off x="4994689" y="1429152"/>
                        <a:ext cx="146030" cy="706836"/>
                        <a:chOff x="5204995" y="1424282"/>
                        <a:chExt cx="146030" cy="706836"/>
                      </a:xfrm>
                    </p:grpSpPr>
                    <p:cxnSp>
                      <p:nvCxnSpPr>
                        <p:cNvPr id="183" name="Straight Connector 182">
                          <a:extLst>
                            <a:ext uri="{FF2B5EF4-FFF2-40B4-BE49-F238E27FC236}">
                              <a16:creationId xmlns:a16="http://schemas.microsoft.com/office/drawing/2014/main" id="{124CF17B-B9D1-903B-2C8D-F6927F6AE193}"/>
                            </a:ext>
                          </a:extLst>
                        </p:cNvPr>
                        <p:cNvCxnSpPr>
                          <a:cxnSpLocks/>
                          <a:stCxn id="186" idx="0"/>
                        </p:cNvCxnSpPr>
                        <p:nvPr/>
                      </p:nvCxnSpPr>
                      <p:spPr>
                        <a:xfrm>
                          <a:off x="5277687" y="1424282"/>
                          <a:ext cx="0" cy="70683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4" name="Oval 183">
                          <a:extLst>
                            <a:ext uri="{FF2B5EF4-FFF2-40B4-BE49-F238E27FC236}">
                              <a16:creationId xmlns:a16="http://schemas.microsoft.com/office/drawing/2014/main" id="{95108AAE-AA4C-F4AA-8327-F3D0C274F712}"/>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E9BDE862-B95C-BAD8-E917-8DE531665692}"/>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0739E9FD-F508-456C-B50F-0E1ADCC55B39}"/>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181" name="Oval 180">
                        <a:extLst>
                          <a:ext uri="{FF2B5EF4-FFF2-40B4-BE49-F238E27FC236}">
                            <a16:creationId xmlns:a16="http://schemas.microsoft.com/office/drawing/2014/main" id="{A8755C7E-8F61-C76C-2F27-CDC172E38F61}"/>
                          </a:ext>
                        </a:extLst>
                      </p:cNvPr>
                      <p:cNvSpPr/>
                      <p:nvPr/>
                    </p:nvSpPr>
                    <p:spPr>
                      <a:xfrm>
                        <a:off x="5636464" y="1414865"/>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182" name="Oval 181">
                        <a:extLst>
                          <a:ext uri="{FF2B5EF4-FFF2-40B4-BE49-F238E27FC236}">
                            <a16:creationId xmlns:a16="http://schemas.microsoft.com/office/drawing/2014/main" id="{72FEBFC8-F2EB-361C-B5B9-03C72A195851}"/>
                          </a:ext>
                        </a:extLst>
                      </p:cNvPr>
                      <p:cNvSpPr/>
                      <p:nvPr/>
                    </p:nvSpPr>
                    <p:spPr>
                      <a:xfrm>
                        <a:off x="5630166" y="1787487"/>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grpSp>
              <p:sp>
                <p:nvSpPr>
                  <p:cNvPr id="167" name="Trapezoid 166">
                    <a:extLst>
                      <a:ext uri="{FF2B5EF4-FFF2-40B4-BE49-F238E27FC236}">
                        <a16:creationId xmlns:a16="http://schemas.microsoft.com/office/drawing/2014/main" id="{2628D0AD-3A44-4042-CD86-3C31A7A838E4}"/>
                      </a:ext>
                    </a:extLst>
                  </p:cNvPr>
                  <p:cNvSpPr/>
                  <p:nvPr/>
                </p:nvSpPr>
                <p:spPr>
                  <a:xfrm rot="16200000">
                    <a:off x="4534878" y="1580684"/>
                    <a:ext cx="487028" cy="162163"/>
                  </a:xfrm>
                  <a:prstGeom prst="trapezoid">
                    <a:avLst>
                      <a:gd name="adj" fmla="val 3412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Rectangle 167">
                    <a:extLst>
                      <a:ext uri="{FF2B5EF4-FFF2-40B4-BE49-F238E27FC236}">
                        <a16:creationId xmlns:a16="http://schemas.microsoft.com/office/drawing/2014/main" id="{04EB38B2-A70A-7B26-434D-A57DCE8D8D7B}"/>
                      </a:ext>
                    </a:extLst>
                  </p:cNvPr>
                  <p:cNvSpPr/>
                  <p:nvPr/>
                </p:nvSpPr>
                <p:spPr>
                  <a:xfrm>
                    <a:off x="4961468" y="1969094"/>
                    <a:ext cx="1083732" cy="111866"/>
                  </a:xfrm>
                  <a:prstGeom prst="rect">
                    <a:avLst/>
                  </a:prstGeom>
                  <a:solidFill>
                    <a:schemeClr val="accent3">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169" name="Straight Connector 168">
                    <a:extLst>
                      <a:ext uri="{FF2B5EF4-FFF2-40B4-BE49-F238E27FC236}">
                        <a16:creationId xmlns:a16="http://schemas.microsoft.com/office/drawing/2014/main" id="{7D47312D-8307-709E-58E0-B286F1976DAD}"/>
                      </a:ext>
                    </a:extLst>
                  </p:cNvPr>
                  <p:cNvCxnSpPr>
                    <a:cxnSpLocks/>
                  </p:cNvCxnSpPr>
                  <p:nvPr/>
                </p:nvCxnSpPr>
                <p:spPr>
                  <a:xfrm flipV="1">
                    <a:off x="4852605" y="1560248"/>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83947BF2-0ADF-D9B2-0585-51221B774EC8}"/>
                      </a:ext>
                    </a:extLst>
                  </p:cNvPr>
                  <p:cNvCxnSpPr>
                    <a:cxnSpLocks/>
                  </p:cNvCxnSpPr>
                  <p:nvPr/>
                </p:nvCxnSpPr>
                <p:spPr>
                  <a:xfrm flipV="1">
                    <a:off x="4852605" y="1763683"/>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Rectangle 164">
                  <a:extLst>
                    <a:ext uri="{FF2B5EF4-FFF2-40B4-BE49-F238E27FC236}">
                      <a16:creationId xmlns:a16="http://schemas.microsoft.com/office/drawing/2014/main" id="{D2837DC6-D6BB-243C-7183-F89AB1078AC4}"/>
                    </a:ext>
                  </a:extLst>
                </p:cNvPr>
                <p:cNvSpPr/>
                <p:nvPr/>
              </p:nvSpPr>
              <p:spPr>
                <a:xfrm>
                  <a:off x="7356464" y="4319864"/>
                  <a:ext cx="1222060" cy="679246"/>
                </a:xfrm>
                <a:prstGeom prst="rect">
                  <a:avLst/>
                </a:prstGeom>
                <a:noFill/>
                <a:ln w="158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spTree>
    <p:extLst>
      <p:ext uri="{BB962C8B-B14F-4D97-AF65-F5344CB8AC3E}">
        <p14:creationId xmlns:p14="http://schemas.microsoft.com/office/powerpoint/2010/main" val="173857929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14737"/>
            <a:chOff x="7868816" y="2300187"/>
            <a:chExt cx="1081825" cy="1314737"/>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45592"/>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39A882"/>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24699" y="126278"/>
            <a:ext cx="8894602" cy="925840"/>
          </a:xfrm>
        </p:spPr>
        <p:txBody>
          <a:bodyPr>
            <a:noAutofit/>
          </a:bodyPr>
          <a:lstStyle/>
          <a:p>
            <a:r>
              <a:rPr lang="en-US" sz="3600" dirty="0"/>
              <a:t>Background: </a:t>
            </a:r>
            <a:br>
              <a:rPr lang="en-US" sz="3600" dirty="0"/>
            </a:br>
            <a:r>
              <a:rPr lang="en-US" sz="2800" dirty="0"/>
              <a:t>Bulk Bitwise Arithmetic Operations (I)</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158575" y="4141275"/>
              <a:ext cx="2888068" cy="1695189"/>
              <a:chOff x="158575" y="4141275"/>
              <a:chExt cx="28880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1585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rgbClr val="39A882"/>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14995"/>
            <a:ext cx="0" cy="19668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764297" y="4416325"/>
            <a:ext cx="980450" cy="338554"/>
            <a:chOff x="5628542" y="5588905"/>
            <a:chExt cx="1056694" cy="364881"/>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364881"/>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flipV="1">
                <a:off x="6004718" y="5730272"/>
                <a:ext cx="680518" cy="7783"/>
              </a:xfrm>
              <a:prstGeom prst="line">
                <a:avLst/>
              </a:prstGeom>
              <a:solidFill>
                <a:schemeClr val="tx1"/>
              </a:solidFill>
              <a:ln w="31750" cap="flat" cmpd="sng" algn="ctr">
                <a:solidFill>
                  <a:srgbClr val="C00000"/>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rgbClr val="C00000"/>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rgbClr val="C00000"/>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08968"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947" name="Group 946">
            <a:extLst>
              <a:ext uri="{FF2B5EF4-FFF2-40B4-BE49-F238E27FC236}">
                <a16:creationId xmlns:a16="http://schemas.microsoft.com/office/drawing/2014/main" id="{53404456-F63D-0553-C635-0FE125E28395}"/>
              </a:ext>
            </a:extLst>
          </p:cNvPr>
          <p:cNvGrpSpPr/>
          <p:nvPr/>
        </p:nvGrpSpPr>
        <p:grpSpPr>
          <a:xfrm>
            <a:off x="1969462" y="3321630"/>
            <a:ext cx="1184734" cy="191086"/>
            <a:chOff x="2058103" y="2017072"/>
            <a:chExt cx="1184734" cy="191086"/>
          </a:xfrm>
        </p:grpSpPr>
        <p:cxnSp>
          <p:nvCxnSpPr>
            <p:cNvPr id="949" name="Straight Connector 948">
              <a:extLst>
                <a:ext uri="{FF2B5EF4-FFF2-40B4-BE49-F238E27FC236}">
                  <a16:creationId xmlns:a16="http://schemas.microsoft.com/office/drawing/2014/main" id="{34680D0F-C24D-8926-7E4E-30C775A64CA6}"/>
                </a:ext>
              </a:extLst>
            </p:cNvPr>
            <p:cNvCxnSpPr>
              <a:cxnSpLocks/>
              <a:stCxn id="954" idx="6"/>
            </p:cNvCxnSpPr>
            <p:nvPr/>
          </p:nvCxnSpPr>
          <p:spPr>
            <a:xfrm flipH="1">
              <a:off x="2058103" y="2112615"/>
              <a:ext cx="1184734" cy="1"/>
            </a:xfrm>
            <a:prstGeom prst="line">
              <a:avLst/>
            </a:prstGeom>
            <a:solidFill>
              <a:schemeClr val="tx1">
                <a:lumMod val="65000"/>
                <a:lumOff val="35000"/>
              </a:schemeClr>
            </a:solid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A1143C40-5917-FBB2-7688-241FBE16DE01}"/>
                </a:ext>
              </a:extLst>
            </p:cNvPr>
            <p:cNvSpPr/>
            <p:nvPr/>
          </p:nvSpPr>
          <p:spPr>
            <a:xfrm>
              <a:off x="2134538"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1" name="Oval 950">
              <a:extLst>
                <a:ext uri="{FF2B5EF4-FFF2-40B4-BE49-F238E27FC236}">
                  <a16:creationId xmlns:a16="http://schemas.microsoft.com/office/drawing/2014/main" id="{38EAC001-3F01-B207-FFBA-F44B5AA14C2D}"/>
                </a:ext>
              </a:extLst>
            </p:cNvPr>
            <p:cNvSpPr/>
            <p:nvPr/>
          </p:nvSpPr>
          <p:spPr>
            <a:xfrm>
              <a:off x="2363841"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2" name="Oval 951">
              <a:extLst>
                <a:ext uri="{FF2B5EF4-FFF2-40B4-BE49-F238E27FC236}">
                  <a16:creationId xmlns:a16="http://schemas.microsoft.com/office/drawing/2014/main" id="{066D7D92-9E04-BC24-F109-752975FD0AD5}"/>
                </a:ext>
              </a:extLst>
            </p:cNvPr>
            <p:cNvSpPr/>
            <p:nvPr/>
          </p:nvSpPr>
          <p:spPr>
            <a:xfrm>
              <a:off x="2593144"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3" name="Oval 952">
              <a:extLst>
                <a:ext uri="{FF2B5EF4-FFF2-40B4-BE49-F238E27FC236}">
                  <a16:creationId xmlns:a16="http://schemas.microsoft.com/office/drawing/2014/main" id="{EC220EFF-575C-219A-6471-2F6ED5A3DB19}"/>
                </a:ext>
              </a:extLst>
            </p:cNvPr>
            <p:cNvSpPr/>
            <p:nvPr/>
          </p:nvSpPr>
          <p:spPr>
            <a:xfrm>
              <a:off x="2822448"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E0C6A296-F92E-DF08-7EE5-F6FC4C1AE931}"/>
                </a:ext>
              </a:extLst>
            </p:cNvPr>
            <p:cNvSpPr/>
            <p:nvPr/>
          </p:nvSpPr>
          <p:spPr>
            <a:xfrm>
              <a:off x="3051751"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5" name="Group 954">
            <a:extLst>
              <a:ext uri="{FF2B5EF4-FFF2-40B4-BE49-F238E27FC236}">
                <a16:creationId xmlns:a16="http://schemas.microsoft.com/office/drawing/2014/main" id="{4E5F2659-2284-E4AB-A93F-87573B8FF20C}"/>
              </a:ext>
            </a:extLst>
          </p:cNvPr>
          <p:cNvGrpSpPr/>
          <p:nvPr/>
        </p:nvGrpSpPr>
        <p:grpSpPr>
          <a:xfrm>
            <a:off x="3526990" y="3321630"/>
            <a:ext cx="1184734" cy="191086"/>
            <a:chOff x="3615631" y="2017072"/>
            <a:chExt cx="1184734" cy="191086"/>
          </a:xfrm>
        </p:grpSpPr>
        <p:cxnSp>
          <p:nvCxnSpPr>
            <p:cNvPr id="957" name="Straight Connector 956">
              <a:extLst>
                <a:ext uri="{FF2B5EF4-FFF2-40B4-BE49-F238E27FC236}">
                  <a16:creationId xmlns:a16="http://schemas.microsoft.com/office/drawing/2014/main" id="{D2B9753A-9A70-5547-550D-3CEC6E88AA8E}"/>
                </a:ext>
              </a:extLst>
            </p:cNvPr>
            <p:cNvCxnSpPr>
              <a:cxnSpLocks/>
            </p:cNvCxnSpPr>
            <p:nvPr/>
          </p:nvCxnSpPr>
          <p:spPr>
            <a:xfrm flipH="1" flipV="1">
              <a:off x="3615631" y="2112616"/>
              <a:ext cx="1184734" cy="1"/>
            </a:xfrm>
            <a:prstGeom prst="line">
              <a:avLst/>
            </a:prstGeom>
            <a:solidFill>
              <a:schemeClr val="tx1">
                <a:lumMod val="65000"/>
                <a:lumOff val="35000"/>
              </a:schemeClr>
            </a:solid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958" name="Oval 957">
              <a:extLst>
                <a:ext uri="{FF2B5EF4-FFF2-40B4-BE49-F238E27FC236}">
                  <a16:creationId xmlns:a16="http://schemas.microsoft.com/office/drawing/2014/main" id="{3CA216EA-427F-5B0E-6170-ADB27B77C319}"/>
                </a:ext>
              </a:extLst>
            </p:cNvPr>
            <p:cNvSpPr/>
            <p:nvPr/>
          </p:nvSpPr>
          <p:spPr>
            <a:xfrm>
              <a:off x="3692066"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9" name="Oval 958">
              <a:extLst>
                <a:ext uri="{FF2B5EF4-FFF2-40B4-BE49-F238E27FC236}">
                  <a16:creationId xmlns:a16="http://schemas.microsoft.com/office/drawing/2014/main" id="{4F1BE462-9747-D4C4-038C-C6993D4F084D}"/>
                </a:ext>
              </a:extLst>
            </p:cNvPr>
            <p:cNvSpPr/>
            <p:nvPr/>
          </p:nvSpPr>
          <p:spPr>
            <a:xfrm>
              <a:off x="3921369"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4DA1DA3B-2793-BC0A-C581-A915C4466F95}"/>
                </a:ext>
              </a:extLst>
            </p:cNvPr>
            <p:cNvSpPr/>
            <p:nvPr/>
          </p:nvSpPr>
          <p:spPr>
            <a:xfrm>
              <a:off x="4150672"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5" name="Oval 644">
              <a:extLst>
                <a:ext uri="{FF2B5EF4-FFF2-40B4-BE49-F238E27FC236}">
                  <a16:creationId xmlns:a16="http://schemas.microsoft.com/office/drawing/2014/main" id="{E3B54952-EB76-3556-CE5B-D24F5CDFEFE3}"/>
                </a:ext>
              </a:extLst>
            </p:cNvPr>
            <p:cNvSpPr/>
            <p:nvPr/>
          </p:nvSpPr>
          <p:spPr>
            <a:xfrm>
              <a:off x="4379976"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B56232A-1761-D3E8-816A-CB69732AA94C}"/>
                </a:ext>
              </a:extLst>
            </p:cNvPr>
            <p:cNvSpPr/>
            <p:nvPr/>
          </p:nvSpPr>
          <p:spPr>
            <a:xfrm>
              <a:off x="4609279"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216241BD-D44A-44FF-526E-6A2EC75075C8}"/>
              </a:ext>
            </a:extLst>
          </p:cNvPr>
          <p:cNvGrpSpPr/>
          <p:nvPr/>
        </p:nvGrpSpPr>
        <p:grpSpPr>
          <a:xfrm>
            <a:off x="5093662" y="3321630"/>
            <a:ext cx="1184734" cy="191086"/>
            <a:chOff x="5182303" y="2017072"/>
            <a:chExt cx="1184734" cy="191086"/>
          </a:xfrm>
        </p:grpSpPr>
        <p:cxnSp>
          <p:nvCxnSpPr>
            <p:cNvPr id="649" name="Straight Connector 648">
              <a:extLst>
                <a:ext uri="{FF2B5EF4-FFF2-40B4-BE49-F238E27FC236}">
                  <a16:creationId xmlns:a16="http://schemas.microsoft.com/office/drawing/2014/main" id="{08BBAA2A-6283-E408-09AD-7EC865B1A736}"/>
                </a:ext>
              </a:extLst>
            </p:cNvPr>
            <p:cNvCxnSpPr>
              <a:cxnSpLocks/>
              <a:stCxn id="654" idx="6"/>
            </p:cNvCxnSpPr>
            <p:nvPr/>
          </p:nvCxnSpPr>
          <p:spPr>
            <a:xfrm flipH="1">
              <a:off x="5182303" y="2112615"/>
              <a:ext cx="1184734" cy="1"/>
            </a:xfrm>
            <a:prstGeom prst="line">
              <a:avLst/>
            </a:prstGeom>
            <a:solidFill>
              <a:schemeClr val="tx1">
                <a:lumMod val="65000"/>
                <a:lumOff val="35000"/>
              </a:schemeClr>
            </a:solid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BE083B6C-95DC-DE5E-7FF2-49D254149BB6}"/>
                </a:ext>
              </a:extLst>
            </p:cNvPr>
            <p:cNvSpPr/>
            <p:nvPr/>
          </p:nvSpPr>
          <p:spPr>
            <a:xfrm>
              <a:off x="5258738"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3BEBE7A5-16AB-30B4-1DDF-57606C27DEBF}"/>
                </a:ext>
              </a:extLst>
            </p:cNvPr>
            <p:cNvSpPr/>
            <p:nvPr/>
          </p:nvSpPr>
          <p:spPr>
            <a:xfrm>
              <a:off x="5488041"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2" name="Oval 651">
              <a:extLst>
                <a:ext uri="{FF2B5EF4-FFF2-40B4-BE49-F238E27FC236}">
                  <a16:creationId xmlns:a16="http://schemas.microsoft.com/office/drawing/2014/main" id="{C137ED40-0EE8-A59B-09EF-2CA4262683C3}"/>
                </a:ext>
              </a:extLst>
            </p:cNvPr>
            <p:cNvSpPr/>
            <p:nvPr/>
          </p:nvSpPr>
          <p:spPr>
            <a:xfrm>
              <a:off x="5717344"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3" name="Oval 652">
              <a:extLst>
                <a:ext uri="{FF2B5EF4-FFF2-40B4-BE49-F238E27FC236}">
                  <a16:creationId xmlns:a16="http://schemas.microsoft.com/office/drawing/2014/main" id="{83EBB039-EE17-7D77-8B45-B302BE565F2B}"/>
                </a:ext>
              </a:extLst>
            </p:cNvPr>
            <p:cNvSpPr/>
            <p:nvPr/>
          </p:nvSpPr>
          <p:spPr>
            <a:xfrm>
              <a:off x="5946648"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F91AA07D-049E-31F6-70B4-B5EE061CB590}"/>
                </a:ext>
              </a:extLst>
            </p:cNvPr>
            <p:cNvSpPr/>
            <p:nvPr/>
          </p:nvSpPr>
          <p:spPr>
            <a:xfrm>
              <a:off x="6175951"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5" name="Group 654">
            <a:extLst>
              <a:ext uri="{FF2B5EF4-FFF2-40B4-BE49-F238E27FC236}">
                <a16:creationId xmlns:a16="http://schemas.microsoft.com/office/drawing/2014/main" id="{0D7924AC-ABFA-E932-B13C-0FB494BCE30D}"/>
              </a:ext>
            </a:extLst>
          </p:cNvPr>
          <p:cNvGrpSpPr/>
          <p:nvPr/>
        </p:nvGrpSpPr>
        <p:grpSpPr>
          <a:xfrm>
            <a:off x="6651190" y="3321630"/>
            <a:ext cx="1184734" cy="191086"/>
            <a:chOff x="6739831" y="2017072"/>
            <a:chExt cx="1184734" cy="191086"/>
          </a:xfrm>
        </p:grpSpPr>
        <p:cxnSp>
          <p:nvCxnSpPr>
            <p:cNvPr id="657" name="Straight Connector 656">
              <a:extLst>
                <a:ext uri="{FF2B5EF4-FFF2-40B4-BE49-F238E27FC236}">
                  <a16:creationId xmlns:a16="http://schemas.microsoft.com/office/drawing/2014/main" id="{EECA6AB2-6ABB-8020-AEAA-67EC42C472FB}"/>
                </a:ext>
              </a:extLst>
            </p:cNvPr>
            <p:cNvCxnSpPr>
              <a:cxnSpLocks/>
              <a:stCxn id="662" idx="6"/>
            </p:cNvCxnSpPr>
            <p:nvPr/>
          </p:nvCxnSpPr>
          <p:spPr>
            <a:xfrm flipH="1">
              <a:off x="6739831" y="2112615"/>
              <a:ext cx="1184734" cy="1"/>
            </a:xfrm>
            <a:prstGeom prst="line">
              <a:avLst/>
            </a:prstGeom>
            <a:solidFill>
              <a:schemeClr val="tx1">
                <a:lumMod val="65000"/>
                <a:lumOff val="35000"/>
              </a:schemeClr>
            </a:solid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658" name="Oval 657">
              <a:extLst>
                <a:ext uri="{FF2B5EF4-FFF2-40B4-BE49-F238E27FC236}">
                  <a16:creationId xmlns:a16="http://schemas.microsoft.com/office/drawing/2014/main" id="{096090EE-2BC7-DC9C-A796-D370958D0E02}"/>
                </a:ext>
              </a:extLst>
            </p:cNvPr>
            <p:cNvSpPr/>
            <p:nvPr/>
          </p:nvSpPr>
          <p:spPr>
            <a:xfrm>
              <a:off x="6816266"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EF73B7BE-8602-FDBE-9D10-0DB6F1B50A69}"/>
                </a:ext>
              </a:extLst>
            </p:cNvPr>
            <p:cNvSpPr/>
            <p:nvPr/>
          </p:nvSpPr>
          <p:spPr>
            <a:xfrm>
              <a:off x="7045569"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0" name="Oval 659">
              <a:extLst>
                <a:ext uri="{FF2B5EF4-FFF2-40B4-BE49-F238E27FC236}">
                  <a16:creationId xmlns:a16="http://schemas.microsoft.com/office/drawing/2014/main" id="{6C65E983-2E62-11FE-5DFF-592C169C40A1}"/>
                </a:ext>
              </a:extLst>
            </p:cNvPr>
            <p:cNvSpPr/>
            <p:nvPr/>
          </p:nvSpPr>
          <p:spPr>
            <a:xfrm>
              <a:off x="7274872"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1" name="Oval 660">
              <a:extLst>
                <a:ext uri="{FF2B5EF4-FFF2-40B4-BE49-F238E27FC236}">
                  <a16:creationId xmlns:a16="http://schemas.microsoft.com/office/drawing/2014/main" id="{DC3435CF-E690-60B8-9C3B-1627F9BC402D}"/>
                </a:ext>
              </a:extLst>
            </p:cNvPr>
            <p:cNvSpPr/>
            <p:nvPr/>
          </p:nvSpPr>
          <p:spPr>
            <a:xfrm>
              <a:off x="7504176"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7DA28EEB-63AB-C139-81CF-584C4B987358}"/>
                </a:ext>
              </a:extLst>
            </p:cNvPr>
            <p:cNvSpPr/>
            <p:nvPr/>
          </p:nvSpPr>
          <p:spPr>
            <a:xfrm>
              <a:off x="7733479"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72D37354-B3D4-EF34-AEEB-89AAF16E7A79}"/>
              </a:ext>
            </a:extLst>
          </p:cNvPr>
          <p:cNvSpPr/>
          <p:nvPr/>
        </p:nvSpPr>
        <p:spPr>
          <a:xfrm>
            <a:off x="6683842" y="5769592"/>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99" name="Straight Connector 698">
            <a:extLst>
              <a:ext uri="{FF2B5EF4-FFF2-40B4-BE49-F238E27FC236}">
                <a16:creationId xmlns:a16="http://schemas.microsoft.com/office/drawing/2014/main" id="{F743A0DB-5327-3158-05FA-F5DF3D808B3D}"/>
              </a:ext>
            </a:extLst>
          </p:cNvPr>
          <p:cNvCxnSpPr>
            <a:cxnSpLocks/>
          </p:cNvCxnSpPr>
          <p:nvPr/>
        </p:nvCxnSpPr>
        <p:spPr>
          <a:xfrm>
            <a:off x="6394279" y="4916704"/>
            <a:ext cx="0" cy="72222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27E0BE55-F3DB-E452-6341-0DD49C421126}"/>
              </a:ext>
            </a:extLst>
          </p:cNvPr>
          <p:cNvCxnSpPr>
            <a:cxnSpLocks/>
            <a:endCxn id="773" idx="2"/>
          </p:cNvCxnSpPr>
          <p:nvPr/>
        </p:nvCxnSpPr>
        <p:spPr>
          <a:xfrm>
            <a:off x="6567896" y="5172271"/>
            <a:ext cx="908503" cy="998"/>
          </a:xfrm>
          <a:prstGeom prst="line">
            <a:avLst/>
          </a:prstGeom>
          <a:ln w="31750"/>
        </p:spPr>
        <p:style>
          <a:lnRef idx="1">
            <a:schemeClr val="dk1"/>
          </a:lnRef>
          <a:fillRef idx="0">
            <a:schemeClr val="dk1"/>
          </a:fillRef>
          <a:effectRef idx="0">
            <a:schemeClr val="dk1"/>
          </a:effectRef>
          <a:fontRef idx="minor">
            <a:schemeClr val="tx1"/>
          </a:fontRef>
        </p:style>
      </p:cxn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803073" cy="338554"/>
            <a:chOff x="5609762" y="4441271"/>
            <a:chExt cx="865523" cy="364881"/>
          </a:xfrm>
        </p:grpSpPr>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465450"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grpSp>
      <p:cxnSp>
        <p:nvCxnSpPr>
          <p:cNvPr id="705" name="Straight Connector 704">
            <a:extLst>
              <a:ext uri="{FF2B5EF4-FFF2-40B4-BE49-F238E27FC236}">
                <a16:creationId xmlns:a16="http://schemas.microsoft.com/office/drawing/2014/main" id="{586D4E62-2827-F7BF-1706-4049B464FE5B}"/>
              </a:ext>
            </a:extLst>
          </p:cNvPr>
          <p:cNvCxnSpPr>
            <a:cxnSpLocks/>
          </p:cNvCxnSpPr>
          <p:nvPr/>
        </p:nvCxnSpPr>
        <p:spPr>
          <a:xfrm>
            <a:off x="6557123" y="5156571"/>
            <a:ext cx="0" cy="657098"/>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4897228"/>
            <a:ext cx="0" cy="29085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97" name="TextBox 896">
            <a:extLst>
              <a:ext uri="{FF2B5EF4-FFF2-40B4-BE49-F238E27FC236}">
                <a16:creationId xmlns:a16="http://schemas.microsoft.com/office/drawing/2014/main" id="{D7FF213E-EE61-F041-5E3A-457F5DACC6A2}"/>
              </a:ext>
            </a:extLst>
          </p:cNvPr>
          <p:cNvSpPr txBox="1"/>
          <p:nvPr/>
        </p:nvSpPr>
        <p:spPr>
          <a:xfrm>
            <a:off x="10576" y="6092412"/>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b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Tree>
    <p:extLst>
      <p:ext uri="{BB962C8B-B14F-4D97-AF65-F5344CB8AC3E}">
        <p14:creationId xmlns:p14="http://schemas.microsoft.com/office/powerpoint/2010/main" val="1715056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22" presetClass="entr" presetSubtype="8" fill="hold" nodeType="withEffect">
                                  <p:stCondLst>
                                    <p:cond delay="0"/>
                                  </p:stCondLst>
                                  <p:childTnLst>
                                    <p:set>
                                      <p:cBhvr>
                                        <p:cTn id="63" dur="1" fill="hold">
                                          <p:stCondLst>
                                            <p:cond delay="0"/>
                                          </p:stCondLst>
                                        </p:cTn>
                                        <p:tgtEl>
                                          <p:spTgt spid="947"/>
                                        </p:tgtEl>
                                        <p:attrNameLst>
                                          <p:attrName>style.visibility</p:attrName>
                                        </p:attrNameLst>
                                      </p:cBhvr>
                                      <p:to>
                                        <p:strVal val="visible"/>
                                      </p:to>
                                    </p:set>
                                    <p:animEffect transition="in" filter="wipe(left)">
                                      <p:cBhvr>
                                        <p:cTn id="64" dur="500"/>
                                        <p:tgtEl>
                                          <p:spTgt spid="947"/>
                                        </p:tgtEl>
                                      </p:cBhvr>
                                    </p:animEffect>
                                  </p:childTnLst>
                                </p:cTn>
                              </p:par>
                              <p:par>
                                <p:cTn id="65" presetID="22" presetClass="entr" presetSubtype="8" fill="hold" nodeType="withEffect">
                                  <p:stCondLst>
                                    <p:cond delay="0"/>
                                  </p:stCondLst>
                                  <p:childTnLst>
                                    <p:set>
                                      <p:cBhvr>
                                        <p:cTn id="66" dur="1" fill="hold">
                                          <p:stCondLst>
                                            <p:cond delay="0"/>
                                          </p:stCondLst>
                                        </p:cTn>
                                        <p:tgtEl>
                                          <p:spTgt spid="955"/>
                                        </p:tgtEl>
                                        <p:attrNameLst>
                                          <p:attrName>style.visibility</p:attrName>
                                        </p:attrNameLst>
                                      </p:cBhvr>
                                      <p:to>
                                        <p:strVal val="visible"/>
                                      </p:to>
                                    </p:set>
                                    <p:animEffect transition="in" filter="wipe(left)">
                                      <p:cBhvr>
                                        <p:cTn id="67" dur="500"/>
                                        <p:tgtEl>
                                          <p:spTgt spid="955"/>
                                        </p:tgtEl>
                                      </p:cBhvr>
                                    </p:animEffect>
                                  </p:childTnLst>
                                </p:cTn>
                              </p:par>
                              <p:par>
                                <p:cTn id="68" presetID="22" presetClass="entr" presetSubtype="8" fill="hold" nodeType="withEffect">
                                  <p:stCondLst>
                                    <p:cond delay="0"/>
                                  </p:stCondLst>
                                  <p:childTnLst>
                                    <p:set>
                                      <p:cBhvr>
                                        <p:cTn id="69" dur="1" fill="hold">
                                          <p:stCondLst>
                                            <p:cond delay="0"/>
                                          </p:stCondLst>
                                        </p:cTn>
                                        <p:tgtEl>
                                          <p:spTgt spid="647"/>
                                        </p:tgtEl>
                                        <p:attrNameLst>
                                          <p:attrName>style.visibility</p:attrName>
                                        </p:attrNameLst>
                                      </p:cBhvr>
                                      <p:to>
                                        <p:strVal val="visible"/>
                                      </p:to>
                                    </p:set>
                                    <p:animEffect transition="in" filter="wipe(left)">
                                      <p:cBhvr>
                                        <p:cTn id="70" dur="500"/>
                                        <p:tgtEl>
                                          <p:spTgt spid="647"/>
                                        </p:tgtEl>
                                      </p:cBhvr>
                                    </p:animEffect>
                                  </p:childTnLst>
                                </p:cTn>
                              </p:par>
                              <p:par>
                                <p:cTn id="71" presetID="22" presetClass="entr" presetSubtype="8" fill="hold" nodeType="withEffect">
                                  <p:stCondLst>
                                    <p:cond delay="0"/>
                                  </p:stCondLst>
                                  <p:childTnLst>
                                    <p:set>
                                      <p:cBhvr>
                                        <p:cTn id="72" dur="1" fill="hold">
                                          <p:stCondLst>
                                            <p:cond delay="0"/>
                                          </p:stCondLst>
                                        </p:cTn>
                                        <p:tgtEl>
                                          <p:spTgt spid="655"/>
                                        </p:tgtEl>
                                        <p:attrNameLst>
                                          <p:attrName>style.visibility</p:attrName>
                                        </p:attrNameLst>
                                      </p:cBhvr>
                                      <p:to>
                                        <p:strVal val="visible"/>
                                      </p:to>
                                    </p:set>
                                    <p:animEffect transition="in" filter="wipe(left)">
                                      <p:cBhvr>
                                        <p:cTn id="73" dur="500"/>
                                        <p:tgtEl>
                                          <p:spTgt spid="6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194796" cy="1330503"/>
            <a:chOff x="7868816" y="2300187"/>
            <a:chExt cx="1194796" cy="1330503"/>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FFFFFF">
                      <a:lumMod val="65000"/>
                    </a:srgbClr>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FFFFFF">
                      <a:lumMod val="65000"/>
                    </a:srgbClr>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FFFFFF">
                      <a:lumMod val="65000"/>
                    </a:srgbClr>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FFFFFF">
                      <a:lumMod val="65000"/>
                    </a:srgbClr>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 Sum</a:t>
              </a:r>
              <a:r>
                <a:rPr kumimoji="0" lang="en-US" sz="1800" b="1" i="1"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rPr>
                <a:t>0</a:t>
              </a:r>
              <a:endParaRPr kumimoji="0" lang="en-US" sz="1800" b="0" i="1" u="none" strike="noStrike" kern="1200" cap="none" spc="0" normalizeH="0" baseline="-25000" noProof="0" dirty="0">
                <a:ln>
                  <a:noFill/>
                </a:ln>
                <a:solidFill>
                  <a:srgbClr val="39A882"/>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39A882"/>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5" y="2404844"/>
            <a:ext cx="1414037" cy="1414039"/>
            <a:chOff x="4876802" y="1600199"/>
            <a:chExt cx="2819399"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24699" y="126278"/>
            <a:ext cx="8894602" cy="925840"/>
          </a:xfrm>
        </p:spPr>
        <p:txBody>
          <a:bodyPr>
            <a:noAutofit/>
          </a:bodyPr>
          <a:lstStyle/>
          <a:p>
            <a:r>
              <a:rPr lang="en-US" sz="3600" dirty="0"/>
              <a:t>Background: </a:t>
            </a:r>
            <a:br>
              <a:rPr lang="en-US" sz="3600" dirty="0"/>
            </a:br>
            <a:r>
              <a:rPr lang="en-US" sz="2800" dirty="0"/>
              <a:t>Bulk Bitwise Arithmetic Operations (I)</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72089"/>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158575" y="4141275"/>
              <a:ext cx="2888068" cy="1695189"/>
              <a:chOff x="158575" y="4141275"/>
              <a:chExt cx="28880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1585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58005"/>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72089"/>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34787" y="4407181"/>
            <a:ext cx="2959535" cy="1440076"/>
            <a:chOff x="5526635" y="4276509"/>
            <a:chExt cx="3189682"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rgbClr val="39A882"/>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5" cy="407002"/>
              <a:chOff x="5589001" y="4441271"/>
              <a:chExt cx="1883575"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70678"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rgbClr val="39A882"/>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9120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2" name="TextBox 1">
            <a:extLst>
              <a:ext uri="{FF2B5EF4-FFF2-40B4-BE49-F238E27FC236}">
                <a16:creationId xmlns:a16="http://schemas.microsoft.com/office/drawing/2014/main" id="{2C007096-6F8C-E8EE-077A-199288C7F0E5}"/>
              </a:ext>
            </a:extLst>
          </p:cNvPr>
          <p:cNvSpPr txBox="1"/>
          <p:nvPr/>
        </p:nvSpPr>
        <p:spPr>
          <a:xfrm>
            <a:off x="10576" y="6092412"/>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b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Tree>
    <p:extLst>
      <p:ext uri="{BB962C8B-B14F-4D97-AF65-F5344CB8AC3E}">
        <p14:creationId xmlns:p14="http://schemas.microsoft.com/office/powerpoint/2010/main" val="160182560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14737"/>
            <a:chOff x="7868816" y="2300187"/>
            <a:chExt cx="1081825" cy="1314737"/>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45592"/>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39A882"/>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24699" y="126278"/>
            <a:ext cx="8894602" cy="925840"/>
          </a:xfrm>
        </p:spPr>
        <p:txBody>
          <a:bodyPr>
            <a:noAutofit/>
          </a:bodyPr>
          <a:lstStyle/>
          <a:p>
            <a:r>
              <a:rPr lang="en-US" sz="3600" dirty="0"/>
              <a:t>Background: </a:t>
            </a:r>
            <a:br>
              <a:rPr lang="en-US" sz="3600" dirty="0"/>
            </a:br>
            <a:r>
              <a:rPr lang="en-US" sz="2800" dirty="0"/>
              <a:t>Bulk Bitwise Arithmetic Operations (II)</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158575" y="4141275"/>
              <a:ext cx="2888068" cy="1695189"/>
              <a:chOff x="158575" y="4141275"/>
              <a:chExt cx="28880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1585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rgbClr val="39A882"/>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14995"/>
            <a:ext cx="0" cy="19668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764297" y="4416325"/>
            <a:ext cx="980450" cy="338554"/>
            <a:chOff x="5628542" y="5588905"/>
            <a:chExt cx="1056694" cy="364881"/>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364881"/>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flipV="1">
                <a:off x="6004718" y="5730272"/>
                <a:ext cx="680518" cy="7783"/>
              </a:xfrm>
              <a:prstGeom prst="line">
                <a:avLst/>
              </a:prstGeom>
              <a:solidFill>
                <a:schemeClr val="tx1"/>
              </a:solidFill>
              <a:ln w="31750" cap="flat" cmpd="sng" algn="ctr">
                <a:solidFill>
                  <a:srgbClr val="C00000"/>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rgbClr val="C00000"/>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rgbClr val="C00000"/>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947" name="Group 946">
            <a:extLst>
              <a:ext uri="{FF2B5EF4-FFF2-40B4-BE49-F238E27FC236}">
                <a16:creationId xmlns:a16="http://schemas.microsoft.com/office/drawing/2014/main" id="{53404456-F63D-0553-C635-0FE125E28395}"/>
              </a:ext>
            </a:extLst>
          </p:cNvPr>
          <p:cNvGrpSpPr/>
          <p:nvPr/>
        </p:nvGrpSpPr>
        <p:grpSpPr>
          <a:xfrm>
            <a:off x="1969462" y="3321630"/>
            <a:ext cx="1184734" cy="191086"/>
            <a:chOff x="2058103" y="2017072"/>
            <a:chExt cx="1184734" cy="191086"/>
          </a:xfrm>
          <a:solidFill>
            <a:srgbClr val="FCC83A"/>
          </a:solidFill>
        </p:grpSpPr>
        <p:cxnSp>
          <p:nvCxnSpPr>
            <p:cNvPr id="949" name="Straight Connector 948">
              <a:extLst>
                <a:ext uri="{FF2B5EF4-FFF2-40B4-BE49-F238E27FC236}">
                  <a16:creationId xmlns:a16="http://schemas.microsoft.com/office/drawing/2014/main" id="{34680D0F-C24D-8926-7E4E-30C775A64CA6}"/>
                </a:ext>
              </a:extLst>
            </p:cNvPr>
            <p:cNvCxnSpPr>
              <a:cxnSpLocks/>
              <a:stCxn id="954" idx="6"/>
            </p:cNvCxnSpPr>
            <p:nvPr/>
          </p:nvCxnSpPr>
          <p:spPr>
            <a:xfrm flipH="1">
              <a:off x="2058103"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A1143C40-5917-FBB2-7688-241FBE16DE01}"/>
                </a:ext>
              </a:extLst>
            </p:cNvPr>
            <p:cNvSpPr/>
            <p:nvPr/>
          </p:nvSpPr>
          <p:spPr>
            <a:xfrm>
              <a:off x="213453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1" name="Oval 950">
              <a:extLst>
                <a:ext uri="{FF2B5EF4-FFF2-40B4-BE49-F238E27FC236}">
                  <a16:creationId xmlns:a16="http://schemas.microsoft.com/office/drawing/2014/main" id="{38EAC001-3F01-B207-FFBA-F44B5AA14C2D}"/>
                </a:ext>
              </a:extLst>
            </p:cNvPr>
            <p:cNvSpPr/>
            <p:nvPr/>
          </p:nvSpPr>
          <p:spPr>
            <a:xfrm>
              <a:off x="236384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2" name="Oval 951">
              <a:extLst>
                <a:ext uri="{FF2B5EF4-FFF2-40B4-BE49-F238E27FC236}">
                  <a16:creationId xmlns:a16="http://schemas.microsoft.com/office/drawing/2014/main" id="{066D7D92-9E04-BC24-F109-752975FD0AD5}"/>
                </a:ext>
              </a:extLst>
            </p:cNvPr>
            <p:cNvSpPr/>
            <p:nvPr/>
          </p:nvSpPr>
          <p:spPr>
            <a:xfrm>
              <a:off x="2593144"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3" name="Oval 952">
              <a:extLst>
                <a:ext uri="{FF2B5EF4-FFF2-40B4-BE49-F238E27FC236}">
                  <a16:creationId xmlns:a16="http://schemas.microsoft.com/office/drawing/2014/main" id="{EC220EFF-575C-219A-6471-2F6ED5A3DB19}"/>
                </a:ext>
              </a:extLst>
            </p:cNvPr>
            <p:cNvSpPr/>
            <p:nvPr/>
          </p:nvSpPr>
          <p:spPr>
            <a:xfrm>
              <a:off x="282244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E0C6A296-F92E-DF08-7EE5-F6FC4C1AE931}"/>
                </a:ext>
              </a:extLst>
            </p:cNvPr>
            <p:cNvSpPr/>
            <p:nvPr/>
          </p:nvSpPr>
          <p:spPr>
            <a:xfrm>
              <a:off x="305175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5" name="Group 954">
            <a:extLst>
              <a:ext uri="{FF2B5EF4-FFF2-40B4-BE49-F238E27FC236}">
                <a16:creationId xmlns:a16="http://schemas.microsoft.com/office/drawing/2014/main" id="{4E5F2659-2284-E4AB-A93F-87573B8FF20C}"/>
              </a:ext>
            </a:extLst>
          </p:cNvPr>
          <p:cNvGrpSpPr/>
          <p:nvPr/>
        </p:nvGrpSpPr>
        <p:grpSpPr>
          <a:xfrm>
            <a:off x="3526990" y="3321630"/>
            <a:ext cx="1184734" cy="191086"/>
            <a:chOff x="3615631" y="2017072"/>
            <a:chExt cx="1184734" cy="191086"/>
          </a:xfrm>
          <a:solidFill>
            <a:srgbClr val="FCC83A"/>
          </a:solidFill>
        </p:grpSpPr>
        <p:cxnSp>
          <p:nvCxnSpPr>
            <p:cNvPr id="957" name="Straight Connector 956">
              <a:extLst>
                <a:ext uri="{FF2B5EF4-FFF2-40B4-BE49-F238E27FC236}">
                  <a16:creationId xmlns:a16="http://schemas.microsoft.com/office/drawing/2014/main" id="{D2B9753A-9A70-5547-550D-3CEC6E88AA8E}"/>
                </a:ext>
              </a:extLst>
            </p:cNvPr>
            <p:cNvCxnSpPr>
              <a:cxnSpLocks/>
            </p:cNvCxnSpPr>
            <p:nvPr/>
          </p:nvCxnSpPr>
          <p:spPr>
            <a:xfrm flipH="1" flipV="1">
              <a:off x="3615631" y="2112616"/>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958" name="Oval 957">
              <a:extLst>
                <a:ext uri="{FF2B5EF4-FFF2-40B4-BE49-F238E27FC236}">
                  <a16:creationId xmlns:a16="http://schemas.microsoft.com/office/drawing/2014/main" id="{3CA216EA-427F-5B0E-6170-ADB27B77C319}"/>
                </a:ext>
              </a:extLst>
            </p:cNvPr>
            <p:cNvSpPr/>
            <p:nvPr/>
          </p:nvSpPr>
          <p:spPr>
            <a:xfrm>
              <a:off x="369206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9" name="Oval 958">
              <a:extLst>
                <a:ext uri="{FF2B5EF4-FFF2-40B4-BE49-F238E27FC236}">
                  <a16:creationId xmlns:a16="http://schemas.microsoft.com/office/drawing/2014/main" id="{4F1BE462-9747-D4C4-038C-C6993D4F084D}"/>
                </a:ext>
              </a:extLst>
            </p:cNvPr>
            <p:cNvSpPr/>
            <p:nvPr/>
          </p:nvSpPr>
          <p:spPr>
            <a:xfrm>
              <a:off x="392136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4DA1DA3B-2793-BC0A-C581-A915C4466F95}"/>
                </a:ext>
              </a:extLst>
            </p:cNvPr>
            <p:cNvSpPr/>
            <p:nvPr/>
          </p:nvSpPr>
          <p:spPr>
            <a:xfrm>
              <a:off x="4150672"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5" name="Oval 644">
              <a:extLst>
                <a:ext uri="{FF2B5EF4-FFF2-40B4-BE49-F238E27FC236}">
                  <a16:creationId xmlns:a16="http://schemas.microsoft.com/office/drawing/2014/main" id="{E3B54952-EB76-3556-CE5B-D24F5CDFEFE3}"/>
                </a:ext>
              </a:extLst>
            </p:cNvPr>
            <p:cNvSpPr/>
            <p:nvPr/>
          </p:nvSpPr>
          <p:spPr>
            <a:xfrm>
              <a:off x="437997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B56232A-1761-D3E8-816A-CB69732AA94C}"/>
                </a:ext>
              </a:extLst>
            </p:cNvPr>
            <p:cNvSpPr/>
            <p:nvPr/>
          </p:nvSpPr>
          <p:spPr>
            <a:xfrm>
              <a:off x="460927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216241BD-D44A-44FF-526E-6A2EC75075C8}"/>
              </a:ext>
            </a:extLst>
          </p:cNvPr>
          <p:cNvGrpSpPr/>
          <p:nvPr/>
        </p:nvGrpSpPr>
        <p:grpSpPr>
          <a:xfrm>
            <a:off x="5093662" y="3321630"/>
            <a:ext cx="1184734" cy="191086"/>
            <a:chOff x="5182303" y="2017072"/>
            <a:chExt cx="1184734" cy="191086"/>
          </a:xfrm>
          <a:solidFill>
            <a:srgbClr val="FCC83A"/>
          </a:solidFill>
        </p:grpSpPr>
        <p:cxnSp>
          <p:nvCxnSpPr>
            <p:cNvPr id="649" name="Straight Connector 648">
              <a:extLst>
                <a:ext uri="{FF2B5EF4-FFF2-40B4-BE49-F238E27FC236}">
                  <a16:creationId xmlns:a16="http://schemas.microsoft.com/office/drawing/2014/main" id="{08BBAA2A-6283-E408-09AD-7EC865B1A736}"/>
                </a:ext>
              </a:extLst>
            </p:cNvPr>
            <p:cNvCxnSpPr>
              <a:cxnSpLocks/>
              <a:stCxn id="654" idx="6"/>
            </p:cNvCxnSpPr>
            <p:nvPr/>
          </p:nvCxnSpPr>
          <p:spPr>
            <a:xfrm flipH="1">
              <a:off x="5182303"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BE083B6C-95DC-DE5E-7FF2-49D254149BB6}"/>
                </a:ext>
              </a:extLst>
            </p:cNvPr>
            <p:cNvSpPr/>
            <p:nvPr/>
          </p:nvSpPr>
          <p:spPr>
            <a:xfrm>
              <a:off x="525873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3BEBE7A5-16AB-30B4-1DDF-57606C27DEBF}"/>
                </a:ext>
              </a:extLst>
            </p:cNvPr>
            <p:cNvSpPr/>
            <p:nvPr/>
          </p:nvSpPr>
          <p:spPr>
            <a:xfrm>
              <a:off x="548804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2" name="Oval 651">
              <a:extLst>
                <a:ext uri="{FF2B5EF4-FFF2-40B4-BE49-F238E27FC236}">
                  <a16:creationId xmlns:a16="http://schemas.microsoft.com/office/drawing/2014/main" id="{C137ED40-0EE8-A59B-09EF-2CA4262683C3}"/>
                </a:ext>
              </a:extLst>
            </p:cNvPr>
            <p:cNvSpPr/>
            <p:nvPr/>
          </p:nvSpPr>
          <p:spPr>
            <a:xfrm>
              <a:off x="5717344"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3" name="Oval 652">
              <a:extLst>
                <a:ext uri="{FF2B5EF4-FFF2-40B4-BE49-F238E27FC236}">
                  <a16:creationId xmlns:a16="http://schemas.microsoft.com/office/drawing/2014/main" id="{83EBB039-EE17-7D77-8B45-B302BE565F2B}"/>
                </a:ext>
              </a:extLst>
            </p:cNvPr>
            <p:cNvSpPr/>
            <p:nvPr/>
          </p:nvSpPr>
          <p:spPr>
            <a:xfrm>
              <a:off x="594664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F91AA07D-049E-31F6-70B4-B5EE061CB590}"/>
                </a:ext>
              </a:extLst>
            </p:cNvPr>
            <p:cNvSpPr/>
            <p:nvPr/>
          </p:nvSpPr>
          <p:spPr>
            <a:xfrm>
              <a:off x="617595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5" name="Group 654">
            <a:extLst>
              <a:ext uri="{FF2B5EF4-FFF2-40B4-BE49-F238E27FC236}">
                <a16:creationId xmlns:a16="http://schemas.microsoft.com/office/drawing/2014/main" id="{0D7924AC-ABFA-E932-B13C-0FB494BCE30D}"/>
              </a:ext>
            </a:extLst>
          </p:cNvPr>
          <p:cNvGrpSpPr/>
          <p:nvPr/>
        </p:nvGrpSpPr>
        <p:grpSpPr>
          <a:xfrm>
            <a:off x="6651190" y="3321630"/>
            <a:ext cx="1184734" cy="191086"/>
            <a:chOff x="6739831" y="2017072"/>
            <a:chExt cx="1184734" cy="191086"/>
          </a:xfrm>
          <a:solidFill>
            <a:srgbClr val="FCC83A"/>
          </a:solidFill>
        </p:grpSpPr>
        <p:cxnSp>
          <p:nvCxnSpPr>
            <p:cNvPr id="657" name="Straight Connector 656">
              <a:extLst>
                <a:ext uri="{FF2B5EF4-FFF2-40B4-BE49-F238E27FC236}">
                  <a16:creationId xmlns:a16="http://schemas.microsoft.com/office/drawing/2014/main" id="{EECA6AB2-6ABB-8020-AEAA-67EC42C472FB}"/>
                </a:ext>
              </a:extLst>
            </p:cNvPr>
            <p:cNvCxnSpPr>
              <a:cxnSpLocks/>
              <a:stCxn id="662" idx="6"/>
            </p:cNvCxnSpPr>
            <p:nvPr/>
          </p:nvCxnSpPr>
          <p:spPr>
            <a:xfrm flipH="1">
              <a:off x="6739831"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658" name="Oval 657">
              <a:extLst>
                <a:ext uri="{FF2B5EF4-FFF2-40B4-BE49-F238E27FC236}">
                  <a16:creationId xmlns:a16="http://schemas.microsoft.com/office/drawing/2014/main" id="{096090EE-2BC7-DC9C-A796-D370958D0E02}"/>
                </a:ext>
              </a:extLst>
            </p:cNvPr>
            <p:cNvSpPr/>
            <p:nvPr/>
          </p:nvSpPr>
          <p:spPr>
            <a:xfrm>
              <a:off x="681626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EF73B7BE-8602-FDBE-9D10-0DB6F1B50A69}"/>
                </a:ext>
              </a:extLst>
            </p:cNvPr>
            <p:cNvSpPr/>
            <p:nvPr/>
          </p:nvSpPr>
          <p:spPr>
            <a:xfrm>
              <a:off x="704556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0" name="Oval 659">
              <a:extLst>
                <a:ext uri="{FF2B5EF4-FFF2-40B4-BE49-F238E27FC236}">
                  <a16:creationId xmlns:a16="http://schemas.microsoft.com/office/drawing/2014/main" id="{6C65E983-2E62-11FE-5DFF-592C169C40A1}"/>
                </a:ext>
              </a:extLst>
            </p:cNvPr>
            <p:cNvSpPr/>
            <p:nvPr/>
          </p:nvSpPr>
          <p:spPr>
            <a:xfrm>
              <a:off x="7274872"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1" name="Oval 660">
              <a:extLst>
                <a:ext uri="{FF2B5EF4-FFF2-40B4-BE49-F238E27FC236}">
                  <a16:creationId xmlns:a16="http://schemas.microsoft.com/office/drawing/2014/main" id="{DC3435CF-E690-60B8-9C3B-1627F9BC402D}"/>
                </a:ext>
              </a:extLst>
            </p:cNvPr>
            <p:cNvSpPr/>
            <p:nvPr/>
          </p:nvSpPr>
          <p:spPr>
            <a:xfrm>
              <a:off x="750417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7DA28EEB-63AB-C139-81CF-584C4B987358}"/>
                </a:ext>
              </a:extLst>
            </p:cNvPr>
            <p:cNvSpPr/>
            <p:nvPr/>
          </p:nvSpPr>
          <p:spPr>
            <a:xfrm>
              <a:off x="773347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72D37354-B3D4-EF34-AEEB-89AAF16E7A79}"/>
              </a:ext>
            </a:extLst>
          </p:cNvPr>
          <p:cNvSpPr/>
          <p:nvPr/>
        </p:nvSpPr>
        <p:spPr>
          <a:xfrm>
            <a:off x="6683842" y="5769592"/>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99" name="Straight Connector 698">
            <a:extLst>
              <a:ext uri="{FF2B5EF4-FFF2-40B4-BE49-F238E27FC236}">
                <a16:creationId xmlns:a16="http://schemas.microsoft.com/office/drawing/2014/main" id="{F743A0DB-5327-3158-05FA-F5DF3D808B3D}"/>
              </a:ext>
            </a:extLst>
          </p:cNvPr>
          <p:cNvCxnSpPr>
            <a:cxnSpLocks/>
          </p:cNvCxnSpPr>
          <p:nvPr/>
        </p:nvCxnSpPr>
        <p:spPr>
          <a:xfrm>
            <a:off x="6394279" y="4916704"/>
            <a:ext cx="0" cy="72222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27E0BE55-F3DB-E452-6341-0DD49C421126}"/>
              </a:ext>
            </a:extLst>
          </p:cNvPr>
          <p:cNvCxnSpPr>
            <a:cxnSpLocks/>
            <a:endCxn id="773" idx="2"/>
          </p:cNvCxnSpPr>
          <p:nvPr/>
        </p:nvCxnSpPr>
        <p:spPr>
          <a:xfrm>
            <a:off x="6567896" y="5172271"/>
            <a:ext cx="908503" cy="998"/>
          </a:xfrm>
          <a:prstGeom prst="line">
            <a:avLst/>
          </a:prstGeom>
          <a:ln w="31750"/>
        </p:spPr>
        <p:style>
          <a:lnRef idx="1">
            <a:schemeClr val="dk1"/>
          </a:lnRef>
          <a:fillRef idx="0">
            <a:schemeClr val="dk1"/>
          </a:fillRef>
          <a:effectRef idx="0">
            <a:schemeClr val="dk1"/>
          </a:effectRef>
          <a:fontRef idx="minor">
            <a:schemeClr val="tx1"/>
          </a:fontRef>
        </p:style>
      </p:cxn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803073" cy="338554"/>
            <a:chOff x="5609762" y="4441271"/>
            <a:chExt cx="865523" cy="364881"/>
          </a:xfrm>
        </p:grpSpPr>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465450"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grpSp>
      <p:cxnSp>
        <p:nvCxnSpPr>
          <p:cNvPr id="705" name="Straight Connector 704">
            <a:extLst>
              <a:ext uri="{FF2B5EF4-FFF2-40B4-BE49-F238E27FC236}">
                <a16:creationId xmlns:a16="http://schemas.microsoft.com/office/drawing/2014/main" id="{586D4E62-2827-F7BF-1706-4049B464FE5B}"/>
              </a:ext>
            </a:extLst>
          </p:cNvPr>
          <p:cNvCxnSpPr>
            <a:cxnSpLocks/>
          </p:cNvCxnSpPr>
          <p:nvPr/>
        </p:nvCxnSpPr>
        <p:spPr>
          <a:xfrm>
            <a:off x="6557123" y="5156571"/>
            <a:ext cx="0" cy="657098"/>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4897228"/>
            <a:ext cx="0" cy="29085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97" name="Curved Right Arrow 896">
            <a:extLst>
              <a:ext uri="{FF2B5EF4-FFF2-40B4-BE49-F238E27FC236}">
                <a16:creationId xmlns:a16="http://schemas.microsoft.com/office/drawing/2014/main" id="{FF60E9D0-1805-0F0D-5D6A-5582C723AE89}"/>
              </a:ext>
            </a:extLst>
          </p:cNvPr>
          <p:cNvSpPr/>
          <p:nvPr/>
        </p:nvSpPr>
        <p:spPr>
          <a:xfrm>
            <a:off x="464641" y="2444668"/>
            <a:ext cx="493267" cy="1186022"/>
          </a:xfrm>
          <a:prstGeom prst="curvedRightArrow">
            <a:avLst>
              <a:gd name="adj1" fmla="val 25000"/>
              <a:gd name="adj2" fmla="val 50000"/>
              <a:gd name="adj3" fmla="val 25000"/>
            </a:avLst>
          </a:prstGeom>
          <a:solidFill>
            <a:srgbClr val="C0000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98" name="TextBox 897">
            <a:extLst>
              <a:ext uri="{FF2B5EF4-FFF2-40B4-BE49-F238E27FC236}">
                <a16:creationId xmlns:a16="http://schemas.microsoft.com/office/drawing/2014/main" id="{4B2BD913-1301-666C-C7DC-FA68BC729253}"/>
              </a:ext>
            </a:extLst>
          </p:cNvPr>
          <p:cNvSpPr txBox="1"/>
          <p:nvPr/>
        </p:nvSpPr>
        <p:spPr>
          <a:xfrm rot="16200000">
            <a:off x="-710806" y="2779374"/>
            <a:ext cx="1994111" cy="369332"/>
          </a:xfrm>
          <a:prstGeom prst="rect">
            <a:avLst/>
          </a:prstGeom>
          <a:noFill/>
        </p:spPr>
        <p:txBody>
          <a:bodyPr wrap="square">
            <a:spAutoFit/>
          </a:bodyPr>
          <a:lstStyle/>
          <a:p>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repeat for N bits</a:t>
            </a:r>
            <a:endParaRPr lang="en-US" dirty="0">
              <a:solidFill>
                <a:srgbClr val="C00000"/>
              </a:solidFill>
            </a:endParaRPr>
          </a:p>
        </p:txBody>
      </p:sp>
      <p:sp>
        <p:nvSpPr>
          <p:cNvPr id="899" name="TextBox 898">
            <a:extLst>
              <a:ext uri="{FF2B5EF4-FFF2-40B4-BE49-F238E27FC236}">
                <a16:creationId xmlns:a16="http://schemas.microsoft.com/office/drawing/2014/main" id="{B782B7FB-7C99-945F-5E1C-767B59F3C901}"/>
              </a:ext>
            </a:extLst>
          </p:cNvPr>
          <p:cNvSpPr txBox="1"/>
          <p:nvPr/>
        </p:nvSpPr>
        <p:spPr>
          <a:xfrm>
            <a:off x="7868816" y="3009240"/>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bg1">
                    <a:lumMod val="50000"/>
                  </a:schemeClr>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chemeClr val="bg1">
                    <a:lumMod val="50000"/>
                  </a:schemeClr>
                </a:solidFill>
                <a:effectLst/>
                <a:uLnTx/>
                <a:uFillTx/>
                <a:latin typeface="Avenir Next" panose="020B0503020202020204" pitchFamily="34" charset="0"/>
                <a:ea typeface="+mn-ea"/>
                <a:cs typeface="+mn-cs"/>
              </a:rPr>
              <a:t>Sum</a:t>
            </a:r>
            <a:r>
              <a:rPr kumimoji="0" lang="en-US" sz="1800" b="1" i="1" u="none" strike="noStrike" kern="1200" cap="none" spc="0" normalizeH="0" baseline="-25000" noProof="0" dirty="0" err="1">
                <a:ln>
                  <a:noFill/>
                </a:ln>
                <a:solidFill>
                  <a:schemeClr val="bg1">
                    <a:lumMod val="50000"/>
                  </a:schemeClr>
                </a:solidFill>
                <a:effectLst/>
                <a:uLnTx/>
                <a:uFillTx/>
                <a:latin typeface="Avenir Next" panose="020B0503020202020204" pitchFamily="34" charset="0"/>
                <a:ea typeface="+mn-ea"/>
                <a:cs typeface="+mn-cs"/>
              </a:rPr>
              <a:t>N</a:t>
            </a:r>
            <a:endParaRPr kumimoji="0" lang="en-US" sz="1800" b="0" i="1" u="none" strike="noStrike" kern="1200" cap="none" spc="0" normalizeH="0" baseline="-25000" noProof="0" dirty="0">
              <a:ln>
                <a:noFill/>
              </a:ln>
              <a:solidFill>
                <a:schemeClr val="bg1">
                  <a:lumMod val="50000"/>
                </a:schemeClr>
              </a:solidFill>
              <a:effectLst/>
              <a:uLnTx/>
              <a:uFillTx/>
              <a:latin typeface="Calibri" panose="020F0502020204030204"/>
              <a:ea typeface="+mn-ea"/>
              <a:cs typeface="+mn-cs"/>
            </a:endParaRPr>
          </a:p>
        </p:txBody>
      </p:sp>
      <p:sp>
        <p:nvSpPr>
          <p:cNvPr id="900" name="TextBox 899">
            <a:extLst>
              <a:ext uri="{FF2B5EF4-FFF2-40B4-BE49-F238E27FC236}">
                <a16:creationId xmlns:a16="http://schemas.microsoft.com/office/drawing/2014/main" id="{C6573606-0F9D-BB97-8C8B-C41DC66D2551}"/>
              </a:ext>
            </a:extLst>
          </p:cNvPr>
          <p:cNvSpPr txBox="1"/>
          <p:nvPr/>
        </p:nvSpPr>
        <p:spPr>
          <a:xfrm>
            <a:off x="10576" y="6092412"/>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b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Tree>
    <p:extLst>
      <p:ext uri="{BB962C8B-B14F-4D97-AF65-F5344CB8AC3E}">
        <p14:creationId xmlns:p14="http://schemas.microsoft.com/office/powerpoint/2010/main" val="112790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22" presetClass="entr" presetSubtype="8" fill="hold" nodeType="withEffect">
                                  <p:stCondLst>
                                    <p:cond delay="0"/>
                                  </p:stCondLst>
                                  <p:childTnLst>
                                    <p:set>
                                      <p:cBhvr>
                                        <p:cTn id="63" dur="1" fill="hold">
                                          <p:stCondLst>
                                            <p:cond delay="0"/>
                                          </p:stCondLst>
                                        </p:cTn>
                                        <p:tgtEl>
                                          <p:spTgt spid="947"/>
                                        </p:tgtEl>
                                        <p:attrNameLst>
                                          <p:attrName>style.visibility</p:attrName>
                                        </p:attrNameLst>
                                      </p:cBhvr>
                                      <p:to>
                                        <p:strVal val="visible"/>
                                      </p:to>
                                    </p:set>
                                    <p:animEffect transition="in" filter="wipe(left)">
                                      <p:cBhvr>
                                        <p:cTn id="64" dur="500"/>
                                        <p:tgtEl>
                                          <p:spTgt spid="947"/>
                                        </p:tgtEl>
                                      </p:cBhvr>
                                    </p:animEffect>
                                  </p:childTnLst>
                                </p:cTn>
                              </p:par>
                              <p:par>
                                <p:cTn id="65" presetID="22" presetClass="entr" presetSubtype="8" fill="hold" nodeType="withEffect">
                                  <p:stCondLst>
                                    <p:cond delay="0"/>
                                  </p:stCondLst>
                                  <p:childTnLst>
                                    <p:set>
                                      <p:cBhvr>
                                        <p:cTn id="66" dur="1" fill="hold">
                                          <p:stCondLst>
                                            <p:cond delay="0"/>
                                          </p:stCondLst>
                                        </p:cTn>
                                        <p:tgtEl>
                                          <p:spTgt spid="955"/>
                                        </p:tgtEl>
                                        <p:attrNameLst>
                                          <p:attrName>style.visibility</p:attrName>
                                        </p:attrNameLst>
                                      </p:cBhvr>
                                      <p:to>
                                        <p:strVal val="visible"/>
                                      </p:to>
                                    </p:set>
                                    <p:animEffect transition="in" filter="wipe(left)">
                                      <p:cBhvr>
                                        <p:cTn id="67" dur="500"/>
                                        <p:tgtEl>
                                          <p:spTgt spid="955"/>
                                        </p:tgtEl>
                                      </p:cBhvr>
                                    </p:animEffect>
                                  </p:childTnLst>
                                </p:cTn>
                              </p:par>
                              <p:par>
                                <p:cTn id="68" presetID="22" presetClass="entr" presetSubtype="8" fill="hold" nodeType="withEffect">
                                  <p:stCondLst>
                                    <p:cond delay="0"/>
                                  </p:stCondLst>
                                  <p:childTnLst>
                                    <p:set>
                                      <p:cBhvr>
                                        <p:cTn id="69" dur="1" fill="hold">
                                          <p:stCondLst>
                                            <p:cond delay="0"/>
                                          </p:stCondLst>
                                        </p:cTn>
                                        <p:tgtEl>
                                          <p:spTgt spid="647"/>
                                        </p:tgtEl>
                                        <p:attrNameLst>
                                          <p:attrName>style.visibility</p:attrName>
                                        </p:attrNameLst>
                                      </p:cBhvr>
                                      <p:to>
                                        <p:strVal val="visible"/>
                                      </p:to>
                                    </p:set>
                                    <p:animEffect transition="in" filter="wipe(left)">
                                      <p:cBhvr>
                                        <p:cTn id="70" dur="500"/>
                                        <p:tgtEl>
                                          <p:spTgt spid="647"/>
                                        </p:tgtEl>
                                      </p:cBhvr>
                                    </p:animEffect>
                                  </p:childTnLst>
                                </p:cTn>
                              </p:par>
                              <p:par>
                                <p:cTn id="71" presetID="22" presetClass="entr" presetSubtype="8" fill="hold" nodeType="withEffect">
                                  <p:stCondLst>
                                    <p:cond delay="0"/>
                                  </p:stCondLst>
                                  <p:childTnLst>
                                    <p:set>
                                      <p:cBhvr>
                                        <p:cTn id="72" dur="1" fill="hold">
                                          <p:stCondLst>
                                            <p:cond delay="0"/>
                                          </p:stCondLst>
                                        </p:cTn>
                                        <p:tgtEl>
                                          <p:spTgt spid="655"/>
                                        </p:tgtEl>
                                        <p:attrNameLst>
                                          <p:attrName>style.visibility</p:attrName>
                                        </p:attrNameLst>
                                      </p:cBhvr>
                                      <p:to>
                                        <p:strVal val="visible"/>
                                      </p:to>
                                    </p:set>
                                    <p:animEffect transition="in" filter="wipe(left)">
                                      <p:cBhvr>
                                        <p:cTn id="73" dur="500"/>
                                        <p:tgtEl>
                                          <p:spTgt spid="6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 name="TextBox 899">
            <a:extLst>
              <a:ext uri="{FF2B5EF4-FFF2-40B4-BE49-F238E27FC236}">
                <a16:creationId xmlns:a16="http://schemas.microsoft.com/office/drawing/2014/main" id="{AA270CDE-BC4C-D50D-E083-2E34C010BBB9}"/>
              </a:ext>
            </a:extLst>
          </p:cNvPr>
          <p:cNvSpPr txBox="1"/>
          <p:nvPr/>
        </p:nvSpPr>
        <p:spPr>
          <a:xfrm>
            <a:off x="10576" y="6092412"/>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b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14737"/>
            <a:chOff x="7868816" y="2300187"/>
            <a:chExt cx="1081825" cy="1314737"/>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45592"/>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39A882"/>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24699" y="126278"/>
            <a:ext cx="8894602" cy="925840"/>
          </a:xfrm>
        </p:spPr>
        <p:txBody>
          <a:bodyPr>
            <a:noAutofit/>
          </a:bodyPr>
          <a:lstStyle/>
          <a:p>
            <a:r>
              <a:rPr lang="en-US" sz="3600" dirty="0"/>
              <a:t>Background: </a:t>
            </a:r>
            <a:br>
              <a:rPr lang="en-US" sz="3600" dirty="0"/>
            </a:br>
            <a:r>
              <a:rPr lang="en-US" sz="2800" dirty="0"/>
              <a:t>Bulk Bitwise Arithmetic Operations (II)</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158575" y="4141275"/>
              <a:ext cx="2888068" cy="1695189"/>
              <a:chOff x="158575" y="4141275"/>
              <a:chExt cx="28880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1585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rgbClr val="39A882"/>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14995"/>
            <a:ext cx="0" cy="19668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764297" y="4416325"/>
            <a:ext cx="980450" cy="338554"/>
            <a:chOff x="5628542" y="5588905"/>
            <a:chExt cx="1056694" cy="364881"/>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364881"/>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flipV="1">
                <a:off x="6004718" y="5730272"/>
                <a:ext cx="680518" cy="7783"/>
              </a:xfrm>
              <a:prstGeom prst="line">
                <a:avLst/>
              </a:prstGeom>
              <a:solidFill>
                <a:schemeClr val="tx1"/>
              </a:solidFill>
              <a:ln w="31750" cap="flat" cmpd="sng" algn="ctr">
                <a:solidFill>
                  <a:srgbClr val="C00000"/>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rgbClr val="C00000"/>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rgbClr val="C00000"/>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947" name="Group 946">
            <a:extLst>
              <a:ext uri="{FF2B5EF4-FFF2-40B4-BE49-F238E27FC236}">
                <a16:creationId xmlns:a16="http://schemas.microsoft.com/office/drawing/2014/main" id="{53404456-F63D-0553-C635-0FE125E28395}"/>
              </a:ext>
            </a:extLst>
          </p:cNvPr>
          <p:cNvGrpSpPr/>
          <p:nvPr/>
        </p:nvGrpSpPr>
        <p:grpSpPr>
          <a:xfrm>
            <a:off x="1969462" y="3321630"/>
            <a:ext cx="1184734" cy="191086"/>
            <a:chOff x="2058103" y="2017072"/>
            <a:chExt cx="1184734" cy="191086"/>
          </a:xfrm>
          <a:solidFill>
            <a:srgbClr val="FCC83A"/>
          </a:solidFill>
        </p:grpSpPr>
        <p:cxnSp>
          <p:nvCxnSpPr>
            <p:cNvPr id="949" name="Straight Connector 948">
              <a:extLst>
                <a:ext uri="{FF2B5EF4-FFF2-40B4-BE49-F238E27FC236}">
                  <a16:creationId xmlns:a16="http://schemas.microsoft.com/office/drawing/2014/main" id="{34680D0F-C24D-8926-7E4E-30C775A64CA6}"/>
                </a:ext>
              </a:extLst>
            </p:cNvPr>
            <p:cNvCxnSpPr>
              <a:cxnSpLocks/>
              <a:stCxn id="954" idx="6"/>
            </p:cNvCxnSpPr>
            <p:nvPr/>
          </p:nvCxnSpPr>
          <p:spPr>
            <a:xfrm flipH="1">
              <a:off x="2058103"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A1143C40-5917-FBB2-7688-241FBE16DE01}"/>
                </a:ext>
              </a:extLst>
            </p:cNvPr>
            <p:cNvSpPr/>
            <p:nvPr/>
          </p:nvSpPr>
          <p:spPr>
            <a:xfrm>
              <a:off x="213453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1" name="Oval 950">
              <a:extLst>
                <a:ext uri="{FF2B5EF4-FFF2-40B4-BE49-F238E27FC236}">
                  <a16:creationId xmlns:a16="http://schemas.microsoft.com/office/drawing/2014/main" id="{38EAC001-3F01-B207-FFBA-F44B5AA14C2D}"/>
                </a:ext>
              </a:extLst>
            </p:cNvPr>
            <p:cNvSpPr/>
            <p:nvPr/>
          </p:nvSpPr>
          <p:spPr>
            <a:xfrm>
              <a:off x="236384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2" name="Oval 951">
              <a:extLst>
                <a:ext uri="{FF2B5EF4-FFF2-40B4-BE49-F238E27FC236}">
                  <a16:creationId xmlns:a16="http://schemas.microsoft.com/office/drawing/2014/main" id="{066D7D92-9E04-BC24-F109-752975FD0AD5}"/>
                </a:ext>
              </a:extLst>
            </p:cNvPr>
            <p:cNvSpPr/>
            <p:nvPr/>
          </p:nvSpPr>
          <p:spPr>
            <a:xfrm>
              <a:off x="2593144"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3" name="Oval 952">
              <a:extLst>
                <a:ext uri="{FF2B5EF4-FFF2-40B4-BE49-F238E27FC236}">
                  <a16:creationId xmlns:a16="http://schemas.microsoft.com/office/drawing/2014/main" id="{EC220EFF-575C-219A-6471-2F6ED5A3DB19}"/>
                </a:ext>
              </a:extLst>
            </p:cNvPr>
            <p:cNvSpPr/>
            <p:nvPr/>
          </p:nvSpPr>
          <p:spPr>
            <a:xfrm>
              <a:off x="282244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E0C6A296-F92E-DF08-7EE5-F6FC4C1AE931}"/>
                </a:ext>
              </a:extLst>
            </p:cNvPr>
            <p:cNvSpPr/>
            <p:nvPr/>
          </p:nvSpPr>
          <p:spPr>
            <a:xfrm>
              <a:off x="305175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5" name="Group 954">
            <a:extLst>
              <a:ext uri="{FF2B5EF4-FFF2-40B4-BE49-F238E27FC236}">
                <a16:creationId xmlns:a16="http://schemas.microsoft.com/office/drawing/2014/main" id="{4E5F2659-2284-E4AB-A93F-87573B8FF20C}"/>
              </a:ext>
            </a:extLst>
          </p:cNvPr>
          <p:cNvGrpSpPr/>
          <p:nvPr/>
        </p:nvGrpSpPr>
        <p:grpSpPr>
          <a:xfrm>
            <a:off x="3526990" y="3321630"/>
            <a:ext cx="1184734" cy="191086"/>
            <a:chOff x="3615631" y="2017072"/>
            <a:chExt cx="1184734" cy="191086"/>
          </a:xfrm>
          <a:solidFill>
            <a:srgbClr val="FCC83A"/>
          </a:solidFill>
        </p:grpSpPr>
        <p:cxnSp>
          <p:nvCxnSpPr>
            <p:cNvPr id="957" name="Straight Connector 956">
              <a:extLst>
                <a:ext uri="{FF2B5EF4-FFF2-40B4-BE49-F238E27FC236}">
                  <a16:creationId xmlns:a16="http://schemas.microsoft.com/office/drawing/2014/main" id="{D2B9753A-9A70-5547-550D-3CEC6E88AA8E}"/>
                </a:ext>
              </a:extLst>
            </p:cNvPr>
            <p:cNvCxnSpPr>
              <a:cxnSpLocks/>
            </p:cNvCxnSpPr>
            <p:nvPr/>
          </p:nvCxnSpPr>
          <p:spPr>
            <a:xfrm flipH="1" flipV="1">
              <a:off x="3615631" y="2112616"/>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958" name="Oval 957">
              <a:extLst>
                <a:ext uri="{FF2B5EF4-FFF2-40B4-BE49-F238E27FC236}">
                  <a16:creationId xmlns:a16="http://schemas.microsoft.com/office/drawing/2014/main" id="{3CA216EA-427F-5B0E-6170-ADB27B77C319}"/>
                </a:ext>
              </a:extLst>
            </p:cNvPr>
            <p:cNvSpPr/>
            <p:nvPr/>
          </p:nvSpPr>
          <p:spPr>
            <a:xfrm>
              <a:off x="369206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9" name="Oval 958">
              <a:extLst>
                <a:ext uri="{FF2B5EF4-FFF2-40B4-BE49-F238E27FC236}">
                  <a16:creationId xmlns:a16="http://schemas.microsoft.com/office/drawing/2014/main" id="{4F1BE462-9747-D4C4-038C-C6993D4F084D}"/>
                </a:ext>
              </a:extLst>
            </p:cNvPr>
            <p:cNvSpPr/>
            <p:nvPr/>
          </p:nvSpPr>
          <p:spPr>
            <a:xfrm>
              <a:off x="392136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4DA1DA3B-2793-BC0A-C581-A915C4466F95}"/>
                </a:ext>
              </a:extLst>
            </p:cNvPr>
            <p:cNvSpPr/>
            <p:nvPr/>
          </p:nvSpPr>
          <p:spPr>
            <a:xfrm>
              <a:off x="4150672"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5" name="Oval 644">
              <a:extLst>
                <a:ext uri="{FF2B5EF4-FFF2-40B4-BE49-F238E27FC236}">
                  <a16:creationId xmlns:a16="http://schemas.microsoft.com/office/drawing/2014/main" id="{E3B54952-EB76-3556-CE5B-D24F5CDFEFE3}"/>
                </a:ext>
              </a:extLst>
            </p:cNvPr>
            <p:cNvSpPr/>
            <p:nvPr/>
          </p:nvSpPr>
          <p:spPr>
            <a:xfrm>
              <a:off x="437997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B56232A-1761-D3E8-816A-CB69732AA94C}"/>
                </a:ext>
              </a:extLst>
            </p:cNvPr>
            <p:cNvSpPr/>
            <p:nvPr/>
          </p:nvSpPr>
          <p:spPr>
            <a:xfrm>
              <a:off x="460927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216241BD-D44A-44FF-526E-6A2EC75075C8}"/>
              </a:ext>
            </a:extLst>
          </p:cNvPr>
          <p:cNvGrpSpPr/>
          <p:nvPr/>
        </p:nvGrpSpPr>
        <p:grpSpPr>
          <a:xfrm>
            <a:off x="5093662" y="3321630"/>
            <a:ext cx="1184734" cy="191086"/>
            <a:chOff x="5182303" y="2017072"/>
            <a:chExt cx="1184734" cy="191086"/>
          </a:xfrm>
          <a:solidFill>
            <a:srgbClr val="FCC83A"/>
          </a:solidFill>
        </p:grpSpPr>
        <p:cxnSp>
          <p:nvCxnSpPr>
            <p:cNvPr id="649" name="Straight Connector 648">
              <a:extLst>
                <a:ext uri="{FF2B5EF4-FFF2-40B4-BE49-F238E27FC236}">
                  <a16:creationId xmlns:a16="http://schemas.microsoft.com/office/drawing/2014/main" id="{08BBAA2A-6283-E408-09AD-7EC865B1A736}"/>
                </a:ext>
              </a:extLst>
            </p:cNvPr>
            <p:cNvCxnSpPr>
              <a:cxnSpLocks/>
              <a:stCxn id="654" idx="6"/>
            </p:cNvCxnSpPr>
            <p:nvPr/>
          </p:nvCxnSpPr>
          <p:spPr>
            <a:xfrm flipH="1">
              <a:off x="5182303"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BE083B6C-95DC-DE5E-7FF2-49D254149BB6}"/>
                </a:ext>
              </a:extLst>
            </p:cNvPr>
            <p:cNvSpPr/>
            <p:nvPr/>
          </p:nvSpPr>
          <p:spPr>
            <a:xfrm>
              <a:off x="525873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3BEBE7A5-16AB-30B4-1DDF-57606C27DEBF}"/>
                </a:ext>
              </a:extLst>
            </p:cNvPr>
            <p:cNvSpPr/>
            <p:nvPr/>
          </p:nvSpPr>
          <p:spPr>
            <a:xfrm>
              <a:off x="548804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2" name="Oval 651">
              <a:extLst>
                <a:ext uri="{FF2B5EF4-FFF2-40B4-BE49-F238E27FC236}">
                  <a16:creationId xmlns:a16="http://schemas.microsoft.com/office/drawing/2014/main" id="{C137ED40-0EE8-A59B-09EF-2CA4262683C3}"/>
                </a:ext>
              </a:extLst>
            </p:cNvPr>
            <p:cNvSpPr/>
            <p:nvPr/>
          </p:nvSpPr>
          <p:spPr>
            <a:xfrm>
              <a:off x="5717344"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3" name="Oval 652">
              <a:extLst>
                <a:ext uri="{FF2B5EF4-FFF2-40B4-BE49-F238E27FC236}">
                  <a16:creationId xmlns:a16="http://schemas.microsoft.com/office/drawing/2014/main" id="{83EBB039-EE17-7D77-8B45-B302BE565F2B}"/>
                </a:ext>
              </a:extLst>
            </p:cNvPr>
            <p:cNvSpPr/>
            <p:nvPr/>
          </p:nvSpPr>
          <p:spPr>
            <a:xfrm>
              <a:off x="594664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F91AA07D-049E-31F6-70B4-B5EE061CB590}"/>
                </a:ext>
              </a:extLst>
            </p:cNvPr>
            <p:cNvSpPr/>
            <p:nvPr/>
          </p:nvSpPr>
          <p:spPr>
            <a:xfrm>
              <a:off x="617595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5" name="Group 654">
            <a:extLst>
              <a:ext uri="{FF2B5EF4-FFF2-40B4-BE49-F238E27FC236}">
                <a16:creationId xmlns:a16="http://schemas.microsoft.com/office/drawing/2014/main" id="{0D7924AC-ABFA-E932-B13C-0FB494BCE30D}"/>
              </a:ext>
            </a:extLst>
          </p:cNvPr>
          <p:cNvGrpSpPr/>
          <p:nvPr/>
        </p:nvGrpSpPr>
        <p:grpSpPr>
          <a:xfrm>
            <a:off x="6651190" y="3321630"/>
            <a:ext cx="1184734" cy="191086"/>
            <a:chOff x="6739831" y="2017072"/>
            <a:chExt cx="1184734" cy="191086"/>
          </a:xfrm>
          <a:solidFill>
            <a:srgbClr val="FCC83A"/>
          </a:solidFill>
        </p:grpSpPr>
        <p:cxnSp>
          <p:nvCxnSpPr>
            <p:cNvPr id="657" name="Straight Connector 656">
              <a:extLst>
                <a:ext uri="{FF2B5EF4-FFF2-40B4-BE49-F238E27FC236}">
                  <a16:creationId xmlns:a16="http://schemas.microsoft.com/office/drawing/2014/main" id="{EECA6AB2-6ABB-8020-AEAA-67EC42C472FB}"/>
                </a:ext>
              </a:extLst>
            </p:cNvPr>
            <p:cNvCxnSpPr>
              <a:cxnSpLocks/>
              <a:stCxn id="662" idx="6"/>
            </p:cNvCxnSpPr>
            <p:nvPr/>
          </p:nvCxnSpPr>
          <p:spPr>
            <a:xfrm flipH="1">
              <a:off x="6739831"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658" name="Oval 657">
              <a:extLst>
                <a:ext uri="{FF2B5EF4-FFF2-40B4-BE49-F238E27FC236}">
                  <a16:creationId xmlns:a16="http://schemas.microsoft.com/office/drawing/2014/main" id="{096090EE-2BC7-DC9C-A796-D370958D0E02}"/>
                </a:ext>
              </a:extLst>
            </p:cNvPr>
            <p:cNvSpPr/>
            <p:nvPr/>
          </p:nvSpPr>
          <p:spPr>
            <a:xfrm>
              <a:off x="681626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EF73B7BE-8602-FDBE-9D10-0DB6F1B50A69}"/>
                </a:ext>
              </a:extLst>
            </p:cNvPr>
            <p:cNvSpPr/>
            <p:nvPr/>
          </p:nvSpPr>
          <p:spPr>
            <a:xfrm>
              <a:off x="704556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0" name="Oval 659">
              <a:extLst>
                <a:ext uri="{FF2B5EF4-FFF2-40B4-BE49-F238E27FC236}">
                  <a16:creationId xmlns:a16="http://schemas.microsoft.com/office/drawing/2014/main" id="{6C65E983-2E62-11FE-5DFF-592C169C40A1}"/>
                </a:ext>
              </a:extLst>
            </p:cNvPr>
            <p:cNvSpPr/>
            <p:nvPr/>
          </p:nvSpPr>
          <p:spPr>
            <a:xfrm>
              <a:off x="7274872"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1" name="Oval 660">
              <a:extLst>
                <a:ext uri="{FF2B5EF4-FFF2-40B4-BE49-F238E27FC236}">
                  <a16:creationId xmlns:a16="http://schemas.microsoft.com/office/drawing/2014/main" id="{DC3435CF-E690-60B8-9C3B-1627F9BC402D}"/>
                </a:ext>
              </a:extLst>
            </p:cNvPr>
            <p:cNvSpPr/>
            <p:nvPr/>
          </p:nvSpPr>
          <p:spPr>
            <a:xfrm>
              <a:off x="750417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7DA28EEB-63AB-C139-81CF-584C4B987358}"/>
                </a:ext>
              </a:extLst>
            </p:cNvPr>
            <p:cNvSpPr/>
            <p:nvPr/>
          </p:nvSpPr>
          <p:spPr>
            <a:xfrm>
              <a:off x="773347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72D37354-B3D4-EF34-AEEB-89AAF16E7A79}"/>
              </a:ext>
            </a:extLst>
          </p:cNvPr>
          <p:cNvSpPr/>
          <p:nvPr/>
        </p:nvSpPr>
        <p:spPr>
          <a:xfrm>
            <a:off x="6683842" y="5769592"/>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99" name="Straight Connector 698">
            <a:extLst>
              <a:ext uri="{FF2B5EF4-FFF2-40B4-BE49-F238E27FC236}">
                <a16:creationId xmlns:a16="http://schemas.microsoft.com/office/drawing/2014/main" id="{F743A0DB-5327-3158-05FA-F5DF3D808B3D}"/>
              </a:ext>
            </a:extLst>
          </p:cNvPr>
          <p:cNvCxnSpPr>
            <a:cxnSpLocks/>
          </p:cNvCxnSpPr>
          <p:nvPr/>
        </p:nvCxnSpPr>
        <p:spPr>
          <a:xfrm>
            <a:off x="6394279" y="4916704"/>
            <a:ext cx="0" cy="72222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27E0BE55-F3DB-E452-6341-0DD49C421126}"/>
              </a:ext>
            </a:extLst>
          </p:cNvPr>
          <p:cNvCxnSpPr>
            <a:cxnSpLocks/>
            <a:endCxn id="773" idx="2"/>
          </p:cNvCxnSpPr>
          <p:nvPr/>
        </p:nvCxnSpPr>
        <p:spPr>
          <a:xfrm>
            <a:off x="6567896" y="5172271"/>
            <a:ext cx="908503" cy="998"/>
          </a:xfrm>
          <a:prstGeom prst="line">
            <a:avLst/>
          </a:prstGeom>
          <a:ln w="31750"/>
        </p:spPr>
        <p:style>
          <a:lnRef idx="1">
            <a:schemeClr val="dk1"/>
          </a:lnRef>
          <a:fillRef idx="0">
            <a:schemeClr val="dk1"/>
          </a:fillRef>
          <a:effectRef idx="0">
            <a:schemeClr val="dk1"/>
          </a:effectRef>
          <a:fontRef idx="minor">
            <a:schemeClr val="tx1"/>
          </a:fontRef>
        </p:style>
      </p:cxn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803073" cy="338554"/>
            <a:chOff x="5609762" y="4441271"/>
            <a:chExt cx="865523" cy="364881"/>
          </a:xfrm>
        </p:grpSpPr>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465450"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grpSp>
      <p:cxnSp>
        <p:nvCxnSpPr>
          <p:cNvPr id="705" name="Straight Connector 704">
            <a:extLst>
              <a:ext uri="{FF2B5EF4-FFF2-40B4-BE49-F238E27FC236}">
                <a16:creationId xmlns:a16="http://schemas.microsoft.com/office/drawing/2014/main" id="{586D4E62-2827-F7BF-1706-4049B464FE5B}"/>
              </a:ext>
            </a:extLst>
          </p:cNvPr>
          <p:cNvCxnSpPr>
            <a:cxnSpLocks/>
          </p:cNvCxnSpPr>
          <p:nvPr/>
        </p:nvCxnSpPr>
        <p:spPr>
          <a:xfrm>
            <a:off x="6557123" y="5156571"/>
            <a:ext cx="0" cy="657098"/>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4897228"/>
            <a:ext cx="0" cy="29085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97" name="Curved Right Arrow 896">
            <a:extLst>
              <a:ext uri="{FF2B5EF4-FFF2-40B4-BE49-F238E27FC236}">
                <a16:creationId xmlns:a16="http://schemas.microsoft.com/office/drawing/2014/main" id="{FF60E9D0-1805-0F0D-5D6A-5582C723AE89}"/>
              </a:ext>
            </a:extLst>
          </p:cNvPr>
          <p:cNvSpPr/>
          <p:nvPr/>
        </p:nvSpPr>
        <p:spPr>
          <a:xfrm>
            <a:off x="464641" y="2444668"/>
            <a:ext cx="493267" cy="1186022"/>
          </a:xfrm>
          <a:prstGeom prst="curvedRightArrow">
            <a:avLst>
              <a:gd name="adj1" fmla="val 25000"/>
              <a:gd name="adj2" fmla="val 50000"/>
              <a:gd name="adj3" fmla="val 25000"/>
            </a:avLst>
          </a:prstGeom>
          <a:solidFill>
            <a:srgbClr val="C0000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98" name="TextBox 897">
            <a:extLst>
              <a:ext uri="{FF2B5EF4-FFF2-40B4-BE49-F238E27FC236}">
                <a16:creationId xmlns:a16="http://schemas.microsoft.com/office/drawing/2014/main" id="{4B2BD913-1301-666C-C7DC-FA68BC729253}"/>
              </a:ext>
            </a:extLst>
          </p:cNvPr>
          <p:cNvSpPr txBox="1"/>
          <p:nvPr/>
        </p:nvSpPr>
        <p:spPr>
          <a:xfrm rot="16200000">
            <a:off x="-710806" y="2779374"/>
            <a:ext cx="1994111" cy="369332"/>
          </a:xfrm>
          <a:prstGeom prst="rect">
            <a:avLst/>
          </a:prstGeom>
          <a:noFill/>
        </p:spPr>
        <p:txBody>
          <a:bodyPr wrap="square">
            <a:spAutoFit/>
          </a:bodyPr>
          <a:lstStyle/>
          <a:p>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repeat for N bits</a:t>
            </a:r>
            <a:endParaRPr lang="en-US" dirty="0">
              <a:solidFill>
                <a:srgbClr val="C00000"/>
              </a:solidFill>
            </a:endParaRPr>
          </a:p>
        </p:txBody>
      </p:sp>
      <p:sp>
        <p:nvSpPr>
          <p:cNvPr id="899" name="TextBox 898">
            <a:extLst>
              <a:ext uri="{FF2B5EF4-FFF2-40B4-BE49-F238E27FC236}">
                <a16:creationId xmlns:a16="http://schemas.microsoft.com/office/drawing/2014/main" id="{B782B7FB-7C99-945F-5E1C-767B59F3C901}"/>
              </a:ext>
            </a:extLst>
          </p:cNvPr>
          <p:cNvSpPr txBox="1"/>
          <p:nvPr/>
        </p:nvSpPr>
        <p:spPr>
          <a:xfrm>
            <a:off x="7868816" y="3009240"/>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bg1">
                    <a:lumMod val="50000"/>
                  </a:schemeClr>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chemeClr val="bg1">
                    <a:lumMod val="50000"/>
                  </a:schemeClr>
                </a:solidFill>
                <a:effectLst/>
                <a:uLnTx/>
                <a:uFillTx/>
                <a:latin typeface="Avenir Next" panose="020B0503020202020204" pitchFamily="34" charset="0"/>
                <a:ea typeface="+mn-ea"/>
                <a:cs typeface="+mn-cs"/>
              </a:rPr>
              <a:t>Sum</a:t>
            </a:r>
            <a:r>
              <a:rPr kumimoji="0" lang="en-US" sz="1800" b="1" i="1" u="none" strike="noStrike" kern="1200" cap="none" spc="0" normalizeH="0" baseline="-25000" noProof="0" dirty="0" err="1">
                <a:ln>
                  <a:noFill/>
                </a:ln>
                <a:solidFill>
                  <a:schemeClr val="bg1">
                    <a:lumMod val="50000"/>
                  </a:schemeClr>
                </a:solidFill>
                <a:effectLst/>
                <a:uLnTx/>
                <a:uFillTx/>
                <a:latin typeface="Avenir Next" panose="020B0503020202020204" pitchFamily="34" charset="0"/>
                <a:ea typeface="+mn-ea"/>
                <a:cs typeface="+mn-cs"/>
              </a:rPr>
              <a:t>N</a:t>
            </a:r>
            <a:endParaRPr kumimoji="0" lang="en-US" sz="1800" b="0" i="1" u="none" strike="noStrike" kern="1200" cap="none" spc="0" normalizeH="0" baseline="-25000" noProof="0" dirty="0">
              <a:ln>
                <a:noFill/>
              </a:ln>
              <a:solidFill>
                <a:schemeClr val="bg1">
                  <a:lumMod val="50000"/>
                </a:schemeClr>
              </a:solidFill>
              <a:effectLst/>
              <a:uLnTx/>
              <a:uFillTx/>
              <a:latin typeface="Calibri" panose="020F0502020204030204"/>
              <a:ea typeface="+mn-ea"/>
              <a:cs typeface="+mn-cs"/>
            </a:endParaRPr>
          </a:p>
        </p:txBody>
      </p:sp>
      <p:sp>
        <p:nvSpPr>
          <p:cNvPr id="905" name="Rectangle 904">
            <a:extLst>
              <a:ext uri="{FF2B5EF4-FFF2-40B4-BE49-F238E27FC236}">
                <a16:creationId xmlns:a16="http://schemas.microsoft.com/office/drawing/2014/main" id="{F627B7DC-F5CA-63DF-4E1B-BAA5E6CEF9DB}"/>
              </a:ext>
            </a:extLst>
          </p:cNvPr>
          <p:cNvSpPr/>
          <p:nvPr/>
        </p:nvSpPr>
        <p:spPr>
          <a:xfrm>
            <a:off x="0" y="1184111"/>
            <a:ext cx="9144000" cy="5339188"/>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06" name="Rectangle 905">
            <a:extLst>
              <a:ext uri="{FF2B5EF4-FFF2-40B4-BE49-F238E27FC236}">
                <a16:creationId xmlns:a16="http://schemas.microsoft.com/office/drawing/2014/main" id="{C6D2C4ED-9C81-7F66-92CE-7EC660BCCD5A}"/>
              </a:ext>
            </a:extLst>
          </p:cNvPr>
          <p:cNvSpPr/>
          <p:nvPr/>
        </p:nvSpPr>
        <p:spPr>
          <a:xfrm>
            <a:off x="0" y="3040380"/>
            <a:ext cx="9144000" cy="777240"/>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Processing-Using-DRAM architectures (e.g., SIMDRAM) are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very-wide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(e.g., 65,536 wide) bit-serial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 engines </a:t>
            </a:r>
          </a:p>
        </p:txBody>
      </p:sp>
    </p:spTree>
    <p:extLst>
      <p:ext uri="{BB962C8B-B14F-4D97-AF65-F5344CB8AC3E}">
        <p14:creationId xmlns:p14="http://schemas.microsoft.com/office/powerpoint/2010/main" val="336919366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PUD in Commodity Off-the-Shelf (COTS) DRAM</a:t>
            </a:r>
          </a:p>
        </p:txBody>
      </p:sp>
      <p:sp>
        <p:nvSpPr>
          <p:cNvPr id="4" name="Rectangle 3">
            <a:extLst>
              <a:ext uri="{FF2B5EF4-FFF2-40B4-BE49-F238E27FC236}">
                <a16:creationId xmlns:a16="http://schemas.microsoft.com/office/drawing/2014/main" id="{2CA46216-5854-EE26-C892-1B06775A3BCB}"/>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Commodity off-the-shelf DRAM chips can</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perform bulk bitwise operations without hardware modifications</a:t>
            </a:r>
            <a:endParaRPr lang="en-US" sz="2200" b="1" dirty="0">
              <a:solidFill>
                <a:schemeClr val="tx1"/>
              </a:solidFill>
              <a:latin typeface="Avenir Next" panose="020B0503020202020204" pitchFamily="34" charset="0"/>
            </a:endParaRPr>
          </a:p>
        </p:txBody>
      </p:sp>
      <p:pic>
        <p:nvPicPr>
          <p:cNvPr id="7" name="Picture 6">
            <a:extLst>
              <a:ext uri="{FF2B5EF4-FFF2-40B4-BE49-F238E27FC236}">
                <a16:creationId xmlns:a16="http://schemas.microsoft.com/office/drawing/2014/main" id="{509DCA8E-5283-F03D-C4BF-6B468AAB2A70}"/>
              </a:ext>
            </a:extLst>
          </p:cNvPr>
          <p:cNvPicPr>
            <a:picLocks noChangeAspect="1"/>
          </p:cNvPicPr>
          <p:nvPr/>
        </p:nvPicPr>
        <p:blipFill rotWithShape="1">
          <a:blip r:embed="rId3"/>
          <a:srcRect b="14491"/>
          <a:stretch/>
        </p:blipFill>
        <p:spPr>
          <a:xfrm>
            <a:off x="1083364" y="2235782"/>
            <a:ext cx="6977271" cy="3492930"/>
          </a:xfrm>
          <a:prstGeom prst="rect">
            <a:avLst/>
          </a:prstGeom>
          <a:ln w="38100">
            <a:solidFill>
              <a:schemeClr val="accent4"/>
            </a:solidFill>
          </a:ln>
        </p:spPr>
      </p:pic>
      <p:sp>
        <p:nvSpPr>
          <p:cNvPr id="9" name="TextBox 8">
            <a:extLst>
              <a:ext uri="{FF2B5EF4-FFF2-40B4-BE49-F238E27FC236}">
                <a16:creationId xmlns:a16="http://schemas.microsoft.com/office/drawing/2014/main" id="{BD74B801-C862-123B-3956-8A0D5CE6201B}"/>
              </a:ext>
            </a:extLst>
          </p:cNvPr>
          <p:cNvSpPr txBox="1"/>
          <p:nvPr/>
        </p:nvSpPr>
        <p:spPr>
          <a:xfrm>
            <a:off x="-1" y="5928098"/>
            <a:ext cx="9144000" cy="461665"/>
          </a:xfrm>
          <a:prstGeom prst="rect">
            <a:avLst/>
          </a:prstGeom>
          <a:noFill/>
        </p:spPr>
        <p:txBody>
          <a:bodyPr wrap="square">
            <a:spAutoFit/>
          </a:bodyPr>
          <a:lstStyle/>
          <a:p>
            <a:pPr algn="ctr"/>
            <a:r>
              <a:rPr lang="en-US" sz="2400" b="1" dirty="0">
                <a:latin typeface="Avenir Next" panose="020B0503020202020204" pitchFamily="34" charset="0"/>
                <a:hlinkClick r:id="rId4"/>
              </a:rPr>
              <a:t>https://arxiv.org/pdf/2402.18736.pdf</a:t>
            </a:r>
            <a:r>
              <a:rPr lang="en-US" sz="2400" b="1" dirty="0">
                <a:latin typeface="Avenir Next" panose="020B0503020202020204" pitchFamily="34" charset="0"/>
              </a:rPr>
              <a:t> </a:t>
            </a:r>
          </a:p>
        </p:txBody>
      </p:sp>
    </p:spTree>
    <p:extLst>
      <p:ext uri="{BB962C8B-B14F-4D97-AF65-F5344CB8AC3E}">
        <p14:creationId xmlns:p14="http://schemas.microsoft.com/office/powerpoint/2010/main" val="325023045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690331-46A6-747E-D575-532D29B1E5E3}"/>
            </a:ext>
          </a:extLst>
        </p:cNvPr>
        <p:cNvGrpSpPr/>
        <p:nvPr/>
      </p:nvGrpSpPr>
      <p:grpSpPr>
        <a:xfrm>
          <a:off x="0" y="0"/>
          <a:ext cx="0" cy="0"/>
          <a:chOff x="0" y="0"/>
          <a:chExt cx="0" cy="0"/>
        </a:xfrm>
      </p:grpSpPr>
      <p:sp>
        <p:nvSpPr>
          <p:cNvPr id="85" name="Title 1">
            <a:extLst>
              <a:ext uri="{FF2B5EF4-FFF2-40B4-BE49-F238E27FC236}">
                <a16:creationId xmlns:a16="http://schemas.microsoft.com/office/drawing/2014/main" id="{A0BF504C-FDC0-A2ED-FD65-3B8992A719AD}"/>
              </a:ext>
            </a:extLst>
          </p:cNvPr>
          <p:cNvSpPr txBox="1">
            <a:spLocks/>
          </p:cNvSpPr>
          <p:nvPr/>
        </p:nvSpPr>
        <p:spPr>
          <a:xfrm>
            <a:off x="44312" y="1064927"/>
            <a:ext cx="9143999" cy="936000"/>
          </a:xfrm>
          <a:prstGeom prst="rect">
            <a:avLst/>
          </a:prstGeom>
          <a:noFill/>
        </p:spPr>
        <p:txBody>
          <a:bodyPr anchor="ctr"/>
          <a:lstStyle>
            <a:lvl1pPr algn="l" defTabSz="914400" rtl="0" eaLnBrk="1" latinLnBrk="0" hangingPunct="1">
              <a:lnSpc>
                <a:spcPct val="90000"/>
              </a:lnSpc>
              <a:spcBef>
                <a:spcPct val="0"/>
              </a:spcBef>
              <a:buNone/>
              <a:defRPr sz="4000" b="1" kern="1200">
                <a:solidFill>
                  <a:schemeClr val="tx1"/>
                </a:solidFill>
                <a:latin typeface="Cambria" panose="02040503050406030204" pitchFamily="18" charset="0"/>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dirty="0">
                <a:ln>
                  <a:noFill/>
                </a:ln>
                <a:effectLst/>
                <a:uLnTx/>
                <a:uFillTx/>
                <a:latin typeface="Avenir Next" panose="020B0503020202020204" pitchFamily="34" charset="0"/>
              </a:rPr>
              <a:t>We </a:t>
            </a:r>
            <a:r>
              <a:rPr kumimoji="0" lang="en-US" sz="3200" b="1" i="0" u="none" strike="noStrike" kern="1200" cap="none" spc="0" normalizeH="0" baseline="0" noProof="0" dirty="0">
                <a:ln>
                  <a:noFill/>
                </a:ln>
                <a:effectLst/>
                <a:uLnTx/>
                <a:uFillTx/>
                <a:latin typeface="Avenir Next" panose="020B0503020202020204" pitchFamily="34" charset="0"/>
              </a:rPr>
              <a:t>demonstrate </a:t>
            </a:r>
            <a:r>
              <a:rPr kumimoji="0" lang="en-US" sz="3200" b="0" i="0" u="none" strike="noStrike" kern="1200" cap="none" spc="0" normalizeH="0" baseline="0" noProof="0" dirty="0">
                <a:ln>
                  <a:noFill/>
                </a:ln>
                <a:effectLst/>
                <a:uLnTx/>
                <a:uFillTx/>
                <a:latin typeface="Avenir Next" panose="020B0503020202020204" pitchFamily="34" charset="0"/>
              </a:rPr>
              <a:t>that</a:t>
            </a:r>
            <a:r>
              <a:rPr kumimoji="0" lang="en-US" sz="3200" b="1" i="0" u="none" strike="noStrike" kern="1200" cap="none" spc="0" normalizeH="0" baseline="0" noProof="0" dirty="0">
                <a:ln>
                  <a:noFill/>
                </a:ln>
                <a:effectLst/>
                <a:uLnTx/>
                <a:uFillTx/>
                <a:latin typeface="Avenir Next" panose="020B0503020202020204" pitchFamily="34" charset="0"/>
              </a:rPr>
              <a:t> COTS DRAM chips:</a:t>
            </a:r>
          </a:p>
        </p:txBody>
      </p:sp>
      <p:grpSp>
        <p:nvGrpSpPr>
          <p:cNvPr id="89" name="Grup 88">
            <a:extLst>
              <a:ext uri="{FF2B5EF4-FFF2-40B4-BE49-F238E27FC236}">
                <a16:creationId xmlns:a16="http://schemas.microsoft.com/office/drawing/2014/main" id="{90B28E80-827A-B0CF-A849-0C861AA12ADB}"/>
              </a:ext>
            </a:extLst>
          </p:cNvPr>
          <p:cNvGrpSpPr/>
          <p:nvPr/>
        </p:nvGrpSpPr>
        <p:grpSpPr>
          <a:xfrm>
            <a:off x="4" y="1843189"/>
            <a:ext cx="9143996" cy="1260000"/>
            <a:chOff x="3" y="1231799"/>
            <a:chExt cx="9143996" cy="1260000"/>
          </a:xfrm>
        </p:grpSpPr>
        <p:sp>
          <p:nvSpPr>
            <p:cNvPr id="84" name="Rectangle 274">
              <a:extLst>
                <a:ext uri="{FF2B5EF4-FFF2-40B4-BE49-F238E27FC236}">
                  <a16:creationId xmlns:a16="http://schemas.microsoft.com/office/drawing/2014/main" id="{F20A372A-800F-1CE7-5848-BD46CD4D3CD9}"/>
                </a:ext>
              </a:extLst>
            </p:cNvPr>
            <p:cNvSpPr/>
            <p:nvPr/>
          </p:nvSpPr>
          <p:spPr>
            <a:xfrm>
              <a:off x="900113" y="1231799"/>
              <a:ext cx="8243886" cy="1260000"/>
            </a:xfrm>
            <a:prstGeom prst="rect">
              <a:avLst/>
            </a:prstGeom>
            <a:solidFill>
              <a:srgbClr val="FBE9DF"/>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rPr>
                <a:t>Can</a:t>
              </a:r>
              <a:r>
                <a:rPr kumimoji="0" lang="en-US" sz="3200" b="1" i="0" u="none" strike="noStrike" kern="1200" cap="none" spc="0" normalizeH="0" baseline="0" noProof="0" dirty="0">
                  <a:ln>
                    <a:noFill/>
                  </a:ln>
                  <a:solidFill>
                    <a:srgbClr val="7BA79D">
                      <a:lumMod val="50000"/>
                    </a:srgbClr>
                  </a:solidFill>
                  <a:effectLst/>
                  <a:uLnTx/>
                  <a:uFillTx/>
                  <a:latin typeface="Avenir Next" panose="020B0503020202020204" pitchFamily="34" charset="0"/>
                </a:rPr>
                <a:t> </a:t>
              </a:r>
              <a:r>
                <a:rPr kumimoji="0" lang="en-US" sz="3200" b="1" i="0" u="none" strike="noStrike" kern="1200" cap="none" spc="0" normalizeH="0" baseline="0" noProof="0" dirty="0">
                  <a:ln>
                    <a:noFill/>
                  </a:ln>
                  <a:solidFill>
                    <a:srgbClr val="EC8F61"/>
                  </a:solidFill>
                  <a:effectLst/>
                  <a:uLnTx/>
                  <a:uFillTx/>
                  <a:latin typeface="Avenir Next" panose="020B0503020202020204" pitchFamily="34" charset="0"/>
                </a:rPr>
                <a:t>simultaneously</a:t>
              </a:r>
              <a:r>
                <a:rPr kumimoji="0" lang="en-US" sz="3200" b="0" i="0" u="none" strike="noStrike" kern="1200" cap="none" spc="0" normalizeH="0" baseline="0" noProof="0" dirty="0">
                  <a:ln>
                    <a:noFill/>
                  </a:ln>
                  <a:solidFill>
                    <a:srgbClr val="EC8F61"/>
                  </a:solidFill>
                  <a:effectLst/>
                  <a:uLnTx/>
                  <a:uFillTx/>
                  <a:latin typeface="Avenir Next" panose="020B0503020202020204" pitchFamily="34" charset="0"/>
                </a:rPr>
                <a:t> </a:t>
              </a:r>
              <a:r>
                <a:rPr kumimoji="0" lang="en-US" sz="3200" b="1" i="0" u="none" strike="noStrike" kern="1200" cap="none" spc="0" normalizeH="0" baseline="0" noProof="0" dirty="0">
                  <a:ln>
                    <a:noFill/>
                  </a:ln>
                  <a:solidFill>
                    <a:srgbClr val="EC8F61"/>
                  </a:solidFill>
                  <a:effectLst/>
                  <a:uLnTx/>
                  <a:uFillTx/>
                  <a:latin typeface="Avenir Next" panose="020B0503020202020204" pitchFamily="34" charset="0"/>
                </a:rPr>
                <a:t>activate</a:t>
              </a:r>
              <a:r>
                <a:rPr kumimoji="0" lang="en-US" sz="3200" b="0" i="0" u="none" strike="noStrike" kern="1200" cap="none" spc="0" normalizeH="0" baseline="0" noProof="0" dirty="0">
                  <a:ln>
                    <a:noFill/>
                  </a:ln>
                  <a:solidFill>
                    <a:srgbClr val="EC8F61"/>
                  </a:solidFill>
                  <a:effectLst/>
                  <a:uLnTx/>
                  <a:uFillTx/>
                  <a:latin typeface="Avenir Next" panose="020B0503020202020204" pitchFamily="34" charset="0"/>
                </a:rPr>
                <a:t> </a:t>
              </a: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rPr>
                <a:t>up 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EC8F61"/>
                  </a:solidFill>
                  <a:effectLst/>
                  <a:uLnTx/>
                  <a:uFillTx/>
                  <a:latin typeface="Avenir Next" panose="020B0503020202020204" pitchFamily="34" charset="0"/>
                </a:rPr>
                <a:t>48 rows</a:t>
              </a:r>
              <a:r>
                <a:rPr kumimoji="0" lang="en-US" sz="3200" b="0" i="0" u="none" strike="noStrike" kern="1200" cap="none" spc="0" normalizeH="0" baseline="0" noProof="0" dirty="0">
                  <a:ln>
                    <a:noFill/>
                  </a:ln>
                  <a:solidFill>
                    <a:srgbClr val="EC8F61"/>
                  </a:solidFill>
                  <a:effectLst/>
                  <a:uLnTx/>
                  <a:uFillTx/>
                  <a:latin typeface="Avenir Next" panose="020B0503020202020204" pitchFamily="34" charset="0"/>
                </a:rPr>
                <a:t> </a:t>
              </a:r>
              <a:r>
                <a:rPr kumimoji="0" lang="en-US" sz="3200" b="0" i="0" u="none" strike="noStrike" kern="1200" cap="none" spc="0" normalizeH="0" baseline="0" noProof="0" dirty="0">
                  <a:ln>
                    <a:noFill/>
                  </a:ln>
                  <a:solidFill>
                    <a:srgbClr val="D56F30"/>
                  </a:solidFill>
                  <a:effectLst/>
                  <a:uLnTx/>
                  <a:uFillTx/>
                  <a:latin typeface="Avenir Next" panose="020B0503020202020204" pitchFamily="34" charset="0"/>
                </a:rPr>
                <a:t>in </a:t>
              </a:r>
              <a:r>
                <a:rPr kumimoji="0" lang="en-US" sz="3200" b="1" i="0" u="none" strike="noStrike" kern="1200" cap="none" spc="0" normalizeH="0" baseline="0" noProof="0" dirty="0">
                  <a:ln>
                    <a:noFill/>
                  </a:ln>
                  <a:solidFill>
                    <a:srgbClr val="EC8F61"/>
                  </a:solidFill>
                  <a:effectLst/>
                  <a:uLnTx/>
                  <a:uFillTx/>
                  <a:latin typeface="Avenir Next" panose="020B0503020202020204" pitchFamily="34" charset="0"/>
                </a:rPr>
                <a:t>two neighboring subarrays</a:t>
              </a:r>
            </a:p>
          </p:txBody>
        </p:sp>
        <p:sp>
          <p:nvSpPr>
            <p:cNvPr id="88" name="Rectangle 274">
              <a:extLst>
                <a:ext uri="{FF2B5EF4-FFF2-40B4-BE49-F238E27FC236}">
                  <a16:creationId xmlns:a16="http://schemas.microsoft.com/office/drawing/2014/main" id="{DC07A385-9139-84BF-8224-94494515988D}"/>
                </a:ext>
              </a:extLst>
            </p:cNvPr>
            <p:cNvSpPr/>
            <p:nvPr/>
          </p:nvSpPr>
          <p:spPr>
            <a:xfrm>
              <a:off x="3" y="1231799"/>
              <a:ext cx="900110" cy="1260000"/>
            </a:xfrm>
            <a:prstGeom prst="rect">
              <a:avLst/>
            </a:prstGeom>
            <a:solidFill>
              <a:srgbClr val="FBE9DF"/>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EC8F61"/>
                  </a:solidFill>
                  <a:effectLst/>
                  <a:uLnTx/>
                  <a:uFillTx/>
                  <a:latin typeface="Avenir Next" panose="020B0503020202020204" pitchFamily="34" charset="0"/>
                </a:rPr>
                <a:t>1</a:t>
              </a:r>
            </a:p>
          </p:txBody>
        </p:sp>
      </p:grpSp>
      <p:grpSp>
        <p:nvGrpSpPr>
          <p:cNvPr id="91" name="Grup 90">
            <a:extLst>
              <a:ext uri="{FF2B5EF4-FFF2-40B4-BE49-F238E27FC236}">
                <a16:creationId xmlns:a16="http://schemas.microsoft.com/office/drawing/2014/main" id="{08E74F9C-AF91-FC6D-9313-359E3B509903}"/>
              </a:ext>
            </a:extLst>
          </p:cNvPr>
          <p:cNvGrpSpPr/>
          <p:nvPr/>
        </p:nvGrpSpPr>
        <p:grpSpPr>
          <a:xfrm>
            <a:off x="0" y="3338873"/>
            <a:ext cx="9143998" cy="1262841"/>
            <a:chOff x="0" y="2946040"/>
            <a:chExt cx="9143998" cy="1262841"/>
          </a:xfrm>
        </p:grpSpPr>
        <p:sp>
          <p:nvSpPr>
            <p:cNvPr id="86" name="Rectangle 274">
              <a:extLst>
                <a:ext uri="{FF2B5EF4-FFF2-40B4-BE49-F238E27FC236}">
                  <a16:creationId xmlns:a16="http://schemas.microsoft.com/office/drawing/2014/main" id="{C6834D6C-CB12-B26F-9C71-A857EB42EC29}"/>
                </a:ext>
              </a:extLst>
            </p:cNvPr>
            <p:cNvSpPr/>
            <p:nvPr/>
          </p:nvSpPr>
          <p:spPr>
            <a:xfrm>
              <a:off x="900112" y="2948881"/>
              <a:ext cx="8243886" cy="1260000"/>
            </a:xfrm>
            <a:prstGeom prst="rect">
              <a:avLst/>
            </a:prstGeom>
            <a:solidFill>
              <a:srgbClr val="DDEDF8"/>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rPr>
                <a:t>Can perform</a:t>
              </a:r>
              <a:r>
                <a:rPr kumimoji="0" lang="en-US" sz="3200" b="0" i="0" u="none" strike="noStrike" kern="1200" cap="none" spc="0" normalizeH="0" baseline="0" noProof="0" dirty="0">
                  <a:ln>
                    <a:noFill/>
                  </a:ln>
                  <a:solidFill>
                    <a:srgbClr val="0070C0"/>
                  </a:solidFill>
                  <a:effectLst/>
                  <a:uLnTx/>
                  <a:uFillTx/>
                  <a:latin typeface="Avenir Next" panose="020B0503020202020204" pitchFamily="34" charset="0"/>
                </a:rPr>
                <a:t> </a:t>
              </a:r>
              <a:r>
                <a:rPr kumimoji="0" lang="en-US" sz="3200" b="1" i="0" u="none" strike="noStrike" kern="1200" cap="none" spc="0" normalizeH="0" baseline="0" noProof="0" dirty="0">
                  <a:ln>
                    <a:noFill/>
                  </a:ln>
                  <a:solidFill>
                    <a:srgbClr val="5DA2DB"/>
                  </a:solidFill>
                  <a:effectLst/>
                  <a:uLnTx/>
                  <a:uFillTx/>
                  <a:latin typeface="Avenir Next" panose="020B0503020202020204" pitchFamily="34" charset="0"/>
                </a:rPr>
                <a:t>NOT operation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rPr>
                <a:t>with</a:t>
              </a:r>
              <a:r>
                <a:rPr kumimoji="0" lang="en-US" sz="3200" b="0" i="0" u="none" strike="noStrike" kern="1200" cap="none" spc="0" normalizeH="0" baseline="0" noProof="0" dirty="0">
                  <a:ln>
                    <a:noFill/>
                  </a:ln>
                  <a:solidFill>
                    <a:srgbClr val="0070C0"/>
                  </a:solidFill>
                  <a:effectLst/>
                  <a:uLnTx/>
                  <a:uFillTx/>
                  <a:latin typeface="Avenir Next" panose="020B0503020202020204" pitchFamily="34" charset="0"/>
                </a:rPr>
                <a:t> </a:t>
              </a: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rPr>
                <a:t>up to </a:t>
              </a:r>
              <a:r>
                <a:rPr kumimoji="0" lang="en-US" sz="3200" b="1" i="0" u="none" strike="noStrike" kern="1200" cap="none" spc="0" normalizeH="0" baseline="0" noProof="0" dirty="0">
                  <a:ln>
                    <a:noFill/>
                  </a:ln>
                  <a:solidFill>
                    <a:srgbClr val="5DA2DB"/>
                  </a:solidFill>
                  <a:effectLst/>
                  <a:uLnTx/>
                  <a:uFillTx/>
                  <a:latin typeface="Avenir Next" panose="020B0503020202020204" pitchFamily="34" charset="0"/>
                </a:rPr>
                <a:t>32 output operands</a:t>
              </a:r>
            </a:p>
          </p:txBody>
        </p:sp>
        <p:sp>
          <p:nvSpPr>
            <p:cNvPr id="90" name="Rectangle 274">
              <a:extLst>
                <a:ext uri="{FF2B5EF4-FFF2-40B4-BE49-F238E27FC236}">
                  <a16:creationId xmlns:a16="http://schemas.microsoft.com/office/drawing/2014/main" id="{57B0877F-490C-4119-0A56-6A7C5BE7C4D6}"/>
                </a:ext>
              </a:extLst>
            </p:cNvPr>
            <p:cNvSpPr/>
            <p:nvPr/>
          </p:nvSpPr>
          <p:spPr>
            <a:xfrm>
              <a:off x="0" y="2946040"/>
              <a:ext cx="900110" cy="1260000"/>
            </a:xfrm>
            <a:prstGeom prst="rect">
              <a:avLst/>
            </a:prstGeom>
            <a:solidFill>
              <a:srgbClr val="DDEDF8"/>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5DA2DB"/>
                  </a:solidFill>
                  <a:effectLst/>
                  <a:uLnTx/>
                  <a:uFillTx/>
                  <a:latin typeface="Avenir Next" panose="020B0503020202020204" pitchFamily="34" charset="0"/>
                </a:rPr>
                <a:t>2</a:t>
              </a:r>
            </a:p>
          </p:txBody>
        </p:sp>
      </p:grpSp>
      <p:grpSp>
        <p:nvGrpSpPr>
          <p:cNvPr id="93" name="Grup 92">
            <a:extLst>
              <a:ext uri="{FF2B5EF4-FFF2-40B4-BE49-F238E27FC236}">
                <a16:creationId xmlns:a16="http://schemas.microsoft.com/office/drawing/2014/main" id="{53B11014-9AF5-0DD7-7E69-595D0C74A122}"/>
              </a:ext>
            </a:extLst>
          </p:cNvPr>
          <p:cNvGrpSpPr/>
          <p:nvPr/>
        </p:nvGrpSpPr>
        <p:grpSpPr>
          <a:xfrm>
            <a:off x="6" y="4837397"/>
            <a:ext cx="9143994" cy="1265684"/>
            <a:chOff x="3" y="4658859"/>
            <a:chExt cx="9143994" cy="1265684"/>
          </a:xfrm>
        </p:grpSpPr>
        <p:sp>
          <p:nvSpPr>
            <p:cNvPr id="87" name="Rectangle 274">
              <a:extLst>
                <a:ext uri="{FF2B5EF4-FFF2-40B4-BE49-F238E27FC236}">
                  <a16:creationId xmlns:a16="http://schemas.microsoft.com/office/drawing/2014/main" id="{7EEA4E0F-DB7D-B789-AA20-4B93078F7F67}"/>
                </a:ext>
              </a:extLst>
            </p:cNvPr>
            <p:cNvSpPr/>
            <p:nvPr/>
          </p:nvSpPr>
          <p:spPr>
            <a:xfrm>
              <a:off x="900111" y="4664543"/>
              <a:ext cx="8243886" cy="1260000"/>
            </a:xfrm>
            <a:prstGeom prst="rect">
              <a:avLst/>
            </a:prstGeom>
            <a:solidFill>
              <a:srgbClr val="ECE5F3"/>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rPr>
                <a:t>Can perform</a:t>
              </a:r>
              <a:r>
                <a:rPr kumimoji="0" lang="en-US" sz="3200" b="0" i="0" u="none" strike="noStrike" kern="1200" cap="none" spc="0" normalizeH="0" baseline="0" noProof="0" dirty="0">
                  <a:ln>
                    <a:noFill/>
                  </a:ln>
                  <a:solidFill>
                    <a:srgbClr val="7030A0"/>
                  </a:solidFill>
                  <a:effectLst/>
                  <a:uLnTx/>
                  <a:uFillTx/>
                  <a:latin typeface="Avenir Next" panose="020B0503020202020204" pitchFamily="34" charset="0"/>
                </a:rPr>
                <a:t> </a:t>
              </a: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rPr>
                <a:t>up to </a:t>
              </a:r>
              <a:r>
                <a:rPr kumimoji="0" lang="en-US" sz="3200" b="1" i="0" u="none" strike="noStrike" kern="1200" cap="none" spc="0" normalizeH="0" baseline="0" noProof="0" dirty="0">
                  <a:ln>
                    <a:noFill/>
                  </a:ln>
                  <a:solidFill>
                    <a:srgbClr val="9C80C2"/>
                  </a:solidFill>
                  <a:effectLst/>
                  <a:uLnTx/>
                  <a:uFillTx/>
                  <a:latin typeface="Avenir Next" panose="020B0503020202020204" pitchFamily="34" charset="0"/>
                </a:rPr>
                <a:t>16-input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9C80C2"/>
                  </a:solidFill>
                  <a:effectLst/>
                  <a:uLnTx/>
                  <a:uFillTx/>
                  <a:latin typeface="Avenir Next" panose="020B0503020202020204" pitchFamily="34" charset="0"/>
                </a:rPr>
                <a:t>AND, NAND, OR, and NOR </a:t>
              </a: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rPr>
                <a:t>operations</a:t>
              </a:r>
            </a:p>
          </p:txBody>
        </p:sp>
        <p:sp>
          <p:nvSpPr>
            <p:cNvPr id="92" name="Rectangle 274">
              <a:extLst>
                <a:ext uri="{FF2B5EF4-FFF2-40B4-BE49-F238E27FC236}">
                  <a16:creationId xmlns:a16="http://schemas.microsoft.com/office/drawing/2014/main" id="{B6CE005B-D58F-AD4D-8931-0CF35894DA0E}"/>
                </a:ext>
              </a:extLst>
            </p:cNvPr>
            <p:cNvSpPr/>
            <p:nvPr/>
          </p:nvSpPr>
          <p:spPr>
            <a:xfrm>
              <a:off x="3" y="4658859"/>
              <a:ext cx="900110" cy="1260000"/>
            </a:xfrm>
            <a:prstGeom prst="rect">
              <a:avLst/>
            </a:prstGeom>
            <a:solidFill>
              <a:srgbClr val="ECE5F3"/>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9C80C2"/>
                  </a:solidFill>
                  <a:effectLst/>
                  <a:uLnTx/>
                  <a:uFillTx/>
                  <a:latin typeface="Avenir Next" panose="020B0503020202020204" pitchFamily="34" charset="0"/>
                </a:rPr>
                <a:t>3</a:t>
              </a:r>
            </a:p>
          </p:txBody>
        </p:sp>
      </p:grpSp>
      <p:sp>
        <p:nvSpPr>
          <p:cNvPr id="7" name="Title 1">
            <a:extLst>
              <a:ext uri="{FF2B5EF4-FFF2-40B4-BE49-F238E27FC236}">
                <a16:creationId xmlns:a16="http://schemas.microsoft.com/office/drawing/2014/main" id="{7E548AB9-748E-94A3-53DA-32E3F079D7B0}"/>
              </a:ext>
            </a:extLst>
          </p:cNvPr>
          <p:cNvSpPr>
            <a:spLocks noGrp="1"/>
          </p:cNvSpPr>
          <p:nvPr>
            <p:ph type="title"/>
          </p:nvPr>
        </p:nvSpPr>
        <p:spPr>
          <a:xfrm>
            <a:off x="169011" y="132334"/>
            <a:ext cx="8894602" cy="925840"/>
          </a:xfrm>
        </p:spPr>
        <p:txBody>
          <a:bodyPr>
            <a:noAutofit/>
          </a:bodyPr>
          <a:lstStyle/>
          <a:p>
            <a:r>
              <a:rPr lang="en-US" sz="3600" dirty="0"/>
              <a:t>PUD in COTS DRAM: </a:t>
            </a:r>
            <a:br>
              <a:rPr lang="en-US" sz="3600" dirty="0"/>
            </a:br>
            <a:r>
              <a:rPr lang="en-US" sz="2800" dirty="0"/>
              <a:t>Summary of Results</a:t>
            </a:r>
          </a:p>
        </p:txBody>
      </p:sp>
    </p:spTree>
    <p:extLst>
      <p:ext uri="{BB962C8B-B14F-4D97-AF65-F5344CB8AC3E}">
        <p14:creationId xmlns:p14="http://schemas.microsoft.com/office/powerpoint/2010/main" val="154978195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B42618-24F7-F63F-52F7-CFF1BEA03E15}"/>
              </a:ext>
            </a:extLst>
          </p:cNvPr>
          <p:cNvSpPr>
            <a:spLocks noGrp="1"/>
          </p:cNvSpPr>
          <p:nvPr>
            <p:ph type="title"/>
          </p:nvPr>
        </p:nvSpPr>
        <p:spPr>
          <a:xfrm>
            <a:off x="0" y="0"/>
            <a:ext cx="9144000" cy="1050332"/>
          </a:xfrm>
        </p:spPr>
        <p:txBody>
          <a:bodyPr>
            <a:normAutofit fontScale="90000"/>
          </a:bodyPr>
          <a:lstStyle/>
          <a:p>
            <a:r>
              <a:rPr lang="en-US" sz="4000" dirty="0"/>
              <a:t>Processing-in-Memory: </a:t>
            </a:r>
            <a:br>
              <a:rPr lang="en-US" dirty="0"/>
            </a:br>
            <a:r>
              <a:rPr lang="en-US" sz="3100" dirty="0"/>
              <a:t>Challenges</a:t>
            </a:r>
          </a:p>
        </p:txBody>
      </p:sp>
      <p:sp>
        <p:nvSpPr>
          <p:cNvPr id="7" name="Rectangle 6">
            <a:extLst>
              <a:ext uri="{FF2B5EF4-FFF2-40B4-BE49-F238E27FC236}">
                <a16:creationId xmlns:a16="http://schemas.microsoft.com/office/drawing/2014/main" id="{FE0D7D45-B8A4-E326-5469-496AF4D7A915}"/>
              </a:ext>
            </a:extLst>
          </p:cNvPr>
          <p:cNvSpPr/>
          <p:nvPr/>
        </p:nvSpPr>
        <p:spPr>
          <a:xfrm>
            <a:off x="44312" y="1204606"/>
            <a:ext cx="9144000" cy="769441"/>
          </a:xfrm>
          <a:prstGeom prst="rect">
            <a:avLst/>
          </a:prstGeom>
          <a:noFill/>
        </p:spPr>
        <p:txBody>
          <a:bodyPr wrap="square">
            <a:spAutoFit/>
          </a:bodyPr>
          <a:lstStyle/>
          <a:p>
            <a:pPr algn="ctr"/>
            <a:r>
              <a:rPr lang="en-US" sz="2200" b="1" dirty="0">
                <a:latin typeface="Avenir Next" panose="020B0503020202020204" pitchFamily="34" charset="0"/>
              </a:rPr>
              <a:t>Adopting PIM as a mainstream architecture </a:t>
            </a:r>
            <a:br>
              <a:rPr lang="en-US" sz="2200" b="1" dirty="0">
                <a:latin typeface="Avenir Next" panose="020B0503020202020204" pitchFamily="34" charset="0"/>
              </a:rPr>
            </a:br>
            <a:r>
              <a:rPr lang="en-US" sz="2200" b="1" u="sng" dirty="0">
                <a:latin typeface="Avenir Next" panose="020B0503020202020204" pitchFamily="34" charset="0"/>
              </a:rPr>
              <a:t>holistically</a:t>
            </a:r>
            <a:r>
              <a:rPr lang="en-US" sz="2200" b="1" dirty="0">
                <a:latin typeface="Avenir Next" panose="020B0503020202020204" pitchFamily="34" charset="0"/>
              </a:rPr>
              <a:t> and </a:t>
            </a:r>
            <a:r>
              <a:rPr lang="en-US" sz="2200" b="1" u="sng" dirty="0">
                <a:latin typeface="Avenir Next" panose="020B0503020202020204" pitchFamily="34" charset="0"/>
              </a:rPr>
              <a:t>efficiently</a:t>
            </a:r>
            <a:r>
              <a:rPr lang="en-US" sz="2200" b="1" dirty="0">
                <a:latin typeface="Avenir Next" panose="020B0503020202020204" pitchFamily="34" charset="0"/>
              </a:rPr>
              <a:t> is still very challenging due to </a:t>
            </a:r>
            <a:r>
              <a:rPr lang="en-US" sz="2200" b="1" u="sng" dirty="0">
                <a:latin typeface="Avenir Next" panose="020B0503020202020204" pitchFamily="34" charset="0"/>
              </a:rPr>
              <a:t>a lack of</a:t>
            </a:r>
            <a:r>
              <a:rPr lang="en-US" sz="2200" b="1" dirty="0">
                <a:latin typeface="Avenir Next" panose="020B0503020202020204" pitchFamily="34" charset="0"/>
              </a:rPr>
              <a:t>: </a:t>
            </a:r>
          </a:p>
        </p:txBody>
      </p:sp>
      <p:grpSp>
        <p:nvGrpSpPr>
          <p:cNvPr id="8" name="Group 7">
            <a:extLst>
              <a:ext uri="{FF2B5EF4-FFF2-40B4-BE49-F238E27FC236}">
                <a16:creationId xmlns:a16="http://schemas.microsoft.com/office/drawing/2014/main" id="{43353EDB-98E6-1613-B532-1CF9803AF10A}"/>
              </a:ext>
            </a:extLst>
          </p:cNvPr>
          <p:cNvGrpSpPr/>
          <p:nvPr/>
        </p:nvGrpSpPr>
        <p:grpSpPr>
          <a:xfrm>
            <a:off x="126900" y="2037060"/>
            <a:ext cx="9448800" cy="874931"/>
            <a:chOff x="568179" y="3421559"/>
            <a:chExt cx="8407213" cy="883477"/>
          </a:xfrm>
        </p:grpSpPr>
        <p:sp>
          <p:nvSpPr>
            <p:cNvPr id="9" name="TextBox 8">
              <a:extLst>
                <a:ext uri="{FF2B5EF4-FFF2-40B4-BE49-F238E27FC236}">
                  <a16:creationId xmlns:a16="http://schemas.microsoft.com/office/drawing/2014/main" id="{BAEF96DB-E03B-9008-2828-1537A7AC14D1}"/>
                </a:ext>
              </a:extLst>
            </p:cNvPr>
            <p:cNvSpPr txBox="1"/>
            <p:nvPr/>
          </p:nvSpPr>
          <p:spPr>
            <a:xfrm>
              <a:off x="568179" y="3421559"/>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10" name="TextBox 9">
              <a:extLst>
                <a:ext uri="{FF2B5EF4-FFF2-40B4-BE49-F238E27FC236}">
                  <a16:creationId xmlns:a16="http://schemas.microsoft.com/office/drawing/2014/main" id="{CF02394F-A07E-ABAF-FEFC-42F0B0B3AB18}"/>
                </a:ext>
              </a:extLst>
            </p:cNvPr>
            <p:cNvSpPr txBox="1"/>
            <p:nvPr/>
          </p:nvSpPr>
          <p:spPr>
            <a:xfrm>
              <a:off x="974390" y="3528080"/>
              <a:ext cx="8001002" cy="776956"/>
            </a:xfrm>
            <a:prstGeom prst="rect">
              <a:avLst/>
            </a:prstGeom>
            <a:noFill/>
          </p:spPr>
          <p:txBody>
            <a:bodyPr wrap="square" rtlCol="0">
              <a:spAutoFit/>
            </a:bodyPr>
            <a:lstStyle/>
            <a:p>
              <a:pPr lvl="0" defTabSz="914400">
                <a:defRPr/>
              </a:pPr>
              <a:r>
                <a:rPr lang="en-US" sz="2200" b="1" dirty="0">
                  <a:solidFill>
                    <a:schemeClr val="accent5"/>
                  </a:solidFill>
                  <a:latin typeface="Avenir Next" panose="020B0503020202020204" pitchFamily="34" charset="0"/>
                  <a:cs typeface="Gill Sans MT"/>
                </a:rPr>
                <a:t>Workload characterization </a:t>
              </a:r>
              <a:r>
                <a:rPr lang="en-US" sz="2200" b="1" dirty="0">
                  <a:solidFill>
                    <a:schemeClr val="tx2"/>
                  </a:solidFill>
                  <a:latin typeface="Avenir Next" panose="020B0503020202020204" pitchFamily="34" charset="0"/>
                  <a:cs typeface="Gill Sans MT"/>
                </a:rPr>
                <a:t>methodologies and </a:t>
              </a:r>
              <a:br>
                <a:rPr lang="en-US" sz="2200" b="1" dirty="0">
                  <a:solidFill>
                    <a:schemeClr val="tx2"/>
                  </a:solidFill>
                  <a:latin typeface="Avenir Next" panose="020B0503020202020204" pitchFamily="34" charset="0"/>
                  <a:cs typeface="Gill Sans MT"/>
                </a:rPr>
              </a:br>
              <a:r>
                <a:rPr lang="en-US" sz="2200" b="1" dirty="0">
                  <a:solidFill>
                    <a:schemeClr val="accent5"/>
                  </a:solidFill>
                  <a:latin typeface="Avenir Next" panose="020B0503020202020204" pitchFamily="34" charset="0"/>
                  <a:cs typeface="Gill Sans MT"/>
                </a:rPr>
                <a:t>benchmark suites </a:t>
              </a:r>
              <a:r>
                <a:rPr lang="en-US" sz="2200" b="1" dirty="0">
                  <a:solidFill>
                    <a:schemeClr val="tx2"/>
                  </a:solidFill>
                  <a:latin typeface="Avenir Next" panose="020B0503020202020204" pitchFamily="34" charset="0"/>
                  <a:cs typeface="Gill Sans MT"/>
                </a:rPr>
                <a:t>targeting PIM architectures</a:t>
              </a:r>
              <a:endParaRPr kumimoji="0" lang="en-US" sz="2200" b="1" i="0" u="none" strike="noStrike" kern="1200" cap="none" spc="0" normalizeH="0" baseline="0" noProof="0" dirty="0">
                <a:ln>
                  <a:noFill/>
                </a:ln>
                <a:solidFill>
                  <a:schemeClr val="tx2"/>
                </a:solidFill>
                <a:effectLst/>
                <a:uLnTx/>
                <a:uFillTx/>
                <a:latin typeface="Avenir Next" panose="020B0503020202020204" pitchFamily="34" charset="0"/>
                <a:cs typeface="Gill Sans MT"/>
              </a:endParaRPr>
            </a:p>
          </p:txBody>
        </p:sp>
      </p:grpSp>
      <p:grpSp>
        <p:nvGrpSpPr>
          <p:cNvPr id="11" name="Group 10">
            <a:extLst>
              <a:ext uri="{FF2B5EF4-FFF2-40B4-BE49-F238E27FC236}">
                <a16:creationId xmlns:a16="http://schemas.microsoft.com/office/drawing/2014/main" id="{7F09EDA1-42E4-0E90-BF1B-003A004BDC19}"/>
              </a:ext>
            </a:extLst>
          </p:cNvPr>
          <p:cNvGrpSpPr/>
          <p:nvPr/>
        </p:nvGrpSpPr>
        <p:grpSpPr>
          <a:xfrm>
            <a:off x="169011" y="2975004"/>
            <a:ext cx="9144000" cy="848609"/>
            <a:chOff x="406767" y="3421560"/>
            <a:chExt cx="8475011" cy="856896"/>
          </a:xfrm>
        </p:grpSpPr>
        <p:sp>
          <p:nvSpPr>
            <p:cNvPr id="12" name="TextBox 11">
              <a:extLst>
                <a:ext uri="{FF2B5EF4-FFF2-40B4-BE49-F238E27FC236}">
                  <a16:creationId xmlns:a16="http://schemas.microsoft.com/office/drawing/2014/main" id="{2DC841EA-8088-156B-DE0C-EA0A0D87F882}"/>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3" name="TextBox 12">
              <a:extLst>
                <a:ext uri="{FF2B5EF4-FFF2-40B4-BE49-F238E27FC236}">
                  <a16:creationId xmlns:a16="http://schemas.microsoft.com/office/drawing/2014/main" id="{524D72BB-FC6A-6E2F-0234-A5CCEDC39E68}"/>
                </a:ext>
              </a:extLst>
            </p:cNvPr>
            <p:cNvSpPr txBox="1"/>
            <p:nvPr/>
          </p:nvSpPr>
          <p:spPr>
            <a:xfrm>
              <a:off x="880776" y="3501501"/>
              <a:ext cx="8001002" cy="776955"/>
            </a:xfrm>
            <a:prstGeom prst="rect">
              <a:avLst/>
            </a:prstGeom>
            <a:noFill/>
          </p:spPr>
          <p:txBody>
            <a:bodyPr wrap="square" rtlCol="0">
              <a:spAutoFit/>
            </a:bodyPr>
            <a:lstStyle/>
            <a:p>
              <a:pPr lvl="0" defTabSz="914400">
                <a:defRPr/>
              </a:pPr>
              <a:r>
                <a:rPr lang="en-US" sz="2200" b="1" dirty="0">
                  <a:solidFill>
                    <a:schemeClr val="accent5"/>
                  </a:solidFill>
                  <a:latin typeface="Avenir Next" panose="020B0503020202020204" pitchFamily="34" charset="0"/>
                  <a:cs typeface="Gill Sans MT"/>
                </a:rPr>
                <a:t>Execution paradigms</a:t>
              </a:r>
              <a:r>
                <a:rPr lang="en-US" sz="2200" b="1" dirty="0">
                  <a:solidFill>
                    <a:schemeClr val="tx2"/>
                  </a:solidFill>
                  <a:latin typeface="Avenir Next" panose="020B0503020202020204" pitchFamily="34" charset="0"/>
                  <a:cs typeface="Gill Sans MT"/>
                </a:rPr>
                <a:t> that can map applications </a:t>
              </a:r>
              <a:br>
                <a:rPr lang="en-US" sz="2200" b="1" dirty="0">
                  <a:solidFill>
                    <a:schemeClr val="tx2"/>
                  </a:solidFill>
                  <a:latin typeface="Avenir Next" panose="020B0503020202020204" pitchFamily="34" charset="0"/>
                  <a:cs typeface="Gill Sans MT"/>
                </a:rPr>
              </a:br>
              <a:r>
                <a:rPr lang="en-US" sz="2200" b="1" dirty="0">
                  <a:solidFill>
                    <a:schemeClr val="tx2"/>
                  </a:solidFill>
                  <a:latin typeface="Avenir Next" panose="020B0503020202020204" pitchFamily="34" charset="0"/>
                  <a:cs typeface="Gill Sans MT"/>
                </a:rPr>
                <a:t>effectively onto PIM hardware resources</a:t>
              </a:r>
              <a:endParaRPr kumimoji="0" lang="en-US" sz="2200" b="1" i="0" u="none" strike="noStrike" kern="1200" cap="none" spc="0" normalizeH="0" baseline="0" noProof="0" dirty="0">
                <a:ln>
                  <a:noFill/>
                </a:ln>
                <a:solidFill>
                  <a:schemeClr val="tx2"/>
                </a:solidFill>
                <a:effectLst/>
                <a:uLnTx/>
                <a:uFillTx/>
                <a:latin typeface="Avenir Next" panose="020B0503020202020204" pitchFamily="34" charset="0"/>
                <a:cs typeface="Gill Sans MT"/>
              </a:endParaRPr>
            </a:p>
          </p:txBody>
        </p:sp>
      </p:grpSp>
      <p:grpSp>
        <p:nvGrpSpPr>
          <p:cNvPr id="14" name="Group 13">
            <a:extLst>
              <a:ext uri="{FF2B5EF4-FFF2-40B4-BE49-F238E27FC236}">
                <a16:creationId xmlns:a16="http://schemas.microsoft.com/office/drawing/2014/main" id="{83C466CB-296E-ABC7-C899-195B01686C5C}"/>
              </a:ext>
            </a:extLst>
          </p:cNvPr>
          <p:cNvGrpSpPr/>
          <p:nvPr/>
        </p:nvGrpSpPr>
        <p:grpSpPr>
          <a:xfrm>
            <a:off x="169011" y="3886626"/>
            <a:ext cx="9144000" cy="848609"/>
            <a:chOff x="406767" y="3421560"/>
            <a:chExt cx="8475011" cy="856896"/>
          </a:xfrm>
        </p:grpSpPr>
        <p:sp>
          <p:nvSpPr>
            <p:cNvPr id="15" name="TextBox 14">
              <a:extLst>
                <a:ext uri="{FF2B5EF4-FFF2-40B4-BE49-F238E27FC236}">
                  <a16:creationId xmlns:a16="http://schemas.microsoft.com/office/drawing/2014/main" id="{C2B9C1D5-4DAA-44A1-5B2D-8E01CA774D50}"/>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3</a:t>
              </a:r>
            </a:p>
          </p:txBody>
        </p:sp>
        <p:sp>
          <p:nvSpPr>
            <p:cNvPr id="16" name="TextBox 15">
              <a:extLst>
                <a:ext uri="{FF2B5EF4-FFF2-40B4-BE49-F238E27FC236}">
                  <a16:creationId xmlns:a16="http://schemas.microsoft.com/office/drawing/2014/main" id="{CB0D159F-97BE-1388-7CD8-1740668FBB67}"/>
                </a:ext>
              </a:extLst>
            </p:cNvPr>
            <p:cNvSpPr txBox="1"/>
            <p:nvPr/>
          </p:nvSpPr>
          <p:spPr>
            <a:xfrm>
              <a:off x="880776" y="3501501"/>
              <a:ext cx="8001002" cy="776955"/>
            </a:xfrm>
            <a:prstGeom prst="rect">
              <a:avLst/>
            </a:prstGeom>
            <a:noFill/>
          </p:spPr>
          <p:txBody>
            <a:bodyPr wrap="square" rtlCol="0">
              <a:spAutoFit/>
            </a:bodyPr>
            <a:lstStyle/>
            <a:p>
              <a:pPr lvl="0" defTabSz="914400">
                <a:defRPr/>
              </a:pPr>
              <a:r>
                <a:rPr lang="en-US" sz="2200" b="1" dirty="0">
                  <a:solidFill>
                    <a:schemeClr val="accent5"/>
                  </a:solidFill>
                  <a:latin typeface="Avenir Next" panose="020B0503020202020204" pitchFamily="34" charset="0"/>
                  <a:cs typeface="Gill Sans MT"/>
                </a:rPr>
                <a:t>Compiler support </a:t>
              </a:r>
              <a:r>
                <a:rPr lang="en-US" sz="2200" b="1" dirty="0">
                  <a:solidFill>
                    <a:schemeClr val="tx2"/>
                  </a:solidFill>
                  <a:latin typeface="Avenir Next" panose="020B0503020202020204" pitchFamily="34" charset="0"/>
                  <a:cs typeface="Gill Sans MT"/>
                </a:rPr>
                <a:t>and </a:t>
              </a:r>
              <a:r>
                <a:rPr lang="en-US" sz="2200" b="1" dirty="0">
                  <a:solidFill>
                    <a:schemeClr val="accent5"/>
                  </a:solidFill>
                  <a:latin typeface="Avenir Next" panose="020B0503020202020204" pitchFamily="34" charset="0"/>
                  <a:cs typeface="Gill Sans MT"/>
                </a:rPr>
                <a:t>programming frameworks</a:t>
              </a:r>
              <a:br>
                <a:rPr lang="en-US" sz="2200" b="1" dirty="0">
                  <a:solidFill>
                    <a:schemeClr val="accent5"/>
                  </a:solidFill>
                  <a:latin typeface="Avenir Next" panose="020B0503020202020204" pitchFamily="34" charset="0"/>
                  <a:cs typeface="Gill Sans MT"/>
                </a:rPr>
              </a:br>
              <a:r>
                <a:rPr lang="en-US" sz="2200" b="1" dirty="0">
                  <a:solidFill>
                    <a:schemeClr val="tx2"/>
                  </a:solidFill>
                  <a:latin typeface="Avenir Next" panose="020B0503020202020204" pitchFamily="34" charset="0"/>
                  <a:cs typeface="Gill Sans MT"/>
                </a:rPr>
                <a:t>targeting PIM architectures</a:t>
              </a:r>
              <a:endParaRPr kumimoji="0" lang="en-US" sz="2200" b="1" i="0" u="none" strike="noStrike" kern="1200" cap="none" spc="0" normalizeH="0" baseline="0" noProof="0" dirty="0">
                <a:ln>
                  <a:noFill/>
                </a:ln>
                <a:solidFill>
                  <a:schemeClr val="tx2"/>
                </a:solidFill>
                <a:effectLst/>
                <a:uLnTx/>
                <a:uFillTx/>
                <a:latin typeface="Avenir Next" panose="020B0503020202020204" pitchFamily="34" charset="0"/>
                <a:cs typeface="Gill Sans MT"/>
              </a:endParaRPr>
            </a:p>
          </p:txBody>
        </p:sp>
      </p:grpSp>
      <p:grpSp>
        <p:nvGrpSpPr>
          <p:cNvPr id="17" name="Group 16">
            <a:extLst>
              <a:ext uri="{FF2B5EF4-FFF2-40B4-BE49-F238E27FC236}">
                <a16:creationId xmlns:a16="http://schemas.microsoft.com/office/drawing/2014/main" id="{AE97B900-E22A-6F70-799B-1A4374E9B672}"/>
              </a:ext>
            </a:extLst>
          </p:cNvPr>
          <p:cNvGrpSpPr/>
          <p:nvPr/>
        </p:nvGrpSpPr>
        <p:grpSpPr>
          <a:xfrm>
            <a:off x="126900" y="4798248"/>
            <a:ext cx="9144000" cy="848609"/>
            <a:chOff x="406767" y="3421560"/>
            <a:chExt cx="8475011" cy="856896"/>
          </a:xfrm>
        </p:grpSpPr>
        <p:sp>
          <p:nvSpPr>
            <p:cNvPr id="18" name="TextBox 17">
              <a:extLst>
                <a:ext uri="{FF2B5EF4-FFF2-40B4-BE49-F238E27FC236}">
                  <a16:creationId xmlns:a16="http://schemas.microsoft.com/office/drawing/2014/main" id="{11E32860-7AD2-8A6A-217E-B90E90470E92}"/>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4</a:t>
              </a:r>
            </a:p>
          </p:txBody>
        </p:sp>
        <p:sp>
          <p:nvSpPr>
            <p:cNvPr id="19" name="TextBox 18">
              <a:extLst>
                <a:ext uri="{FF2B5EF4-FFF2-40B4-BE49-F238E27FC236}">
                  <a16:creationId xmlns:a16="http://schemas.microsoft.com/office/drawing/2014/main" id="{87C314A2-166E-35A4-2DFB-EF7D714E2D66}"/>
                </a:ext>
              </a:extLst>
            </p:cNvPr>
            <p:cNvSpPr txBox="1"/>
            <p:nvPr/>
          </p:nvSpPr>
          <p:spPr>
            <a:xfrm>
              <a:off x="880776" y="3501501"/>
              <a:ext cx="8001002" cy="776955"/>
            </a:xfrm>
            <a:prstGeom prst="rect">
              <a:avLst/>
            </a:prstGeom>
            <a:noFill/>
          </p:spPr>
          <p:txBody>
            <a:bodyPr wrap="square" rtlCol="0">
              <a:spAutoFit/>
            </a:bodyPr>
            <a:lstStyle/>
            <a:p>
              <a:pPr lvl="0" defTabSz="914400">
                <a:defRPr/>
              </a:pPr>
              <a:r>
                <a:rPr lang="en-US" sz="2200" b="1" dirty="0">
                  <a:solidFill>
                    <a:schemeClr val="accent5"/>
                  </a:solidFill>
                  <a:latin typeface="Avenir Next" panose="020B0503020202020204" pitchFamily="34" charset="0"/>
                  <a:cs typeface="Gill Sans MT"/>
                </a:rPr>
                <a:t>Adaptive data-aware runtime mechanisms </a:t>
              </a:r>
              <a:r>
                <a:rPr lang="en-US" sz="2200" b="1" dirty="0">
                  <a:solidFill>
                    <a:srgbClr val="44546A"/>
                  </a:solidFill>
                  <a:latin typeface="Avenir Next" panose="020B0503020202020204" pitchFamily="34" charset="0"/>
                  <a:cs typeface="Gill Sans MT"/>
                </a:rPr>
                <a:t>that use the intrinsic properties of data for efficient PIM execution</a:t>
              </a:r>
              <a:endParaRPr kumimoji="0" lang="en-US" sz="2200" b="1" i="0" u="none" strike="noStrike" kern="1200" cap="none" spc="0" normalizeH="0" baseline="0" noProof="0" dirty="0">
                <a:ln>
                  <a:noFill/>
                </a:ln>
                <a:solidFill>
                  <a:srgbClr val="44546A"/>
                </a:solidFill>
                <a:effectLst/>
                <a:uLnTx/>
                <a:uFillTx/>
                <a:latin typeface="Avenir Next" panose="020B0503020202020204" pitchFamily="34" charset="0"/>
                <a:cs typeface="Gill Sans MT"/>
              </a:endParaRPr>
            </a:p>
          </p:txBody>
        </p:sp>
      </p:grpSp>
      <p:sp>
        <p:nvSpPr>
          <p:cNvPr id="5" name="Rectangle 4">
            <a:extLst>
              <a:ext uri="{FF2B5EF4-FFF2-40B4-BE49-F238E27FC236}">
                <a16:creationId xmlns:a16="http://schemas.microsoft.com/office/drawing/2014/main" id="{34761AF0-80FE-CCAF-C877-D8C0BBB8F267}"/>
              </a:ext>
            </a:extLst>
          </p:cNvPr>
          <p:cNvSpPr/>
          <p:nvPr/>
        </p:nvSpPr>
        <p:spPr>
          <a:xfrm>
            <a:off x="0" y="5709869"/>
            <a:ext cx="9144000" cy="769441"/>
          </a:xfrm>
          <a:prstGeom prst="rect">
            <a:avLst/>
          </a:prstGeom>
          <a:solidFill>
            <a:schemeClr val="bg1">
              <a:lumMod val="95000"/>
            </a:schemeClr>
          </a:solidFill>
        </p:spPr>
        <p:txBody>
          <a:bodyPr wrap="square">
            <a:spAutoFit/>
          </a:bodyPr>
          <a:lstStyle/>
          <a:p>
            <a:pPr marL="0" lvl="1" algn="ctr" defTabSz="914400">
              <a:defRPr/>
            </a:pPr>
            <a:r>
              <a:rPr lang="en-US" sz="2200" b="1" dirty="0">
                <a:solidFill>
                  <a:srgbClr val="C00000"/>
                </a:solidFill>
                <a:latin typeface="Avenir Next" panose="020B0503020202020204" pitchFamily="34" charset="0"/>
                <a:cs typeface="Gill Sans MT"/>
              </a:rPr>
              <a:t>The </a:t>
            </a:r>
            <a:r>
              <a:rPr lang="en-US" sz="2200" b="1" u="sng" dirty="0">
                <a:solidFill>
                  <a:srgbClr val="C00000"/>
                </a:solidFill>
                <a:latin typeface="Avenir Next" panose="020B0503020202020204" pitchFamily="34" charset="0"/>
                <a:cs typeface="Gill Sans MT"/>
              </a:rPr>
              <a:t>lack of tools</a:t>
            </a:r>
            <a:r>
              <a:rPr lang="en-US" sz="2200" b="1" dirty="0">
                <a:solidFill>
                  <a:srgbClr val="C00000"/>
                </a:solidFill>
                <a:latin typeface="Avenir Next" panose="020B0503020202020204" pitchFamily="34" charset="0"/>
                <a:cs typeface="Gill Sans MT"/>
              </a:rPr>
              <a:t>, </a:t>
            </a:r>
            <a:r>
              <a:rPr lang="en-US" sz="2200" b="1" u="sng" dirty="0">
                <a:solidFill>
                  <a:srgbClr val="C00000"/>
                </a:solidFill>
                <a:latin typeface="Avenir Next" panose="020B0503020202020204" pitchFamily="34" charset="0"/>
                <a:cs typeface="Gill Sans MT"/>
              </a:rPr>
              <a:t>programming</a:t>
            </a:r>
            <a:r>
              <a:rPr lang="en-US" sz="2200" b="1" dirty="0">
                <a:solidFill>
                  <a:srgbClr val="C00000"/>
                </a:solidFill>
                <a:latin typeface="Avenir Next" panose="020B0503020202020204" pitchFamily="34" charset="0"/>
                <a:cs typeface="Gill Sans MT"/>
              </a:rPr>
              <a:t>, and </a:t>
            </a:r>
            <a:r>
              <a:rPr lang="en-US" sz="2200" b="1" u="sng" dirty="0">
                <a:solidFill>
                  <a:srgbClr val="C00000"/>
                </a:solidFill>
                <a:latin typeface="Avenir Next" panose="020B0503020202020204" pitchFamily="34" charset="0"/>
                <a:cs typeface="Gill Sans MT"/>
              </a:rPr>
              <a:t>system support</a:t>
            </a:r>
            <a:r>
              <a:rPr lang="en-US" sz="2200" b="1" dirty="0">
                <a:solidFill>
                  <a:srgbClr val="C00000"/>
                </a:solidFill>
                <a:latin typeface="Avenir Next" panose="020B0503020202020204" pitchFamily="34" charset="0"/>
                <a:cs typeface="Gill Sans MT"/>
              </a:rPr>
              <a:t> for </a:t>
            </a:r>
            <a:br>
              <a:rPr lang="en-US" sz="2200" b="1" dirty="0">
                <a:solidFill>
                  <a:srgbClr val="C00000"/>
                </a:solidFill>
                <a:latin typeface="Avenir Next" panose="020B0503020202020204" pitchFamily="34" charset="0"/>
                <a:cs typeface="Gill Sans MT"/>
              </a:rPr>
            </a:br>
            <a:r>
              <a:rPr lang="en-US" sz="2200" b="1" dirty="0">
                <a:solidFill>
                  <a:srgbClr val="C00000"/>
                </a:solidFill>
                <a:latin typeface="Avenir Next" panose="020B0503020202020204" pitchFamily="34" charset="0"/>
                <a:cs typeface="Gill Sans MT"/>
              </a:rPr>
              <a:t>PIM architectures limit the </a:t>
            </a:r>
            <a:r>
              <a:rPr lang="en-US" sz="2200" b="1" u="sng" dirty="0">
                <a:solidFill>
                  <a:srgbClr val="C00000"/>
                </a:solidFill>
                <a:latin typeface="Avenir Next" panose="020B0503020202020204" pitchFamily="34" charset="0"/>
                <a:cs typeface="Gill Sans MT"/>
              </a:rPr>
              <a:t>adoption</a:t>
            </a:r>
            <a:r>
              <a:rPr lang="en-US" sz="2200" b="1" dirty="0">
                <a:solidFill>
                  <a:srgbClr val="C00000"/>
                </a:solidFill>
                <a:latin typeface="Avenir Next" panose="020B0503020202020204" pitchFamily="34" charset="0"/>
                <a:cs typeface="Gill Sans MT"/>
              </a:rPr>
              <a:t> of PIM system</a:t>
            </a:r>
            <a:endParaRPr kumimoji="0" lang="en-US" sz="2200" b="1"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spTree>
    <p:extLst>
      <p:ext uri="{BB962C8B-B14F-4D97-AF65-F5344CB8AC3E}">
        <p14:creationId xmlns:p14="http://schemas.microsoft.com/office/powerpoint/2010/main" val="159438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500"/>
                                        <p:tgtEl>
                                          <p:spTgt spid="1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B42618-24F7-F63F-52F7-CFF1BEA03E15}"/>
              </a:ext>
            </a:extLst>
          </p:cNvPr>
          <p:cNvSpPr>
            <a:spLocks noGrp="1"/>
          </p:cNvSpPr>
          <p:nvPr>
            <p:ph type="title"/>
          </p:nvPr>
        </p:nvSpPr>
        <p:spPr>
          <a:xfrm>
            <a:off x="0" y="0"/>
            <a:ext cx="9144000" cy="1050332"/>
          </a:xfrm>
        </p:spPr>
        <p:txBody>
          <a:bodyPr>
            <a:normAutofit fontScale="90000"/>
          </a:bodyPr>
          <a:lstStyle/>
          <a:p>
            <a:r>
              <a:rPr lang="en-US" sz="4000" dirty="0"/>
              <a:t>Processing-in-Memory: </a:t>
            </a:r>
            <a:br>
              <a:rPr lang="en-US" dirty="0"/>
            </a:br>
            <a:r>
              <a:rPr lang="en-US" sz="3100" dirty="0"/>
              <a:t>Challenges</a:t>
            </a:r>
          </a:p>
        </p:txBody>
      </p:sp>
      <p:sp>
        <p:nvSpPr>
          <p:cNvPr id="7" name="Rectangle 6">
            <a:extLst>
              <a:ext uri="{FF2B5EF4-FFF2-40B4-BE49-F238E27FC236}">
                <a16:creationId xmlns:a16="http://schemas.microsoft.com/office/drawing/2014/main" id="{FE0D7D45-B8A4-E326-5469-496AF4D7A915}"/>
              </a:ext>
            </a:extLst>
          </p:cNvPr>
          <p:cNvSpPr/>
          <p:nvPr/>
        </p:nvSpPr>
        <p:spPr>
          <a:xfrm>
            <a:off x="44312" y="1204606"/>
            <a:ext cx="9144000" cy="769441"/>
          </a:xfrm>
          <a:prstGeom prst="rect">
            <a:avLst/>
          </a:prstGeom>
          <a:noFill/>
        </p:spPr>
        <p:txBody>
          <a:bodyPr wrap="square">
            <a:spAutoFit/>
          </a:bodyPr>
          <a:lstStyle/>
          <a:p>
            <a:pPr algn="ctr"/>
            <a:r>
              <a:rPr lang="en-US" sz="2200" b="1" dirty="0">
                <a:latin typeface="Avenir Next" panose="020B0503020202020204" pitchFamily="34" charset="0"/>
              </a:rPr>
              <a:t>Adopting PIM as a mainstream architecture </a:t>
            </a:r>
            <a:br>
              <a:rPr lang="en-US" sz="2200" b="1" dirty="0">
                <a:latin typeface="Avenir Next" panose="020B0503020202020204" pitchFamily="34" charset="0"/>
              </a:rPr>
            </a:br>
            <a:r>
              <a:rPr lang="en-US" sz="2200" b="1" u="sng" dirty="0">
                <a:latin typeface="Avenir Next" panose="020B0503020202020204" pitchFamily="34" charset="0"/>
              </a:rPr>
              <a:t>holistically</a:t>
            </a:r>
            <a:r>
              <a:rPr lang="en-US" sz="2200" b="1" dirty="0">
                <a:latin typeface="Avenir Next" panose="020B0503020202020204" pitchFamily="34" charset="0"/>
              </a:rPr>
              <a:t> and </a:t>
            </a:r>
            <a:r>
              <a:rPr lang="en-US" sz="2200" b="1" u="sng" dirty="0">
                <a:latin typeface="Avenir Next" panose="020B0503020202020204" pitchFamily="34" charset="0"/>
              </a:rPr>
              <a:t>efficiently</a:t>
            </a:r>
            <a:r>
              <a:rPr lang="en-US" sz="2200" b="1" dirty="0">
                <a:latin typeface="Avenir Next" panose="020B0503020202020204" pitchFamily="34" charset="0"/>
              </a:rPr>
              <a:t> is still very challenging due to </a:t>
            </a:r>
            <a:r>
              <a:rPr lang="en-US" sz="2200" b="1" u="sng" dirty="0">
                <a:latin typeface="Avenir Next" panose="020B0503020202020204" pitchFamily="34" charset="0"/>
              </a:rPr>
              <a:t>a lack of</a:t>
            </a:r>
            <a:r>
              <a:rPr lang="en-US" sz="2200" b="1" dirty="0">
                <a:latin typeface="Avenir Next" panose="020B0503020202020204" pitchFamily="34" charset="0"/>
              </a:rPr>
              <a:t>: </a:t>
            </a:r>
          </a:p>
        </p:txBody>
      </p:sp>
      <p:grpSp>
        <p:nvGrpSpPr>
          <p:cNvPr id="8" name="Group 7">
            <a:extLst>
              <a:ext uri="{FF2B5EF4-FFF2-40B4-BE49-F238E27FC236}">
                <a16:creationId xmlns:a16="http://schemas.microsoft.com/office/drawing/2014/main" id="{43353EDB-98E6-1613-B532-1CF9803AF10A}"/>
              </a:ext>
            </a:extLst>
          </p:cNvPr>
          <p:cNvGrpSpPr/>
          <p:nvPr/>
        </p:nvGrpSpPr>
        <p:grpSpPr>
          <a:xfrm>
            <a:off x="126900" y="2037060"/>
            <a:ext cx="9448800" cy="874931"/>
            <a:chOff x="568179" y="3421559"/>
            <a:chExt cx="8407213" cy="883477"/>
          </a:xfrm>
        </p:grpSpPr>
        <p:sp>
          <p:nvSpPr>
            <p:cNvPr id="9" name="TextBox 8">
              <a:extLst>
                <a:ext uri="{FF2B5EF4-FFF2-40B4-BE49-F238E27FC236}">
                  <a16:creationId xmlns:a16="http://schemas.microsoft.com/office/drawing/2014/main" id="{BAEF96DB-E03B-9008-2828-1537A7AC14D1}"/>
                </a:ext>
              </a:extLst>
            </p:cNvPr>
            <p:cNvSpPr txBox="1"/>
            <p:nvPr/>
          </p:nvSpPr>
          <p:spPr>
            <a:xfrm>
              <a:off x="568179" y="3421559"/>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i="0" u="none" strike="noStrike" kern="1200" cap="none" spc="0" normalizeH="0" baseline="0" noProof="0" dirty="0">
                  <a:ln>
                    <a:noFill/>
                  </a:ln>
                  <a:solidFill>
                    <a:schemeClr val="bg1">
                      <a:lumMod val="65000"/>
                    </a:schemeClr>
                  </a:solidFill>
                  <a:effectLst/>
                  <a:uLnTx/>
                  <a:uFillTx/>
                  <a:latin typeface="Avenir Next" panose="020B0503020202020204" pitchFamily="34" charset="0"/>
                  <a:cs typeface="Gill Sans MT"/>
                </a:rPr>
                <a:t>1</a:t>
              </a:r>
            </a:p>
          </p:txBody>
        </p:sp>
        <p:sp>
          <p:nvSpPr>
            <p:cNvPr id="10" name="TextBox 9">
              <a:extLst>
                <a:ext uri="{FF2B5EF4-FFF2-40B4-BE49-F238E27FC236}">
                  <a16:creationId xmlns:a16="http://schemas.microsoft.com/office/drawing/2014/main" id="{CF02394F-A07E-ABAF-FEFC-42F0B0B3AB18}"/>
                </a:ext>
              </a:extLst>
            </p:cNvPr>
            <p:cNvSpPr txBox="1"/>
            <p:nvPr/>
          </p:nvSpPr>
          <p:spPr>
            <a:xfrm>
              <a:off x="974390" y="3528080"/>
              <a:ext cx="8001002" cy="776956"/>
            </a:xfrm>
            <a:prstGeom prst="rect">
              <a:avLst/>
            </a:prstGeom>
            <a:noFill/>
          </p:spPr>
          <p:txBody>
            <a:bodyPr wrap="square" rtlCol="0">
              <a:spAutoFit/>
            </a:bodyPr>
            <a:lstStyle/>
            <a:p>
              <a:pPr lvl="0" defTabSz="914400">
                <a:defRPr/>
              </a:pPr>
              <a:r>
                <a:rPr lang="en-US" sz="2200" b="1" dirty="0">
                  <a:solidFill>
                    <a:schemeClr val="bg1">
                      <a:lumMod val="65000"/>
                    </a:schemeClr>
                  </a:solidFill>
                  <a:latin typeface="Avenir Next" panose="020B0503020202020204" pitchFamily="34" charset="0"/>
                  <a:cs typeface="Gill Sans MT"/>
                </a:rPr>
                <a:t>Workload characterization methodologies and </a:t>
              </a:r>
              <a:br>
                <a:rPr lang="en-US" sz="2200" b="1" dirty="0">
                  <a:solidFill>
                    <a:schemeClr val="bg1">
                      <a:lumMod val="65000"/>
                    </a:schemeClr>
                  </a:solidFill>
                  <a:latin typeface="Avenir Next" panose="020B0503020202020204" pitchFamily="34" charset="0"/>
                  <a:cs typeface="Gill Sans MT"/>
                </a:rPr>
              </a:br>
              <a:r>
                <a:rPr lang="en-US" sz="2200" b="1" dirty="0">
                  <a:solidFill>
                    <a:schemeClr val="bg1">
                      <a:lumMod val="65000"/>
                    </a:schemeClr>
                  </a:solidFill>
                  <a:latin typeface="Avenir Next" panose="020B0503020202020204" pitchFamily="34" charset="0"/>
                  <a:cs typeface="Gill Sans MT"/>
                </a:rPr>
                <a:t>benchmark suites targeting PIM architectures</a:t>
              </a:r>
              <a:endParaRPr kumimoji="0" lang="en-US" sz="2200" b="1" i="0" u="none" strike="noStrike" kern="1200" cap="none" spc="0" normalizeH="0" baseline="0" noProof="0" dirty="0">
                <a:ln>
                  <a:noFill/>
                </a:ln>
                <a:solidFill>
                  <a:schemeClr val="bg1">
                    <a:lumMod val="65000"/>
                  </a:schemeClr>
                </a:solidFill>
                <a:effectLst/>
                <a:uLnTx/>
                <a:uFillTx/>
                <a:latin typeface="Avenir Next" panose="020B0503020202020204" pitchFamily="34" charset="0"/>
                <a:cs typeface="Gill Sans MT"/>
              </a:endParaRPr>
            </a:p>
          </p:txBody>
        </p:sp>
      </p:grpSp>
      <p:grpSp>
        <p:nvGrpSpPr>
          <p:cNvPr id="11" name="Group 10">
            <a:extLst>
              <a:ext uri="{FF2B5EF4-FFF2-40B4-BE49-F238E27FC236}">
                <a16:creationId xmlns:a16="http://schemas.microsoft.com/office/drawing/2014/main" id="{7F09EDA1-42E4-0E90-BF1B-003A004BDC19}"/>
              </a:ext>
            </a:extLst>
          </p:cNvPr>
          <p:cNvGrpSpPr/>
          <p:nvPr/>
        </p:nvGrpSpPr>
        <p:grpSpPr>
          <a:xfrm>
            <a:off x="169011" y="2975004"/>
            <a:ext cx="9144000" cy="848609"/>
            <a:chOff x="406767" y="3421560"/>
            <a:chExt cx="8475011" cy="856896"/>
          </a:xfrm>
        </p:grpSpPr>
        <p:sp>
          <p:nvSpPr>
            <p:cNvPr id="12" name="TextBox 11">
              <a:extLst>
                <a:ext uri="{FF2B5EF4-FFF2-40B4-BE49-F238E27FC236}">
                  <a16:creationId xmlns:a16="http://schemas.microsoft.com/office/drawing/2014/main" id="{2DC841EA-8088-156B-DE0C-EA0A0D87F882}"/>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2</a:t>
              </a:r>
            </a:p>
          </p:txBody>
        </p:sp>
        <p:sp>
          <p:nvSpPr>
            <p:cNvPr id="13" name="TextBox 12">
              <a:extLst>
                <a:ext uri="{FF2B5EF4-FFF2-40B4-BE49-F238E27FC236}">
                  <a16:creationId xmlns:a16="http://schemas.microsoft.com/office/drawing/2014/main" id="{524D72BB-FC6A-6E2F-0234-A5CCEDC39E68}"/>
                </a:ext>
              </a:extLst>
            </p:cNvPr>
            <p:cNvSpPr txBox="1"/>
            <p:nvPr/>
          </p:nvSpPr>
          <p:spPr>
            <a:xfrm>
              <a:off x="880776" y="3501501"/>
              <a:ext cx="8001002" cy="776955"/>
            </a:xfrm>
            <a:prstGeom prst="rect">
              <a:avLst/>
            </a:prstGeom>
            <a:noFill/>
          </p:spPr>
          <p:txBody>
            <a:bodyPr wrap="square" rtlCol="0">
              <a:spAutoFit/>
            </a:bodyPr>
            <a:lstStyle/>
            <a:p>
              <a:pPr lvl="0" defTabSz="914400">
                <a:defRPr/>
              </a:pPr>
              <a:r>
                <a:rPr lang="en-US" sz="2200" b="1" dirty="0">
                  <a:solidFill>
                    <a:schemeClr val="accent5"/>
                  </a:solidFill>
                  <a:latin typeface="Avenir Next" panose="020B0503020202020204" pitchFamily="34" charset="0"/>
                  <a:cs typeface="Gill Sans MT"/>
                </a:rPr>
                <a:t>Execution paradigms</a:t>
              </a:r>
              <a:r>
                <a:rPr lang="en-US" sz="2200" b="1" dirty="0">
                  <a:solidFill>
                    <a:schemeClr val="tx2"/>
                  </a:solidFill>
                  <a:latin typeface="Avenir Next" panose="020B0503020202020204" pitchFamily="34" charset="0"/>
                  <a:cs typeface="Gill Sans MT"/>
                </a:rPr>
                <a:t> that can map applications </a:t>
              </a:r>
              <a:br>
                <a:rPr lang="en-US" sz="2200" b="1" dirty="0">
                  <a:solidFill>
                    <a:schemeClr val="tx2"/>
                  </a:solidFill>
                  <a:latin typeface="Avenir Next" panose="020B0503020202020204" pitchFamily="34" charset="0"/>
                  <a:cs typeface="Gill Sans MT"/>
                </a:rPr>
              </a:br>
              <a:r>
                <a:rPr lang="en-US" sz="2200" b="1" dirty="0">
                  <a:solidFill>
                    <a:schemeClr val="tx2"/>
                  </a:solidFill>
                  <a:latin typeface="Avenir Next" panose="020B0503020202020204" pitchFamily="34" charset="0"/>
                  <a:cs typeface="Gill Sans MT"/>
                </a:rPr>
                <a:t>effectively onto PIM hardware resources</a:t>
              </a:r>
              <a:endParaRPr kumimoji="0" lang="en-US" sz="2200" b="1" i="0" u="none" strike="noStrike" kern="1200" cap="none" spc="0" normalizeH="0" baseline="0" noProof="0" dirty="0">
                <a:ln>
                  <a:noFill/>
                </a:ln>
                <a:solidFill>
                  <a:schemeClr val="tx2"/>
                </a:solidFill>
                <a:effectLst/>
                <a:uLnTx/>
                <a:uFillTx/>
                <a:latin typeface="Avenir Next" panose="020B0503020202020204" pitchFamily="34" charset="0"/>
                <a:cs typeface="Gill Sans MT"/>
              </a:endParaRPr>
            </a:p>
          </p:txBody>
        </p:sp>
      </p:grpSp>
      <p:grpSp>
        <p:nvGrpSpPr>
          <p:cNvPr id="14" name="Group 13">
            <a:extLst>
              <a:ext uri="{FF2B5EF4-FFF2-40B4-BE49-F238E27FC236}">
                <a16:creationId xmlns:a16="http://schemas.microsoft.com/office/drawing/2014/main" id="{83C466CB-296E-ABC7-C899-195B01686C5C}"/>
              </a:ext>
            </a:extLst>
          </p:cNvPr>
          <p:cNvGrpSpPr/>
          <p:nvPr/>
        </p:nvGrpSpPr>
        <p:grpSpPr>
          <a:xfrm>
            <a:off x="169011" y="3886626"/>
            <a:ext cx="9144000" cy="848609"/>
            <a:chOff x="406767" y="3421560"/>
            <a:chExt cx="8475011" cy="856896"/>
          </a:xfrm>
        </p:grpSpPr>
        <p:sp>
          <p:nvSpPr>
            <p:cNvPr id="15" name="TextBox 14">
              <a:extLst>
                <a:ext uri="{FF2B5EF4-FFF2-40B4-BE49-F238E27FC236}">
                  <a16:creationId xmlns:a16="http://schemas.microsoft.com/office/drawing/2014/main" id="{C2B9C1D5-4DAA-44A1-5B2D-8E01CA774D50}"/>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3</a:t>
              </a:r>
            </a:p>
          </p:txBody>
        </p:sp>
        <p:sp>
          <p:nvSpPr>
            <p:cNvPr id="16" name="TextBox 15">
              <a:extLst>
                <a:ext uri="{FF2B5EF4-FFF2-40B4-BE49-F238E27FC236}">
                  <a16:creationId xmlns:a16="http://schemas.microsoft.com/office/drawing/2014/main" id="{CB0D159F-97BE-1388-7CD8-1740668FBB67}"/>
                </a:ext>
              </a:extLst>
            </p:cNvPr>
            <p:cNvSpPr txBox="1"/>
            <p:nvPr/>
          </p:nvSpPr>
          <p:spPr>
            <a:xfrm>
              <a:off x="880776" y="3501501"/>
              <a:ext cx="8001002" cy="776955"/>
            </a:xfrm>
            <a:prstGeom prst="rect">
              <a:avLst/>
            </a:prstGeom>
            <a:noFill/>
          </p:spPr>
          <p:txBody>
            <a:bodyPr wrap="square" rtlCol="0">
              <a:spAutoFit/>
            </a:bodyPr>
            <a:lstStyle/>
            <a:p>
              <a:pPr lvl="0" defTabSz="914400">
                <a:defRPr/>
              </a:pPr>
              <a:r>
                <a:rPr lang="en-US" sz="2200" b="1" dirty="0">
                  <a:solidFill>
                    <a:schemeClr val="accent5"/>
                  </a:solidFill>
                  <a:latin typeface="Avenir Next" panose="020B0503020202020204" pitchFamily="34" charset="0"/>
                  <a:cs typeface="Gill Sans MT"/>
                </a:rPr>
                <a:t>Compiler support </a:t>
              </a:r>
              <a:r>
                <a:rPr lang="en-US" sz="2200" b="1" dirty="0">
                  <a:solidFill>
                    <a:schemeClr val="tx2"/>
                  </a:solidFill>
                  <a:latin typeface="Avenir Next" panose="020B0503020202020204" pitchFamily="34" charset="0"/>
                  <a:cs typeface="Gill Sans MT"/>
                </a:rPr>
                <a:t>and </a:t>
              </a:r>
              <a:r>
                <a:rPr lang="en-US" sz="2200" b="1" dirty="0">
                  <a:solidFill>
                    <a:schemeClr val="accent5"/>
                  </a:solidFill>
                  <a:latin typeface="Avenir Next" panose="020B0503020202020204" pitchFamily="34" charset="0"/>
                  <a:cs typeface="Gill Sans MT"/>
                </a:rPr>
                <a:t>programming frameworks</a:t>
              </a:r>
              <a:br>
                <a:rPr lang="en-US" sz="2200" b="1" dirty="0">
                  <a:solidFill>
                    <a:schemeClr val="accent5"/>
                  </a:solidFill>
                  <a:latin typeface="Avenir Next" panose="020B0503020202020204" pitchFamily="34" charset="0"/>
                  <a:cs typeface="Gill Sans MT"/>
                </a:rPr>
              </a:br>
              <a:r>
                <a:rPr lang="en-US" sz="2200" b="1" dirty="0">
                  <a:solidFill>
                    <a:schemeClr val="tx2"/>
                  </a:solidFill>
                  <a:latin typeface="Avenir Next" panose="020B0503020202020204" pitchFamily="34" charset="0"/>
                  <a:cs typeface="Gill Sans MT"/>
                </a:rPr>
                <a:t>targeting PIM architectures</a:t>
              </a:r>
              <a:endParaRPr kumimoji="0" lang="en-US" sz="2200" b="1" i="0" u="none" strike="noStrike" kern="1200" cap="none" spc="0" normalizeH="0" baseline="0" noProof="0" dirty="0">
                <a:ln>
                  <a:noFill/>
                </a:ln>
                <a:solidFill>
                  <a:schemeClr val="tx2"/>
                </a:solidFill>
                <a:effectLst/>
                <a:uLnTx/>
                <a:uFillTx/>
                <a:latin typeface="Avenir Next" panose="020B0503020202020204" pitchFamily="34" charset="0"/>
                <a:cs typeface="Gill Sans MT"/>
              </a:endParaRPr>
            </a:p>
          </p:txBody>
        </p:sp>
      </p:grpSp>
      <p:grpSp>
        <p:nvGrpSpPr>
          <p:cNvPr id="17" name="Group 16">
            <a:extLst>
              <a:ext uri="{FF2B5EF4-FFF2-40B4-BE49-F238E27FC236}">
                <a16:creationId xmlns:a16="http://schemas.microsoft.com/office/drawing/2014/main" id="{AE97B900-E22A-6F70-799B-1A4374E9B672}"/>
              </a:ext>
            </a:extLst>
          </p:cNvPr>
          <p:cNvGrpSpPr/>
          <p:nvPr/>
        </p:nvGrpSpPr>
        <p:grpSpPr>
          <a:xfrm>
            <a:off x="126900" y="4798248"/>
            <a:ext cx="9144000" cy="848609"/>
            <a:chOff x="406767" y="3421560"/>
            <a:chExt cx="8475011" cy="856896"/>
          </a:xfrm>
        </p:grpSpPr>
        <p:sp>
          <p:nvSpPr>
            <p:cNvPr id="18" name="TextBox 17">
              <a:extLst>
                <a:ext uri="{FF2B5EF4-FFF2-40B4-BE49-F238E27FC236}">
                  <a16:creationId xmlns:a16="http://schemas.microsoft.com/office/drawing/2014/main" id="{11E32860-7AD2-8A6A-217E-B90E90470E92}"/>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chemeClr val="bg1">
                      <a:lumMod val="65000"/>
                    </a:schemeClr>
                  </a:solidFill>
                  <a:effectLst/>
                  <a:uLnTx/>
                  <a:uFillTx/>
                  <a:latin typeface="Avenir Next" panose="020B0503020202020204" pitchFamily="34" charset="0"/>
                  <a:cs typeface="Gill Sans MT"/>
                </a:rPr>
                <a:t>4</a:t>
              </a:r>
            </a:p>
          </p:txBody>
        </p:sp>
        <p:sp>
          <p:nvSpPr>
            <p:cNvPr id="19" name="TextBox 18">
              <a:extLst>
                <a:ext uri="{FF2B5EF4-FFF2-40B4-BE49-F238E27FC236}">
                  <a16:creationId xmlns:a16="http://schemas.microsoft.com/office/drawing/2014/main" id="{87C314A2-166E-35A4-2DFB-EF7D714E2D66}"/>
                </a:ext>
              </a:extLst>
            </p:cNvPr>
            <p:cNvSpPr txBox="1"/>
            <p:nvPr/>
          </p:nvSpPr>
          <p:spPr>
            <a:xfrm>
              <a:off x="880776" y="3501501"/>
              <a:ext cx="8001002" cy="776955"/>
            </a:xfrm>
            <a:prstGeom prst="rect">
              <a:avLst/>
            </a:prstGeom>
            <a:noFill/>
          </p:spPr>
          <p:txBody>
            <a:bodyPr wrap="square" rtlCol="0">
              <a:spAutoFit/>
            </a:bodyPr>
            <a:lstStyle/>
            <a:p>
              <a:pPr lvl="0" defTabSz="914400">
                <a:defRPr/>
              </a:pPr>
              <a:r>
                <a:rPr lang="en-US" sz="2200" b="1" dirty="0">
                  <a:solidFill>
                    <a:schemeClr val="bg1">
                      <a:lumMod val="65000"/>
                    </a:schemeClr>
                  </a:solidFill>
                  <a:latin typeface="Avenir Next" panose="020B0503020202020204" pitchFamily="34" charset="0"/>
                  <a:cs typeface="Gill Sans MT"/>
                </a:rPr>
                <a:t>Adaptive data-aware runtime mechanisms that use the intrinsic properties of data for efficient PIM execution</a:t>
              </a:r>
              <a:endParaRPr kumimoji="0" lang="en-US" sz="2200" b="1" i="0" u="none" strike="noStrike" kern="1200" cap="none" spc="0" normalizeH="0" baseline="0" noProof="0" dirty="0">
                <a:ln>
                  <a:noFill/>
                </a:ln>
                <a:solidFill>
                  <a:schemeClr val="bg1">
                    <a:lumMod val="65000"/>
                  </a:schemeClr>
                </a:solidFill>
                <a:effectLst/>
                <a:uLnTx/>
                <a:uFillTx/>
                <a:latin typeface="Avenir Next" panose="020B0503020202020204" pitchFamily="34" charset="0"/>
                <a:cs typeface="Gill Sans MT"/>
              </a:endParaRPr>
            </a:p>
          </p:txBody>
        </p:sp>
      </p:grpSp>
      <p:sp>
        <p:nvSpPr>
          <p:cNvPr id="5" name="Rectangle 4">
            <a:extLst>
              <a:ext uri="{FF2B5EF4-FFF2-40B4-BE49-F238E27FC236}">
                <a16:creationId xmlns:a16="http://schemas.microsoft.com/office/drawing/2014/main" id="{34761AF0-80FE-CCAF-C877-D8C0BBB8F267}"/>
              </a:ext>
            </a:extLst>
          </p:cNvPr>
          <p:cNvSpPr/>
          <p:nvPr/>
        </p:nvSpPr>
        <p:spPr>
          <a:xfrm>
            <a:off x="0" y="5709869"/>
            <a:ext cx="9144000" cy="769441"/>
          </a:xfrm>
          <a:prstGeom prst="rect">
            <a:avLst/>
          </a:prstGeom>
          <a:solidFill>
            <a:schemeClr val="bg1">
              <a:lumMod val="95000"/>
            </a:schemeClr>
          </a:solidFill>
        </p:spPr>
        <p:txBody>
          <a:bodyPr wrap="square">
            <a:spAutoFit/>
          </a:bodyPr>
          <a:lstStyle/>
          <a:p>
            <a:pPr marL="0" lvl="1" algn="ctr" defTabSz="914400">
              <a:defRPr/>
            </a:pPr>
            <a:r>
              <a:rPr lang="en-US" sz="2200" b="1" dirty="0">
                <a:solidFill>
                  <a:srgbClr val="C00000"/>
                </a:solidFill>
                <a:latin typeface="Avenir Next" panose="020B0503020202020204" pitchFamily="34" charset="0"/>
                <a:cs typeface="Gill Sans MT"/>
              </a:rPr>
              <a:t>The </a:t>
            </a:r>
            <a:r>
              <a:rPr lang="en-US" sz="2200" b="1" u="sng" dirty="0">
                <a:solidFill>
                  <a:srgbClr val="C00000"/>
                </a:solidFill>
                <a:latin typeface="Avenir Next" panose="020B0503020202020204" pitchFamily="34" charset="0"/>
                <a:cs typeface="Gill Sans MT"/>
              </a:rPr>
              <a:t>lack of tools</a:t>
            </a:r>
            <a:r>
              <a:rPr lang="en-US" sz="2200" b="1" dirty="0">
                <a:solidFill>
                  <a:srgbClr val="C00000"/>
                </a:solidFill>
                <a:latin typeface="Avenir Next" panose="020B0503020202020204" pitchFamily="34" charset="0"/>
                <a:cs typeface="Gill Sans MT"/>
              </a:rPr>
              <a:t>, </a:t>
            </a:r>
            <a:r>
              <a:rPr lang="en-US" sz="2200" b="1" u="sng" dirty="0">
                <a:solidFill>
                  <a:srgbClr val="C00000"/>
                </a:solidFill>
                <a:latin typeface="Avenir Next" panose="020B0503020202020204" pitchFamily="34" charset="0"/>
                <a:cs typeface="Gill Sans MT"/>
              </a:rPr>
              <a:t>programming</a:t>
            </a:r>
            <a:r>
              <a:rPr lang="en-US" sz="2200" b="1" dirty="0">
                <a:solidFill>
                  <a:srgbClr val="C00000"/>
                </a:solidFill>
                <a:latin typeface="Avenir Next" panose="020B0503020202020204" pitchFamily="34" charset="0"/>
                <a:cs typeface="Gill Sans MT"/>
              </a:rPr>
              <a:t>, and </a:t>
            </a:r>
            <a:r>
              <a:rPr lang="en-US" sz="2200" b="1" u="sng" dirty="0">
                <a:solidFill>
                  <a:srgbClr val="C00000"/>
                </a:solidFill>
                <a:latin typeface="Avenir Next" panose="020B0503020202020204" pitchFamily="34" charset="0"/>
                <a:cs typeface="Gill Sans MT"/>
              </a:rPr>
              <a:t>system support</a:t>
            </a:r>
            <a:r>
              <a:rPr lang="en-US" sz="2200" b="1" dirty="0">
                <a:solidFill>
                  <a:srgbClr val="C00000"/>
                </a:solidFill>
                <a:latin typeface="Avenir Next" panose="020B0503020202020204" pitchFamily="34" charset="0"/>
                <a:cs typeface="Gill Sans MT"/>
              </a:rPr>
              <a:t> for </a:t>
            </a:r>
            <a:br>
              <a:rPr lang="en-US" sz="2200" b="1" dirty="0">
                <a:solidFill>
                  <a:srgbClr val="C00000"/>
                </a:solidFill>
                <a:latin typeface="Avenir Next" panose="020B0503020202020204" pitchFamily="34" charset="0"/>
                <a:cs typeface="Gill Sans MT"/>
              </a:rPr>
            </a:br>
            <a:r>
              <a:rPr lang="en-US" sz="2200" b="1" dirty="0">
                <a:solidFill>
                  <a:srgbClr val="C00000"/>
                </a:solidFill>
                <a:latin typeface="Avenir Next" panose="020B0503020202020204" pitchFamily="34" charset="0"/>
                <a:cs typeface="Gill Sans MT"/>
              </a:rPr>
              <a:t>PIM architectures limit the </a:t>
            </a:r>
            <a:r>
              <a:rPr lang="en-US" sz="2200" b="1" u="sng" dirty="0">
                <a:solidFill>
                  <a:srgbClr val="C00000"/>
                </a:solidFill>
                <a:latin typeface="Avenir Next" panose="020B0503020202020204" pitchFamily="34" charset="0"/>
                <a:cs typeface="Gill Sans MT"/>
              </a:rPr>
              <a:t>adoption</a:t>
            </a:r>
            <a:r>
              <a:rPr lang="en-US" sz="2200" b="1" dirty="0">
                <a:solidFill>
                  <a:srgbClr val="C00000"/>
                </a:solidFill>
                <a:latin typeface="Avenir Next" panose="020B0503020202020204" pitchFamily="34" charset="0"/>
                <a:cs typeface="Gill Sans MT"/>
              </a:rPr>
              <a:t> of PIM system</a:t>
            </a:r>
            <a:endParaRPr kumimoji="0" lang="en-US" sz="2200" b="1"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spTree>
    <p:extLst>
      <p:ext uri="{BB962C8B-B14F-4D97-AF65-F5344CB8AC3E}">
        <p14:creationId xmlns:p14="http://schemas.microsoft.com/office/powerpoint/2010/main" val="408890406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0" y="-1"/>
            <a:ext cx="9144000" cy="1067595"/>
          </a:xfrm>
        </p:spPr>
        <p:txBody>
          <a:bodyPr>
            <a:noAutofit/>
          </a:bodyPr>
          <a:lstStyle/>
          <a:p>
            <a:r>
              <a:rPr lang="en-US" sz="3600" dirty="0"/>
              <a:t>Limitations of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PUD systems suffer from </a:t>
            </a:r>
            <a:r>
              <a:rPr lang="en-US" sz="2200" b="1" dirty="0">
                <a:solidFill>
                  <a:srgbClr val="E16161"/>
                </a:solidFill>
                <a:latin typeface="Avenir Next" panose="020B0503020202020204" pitchFamily="34" charset="0"/>
              </a:rPr>
              <a:t>three sources of inefficiency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due to the </a:t>
            </a:r>
            <a:r>
              <a:rPr lang="en-US" sz="2200" b="1" dirty="0">
                <a:solidFill>
                  <a:srgbClr val="E16161"/>
                </a:solidFill>
                <a:latin typeface="Avenir Next" panose="020B0503020202020204" pitchFamily="34" charset="0"/>
              </a:rPr>
              <a:t>large</a:t>
            </a:r>
            <a:r>
              <a:rPr lang="en-US" sz="2200" b="1" dirty="0">
                <a:solidFill>
                  <a:schemeClr val="tx1"/>
                </a:solidFill>
                <a:latin typeface="Avenir Next" panose="020B0503020202020204" pitchFamily="34" charset="0"/>
              </a:rPr>
              <a:t> and </a:t>
            </a:r>
            <a:r>
              <a:rPr lang="en-US" sz="2200" b="1" dirty="0">
                <a:solidFill>
                  <a:srgbClr val="E16161"/>
                </a:solidFill>
                <a:latin typeface="Avenir Next" panose="020B0503020202020204" pitchFamily="34" charset="0"/>
              </a:rPr>
              <a:t>rigid</a:t>
            </a:r>
            <a:r>
              <a:rPr lang="en-US" sz="2200" b="1" dirty="0">
                <a:solidFill>
                  <a:schemeClr val="tx1"/>
                </a:solidFill>
                <a:latin typeface="Avenir Next" panose="020B0503020202020204" pitchFamily="34" charset="0"/>
              </a:rPr>
              <a:t> DRAM access granularity</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SIMD Underutilization </a:t>
              </a:r>
            </a:p>
            <a:p>
              <a:pPr marL="342900" lvl="0" indent="-342900" defTabSz="914400">
                <a:buFontTx/>
                <a:buChar char="-"/>
                <a:defRPr/>
              </a:pPr>
              <a:r>
                <a:rPr lang="en-US" sz="1900" dirty="0">
                  <a:latin typeface="Avenir Next" panose="020B0503020202020204" pitchFamily="34" charset="0"/>
                  <a:cs typeface="Gill Sans MT"/>
                </a:rPr>
                <a:t>due to data parallelism variation within and across applications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leads to throughput and energy waste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Limited Computation Support </a:t>
              </a:r>
            </a:p>
            <a:p>
              <a:pPr marL="342900" lvl="0" indent="-342900" defTabSz="914400">
                <a:buFontTx/>
                <a:buChar char="-"/>
                <a:defRPr/>
              </a:pPr>
              <a:r>
                <a:rPr lang="en-US" sz="1900" dirty="0">
                  <a:latin typeface="Avenir Next" panose="020B0503020202020204" pitchFamily="34" charset="0"/>
                  <a:cs typeface="Gill Sans MT"/>
                </a:rPr>
                <a:t>due to a lack of low-cost interconnects across columns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limits PUD operations to only parallel map constructs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Challenging Programming Model </a:t>
              </a:r>
            </a:p>
            <a:p>
              <a:pPr marL="342900" lvl="0" indent="-342900" defTabSz="914400">
                <a:buFontTx/>
                <a:buChar char="-"/>
                <a:defRPr/>
              </a:pPr>
              <a:r>
                <a:rPr lang="en-US" sz="1900" dirty="0">
                  <a:latin typeface="Avenir Next" panose="020B0503020202020204" pitchFamily="34" charset="0"/>
                  <a:cs typeface="Gill Sans MT"/>
                </a:rPr>
                <a:t>due to a lack of compiler support for PUD systems </a:t>
              </a:r>
              <a:endParaRPr lang="en-US" sz="1900" dirty="0">
                <a:solidFill>
                  <a:schemeClr val="accent5"/>
                </a:solidFill>
                <a:latin typeface="Avenir Next" panose="020B0503020202020204" pitchFamily="34" charset="0"/>
                <a:cs typeface="Gill Sans MT"/>
              </a:endParaRPr>
            </a:p>
            <a:p>
              <a:pPr marL="342900" lvl="0" indent="-342900" defTabSz="914400">
                <a:buFontTx/>
                <a:buChar char="-"/>
                <a:defRPr/>
              </a:pPr>
              <a:r>
                <a:rPr lang="en-US" sz="1900" dirty="0">
                  <a:solidFill>
                    <a:srgbClr val="E16161"/>
                  </a:solidFill>
                  <a:latin typeface="Avenir Next" panose="020B0503020202020204" pitchFamily="34" charset="0"/>
                  <a:cs typeface="Gill Sans MT"/>
                </a:rPr>
                <a:t>creates a burden on programmers, limiting PUD adoption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spTree>
    <p:extLst>
      <p:ext uri="{BB962C8B-B14F-4D97-AF65-F5344CB8AC3E}">
        <p14:creationId xmlns:p14="http://schemas.microsoft.com/office/powerpoint/2010/main" val="1207311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9DA27BDA-16DC-B5B1-AEFB-E4E280A73B47}"/>
              </a:ext>
            </a:extLst>
          </p:cNvPr>
          <p:cNvSpPr>
            <a:spLocks noGrp="1"/>
          </p:cNvSpPr>
          <p:nvPr>
            <p:ph type="title"/>
          </p:nvPr>
        </p:nvSpPr>
        <p:spPr>
          <a:xfrm>
            <a:off x="169011" y="132334"/>
            <a:ext cx="8894602" cy="925840"/>
          </a:xfrm>
        </p:spPr>
        <p:txBody>
          <a:bodyPr>
            <a:noAutofit/>
          </a:bodyPr>
          <a:lstStyle/>
          <a:p>
            <a:r>
              <a:rPr lang="en-US" sz="3600" dirty="0"/>
              <a:t>Problem &amp; Goal</a:t>
            </a:r>
            <a:endParaRPr lang="en-US" sz="2800" dirty="0"/>
          </a:p>
        </p:txBody>
      </p:sp>
      <p:grpSp>
        <p:nvGrpSpPr>
          <p:cNvPr id="15" name="Group 14">
            <a:extLst>
              <a:ext uri="{FF2B5EF4-FFF2-40B4-BE49-F238E27FC236}">
                <a16:creationId xmlns:a16="http://schemas.microsoft.com/office/drawing/2014/main" id="{A9F2B501-992B-8A9F-D469-C8DA84A854DD}"/>
              </a:ext>
            </a:extLst>
          </p:cNvPr>
          <p:cNvGrpSpPr/>
          <p:nvPr/>
        </p:nvGrpSpPr>
        <p:grpSpPr>
          <a:xfrm>
            <a:off x="371659" y="1483413"/>
            <a:ext cx="8400681" cy="2135963"/>
            <a:chOff x="371659" y="2793488"/>
            <a:chExt cx="8400681" cy="1324262"/>
          </a:xfrm>
        </p:grpSpPr>
        <p:sp>
          <p:nvSpPr>
            <p:cNvPr id="16" name="Rounded Rectangle 15">
              <a:extLst>
                <a:ext uri="{FF2B5EF4-FFF2-40B4-BE49-F238E27FC236}">
                  <a16:creationId xmlns:a16="http://schemas.microsoft.com/office/drawing/2014/main" id="{B0F002B2-5169-2FC8-1997-8D709CDC0314}"/>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6161"/>
              </a:solidFill>
              <a:prstDash val="solid"/>
              <a:miter lim="800000"/>
            </a:ln>
            <a:effectLst/>
          </p:spPr>
          <p:txBody>
            <a:bodyPr rtlCol="0" anchor="ctr"/>
            <a:lstStyle/>
            <a:p>
              <a:pPr algn="ctr" defTabSz="914400"/>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t>Processing-Using-DRAM’s </a:t>
              </a:r>
              <a:r>
                <a:rPr kumimoji="0" lang="en-US" sz="2300" b="1" i="0" u="sng" strike="noStrike" kern="0" cap="none" spc="0" normalizeH="0" baseline="0" noProof="0" dirty="0">
                  <a:ln>
                    <a:noFill/>
                  </a:ln>
                  <a:solidFill>
                    <a:srgbClr val="E16161"/>
                  </a:solidFill>
                  <a:effectLst/>
                  <a:uLnTx/>
                  <a:uFillTx/>
                  <a:latin typeface="Avenir Next" panose="020B0503020202020204" pitchFamily="34" charset="0"/>
                </a:rPr>
                <a:t>large and rigid granularity</a:t>
              </a:r>
              <a:b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b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t>limits its applicability and </a:t>
              </a:r>
              <a:b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b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t>efficiency for different applications</a:t>
              </a:r>
            </a:p>
          </p:txBody>
        </p:sp>
        <p:sp>
          <p:nvSpPr>
            <p:cNvPr id="17" name="TextBox 16">
              <a:extLst>
                <a:ext uri="{FF2B5EF4-FFF2-40B4-BE49-F238E27FC236}">
                  <a16:creationId xmlns:a16="http://schemas.microsoft.com/office/drawing/2014/main" id="{27E8D1D5-EACE-7588-047F-96B87F1F845A}"/>
                </a:ext>
              </a:extLst>
            </p:cNvPr>
            <p:cNvSpPr txBox="1"/>
            <p:nvPr/>
          </p:nvSpPr>
          <p:spPr>
            <a:xfrm rot="16200000">
              <a:off x="2949" y="3238578"/>
              <a:ext cx="1259512" cy="369332"/>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75000"/>
                    </a:schemeClr>
                  </a:solidFill>
                  <a:effectLst/>
                  <a:uLnTx/>
                  <a:uFillTx/>
                  <a:latin typeface="Avenir Next" panose="020B0503020202020204" pitchFamily="34" charset="0"/>
                </a:rPr>
                <a:t>Problem</a:t>
              </a:r>
            </a:p>
          </p:txBody>
        </p:sp>
      </p:grpSp>
      <p:grpSp>
        <p:nvGrpSpPr>
          <p:cNvPr id="18" name="Group 17">
            <a:extLst>
              <a:ext uri="{FF2B5EF4-FFF2-40B4-BE49-F238E27FC236}">
                <a16:creationId xmlns:a16="http://schemas.microsoft.com/office/drawing/2014/main" id="{5AFC4614-77B7-CF4A-E6A0-3E3A9B713755}"/>
              </a:ext>
            </a:extLst>
          </p:cNvPr>
          <p:cNvGrpSpPr/>
          <p:nvPr/>
        </p:nvGrpSpPr>
        <p:grpSpPr>
          <a:xfrm>
            <a:off x="371659" y="3874060"/>
            <a:ext cx="8400681" cy="2240632"/>
            <a:chOff x="371659" y="2793619"/>
            <a:chExt cx="8400681" cy="1324131"/>
          </a:xfrm>
        </p:grpSpPr>
        <p:sp>
          <p:nvSpPr>
            <p:cNvPr id="19" name="Rounded Rectangle 18">
              <a:extLst>
                <a:ext uri="{FF2B5EF4-FFF2-40B4-BE49-F238E27FC236}">
                  <a16:creationId xmlns:a16="http://schemas.microsoft.com/office/drawing/2014/main" id="{FF68929E-3C26-B5C7-F271-20BAD6EDA40F}"/>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2381C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300" b="1" dirty="0">
                  <a:solidFill>
                    <a:schemeClr val="accent4"/>
                  </a:solidFill>
                  <a:latin typeface="Avenir Next" panose="020B0503020202020204" pitchFamily="34" charset="0"/>
                </a:rPr>
                <a:t>Design a </a:t>
              </a:r>
              <a:r>
                <a:rPr lang="en-US" sz="2300" b="1" u="sng" dirty="0">
                  <a:solidFill>
                    <a:schemeClr val="accent4"/>
                  </a:solidFill>
                  <a:latin typeface="Avenir Next" panose="020B0503020202020204" pitchFamily="34" charset="0"/>
                </a:rPr>
                <a:t>flexible PUD system</a:t>
              </a:r>
              <a:r>
                <a:rPr lang="en-US" sz="2300" b="1" dirty="0">
                  <a:solidFill>
                    <a:schemeClr val="accent4"/>
                  </a:solidFill>
                  <a:latin typeface="Avenir Next" panose="020B0503020202020204" pitchFamily="34" charset="0"/>
                </a:rPr>
                <a:t> that </a:t>
              </a:r>
              <a:br>
                <a:rPr lang="en-US" sz="2300" b="1" dirty="0">
                  <a:solidFill>
                    <a:schemeClr val="accent4"/>
                  </a:solidFill>
                  <a:latin typeface="Avenir Next" panose="020B0503020202020204" pitchFamily="34" charset="0"/>
                </a:rPr>
              </a:br>
              <a:r>
                <a:rPr lang="en-US" sz="2300" b="1" dirty="0">
                  <a:solidFill>
                    <a:schemeClr val="accent4"/>
                  </a:solidFill>
                  <a:latin typeface="Avenir Next" panose="020B0503020202020204" pitchFamily="34" charset="0"/>
                </a:rPr>
                <a:t>overcomes the three limitations caused by </a:t>
              </a:r>
              <a:br>
                <a:rPr lang="en-US" sz="2300" b="1" dirty="0">
                  <a:solidFill>
                    <a:schemeClr val="accent4"/>
                  </a:solidFill>
                  <a:latin typeface="Avenir Next" panose="020B0503020202020204" pitchFamily="34" charset="0"/>
                </a:rPr>
              </a:br>
              <a:r>
                <a:rPr lang="en-US" sz="2300" b="1" dirty="0">
                  <a:solidFill>
                    <a:schemeClr val="accent4"/>
                  </a:solidFill>
                  <a:latin typeface="Avenir Next" panose="020B0503020202020204" pitchFamily="34" charset="0"/>
                </a:rPr>
                <a:t>large and rigid DRAM access granularity</a:t>
              </a:r>
              <a:endParaRPr kumimoji="0" lang="en-US" sz="2300" b="1" i="0" u="none" strike="noStrike" kern="0" cap="none" spc="0" normalizeH="0" baseline="0" noProof="0" dirty="0">
                <a:ln>
                  <a:noFill/>
                </a:ln>
                <a:solidFill>
                  <a:schemeClr val="accent4"/>
                </a:solidFill>
                <a:effectLst/>
                <a:uLnTx/>
                <a:uFillTx/>
                <a:latin typeface="Avenir Next" panose="020B0503020202020204" pitchFamily="34" charset="0"/>
                <a:ea typeface="+mn-ea"/>
                <a:cs typeface="+mn-cs"/>
              </a:endParaRPr>
            </a:p>
          </p:txBody>
        </p:sp>
        <p:sp>
          <p:nvSpPr>
            <p:cNvPr id="20" name="TextBox 19">
              <a:extLst>
                <a:ext uri="{FF2B5EF4-FFF2-40B4-BE49-F238E27FC236}">
                  <a16:creationId xmlns:a16="http://schemas.microsoft.com/office/drawing/2014/main" id="{B2D99820-803A-F703-82D5-ABC4A7FF63F0}"/>
                </a:ext>
              </a:extLst>
            </p:cNvPr>
            <p:cNvSpPr txBox="1"/>
            <p:nvPr/>
          </p:nvSpPr>
          <p:spPr>
            <a:xfrm rot="16200000">
              <a:off x="-28022" y="3269681"/>
              <a:ext cx="1321456" cy="369332"/>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75000"/>
                    </a:schemeClr>
                  </a:solidFill>
                  <a:effectLst/>
                  <a:uLnTx/>
                  <a:uFillTx/>
                  <a:latin typeface="Avenir Next" panose="020B0503020202020204" pitchFamily="34" charset="0"/>
                </a:rPr>
                <a:t>Goal</a:t>
              </a:r>
            </a:p>
          </p:txBody>
        </p:sp>
      </p:grpSp>
    </p:spTree>
    <p:extLst>
      <p:ext uri="{BB962C8B-B14F-4D97-AF65-F5344CB8AC3E}">
        <p14:creationId xmlns:p14="http://schemas.microsoft.com/office/powerpoint/2010/main" val="1618335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0" y="0"/>
            <a:ext cx="9144000" cy="1058174"/>
          </a:xfrm>
        </p:spPr>
        <p:txBody>
          <a:bodyPr>
            <a:noAutofit/>
          </a:bodyPr>
          <a:lstStyle/>
          <a:p>
            <a:r>
              <a:rPr lang="en-US" sz="3600" dirty="0"/>
              <a:t>Background: </a:t>
            </a:r>
            <a:br>
              <a:rPr lang="en-US" sz="3600" dirty="0"/>
            </a:br>
            <a:r>
              <a:rPr lang="en-US" sz="2800" dirty="0"/>
              <a:t>DRAM Hierarchical Organization</a:t>
            </a:r>
          </a:p>
        </p:txBody>
      </p:sp>
      <p:grpSp>
        <p:nvGrpSpPr>
          <p:cNvPr id="392" name="Group 391">
            <a:extLst>
              <a:ext uri="{FF2B5EF4-FFF2-40B4-BE49-F238E27FC236}">
                <a16:creationId xmlns:a16="http://schemas.microsoft.com/office/drawing/2014/main" id="{39382EDE-AA35-184B-8C6B-C26BF87175EE}"/>
              </a:ext>
            </a:extLst>
          </p:cNvPr>
          <p:cNvGrpSpPr/>
          <p:nvPr/>
        </p:nvGrpSpPr>
        <p:grpSpPr>
          <a:xfrm>
            <a:off x="3598102" y="3589579"/>
            <a:ext cx="1108300" cy="229303"/>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15" name="TextBox 14">
            <a:extLst>
              <a:ext uri="{FF2B5EF4-FFF2-40B4-BE49-F238E27FC236}">
                <a16:creationId xmlns:a16="http://schemas.microsoft.com/office/drawing/2014/main" id="{99A11D4E-D63D-2356-A7A5-338A4F715BDB}"/>
              </a:ext>
            </a:extLst>
          </p:cNvPr>
          <p:cNvSpPr txBox="1"/>
          <p:nvPr/>
        </p:nvSpPr>
        <p:spPr>
          <a:xfrm>
            <a:off x="3255419" y="4019671"/>
            <a:ext cx="1787919"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t>local </a:t>
            </a:r>
            <a:b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br>
            <a: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t>sense amplifier</a:t>
            </a:r>
          </a:p>
        </p:txBody>
      </p:sp>
      <p:grpSp>
        <p:nvGrpSpPr>
          <p:cNvPr id="393" name="Group 392">
            <a:extLst>
              <a:ext uri="{FF2B5EF4-FFF2-40B4-BE49-F238E27FC236}">
                <a16:creationId xmlns:a16="http://schemas.microsoft.com/office/drawing/2014/main" id="{07A10A8B-DE37-4D4B-B3B7-53AF498FCE7A}"/>
              </a:ext>
            </a:extLst>
          </p:cNvPr>
          <p:cNvGrpSpPr/>
          <p:nvPr/>
        </p:nvGrpSpPr>
        <p:grpSpPr>
          <a:xfrm>
            <a:off x="3292364" y="2404845"/>
            <a:ext cx="229303" cy="11083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16" name="TextBox 15">
            <a:extLst>
              <a:ext uri="{FF2B5EF4-FFF2-40B4-BE49-F238E27FC236}">
                <a16:creationId xmlns:a16="http://schemas.microsoft.com/office/drawing/2014/main" id="{6E5BBCD8-C972-6387-A815-399E53C6384E}"/>
              </a:ext>
            </a:extLst>
          </p:cNvPr>
          <p:cNvSpPr txBox="1"/>
          <p:nvPr/>
        </p:nvSpPr>
        <p:spPr>
          <a:xfrm>
            <a:off x="1527723" y="2686544"/>
            <a:ext cx="1948958"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t>local </a:t>
            </a:r>
            <a:b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br>
            <a:r>
              <a:rPr kumimoji="0" lang="en-US" b="0" i="0" u="none" strike="noStrike" kern="1200" cap="none" spc="0" normalizeH="0" baseline="0" noProof="0" dirty="0" err="1">
                <a:ln>
                  <a:noFill/>
                </a:ln>
                <a:solidFill>
                  <a:schemeClr val="bg2">
                    <a:lumMod val="25000"/>
                  </a:schemeClr>
                </a:solidFill>
                <a:effectLst/>
                <a:uLnTx/>
                <a:uFillTx/>
                <a:latin typeface="Avenir Next" panose="020B0503020202020204" pitchFamily="34" charset="0"/>
              </a:rPr>
              <a:t>ro</a:t>
            </a:r>
            <a:r>
              <a:rPr lang="en-US" dirty="0">
                <a:solidFill>
                  <a:schemeClr val="bg2">
                    <a:lumMod val="25000"/>
                  </a:schemeClr>
                </a:solidFill>
                <a:latin typeface="Avenir Next" panose="020B0503020202020204" pitchFamily="34" charset="0"/>
              </a:rPr>
              <a:t>w decoder</a:t>
            </a:r>
            <a:endPar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endParaRPr>
          </a:p>
        </p:txBody>
      </p:sp>
      <p:grpSp>
        <p:nvGrpSpPr>
          <p:cNvPr id="28" name="Group 27">
            <a:extLst>
              <a:ext uri="{FF2B5EF4-FFF2-40B4-BE49-F238E27FC236}">
                <a16:creationId xmlns:a16="http://schemas.microsoft.com/office/drawing/2014/main" id="{5168949D-A7E5-27F7-5F0C-59EEF10F19A5}"/>
              </a:ext>
            </a:extLst>
          </p:cNvPr>
          <p:cNvGrpSpPr/>
          <p:nvPr/>
        </p:nvGrpSpPr>
        <p:grpSpPr>
          <a:xfrm>
            <a:off x="3598102" y="1876487"/>
            <a:ext cx="1108298" cy="1713092"/>
            <a:chOff x="3598102" y="1876487"/>
            <a:chExt cx="1108298" cy="1713092"/>
          </a:xfrm>
        </p:grpSpPr>
        <p:grpSp>
          <p:nvGrpSpPr>
            <p:cNvPr id="394" name="Group 393">
              <a:extLst>
                <a:ext uri="{FF2B5EF4-FFF2-40B4-BE49-F238E27FC236}">
                  <a16:creationId xmlns:a16="http://schemas.microsoft.com/office/drawing/2014/main" id="{22BF00FC-B81D-7B4D-9B63-8DE814646255}"/>
                </a:ext>
              </a:extLst>
            </p:cNvPr>
            <p:cNvGrpSpPr/>
            <p:nvPr/>
          </p:nvGrpSpPr>
          <p:grpSpPr>
            <a:xfrm>
              <a:off x="3693645" y="2177592"/>
              <a:ext cx="917214" cy="1411987"/>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grpSp>
        <p:sp>
          <p:nvSpPr>
            <p:cNvPr id="20" name="TextBox 19">
              <a:extLst>
                <a:ext uri="{FF2B5EF4-FFF2-40B4-BE49-F238E27FC236}">
                  <a16:creationId xmlns:a16="http://schemas.microsoft.com/office/drawing/2014/main" id="{5F9D45C1-6D46-A42D-0116-61ED647645D8}"/>
                </a:ext>
              </a:extLst>
            </p:cNvPr>
            <p:cNvSpPr txBox="1"/>
            <p:nvPr/>
          </p:nvSpPr>
          <p:spPr>
            <a:xfrm>
              <a:off x="3598102" y="1876487"/>
              <a:ext cx="1108298"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rgbClr val="E16161"/>
                  </a:solidFill>
                  <a:effectLst/>
                  <a:uLnTx/>
                  <a:uFillTx/>
                  <a:latin typeface="Avenir Next" panose="020B0503020202020204" pitchFamily="34" charset="0"/>
                </a:rPr>
                <a:t>bitline</a:t>
              </a:r>
            </a:p>
          </p:txBody>
        </p:sp>
      </p:grpSp>
      <p:grpSp>
        <p:nvGrpSpPr>
          <p:cNvPr id="29" name="Group 28">
            <a:extLst>
              <a:ext uri="{FF2B5EF4-FFF2-40B4-BE49-F238E27FC236}">
                <a16:creationId xmlns:a16="http://schemas.microsoft.com/office/drawing/2014/main" id="{D9B55A0E-5D1B-C807-864F-455CB34119D0}"/>
              </a:ext>
            </a:extLst>
          </p:cNvPr>
          <p:cNvGrpSpPr/>
          <p:nvPr/>
        </p:nvGrpSpPr>
        <p:grpSpPr>
          <a:xfrm>
            <a:off x="3521667" y="2500388"/>
            <a:ext cx="2536120" cy="917214"/>
            <a:chOff x="3521667" y="2500388"/>
            <a:chExt cx="2536120" cy="917214"/>
          </a:xfrm>
        </p:grpSpPr>
        <p:grpSp>
          <p:nvGrpSpPr>
            <p:cNvPr id="395" name="Group 394">
              <a:extLst>
                <a:ext uri="{FF2B5EF4-FFF2-40B4-BE49-F238E27FC236}">
                  <a16:creationId xmlns:a16="http://schemas.microsoft.com/office/drawing/2014/main" id="{E3601414-FC10-A340-A9F2-B35360F8AA5F}"/>
                </a:ext>
              </a:extLst>
            </p:cNvPr>
            <p:cNvGrpSpPr/>
            <p:nvPr/>
          </p:nvGrpSpPr>
          <p:grpSpPr>
            <a:xfrm>
              <a:off x="3521667" y="2500388"/>
              <a:ext cx="1414039" cy="917214"/>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sp>
          <p:nvSpPr>
            <p:cNvPr id="21" name="TextBox 20">
              <a:extLst>
                <a:ext uri="{FF2B5EF4-FFF2-40B4-BE49-F238E27FC236}">
                  <a16:creationId xmlns:a16="http://schemas.microsoft.com/office/drawing/2014/main" id="{2C9BE3A7-315B-7F2A-9887-CD9B7EB4BCE5}"/>
                </a:ext>
              </a:extLst>
            </p:cNvPr>
            <p:cNvSpPr txBox="1"/>
            <p:nvPr/>
          </p:nvSpPr>
          <p:spPr>
            <a:xfrm>
              <a:off x="4873052" y="2806126"/>
              <a:ext cx="1184735"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accent5"/>
                  </a:solidFill>
                  <a:effectLst/>
                  <a:uLnTx/>
                  <a:uFillTx/>
                  <a:latin typeface="Avenir Next" panose="020B0503020202020204" pitchFamily="34" charset="0"/>
                </a:rPr>
                <a:t>wordline </a:t>
              </a:r>
            </a:p>
          </p:txBody>
        </p:sp>
      </p:grpSp>
      <p:grpSp>
        <p:nvGrpSpPr>
          <p:cNvPr id="641" name="Group 640">
            <a:extLst>
              <a:ext uri="{FF2B5EF4-FFF2-40B4-BE49-F238E27FC236}">
                <a16:creationId xmlns:a16="http://schemas.microsoft.com/office/drawing/2014/main" id="{D04F642F-84B7-60E8-B9DB-8CEBA6A065B8}"/>
              </a:ext>
            </a:extLst>
          </p:cNvPr>
          <p:cNvGrpSpPr/>
          <p:nvPr/>
        </p:nvGrpSpPr>
        <p:grpSpPr>
          <a:xfrm>
            <a:off x="3521667" y="2502320"/>
            <a:ext cx="1184735" cy="917214"/>
            <a:chOff x="5333998" y="1790700"/>
            <a:chExt cx="2791691" cy="1828800"/>
          </a:xfrm>
        </p:grpSpPr>
        <p:cxnSp>
          <p:nvCxnSpPr>
            <p:cNvPr id="642" name="Straight Connector 641">
              <a:extLst>
                <a:ext uri="{FF2B5EF4-FFF2-40B4-BE49-F238E27FC236}">
                  <a16:creationId xmlns:a16="http://schemas.microsoft.com/office/drawing/2014/main" id="{E281BACF-8AA1-7534-2B8D-667303E2A72A}"/>
                </a:ext>
              </a:extLst>
            </p:cNvPr>
            <p:cNvCxnSpPr>
              <a:cxnSpLocks/>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DAA44044-B3DB-1A97-CF29-0E801479555A}"/>
                </a:ext>
              </a:extLst>
            </p:cNvPr>
            <p:cNvCxnSpPr>
              <a:cxnSpLocks/>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EFEA7BC0-6BD1-B241-B336-4BD8FE6D990C}"/>
                </a:ext>
              </a:extLst>
            </p:cNvPr>
            <p:cNvCxnSpPr>
              <a:cxnSpLocks/>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397F324A-3608-7FB0-B1FF-A5CDEB40F1D7}"/>
                </a:ext>
              </a:extLst>
            </p:cNvPr>
            <p:cNvCxnSpPr>
              <a:cxnSpLocks/>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0348E82F-814B-2EAC-1261-C3AD3D707E15}"/>
                </a:ext>
              </a:extLst>
            </p:cNvPr>
            <p:cNvCxnSpPr>
              <a:cxnSpLocks/>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67" name="Group 666">
            <a:extLst>
              <a:ext uri="{FF2B5EF4-FFF2-40B4-BE49-F238E27FC236}">
                <a16:creationId xmlns:a16="http://schemas.microsoft.com/office/drawing/2014/main" id="{FDF7450D-045A-02EF-3FD6-10A246B181CE}"/>
              </a:ext>
            </a:extLst>
          </p:cNvPr>
          <p:cNvGrpSpPr/>
          <p:nvPr/>
        </p:nvGrpSpPr>
        <p:grpSpPr>
          <a:xfrm>
            <a:off x="3697744" y="2404844"/>
            <a:ext cx="917214" cy="1184735"/>
            <a:chOff x="5676900" y="1170708"/>
            <a:chExt cx="1828800" cy="2791692"/>
          </a:xfrm>
        </p:grpSpPr>
        <p:cxnSp>
          <p:nvCxnSpPr>
            <p:cNvPr id="668" name="Straight Connector 667">
              <a:extLst>
                <a:ext uri="{FF2B5EF4-FFF2-40B4-BE49-F238E27FC236}">
                  <a16:creationId xmlns:a16="http://schemas.microsoft.com/office/drawing/2014/main" id="{679C81AF-E6FD-0078-33C7-A6B92B1708CF}"/>
                </a:ext>
              </a:extLst>
            </p:cNvPr>
            <p:cNvCxnSpPr>
              <a:cxnSpLocks/>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C2DBF150-F0B8-85D3-0F5A-1F61F79876BE}"/>
                </a:ext>
              </a:extLst>
            </p:cNvPr>
            <p:cNvCxnSpPr>
              <a:cxnSpLocks/>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49AE3E0-AF17-821F-6A06-E4F89F4D1789}"/>
                </a:ext>
              </a:extLst>
            </p:cNvPr>
            <p:cNvCxnSpPr>
              <a:cxnSpLocks/>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1" name="Straight Connector 670">
              <a:extLst>
                <a:ext uri="{FF2B5EF4-FFF2-40B4-BE49-F238E27FC236}">
                  <a16:creationId xmlns:a16="http://schemas.microsoft.com/office/drawing/2014/main" id="{CA498159-0E5A-5771-AC21-2AE64A001A28}"/>
                </a:ext>
              </a:extLst>
            </p:cNvPr>
            <p:cNvCxnSpPr>
              <a:cxnSpLocks/>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2" name="Straight Connector 671">
              <a:extLst>
                <a:ext uri="{FF2B5EF4-FFF2-40B4-BE49-F238E27FC236}">
                  <a16:creationId xmlns:a16="http://schemas.microsoft.com/office/drawing/2014/main" id="{CB98FE26-3B8B-A9D6-FDC0-48126E91ACDE}"/>
                </a:ext>
              </a:extLst>
            </p:cNvPr>
            <p:cNvCxnSpPr>
              <a:cxnSpLocks/>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3598102" y="2404845"/>
            <a:ext cx="1108300" cy="11083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678" name="Rounded Rectangle 677">
            <a:extLst>
              <a:ext uri="{FF2B5EF4-FFF2-40B4-BE49-F238E27FC236}">
                <a16:creationId xmlns:a16="http://schemas.microsoft.com/office/drawing/2014/main" id="{EB7A3A0B-98F1-EFD6-058E-22423D4C4232}"/>
              </a:ext>
            </a:extLst>
          </p:cNvPr>
          <p:cNvSpPr/>
          <p:nvPr/>
        </p:nvSpPr>
        <p:spPr>
          <a:xfrm>
            <a:off x="3414815" y="2272377"/>
            <a:ext cx="1483070" cy="1388622"/>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grpSp>
        <p:nvGrpSpPr>
          <p:cNvPr id="680" name="Group 679">
            <a:extLst>
              <a:ext uri="{FF2B5EF4-FFF2-40B4-BE49-F238E27FC236}">
                <a16:creationId xmlns:a16="http://schemas.microsoft.com/office/drawing/2014/main" id="{EECDA2AC-5403-4654-D1F9-12EF81E7C5CF}"/>
              </a:ext>
            </a:extLst>
          </p:cNvPr>
          <p:cNvGrpSpPr/>
          <p:nvPr/>
        </p:nvGrpSpPr>
        <p:grpSpPr>
          <a:xfrm>
            <a:off x="1734836" y="2404844"/>
            <a:ext cx="1414038" cy="1414038"/>
            <a:chOff x="4876800" y="1600199"/>
            <a:chExt cx="2819401" cy="2819401"/>
          </a:xfrm>
        </p:grpSpPr>
        <p:grpSp>
          <p:nvGrpSpPr>
            <p:cNvPr id="681" name="Group 680">
              <a:extLst>
                <a:ext uri="{FF2B5EF4-FFF2-40B4-BE49-F238E27FC236}">
                  <a16:creationId xmlns:a16="http://schemas.microsoft.com/office/drawing/2014/main" id="{34123431-1FF0-4289-4F55-F8F7AB7ED985}"/>
                </a:ext>
              </a:extLst>
            </p:cNvPr>
            <p:cNvGrpSpPr/>
            <p:nvPr/>
          </p:nvGrpSpPr>
          <p:grpSpPr>
            <a:xfrm>
              <a:off x="5486400" y="3962400"/>
              <a:ext cx="2209800" cy="457200"/>
              <a:chOff x="5486400" y="3962400"/>
              <a:chExt cx="2209800" cy="457200"/>
            </a:xfrm>
          </p:grpSpPr>
          <p:sp>
            <p:nvSpPr>
              <p:cNvPr id="706" name="DRAM">
                <a:extLst>
                  <a:ext uri="{FF2B5EF4-FFF2-40B4-BE49-F238E27FC236}">
                    <a16:creationId xmlns:a16="http://schemas.microsoft.com/office/drawing/2014/main" id="{CEFD516B-47BC-AA40-5C01-89C3F7B583D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7" name="DRAM">
                <a:extLst>
                  <a:ext uri="{FF2B5EF4-FFF2-40B4-BE49-F238E27FC236}">
                    <a16:creationId xmlns:a16="http://schemas.microsoft.com/office/drawing/2014/main" id="{6921E9A3-1EFA-A717-4A02-DDAD4D72279C}"/>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8" name="DRAM">
                <a:extLst>
                  <a:ext uri="{FF2B5EF4-FFF2-40B4-BE49-F238E27FC236}">
                    <a16:creationId xmlns:a16="http://schemas.microsoft.com/office/drawing/2014/main" id="{97F51D8B-A6EF-DB06-0A50-91DB44B6758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9" name="DRAM">
                <a:extLst>
                  <a:ext uri="{FF2B5EF4-FFF2-40B4-BE49-F238E27FC236}">
                    <a16:creationId xmlns:a16="http://schemas.microsoft.com/office/drawing/2014/main" id="{3123978C-D826-939E-D49C-1EA4BD1B00F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0" name="DRAM">
                <a:extLst>
                  <a:ext uri="{FF2B5EF4-FFF2-40B4-BE49-F238E27FC236}">
                    <a16:creationId xmlns:a16="http://schemas.microsoft.com/office/drawing/2014/main" id="{FFC2EE4C-6C66-F265-FEE6-EA173A4010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82" name="Group 681">
              <a:extLst>
                <a:ext uri="{FF2B5EF4-FFF2-40B4-BE49-F238E27FC236}">
                  <a16:creationId xmlns:a16="http://schemas.microsoft.com/office/drawing/2014/main" id="{2BF2417E-7B26-E8D8-581A-DCE547EFE2DB}"/>
                </a:ext>
              </a:extLst>
            </p:cNvPr>
            <p:cNvGrpSpPr/>
            <p:nvPr/>
          </p:nvGrpSpPr>
          <p:grpSpPr>
            <a:xfrm>
              <a:off x="4876800" y="1600200"/>
              <a:ext cx="457200" cy="2209800"/>
              <a:chOff x="4876800" y="1600200"/>
              <a:chExt cx="457200" cy="2209800"/>
            </a:xfrm>
          </p:grpSpPr>
          <p:sp>
            <p:nvSpPr>
              <p:cNvPr id="337" name="DRAM">
                <a:extLst>
                  <a:ext uri="{FF2B5EF4-FFF2-40B4-BE49-F238E27FC236}">
                    <a16:creationId xmlns:a16="http://schemas.microsoft.com/office/drawing/2014/main" id="{6172647E-CB9E-27F8-2C5B-B5C25C2B441D}"/>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DRAM">
                <a:extLst>
                  <a:ext uri="{FF2B5EF4-FFF2-40B4-BE49-F238E27FC236}">
                    <a16:creationId xmlns:a16="http://schemas.microsoft.com/office/drawing/2014/main" id="{7128C8EB-8499-AAFD-F081-CE8F72F70B64}"/>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9" name="DRAM">
                <a:extLst>
                  <a:ext uri="{FF2B5EF4-FFF2-40B4-BE49-F238E27FC236}">
                    <a16:creationId xmlns:a16="http://schemas.microsoft.com/office/drawing/2014/main" id="{77677E57-90F4-BBA0-5483-C42CD731FDD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4" name="DRAM">
                <a:extLst>
                  <a:ext uri="{FF2B5EF4-FFF2-40B4-BE49-F238E27FC236}">
                    <a16:creationId xmlns:a16="http://schemas.microsoft.com/office/drawing/2014/main" id="{BAB71EF5-B2E9-828A-494B-3CF307DEA389}"/>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5" name="DRAM">
                <a:extLst>
                  <a:ext uri="{FF2B5EF4-FFF2-40B4-BE49-F238E27FC236}">
                    <a16:creationId xmlns:a16="http://schemas.microsoft.com/office/drawing/2014/main" id="{8606A335-61F6-4867-0329-A840C90130D9}"/>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83" name="Group 682">
              <a:extLst>
                <a:ext uri="{FF2B5EF4-FFF2-40B4-BE49-F238E27FC236}">
                  <a16:creationId xmlns:a16="http://schemas.microsoft.com/office/drawing/2014/main" id="{654334DA-24D5-18DF-66CF-78640D41EE6F}"/>
                </a:ext>
              </a:extLst>
            </p:cNvPr>
            <p:cNvGrpSpPr/>
            <p:nvPr/>
          </p:nvGrpSpPr>
          <p:grpSpPr>
            <a:xfrm>
              <a:off x="5676900" y="1600199"/>
              <a:ext cx="1828800" cy="2362201"/>
              <a:chOff x="5676900" y="1170708"/>
              <a:chExt cx="1828800" cy="2791692"/>
            </a:xfrm>
          </p:grpSpPr>
          <p:cxnSp>
            <p:nvCxnSpPr>
              <p:cNvPr id="332" name="Straight Connector 331">
                <a:extLst>
                  <a:ext uri="{FF2B5EF4-FFF2-40B4-BE49-F238E27FC236}">
                    <a16:creationId xmlns:a16="http://schemas.microsoft.com/office/drawing/2014/main" id="{896C1244-F9B5-AC00-4CEB-479CC448BEC9}"/>
                  </a:ext>
                </a:extLst>
              </p:cNvPr>
              <p:cNvCxnSpPr>
                <a:cxnSpLocks/>
                <a:stCxn id="686" idx="0"/>
                <a:endCxn id="70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35A535A2-8710-B484-2344-350606FEFBBD}"/>
                  </a:ext>
                </a:extLst>
              </p:cNvPr>
              <p:cNvCxnSpPr>
                <a:cxnSpLocks/>
                <a:stCxn id="688" idx="0"/>
                <a:endCxn id="70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72D9A5DB-E77F-4E94-AA4F-FE45BD4D65EA}"/>
                  </a:ext>
                </a:extLst>
              </p:cNvPr>
              <p:cNvCxnSpPr>
                <a:cxnSpLocks/>
                <a:stCxn id="689" idx="0"/>
                <a:endCxn id="70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9D857CC8-E95B-9456-993B-D053147C2671}"/>
                  </a:ext>
                </a:extLst>
              </p:cNvPr>
              <p:cNvCxnSpPr>
                <a:cxnSpLocks/>
                <a:stCxn id="690" idx="0"/>
                <a:endCxn id="71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3F6D8517-EC47-6D63-E038-653E8A5AC13B}"/>
                  </a:ext>
                </a:extLst>
              </p:cNvPr>
              <p:cNvCxnSpPr>
                <a:cxnSpLocks/>
                <a:stCxn id="687" idx="0"/>
                <a:endCxn id="70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4" name="Group 683">
              <a:extLst>
                <a:ext uri="{FF2B5EF4-FFF2-40B4-BE49-F238E27FC236}">
                  <a16:creationId xmlns:a16="http://schemas.microsoft.com/office/drawing/2014/main" id="{AF96E67B-C7A3-CD15-4AF5-FD52FC5681FF}"/>
                </a:ext>
              </a:extLst>
            </p:cNvPr>
            <p:cNvGrpSpPr/>
            <p:nvPr/>
          </p:nvGrpSpPr>
          <p:grpSpPr>
            <a:xfrm>
              <a:off x="5334000" y="1790700"/>
              <a:ext cx="2362201" cy="1828800"/>
              <a:chOff x="5333998" y="1790700"/>
              <a:chExt cx="2791691" cy="1828800"/>
            </a:xfrm>
          </p:grpSpPr>
          <p:cxnSp>
            <p:nvCxnSpPr>
              <p:cNvPr id="327" name="Straight Connector 326">
                <a:extLst>
                  <a:ext uri="{FF2B5EF4-FFF2-40B4-BE49-F238E27FC236}">
                    <a16:creationId xmlns:a16="http://schemas.microsoft.com/office/drawing/2014/main" id="{165B5B9D-C4A0-8D33-91E5-185434D8A8B1}"/>
                  </a:ext>
                </a:extLst>
              </p:cNvPr>
              <p:cNvCxnSpPr>
                <a:cxnSpLocks/>
                <a:stCxn id="690" idx="6"/>
                <a:endCxn id="33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CEBEEBFF-3B32-3D91-A0B9-602AA4102E31}"/>
                  </a:ext>
                </a:extLst>
              </p:cNvPr>
              <p:cNvCxnSpPr>
                <a:cxnSpLocks/>
                <a:stCxn id="695" idx="6"/>
                <a:endCxn id="33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BFD2838C-7275-DE0E-FBCB-588FAF26868B}"/>
                  </a:ext>
                </a:extLst>
              </p:cNvPr>
              <p:cNvCxnSpPr>
                <a:cxnSpLocks/>
                <a:stCxn id="700" idx="6"/>
                <a:endCxn id="33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7E635D79-E5B2-7349-9B6D-41BEBFFF0406}"/>
                  </a:ext>
                </a:extLst>
              </p:cNvPr>
              <p:cNvCxnSpPr>
                <a:cxnSpLocks/>
                <a:stCxn id="321" idx="6"/>
                <a:endCxn id="70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3ABEF132-1492-A3F0-D06D-CC35A8CF0748}"/>
                  </a:ext>
                </a:extLst>
              </p:cNvPr>
              <p:cNvCxnSpPr>
                <a:cxnSpLocks/>
                <a:stCxn id="326" idx="6"/>
                <a:endCxn id="70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5" name="Group 684">
              <a:extLst>
                <a:ext uri="{FF2B5EF4-FFF2-40B4-BE49-F238E27FC236}">
                  <a16:creationId xmlns:a16="http://schemas.microsoft.com/office/drawing/2014/main" id="{C56DC51F-B998-A67E-A4AE-A0B9D3944C98}"/>
                </a:ext>
              </a:extLst>
            </p:cNvPr>
            <p:cNvGrpSpPr/>
            <p:nvPr/>
          </p:nvGrpSpPr>
          <p:grpSpPr>
            <a:xfrm>
              <a:off x="5486400" y="1600200"/>
              <a:ext cx="2209800" cy="2209800"/>
              <a:chOff x="5486400" y="1600200"/>
              <a:chExt cx="2209800" cy="2209800"/>
            </a:xfrm>
          </p:grpSpPr>
          <p:sp>
            <p:nvSpPr>
              <p:cNvPr id="686" name="Oval 685">
                <a:extLst>
                  <a:ext uri="{FF2B5EF4-FFF2-40B4-BE49-F238E27FC236}">
                    <a16:creationId xmlns:a16="http://schemas.microsoft.com/office/drawing/2014/main" id="{C1884CCB-017D-B172-86AB-16DC0BF60622}"/>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Oval 686">
                <a:extLst>
                  <a:ext uri="{FF2B5EF4-FFF2-40B4-BE49-F238E27FC236}">
                    <a16:creationId xmlns:a16="http://schemas.microsoft.com/office/drawing/2014/main" id="{115DD4F2-5796-89D8-B6D5-F942251A9080}"/>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Oval 687">
                <a:extLst>
                  <a:ext uri="{FF2B5EF4-FFF2-40B4-BE49-F238E27FC236}">
                    <a16:creationId xmlns:a16="http://schemas.microsoft.com/office/drawing/2014/main" id="{1203891A-3289-0434-CDEE-5D275952318A}"/>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9" name="Oval 688">
                <a:extLst>
                  <a:ext uri="{FF2B5EF4-FFF2-40B4-BE49-F238E27FC236}">
                    <a16:creationId xmlns:a16="http://schemas.microsoft.com/office/drawing/2014/main" id="{F339FA66-BAED-828F-60B7-5C0BB13896F8}"/>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0" name="Oval 689">
                <a:extLst>
                  <a:ext uri="{FF2B5EF4-FFF2-40B4-BE49-F238E27FC236}">
                    <a16:creationId xmlns:a16="http://schemas.microsoft.com/office/drawing/2014/main" id="{EBBF5C66-1F14-FFC7-3B0F-8ABBEC836756}"/>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1" name="Oval 690">
                <a:extLst>
                  <a:ext uri="{FF2B5EF4-FFF2-40B4-BE49-F238E27FC236}">
                    <a16:creationId xmlns:a16="http://schemas.microsoft.com/office/drawing/2014/main" id="{0E872D1D-7F11-286F-3F5E-5A5FEFE62F86}"/>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2" name="Oval 691">
                <a:extLst>
                  <a:ext uri="{FF2B5EF4-FFF2-40B4-BE49-F238E27FC236}">
                    <a16:creationId xmlns:a16="http://schemas.microsoft.com/office/drawing/2014/main" id="{0D163B65-7474-2CEE-40FD-0C71DC8793F0}"/>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3" name="Oval 692">
                <a:extLst>
                  <a:ext uri="{FF2B5EF4-FFF2-40B4-BE49-F238E27FC236}">
                    <a16:creationId xmlns:a16="http://schemas.microsoft.com/office/drawing/2014/main" id="{935A980E-BC62-5F29-F22D-264582179E42}"/>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4" name="Oval 693">
                <a:extLst>
                  <a:ext uri="{FF2B5EF4-FFF2-40B4-BE49-F238E27FC236}">
                    <a16:creationId xmlns:a16="http://schemas.microsoft.com/office/drawing/2014/main" id="{63B40C84-4CA0-CD93-5A85-9DF26481122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5" name="Oval 694">
                <a:extLst>
                  <a:ext uri="{FF2B5EF4-FFF2-40B4-BE49-F238E27FC236}">
                    <a16:creationId xmlns:a16="http://schemas.microsoft.com/office/drawing/2014/main" id="{A6CA6D4D-393A-9B99-C6B7-8CA725439F0A}"/>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6" name="Oval 695">
                <a:extLst>
                  <a:ext uri="{FF2B5EF4-FFF2-40B4-BE49-F238E27FC236}">
                    <a16:creationId xmlns:a16="http://schemas.microsoft.com/office/drawing/2014/main" id="{8812F20A-E448-D60B-A4D2-59B10C659CD4}"/>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7" name="Oval 696">
                <a:extLst>
                  <a:ext uri="{FF2B5EF4-FFF2-40B4-BE49-F238E27FC236}">
                    <a16:creationId xmlns:a16="http://schemas.microsoft.com/office/drawing/2014/main" id="{6543453A-F1E1-9F26-E5FB-1CEBD22C928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8" name="Oval 697">
                <a:extLst>
                  <a:ext uri="{FF2B5EF4-FFF2-40B4-BE49-F238E27FC236}">
                    <a16:creationId xmlns:a16="http://schemas.microsoft.com/office/drawing/2014/main" id="{0DADD14B-6C97-9C1C-656F-7C8F7159A60B}"/>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9" name="Oval 698">
                <a:extLst>
                  <a:ext uri="{FF2B5EF4-FFF2-40B4-BE49-F238E27FC236}">
                    <a16:creationId xmlns:a16="http://schemas.microsoft.com/office/drawing/2014/main" id="{4EACC11C-EB66-4DFC-347A-EF5AB8013F27}"/>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0" name="Oval 699">
                <a:extLst>
                  <a:ext uri="{FF2B5EF4-FFF2-40B4-BE49-F238E27FC236}">
                    <a16:creationId xmlns:a16="http://schemas.microsoft.com/office/drawing/2014/main" id="{30E3826D-2D28-B28A-6573-CA738B69EA7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1" name="Oval 700">
                <a:extLst>
                  <a:ext uri="{FF2B5EF4-FFF2-40B4-BE49-F238E27FC236}">
                    <a16:creationId xmlns:a16="http://schemas.microsoft.com/office/drawing/2014/main" id="{37DE5684-88F5-5F58-9218-78895F2EECFF}"/>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2" name="Oval 701">
                <a:extLst>
                  <a:ext uri="{FF2B5EF4-FFF2-40B4-BE49-F238E27FC236}">
                    <a16:creationId xmlns:a16="http://schemas.microsoft.com/office/drawing/2014/main" id="{5433580C-C81A-BFD1-7842-8D2F156E2A9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3" name="Oval 702">
                <a:extLst>
                  <a:ext uri="{FF2B5EF4-FFF2-40B4-BE49-F238E27FC236}">
                    <a16:creationId xmlns:a16="http://schemas.microsoft.com/office/drawing/2014/main" id="{9BD2F928-66BF-4961-E07B-F3423D9796DD}"/>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0" name="Oval 319">
                <a:extLst>
                  <a:ext uri="{FF2B5EF4-FFF2-40B4-BE49-F238E27FC236}">
                    <a16:creationId xmlns:a16="http://schemas.microsoft.com/office/drawing/2014/main" id="{3236A3AE-6B70-6E5D-EA01-C293DEDBA667}"/>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1" name="Oval 320">
                <a:extLst>
                  <a:ext uri="{FF2B5EF4-FFF2-40B4-BE49-F238E27FC236}">
                    <a16:creationId xmlns:a16="http://schemas.microsoft.com/office/drawing/2014/main" id="{DE026B5F-03B8-8BB8-EDFD-38BDAF0AFBB5}"/>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2" name="Oval 321">
                <a:extLst>
                  <a:ext uri="{FF2B5EF4-FFF2-40B4-BE49-F238E27FC236}">
                    <a16:creationId xmlns:a16="http://schemas.microsoft.com/office/drawing/2014/main" id="{0466260D-7482-EB2D-0373-03AE766D7284}"/>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12C3F88B-7080-10A3-36E8-337E6FF598C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4" name="Oval 323">
                <a:extLst>
                  <a:ext uri="{FF2B5EF4-FFF2-40B4-BE49-F238E27FC236}">
                    <a16:creationId xmlns:a16="http://schemas.microsoft.com/office/drawing/2014/main" id="{E66BD36A-A01A-AEC6-08D2-86135510A580}"/>
                  </a:ext>
                </a:extLst>
              </p:cNvPr>
              <p:cNvSpPr/>
              <p:nvPr/>
            </p:nvSpPr>
            <p:spPr>
              <a:xfrm>
                <a:off x="6400800" y="34290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5" name="Oval 324">
                <a:extLst>
                  <a:ext uri="{FF2B5EF4-FFF2-40B4-BE49-F238E27FC236}">
                    <a16:creationId xmlns:a16="http://schemas.microsoft.com/office/drawing/2014/main" id="{C02D5BA5-4F15-221E-3510-CA882FB5985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6" name="Oval 325">
                <a:extLst>
                  <a:ext uri="{FF2B5EF4-FFF2-40B4-BE49-F238E27FC236}">
                    <a16:creationId xmlns:a16="http://schemas.microsoft.com/office/drawing/2014/main" id="{9074F603-1A30-B83D-FAA0-FFDF47AB88F8}"/>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711" name="Group 710">
            <a:extLst>
              <a:ext uri="{FF2B5EF4-FFF2-40B4-BE49-F238E27FC236}">
                <a16:creationId xmlns:a16="http://schemas.microsoft.com/office/drawing/2014/main" id="{04A46900-1B5E-F646-2677-19EEA2B2684C}"/>
              </a:ext>
            </a:extLst>
          </p:cNvPr>
          <p:cNvGrpSpPr/>
          <p:nvPr/>
        </p:nvGrpSpPr>
        <p:grpSpPr>
          <a:xfrm>
            <a:off x="4859036" y="2404844"/>
            <a:ext cx="1414038" cy="1414038"/>
            <a:chOff x="4876800" y="1600199"/>
            <a:chExt cx="2819401" cy="2819401"/>
          </a:xfrm>
        </p:grpSpPr>
        <p:grpSp>
          <p:nvGrpSpPr>
            <p:cNvPr id="712" name="Group 711">
              <a:extLst>
                <a:ext uri="{FF2B5EF4-FFF2-40B4-BE49-F238E27FC236}">
                  <a16:creationId xmlns:a16="http://schemas.microsoft.com/office/drawing/2014/main" id="{30D20B21-E08D-F792-7807-BECF1FD02A84}"/>
                </a:ext>
              </a:extLst>
            </p:cNvPr>
            <p:cNvGrpSpPr/>
            <p:nvPr/>
          </p:nvGrpSpPr>
          <p:grpSpPr>
            <a:xfrm>
              <a:off x="5486400" y="3962400"/>
              <a:ext cx="2209800" cy="457200"/>
              <a:chOff x="5486400" y="3962400"/>
              <a:chExt cx="2209800" cy="457200"/>
            </a:xfrm>
          </p:grpSpPr>
          <p:sp>
            <p:nvSpPr>
              <p:cNvPr id="757" name="DRAM">
                <a:extLst>
                  <a:ext uri="{FF2B5EF4-FFF2-40B4-BE49-F238E27FC236}">
                    <a16:creationId xmlns:a16="http://schemas.microsoft.com/office/drawing/2014/main" id="{A4A6A8DC-7EB6-A9E5-6978-BDF9A6F8D7F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8" name="DRAM">
                <a:extLst>
                  <a:ext uri="{FF2B5EF4-FFF2-40B4-BE49-F238E27FC236}">
                    <a16:creationId xmlns:a16="http://schemas.microsoft.com/office/drawing/2014/main" id="{8382B99B-0A72-F887-6B90-8B181125883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9" name="DRAM">
                <a:extLst>
                  <a:ext uri="{FF2B5EF4-FFF2-40B4-BE49-F238E27FC236}">
                    <a16:creationId xmlns:a16="http://schemas.microsoft.com/office/drawing/2014/main" id="{40B7449A-956D-E7D3-9823-5D8E1368D9A5}"/>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0" name="DRAM">
                <a:extLst>
                  <a:ext uri="{FF2B5EF4-FFF2-40B4-BE49-F238E27FC236}">
                    <a16:creationId xmlns:a16="http://schemas.microsoft.com/office/drawing/2014/main" id="{C061A786-7EB6-6B51-8741-F25D09B54FC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1" name="DRAM">
                <a:extLst>
                  <a:ext uri="{FF2B5EF4-FFF2-40B4-BE49-F238E27FC236}">
                    <a16:creationId xmlns:a16="http://schemas.microsoft.com/office/drawing/2014/main" id="{CC7328A9-E457-D385-1183-230AE49BDC1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13" name="Group 712">
              <a:extLst>
                <a:ext uri="{FF2B5EF4-FFF2-40B4-BE49-F238E27FC236}">
                  <a16:creationId xmlns:a16="http://schemas.microsoft.com/office/drawing/2014/main" id="{12F3E9E7-EEEA-726F-104F-6DDE6068A976}"/>
                </a:ext>
              </a:extLst>
            </p:cNvPr>
            <p:cNvGrpSpPr/>
            <p:nvPr/>
          </p:nvGrpSpPr>
          <p:grpSpPr>
            <a:xfrm>
              <a:off x="4876800" y="1600200"/>
              <a:ext cx="457200" cy="2209800"/>
              <a:chOff x="4876800" y="1600200"/>
              <a:chExt cx="457200" cy="2209800"/>
            </a:xfrm>
          </p:grpSpPr>
          <p:sp>
            <p:nvSpPr>
              <p:cNvPr id="752" name="DRAM">
                <a:extLst>
                  <a:ext uri="{FF2B5EF4-FFF2-40B4-BE49-F238E27FC236}">
                    <a16:creationId xmlns:a16="http://schemas.microsoft.com/office/drawing/2014/main" id="{9340BD81-1185-F808-F00D-2108A0F7C57A}"/>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3" name="DRAM">
                <a:extLst>
                  <a:ext uri="{FF2B5EF4-FFF2-40B4-BE49-F238E27FC236}">
                    <a16:creationId xmlns:a16="http://schemas.microsoft.com/office/drawing/2014/main" id="{1E827F9E-67C7-5F3D-EF22-E93A09D1614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4" name="DRAM">
                <a:extLst>
                  <a:ext uri="{FF2B5EF4-FFF2-40B4-BE49-F238E27FC236}">
                    <a16:creationId xmlns:a16="http://schemas.microsoft.com/office/drawing/2014/main" id="{43708B41-06D6-95B0-303A-45A8450DA617}"/>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5" name="DRAM">
                <a:extLst>
                  <a:ext uri="{FF2B5EF4-FFF2-40B4-BE49-F238E27FC236}">
                    <a16:creationId xmlns:a16="http://schemas.microsoft.com/office/drawing/2014/main" id="{3E0524B1-1029-E684-9F95-A4E6C4EEBAE1}"/>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6" name="DRAM">
                <a:extLst>
                  <a:ext uri="{FF2B5EF4-FFF2-40B4-BE49-F238E27FC236}">
                    <a16:creationId xmlns:a16="http://schemas.microsoft.com/office/drawing/2014/main" id="{0C98A22A-77FC-FEC2-38B7-B55AE4CCB23C}"/>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14" name="Group 713">
              <a:extLst>
                <a:ext uri="{FF2B5EF4-FFF2-40B4-BE49-F238E27FC236}">
                  <a16:creationId xmlns:a16="http://schemas.microsoft.com/office/drawing/2014/main" id="{9379988C-27E9-DAA3-164A-4E8E6E307BF9}"/>
                </a:ext>
              </a:extLst>
            </p:cNvPr>
            <p:cNvGrpSpPr/>
            <p:nvPr/>
          </p:nvGrpSpPr>
          <p:grpSpPr>
            <a:xfrm>
              <a:off x="5676900" y="1600199"/>
              <a:ext cx="1828800" cy="2362201"/>
              <a:chOff x="5676900" y="1170708"/>
              <a:chExt cx="1828800" cy="2791692"/>
            </a:xfrm>
          </p:grpSpPr>
          <p:cxnSp>
            <p:nvCxnSpPr>
              <p:cNvPr id="747" name="Straight Connector 746">
                <a:extLst>
                  <a:ext uri="{FF2B5EF4-FFF2-40B4-BE49-F238E27FC236}">
                    <a16:creationId xmlns:a16="http://schemas.microsoft.com/office/drawing/2014/main" id="{40C99025-E5BC-871F-022D-CC7822B3A300}"/>
                  </a:ext>
                </a:extLst>
              </p:cNvPr>
              <p:cNvCxnSpPr>
                <a:cxnSpLocks/>
                <a:stCxn id="717" idx="0"/>
                <a:endCxn id="75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AA4C0EAE-5DFB-D426-5A40-2DF5407849B0}"/>
                  </a:ext>
                </a:extLst>
              </p:cNvPr>
              <p:cNvCxnSpPr>
                <a:cxnSpLocks/>
                <a:stCxn id="719" idx="0"/>
                <a:endCxn id="75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C586FC77-7B15-B20D-D630-0EB762DF512A}"/>
                  </a:ext>
                </a:extLst>
              </p:cNvPr>
              <p:cNvCxnSpPr>
                <a:cxnSpLocks/>
                <a:stCxn id="720" idx="0"/>
                <a:endCxn id="76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50" name="Straight Connector 749">
                <a:extLst>
                  <a:ext uri="{FF2B5EF4-FFF2-40B4-BE49-F238E27FC236}">
                    <a16:creationId xmlns:a16="http://schemas.microsoft.com/office/drawing/2014/main" id="{EDA3E9E4-A673-0D69-BF1E-F41E39BA6D40}"/>
                  </a:ext>
                </a:extLst>
              </p:cNvPr>
              <p:cNvCxnSpPr>
                <a:cxnSpLocks/>
                <a:stCxn id="721" idx="0"/>
                <a:endCxn id="76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B2011E0C-049C-2E0C-8B66-CDBEE8684E33}"/>
                  </a:ext>
                </a:extLst>
              </p:cNvPr>
              <p:cNvCxnSpPr>
                <a:cxnSpLocks/>
                <a:stCxn id="718" idx="0"/>
                <a:endCxn id="75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15" name="Group 714">
              <a:extLst>
                <a:ext uri="{FF2B5EF4-FFF2-40B4-BE49-F238E27FC236}">
                  <a16:creationId xmlns:a16="http://schemas.microsoft.com/office/drawing/2014/main" id="{6A056F37-C807-4EB8-8AD9-CC5B9EFD5EE9}"/>
                </a:ext>
              </a:extLst>
            </p:cNvPr>
            <p:cNvGrpSpPr/>
            <p:nvPr/>
          </p:nvGrpSpPr>
          <p:grpSpPr>
            <a:xfrm>
              <a:off x="5334000" y="1790700"/>
              <a:ext cx="2362201" cy="1828800"/>
              <a:chOff x="5333998" y="1790700"/>
              <a:chExt cx="2791691" cy="1828800"/>
            </a:xfrm>
          </p:grpSpPr>
          <p:cxnSp>
            <p:nvCxnSpPr>
              <p:cNvPr id="742" name="Straight Connector 741">
                <a:extLst>
                  <a:ext uri="{FF2B5EF4-FFF2-40B4-BE49-F238E27FC236}">
                    <a16:creationId xmlns:a16="http://schemas.microsoft.com/office/drawing/2014/main" id="{1B07CC25-FA57-A1DC-A13D-19FF4A38FEC7}"/>
                  </a:ext>
                </a:extLst>
              </p:cNvPr>
              <p:cNvCxnSpPr>
                <a:cxnSpLocks/>
                <a:stCxn id="721" idx="6"/>
                <a:endCxn id="75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3" name="Straight Connector 742">
                <a:extLst>
                  <a:ext uri="{FF2B5EF4-FFF2-40B4-BE49-F238E27FC236}">
                    <a16:creationId xmlns:a16="http://schemas.microsoft.com/office/drawing/2014/main" id="{FFB3246A-FE53-E8A1-72F5-7DC2BFAFC3C3}"/>
                  </a:ext>
                </a:extLst>
              </p:cNvPr>
              <p:cNvCxnSpPr>
                <a:cxnSpLocks/>
                <a:stCxn id="726" idx="6"/>
                <a:endCxn id="75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5FDE2421-B469-D046-C730-217CDC78AB01}"/>
                  </a:ext>
                </a:extLst>
              </p:cNvPr>
              <p:cNvCxnSpPr>
                <a:cxnSpLocks/>
                <a:stCxn id="731" idx="6"/>
                <a:endCxn id="75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152E882F-C081-1652-141A-7F01F64F97CE}"/>
                  </a:ext>
                </a:extLst>
              </p:cNvPr>
              <p:cNvCxnSpPr>
                <a:cxnSpLocks/>
                <a:stCxn id="736" idx="6"/>
                <a:endCxn id="75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80CAF223-4247-02DD-6D57-D5303C4A8735}"/>
                  </a:ext>
                </a:extLst>
              </p:cNvPr>
              <p:cNvCxnSpPr>
                <a:cxnSpLocks/>
                <a:stCxn id="741" idx="6"/>
                <a:endCxn id="75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16" name="Group 715">
              <a:extLst>
                <a:ext uri="{FF2B5EF4-FFF2-40B4-BE49-F238E27FC236}">
                  <a16:creationId xmlns:a16="http://schemas.microsoft.com/office/drawing/2014/main" id="{6F447BD4-3181-390D-ECEB-F2F52B0EF7FC}"/>
                </a:ext>
              </a:extLst>
            </p:cNvPr>
            <p:cNvGrpSpPr/>
            <p:nvPr/>
          </p:nvGrpSpPr>
          <p:grpSpPr>
            <a:xfrm>
              <a:off x="5486400" y="1600200"/>
              <a:ext cx="2209800" cy="2209800"/>
              <a:chOff x="5486400" y="1600200"/>
              <a:chExt cx="2209800" cy="2209800"/>
            </a:xfrm>
          </p:grpSpPr>
          <p:sp>
            <p:nvSpPr>
              <p:cNvPr id="717" name="Oval 716">
                <a:extLst>
                  <a:ext uri="{FF2B5EF4-FFF2-40B4-BE49-F238E27FC236}">
                    <a16:creationId xmlns:a16="http://schemas.microsoft.com/office/drawing/2014/main" id="{68BA3020-7D81-FF67-4FD3-5116E9B28139}"/>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8" name="Oval 717">
                <a:extLst>
                  <a:ext uri="{FF2B5EF4-FFF2-40B4-BE49-F238E27FC236}">
                    <a16:creationId xmlns:a16="http://schemas.microsoft.com/office/drawing/2014/main" id="{7491EF68-5C49-C042-7FBD-C4EB310F7106}"/>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9" name="Oval 718">
                <a:extLst>
                  <a:ext uri="{FF2B5EF4-FFF2-40B4-BE49-F238E27FC236}">
                    <a16:creationId xmlns:a16="http://schemas.microsoft.com/office/drawing/2014/main" id="{FAF4D9DB-F9F5-8421-E2AB-75D9E25E38D6}"/>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0" name="Oval 719">
                <a:extLst>
                  <a:ext uri="{FF2B5EF4-FFF2-40B4-BE49-F238E27FC236}">
                    <a16:creationId xmlns:a16="http://schemas.microsoft.com/office/drawing/2014/main" id="{4E99085E-C41A-70B3-8AA6-714A99AD1902}"/>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1" name="Oval 720">
                <a:extLst>
                  <a:ext uri="{FF2B5EF4-FFF2-40B4-BE49-F238E27FC236}">
                    <a16:creationId xmlns:a16="http://schemas.microsoft.com/office/drawing/2014/main" id="{6F6A21FF-FFEA-8182-0CEE-A507FD1AE5E7}"/>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2" name="Oval 721">
                <a:extLst>
                  <a:ext uri="{FF2B5EF4-FFF2-40B4-BE49-F238E27FC236}">
                    <a16:creationId xmlns:a16="http://schemas.microsoft.com/office/drawing/2014/main" id="{E47AB944-7C83-FE77-356A-8AC7AD9B7AB2}"/>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3" name="Oval 722">
                <a:extLst>
                  <a:ext uri="{FF2B5EF4-FFF2-40B4-BE49-F238E27FC236}">
                    <a16:creationId xmlns:a16="http://schemas.microsoft.com/office/drawing/2014/main" id="{4262E098-51C2-51C6-AF5B-2EEB32FBD38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4" name="Oval 723">
                <a:extLst>
                  <a:ext uri="{FF2B5EF4-FFF2-40B4-BE49-F238E27FC236}">
                    <a16:creationId xmlns:a16="http://schemas.microsoft.com/office/drawing/2014/main" id="{D35E6D8F-1259-F632-543A-8204AEABA0C2}"/>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5" name="Oval 724">
                <a:extLst>
                  <a:ext uri="{FF2B5EF4-FFF2-40B4-BE49-F238E27FC236}">
                    <a16:creationId xmlns:a16="http://schemas.microsoft.com/office/drawing/2014/main" id="{77C607A0-88E6-CDA8-9B79-4079966DEF9A}"/>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6" name="Oval 725">
                <a:extLst>
                  <a:ext uri="{FF2B5EF4-FFF2-40B4-BE49-F238E27FC236}">
                    <a16:creationId xmlns:a16="http://schemas.microsoft.com/office/drawing/2014/main" id="{AB2A1AB0-FE64-C112-D019-20BF219757C5}"/>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7" name="Oval 726">
                <a:extLst>
                  <a:ext uri="{FF2B5EF4-FFF2-40B4-BE49-F238E27FC236}">
                    <a16:creationId xmlns:a16="http://schemas.microsoft.com/office/drawing/2014/main" id="{92F664EF-3B46-B1F5-4904-EAA6D0AE468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8" name="Oval 727">
                <a:extLst>
                  <a:ext uri="{FF2B5EF4-FFF2-40B4-BE49-F238E27FC236}">
                    <a16:creationId xmlns:a16="http://schemas.microsoft.com/office/drawing/2014/main" id="{653AAA23-ABFC-13F9-21C3-9EE00A0FAB21}"/>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9" name="Oval 728">
                <a:extLst>
                  <a:ext uri="{FF2B5EF4-FFF2-40B4-BE49-F238E27FC236}">
                    <a16:creationId xmlns:a16="http://schemas.microsoft.com/office/drawing/2014/main" id="{AB130427-6517-99D6-2417-C9417D2169C6}"/>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0" name="Oval 729">
                <a:extLst>
                  <a:ext uri="{FF2B5EF4-FFF2-40B4-BE49-F238E27FC236}">
                    <a16:creationId xmlns:a16="http://schemas.microsoft.com/office/drawing/2014/main" id="{9C8CBEB8-AAC7-2B7F-D240-661144F8FC34}"/>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1" name="Oval 730">
                <a:extLst>
                  <a:ext uri="{FF2B5EF4-FFF2-40B4-BE49-F238E27FC236}">
                    <a16:creationId xmlns:a16="http://schemas.microsoft.com/office/drawing/2014/main" id="{1B30DFC7-3E7D-E8A8-5E76-AD7EC4AF574B}"/>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2" name="Oval 731">
                <a:extLst>
                  <a:ext uri="{FF2B5EF4-FFF2-40B4-BE49-F238E27FC236}">
                    <a16:creationId xmlns:a16="http://schemas.microsoft.com/office/drawing/2014/main" id="{DFF006FC-260A-DADC-50DA-779D45EA4BD9}"/>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3" name="Oval 732">
                <a:extLst>
                  <a:ext uri="{FF2B5EF4-FFF2-40B4-BE49-F238E27FC236}">
                    <a16:creationId xmlns:a16="http://schemas.microsoft.com/office/drawing/2014/main" id="{812D29A7-91D6-561C-6F9A-A027CC779FF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4" name="Oval 733">
                <a:extLst>
                  <a:ext uri="{FF2B5EF4-FFF2-40B4-BE49-F238E27FC236}">
                    <a16:creationId xmlns:a16="http://schemas.microsoft.com/office/drawing/2014/main" id="{C94D46BB-2FDE-3257-A5F5-DF86097D1DA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5" name="Oval 734">
                <a:extLst>
                  <a:ext uri="{FF2B5EF4-FFF2-40B4-BE49-F238E27FC236}">
                    <a16:creationId xmlns:a16="http://schemas.microsoft.com/office/drawing/2014/main" id="{F6B4EFD2-023C-C69C-984E-B126AF2D784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6" name="Oval 735">
                <a:extLst>
                  <a:ext uri="{FF2B5EF4-FFF2-40B4-BE49-F238E27FC236}">
                    <a16:creationId xmlns:a16="http://schemas.microsoft.com/office/drawing/2014/main" id="{9280C599-5BE1-1478-3601-9CBD8F069EAE}"/>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7" name="Oval 736">
                <a:extLst>
                  <a:ext uri="{FF2B5EF4-FFF2-40B4-BE49-F238E27FC236}">
                    <a16:creationId xmlns:a16="http://schemas.microsoft.com/office/drawing/2014/main" id="{659B8976-0C59-67F9-E289-C1F2B5BD89AF}"/>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8" name="Oval 737">
                <a:extLst>
                  <a:ext uri="{FF2B5EF4-FFF2-40B4-BE49-F238E27FC236}">
                    <a16:creationId xmlns:a16="http://schemas.microsoft.com/office/drawing/2014/main" id="{ADD0D552-618E-5E5F-1F75-16D90DEE22A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9" name="Oval 738">
                <a:extLst>
                  <a:ext uri="{FF2B5EF4-FFF2-40B4-BE49-F238E27FC236}">
                    <a16:creationId xmlns:a16="http://schemas.microsoft.com/office/drawing/2014/main" id="{7EC24F35-2E38-EE88-5EFF-AC17F05EC61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0" name="Oval 739">
                <a:extLst>
                  <a:ext uri="{FF2B5EF4-FFF2-40B4-BE49-F238E27FC236}">
                    <a16:creationId xmlns:a16="http://schemas.microsoft.com/office/drawing/2014/main" id="{AEAB527C-2418-DE30-4D9E-BECE53E267BD}"/>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1" name="Oval 740">
                <a:extLst>
                  <a:ext uri="{FF2B5EF4-FFF2-40B4-BE49-F238E27FC236}">
                    <a16:creationId xmlns:a16="http://schemas.microsoft.com/office/drawing/2014/main" id="{7C9A42F0-2A61-4BC5-410C-256D6B0DFFC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762" name="Group 761">
            <a:extLst>
              <a:ext uri="{FF2B5EF4-FFF2-40B4-BE49-F238E27FC236}">
                <a16:creationId xmlns:a16="http://schemas.microsoft.com/office/drawing/2014/main" id="{DADAD563-45DA-B5F2-20F4-9EA3438E19F7}"/>
              </a:ext>
            </a:extLst>
          </p:cNvPr>
          <p:cNvGrpSpPr/>
          <p:nvPr/>
        </p:nvGrpSpPr>
        <p:grpSpPr>
          <a:xfrm>
            <a:off x="6416564" y="2404844"/>
            <a:ext cx="1414038" cy="1414038"/>
            <a:chOff x="4876800" y="1600199"/>
            <a:chExt cx="2819401" cy="2819401"/>
          </a:xfrm>
        </p:grpSpPr>
        <p:grpSp>
          <p:nvGrpSpPr>
            <p:cNvPr id="763" name="Group 762">
              <a:extLst>
                <a:ext uri="{FF2B5EF4-FFF2-40B4-BE49-F238E27FC236}">
                  <a16:creationId xmlns:a16="http://schemas.microsoft.com/office/drawing/2014/main" id="{92707562-47DA-7A51-DB68-A57C51F87C23}"/>
                </a:ext>
              </a:extLst>
            </p:cNvPr>
            <p:cNvGrpSpPr/>
            <p:nvPr/>
          </p:nvGrpSpPr>
          <p:grpSpPr>
            <a:xfrm>
              <a:off x="5486400" y="3962400"/>
              <a:ext cx="2209800" cy="457200"/>
              <a:chOff x="5486400" y="3962400"/>
              <a:chExt cx="2209800" cy="457200"/>
            </a:xfrm>
          </p:grpSpPr>
          <p:sp>
            <p:nvSpPr>
              <p:cNvPr id="808" name="DRAM">
                <a:extLst>
                  <a:ext uri="{FF2B5EF4-FFF2-40B4-BE49-F238E27FC236}">
                    <a16:creationId xmlns:a16="http://schemas.microsoft.com/office/drawing/2014/main" id="{B94EFCC5-3AF0-1D88-B361-86F9995109B9}"/>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9" name="DRAM">
                <a:extLst>
                  <a:ext uri="{FF2B5EF4-FFF2-40B4-BE49-F238E27FC236}">
                    <a16:creationId xmlns:a16="http://schemas.microsoft.com/office/drawing/2014/main" id="{CA5DA3C5-3A97-EB38-4220-D872278ACDF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0" name="DRAM">
                <a:extLst>
                  <a:ext uri="{FF2B5EF4-FFF2-40B4-BE49-F238E27FC236}">
                    <a16:creationId xmlns:a16="http://schemas.microsoft.com/office/drawing/2014/main" id="{9C265EFC-8CAC-5509-DF3F-0A71C5C1FD46}"/>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1" name="DRAM">
                <a:extLst>
                  <a:ext uri="{FF2B5EF4-FFF2-40B4-BE49-F238E27FC236}">
                    <a16:creationId xmlns:a16="http://schemas.microsoft.com/office/drawing/2014/main" id="{5605A5F4-9ADF-D19F-409C-906B188EB72F}"/>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2" name="DRAM">
                <a:extLst>
                  <a:ext uri="{FF2B5EF4-FFF2-40B4-BE49-F238E27FC236}">
                    <a16:creationId xmlns:a16="http://schemas.microsoft.com/office/drawing/2014/main" id="{6E2B60BB-89F7-7B5C-B14F-F2516C2C325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64" name="Group 763">
              <a:extLst>
                <a:ext uri="{FF2B5EF4-FFF2-40B4-BE49-F238E27FC236}">
                  <a16:creationId xmlns:a16="http://schemas.microsoft.com/office/drawing/2014/main" id="{4152F48C-7D24-ABE1-E4CD-46BFA893B68C}"/>
                </a:ext>
              </a:extLst>
            </p:cNvPr>
            <p:cNvGrpSpPr/>
            <p:nvPr/>
          </p:nvGrpSpPr>
          <p:grpSpPr>
            <a:xfrm>
              <a:off x="4876800" y="1600200"/>
              <a:ext cx="457200" cy="2209800"/>
              <a:chOff x="4876800" y="1600200"/>
              <a:chExt cx="457200" cy="2209800"/>
            </a:xfrm>
          </p:grpSpPr>
          <p:sp>
            <p:nvSpPr>
              <p:cNvPr id="803" name="DRAM">
                <a:extLst>
                  <a:ext uri="{FF2B5EF4-FFF2-40B4-BE49-F238E27FC236}">
                    <a16:creationId xmlns:a16="http://schemas.microsoft.com/office/drawing/2014/main" id="{7E57FF3A-FBBB-8C4B-2DC3-C94710B85ABF}"/>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4" name="DRAM">
                <a:extLst>
                  <a:ext uri="{FF2B5EF4-FFF2-40B4-BE49-F238E27FC236}">
                    <a16:creationId xmlns:a16="http://schemas.microsoft.com/office/drawing/2014/main" id="{AD9B8BF2-A9A5-9FF6-979D-5EF38FDF043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5" name="DRAM">
                <a:extLst>
                  <a:ext uri="{FF2B5EF4-FFF2-40B4-BE49-F238E27FC236}">
                    <a16:creationId xmlns:a16="http://schemas.microsoft.com/office/drawing/2014/main" id="{A18A6192-A926-89D5-C0F0-19407C7A980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6" name="DRAM">
                <a:extLst>
                  <a:ext uri="{FF2B5EF4-FFF2-40B4-BE49-F238E27FC236}">
                    <a16:creationId xmlns:a16="http://schemas.microsoft.com/office/drawing/2014/main" id="{21F02436-5B3B-E66C-4FC9-41D4C28A7072}"/>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7" name="DRAM">
                <a:extLst>
                  <a:ext uri="{FF2B5EF4-FFF2-40B4-BE49-F238E27FC236}">
                    <a16:creationId xmlns:a16="http://schemas.microsoft.com/office/drawing/2014/main" id="{C1FE134B-D7EF-BCCD-E1F6-AFA5BE4AE22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65" name="Group 764">
              <a:extLst>
                <a:ext uri="{FF2B5EF4-FFF2-40B4-BE49-F238E27FC236}">
                  <a16:creationId xmlns:a16="http://schemas.microsoft.com/office/drawing/2014/main" id="{F9E0A200-723A-D75C-96A3-87CA715BDFEE}"/>
                </a:ext>
              </a:extLst>
            </p:cNvPr>
            <p:cNvGrpSpPr/>
            <p:nvPr/>
          </p:nvGrpSpPr>
          <p:grpSpPr>
            <a:xfrm>
              <a:off x="5676900" y="1600199"/>
              <a:ext cx="1828800" cy="2362201"/>
              <a:chOff x="5676900" y="1170708"/>
              <a:chExt cx="1828800" cy="2791692"/>
            </a:xfrm>
          </p:grpSpPr>
          <p:cxnSp>
            <p:nvCxnSpPr>
              <p:cNvPr id="798" name="Straight Connector 797">
                <a:extLst>
                  <a:ext uri="{FF2B5EF4-FFF2-40B4-BE49-F238E27FC236}">
                    <a16:creationId xmlns:a16="http://schemas.microsoft.com/office/drawing/2014/main" id="{1B66A78C-1D62-6DE2-C379-C7AA858994E0}"/>
                  </a:ext>
                </a:extLst>
              </p:cNvPr>
              <p:cNvCxnSpPr>
                <a:cxnSpLocks/>
                <a:stCxn id="768" idx="0"/>
                <a:endCxn id="80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9" name="Straight Connector 798">
                <a:extLst>
                  <a:ext uri="{FF2B5EF4-FFF2-40B4-BE49-F238E27FC236}">
                    <a16:creationId xmlns:a16="http://schemas.microsoft.com/office/drawing/2014/main" id="{5AF3D076-FF27-FBA8-F958-818C232DD96D}"/>
                  </a:ext>
                </a:extLst>
              </p:cNvPr>
              <p:cNvCxnSpPr>
                <a:cxnSpLocks/>
                <a:stCxn id="770" idx="0"/>
                <a:endCxn id="81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0" name="Straight Connector 799">
                <a:extLst>
                  <a:ext uri="{FF2B5EF4-FFF2-40B4-BE49-F238E27FC236}">
                    <a16:creationId xmlns:a16="http://schemas.microsoft.com/office/drawing/2014/main" id="{D590AC0F-6B04-17DF-5C17-2BBE45B45440}"/>
                  </a:ext>
                </a:extLst>
              </p:cNvPr>
              <p:cNvCxnSpPr>
                <a:cxnSpLocks/>
                <a:stCxn id="771" idx="0"/>
                <a:endCxn id="81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1" name="Straight Connector 800">
                <a:extLst>
                  <a:ext uri="{FF2B5EF4-FFF2-40B4-BE49-F238E27FC236}">
                    <a16:creationId xmlns:a16="http://schemas.microsoft.com/office/drawing/2014/main" id="{B6C2F32C-5960-F4F0-A81A-DB2560AA4122}"/>
                  </a:ext>
                </a:extLst>
              </p:cNvPr>
              <p:cNvCxnSpPr>
                <a:cxnSpLocks/>
                <a:stCxn id="772" idx="0"/>
                <a:endCxn id="81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CB238EBA-96FC-6E5E-34D5-4C276CF91E09}"/>
                  </a:ext>
                </a:extLst>
              </p:cNvPr>
              <p:cNvCxnSpPr>
                <a:cxnSpLocks/>
                <a:stCxn id="769" idx="0"/>
                <a:endCxn id="80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66" name="Group 765">
              <a:extLst>
                <a:ext uri="{FF2B5EF4-FFF2-40B4-BE49-F238E27FC236}">
                  <a16:creationId xmlns:a16="http://schemas.microsoft.com/office/drawing/2014/main" id="{43A923F5-698B-BB32-9C2F-B0B4F6578DB5}"/>
                </a:ext>
              </a:extLst>
            </p:cNvPr>
            <p:cNvGrpSpPr/>
            <p:nvPr/>
          </p:nvGrpSpPr>
          <p:grpSpPr>
            <a:xfrm>
              <a:off x="5334000" y="1790700"/>
              <a:ext cx="2362201" cy="1828800"/>
              <a:chOff x="5333998" y="1790700"/>
              <a:chExt cx="2791691" cy="1828800"/>
            </a:xfrm>
          </p:grpSpPr>
          <p:cxnSp>
            <p:nvCxnSpPr>
              <p:cNvPr id="793" name="Straight Connector 792">
                <a:extLst>
                  <a:ext uri="{FF2B5EF4-FFF2-40B4-BE49-F238E27FC236}">
                    <a16:creationId xmlns:a16="http://schemas.microsoft.com/office/drawing/2014/main" id="{284AB1BB-4661-8C82-0526-3E78A91991A9}"/>
                  </a:ext>
                </a:extLst>
              </p:cNvPr>
              <p:cNvCxnSpPr>
                <a:cxnSpLocks/>
                <a:stCxn id="772" idx="6"/>
                <a:endCxn id="80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4" name="Straight Connector 793">
                <a:extLst>
                  <a:ext uri="{FF2B5EF4-FFF2-40B4-BE49-F238E27FC236}">
                    <a16:creationId xmlns:a16="http://schemas.microsoft.com/office/drawing/2014/main" id="{0D916876-5C24-62D7-4641-A3C448C25860}"/>
                  </a:ext>
                </a:extLst>
              </p:cNvPr>
              <p:cNvCxnSpPr>
                <a:cxnSpLocks/>
                <a:stCxn id="777" idx="6"/>
                <a:endCxn id="80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D02A73F2-956F-31EB-8425-CC3DBCAEC5D4}"/>
                  </a:ext>
                </a:extLst>
              </p:cNvPr>
              <p:cNvCxnSpPr>
                <a:cxnSpLocks/>
                <a:stCxn id="782" idx="6"/>
                <a:endCxn id="80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6" name="Straight Connector 795">
                <a:extLst>
                  <a:ext uri="{FF2B5EF4-FFF2-40B4-BE49-F238E27FC236}">
                    <a16:creationId xmlns:a16="http://schemas.microsoft.com/office/drawing/2014/main" id="{6809E42E-0FC1-F7B5-F655-746FCD455A34}"/>
                  </a:ext>
                </a:extLst>
              </p:cNvPr>
              <p:cNvCxnSpPr>
                <a:cxnSpLocks/>
                <a:stCxn id="787" idx="6"/>
                <a:endCxn id="80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7" name="Straight Connector 796">
                <a:extLst>
                  <a:ext uri="{FF2B5EF4-FFF2-40B4-BE49-F238E27FC236}">
                    <a16:creationId xmlns:a16="http://schemas.microsoft.com/office/drawing/2014/main" id="{083B0FF4-0561-5125-719B-C4A98605D1D4}"/>
                  </a:ext>
                </a:extLst>
              </p:cNvPr>
              <p:cNvCxnSpPr>
                <a:cxnSpLocks/>
                <a:stCxn id="792" idx="6"/>
                <a:endCxn id="80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67" name="Group 766">
              <a:extLst>
                <a:ext uri="{FF2B5EF4-FFF2-40B4-BE49-F238E27FC236}">
                  <a16:creationId xmlns:a16="http://schemas.microsoft.com/office/drawing/2014/main" id="{CE017132-333D-B23D-C545-713D4C3C940D}"/>
                </a:ext>
              </a:extLst>
            </p:cNvPr>
            <p:cNvGrpSpPr/>
            <p:nvPr/>
          </p:nvGrpSpPr>
          <p:grpSpPr>
            <a:xfrm>
              <a:off x="5486400" y="1600200"/>
              <a:ext cx="2209800" cy="2209800"/>
              <a:chOff x="5486400" y="1600200"/>
              <a:chExt cx="2209800" cy="2209800"/>
            </a:xfrm>
          </p:grpSpPr>
          <p:sp>
            <p:nvSpPr>
              <p:cNvPr id="768" name="Oval 767">
                <a:extLst>
                  <a:ext uri="{FF2B5EF4-FFF2-40B4-BE49-F238E27FC236}">
                    <a16:creationId xmlns:a16="http://schemas.microsoft.com/office/drawing/2014/main" id="{B6C41E18-A8FB-4D15-BC11-1DD7CDB03229}"/>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9" name="Oval 768">
                <a:extLst>
                  <a:ext uri="{FF2B5EF4-FFF2-40B4-BE49-F238E27FC236}">
                    <a16:creationId xmlns:a16="http://schemas.microsoft.com/office/drawing/2014/main" id="{DA991C24-C535-6AD3-4B90-FB43377046B8}"/>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0" name="Oval 769">
                <a:extLst>
                  <a:ext uri="{FF2B5EF4-FFF2-40B4-BE49-F238E27FC236}">
                    <a16:creationId xmlns:a16="http://schemas.microsoft.com/office/drawing/2014/main" id="{3BE078F9-59AA-A739-3DFD-1D14EA91835A}"/>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1" name="Oval 770">
                <a:extLst>
                  <a:ext uri="{FF2B5EF4-FFF2-40B4-BE49-F238E27FC236}">
                    <a16:creationId xmlns:a16="http://schemas.microsoft.com/office/drawing/2014/main" id="{C24D4EBB-AAD7-B1D0-8C6E-A1BBD567E34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2" name="Oval 771">
                <a:extLst>
                  <a:ext uri="{FF2B5EF4-FFF2-40B4-BE49-F238E27FC236}">
                    <a16:creationId xmlns:a16="http://schemas.microsoft.com/office/drawing/2014/main" id="{8F893840-CEAE-43CA-72EE-78BD34B33615}"/>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3" name="Oval 772">
                <a:extLst>
                  <a:ext uri="{FF2B5EF4-FFF2-40B4-BE49-F238E27FC236}">
                    <a16:creationId xmlns:a16="http://schemas.microsoft.com/office/drawing/2014/main" id="{66427B1F-C70A-E163-8853-538E26E4498B}"/>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4" name="Oval 773">
                <a:extLst>
                  <a:ext uri="{FF2B5EF4-FFF2-40B4-BE49-F238E27FC236}">
                    <a16:creationId xmlns:a16="http://schemas.microsoft.com/office/drawing/2014/main" id="{37BF93F4-5AC6-E673-A71F-0CC55D135F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5" name="Oval 774">
                <a:extLst>
                  <a:ext uri="{FF2B5EF4-FFF2-40B4-BE49-F238E27FC236}">
                    <a16:creationId xmlns:a16="http://schemas.microsoft.com/office/drawing/2014/main" id="{7927381A-CC2D-13ED-BE0E-46432577556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6" name="Oval 775">
                <a:extLst>
                  <a:ext uri="{FF2B5EF4-FFF2-40B4-BE49-F238E27FC236}">
                    <a16:creationId xmlns:a16="http://schemas.microsoft.com/office/drawing/2014/main" id="{0456B799-0DA7-D2B8-BFAF-E2F5B8406750}"/>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7" name="Oval 776">
                <a:extLst>
                  <a:ext uri="{FF2B5EF4-FFF2-40B4-BE49-F238E27FC236}">
                    <a16:creationId xmlns:a16="http://schemas.microsoft.com/office/drawing/2014/main" id="{E979E9CA-87FD-DED5-5E50-EC73D78AB140}"/>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8" name="Oval 777">
                <a:extLst>
                  <a:ext uri="{FF2B5EF4-FFF2-40B4-BE49-F238E27FC236}">
                    <a16:creationId xmlns:a16="http://schemas.microsoft.com/office/drawing/2014/main" id="{3D2E96E0-9B15-B496-33ED-AEE6FAF8943B}"/>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9" name="Oval 778">
                <a:extLst>
                  <a:ext uri="{FF2B5EF4-FFF2-40B4-BE49-F238E27FC236}">
                    <a16:creationId xmlns:a16="http://schemas.microsoft.com/office/drawing/2014/main" id="{A4D5E6DD-03AD-7C21-5D64-7D27C43D2DFE}"/>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0" name="Oval 779">
                <a:extLst>
                  <a:ext uri="{FF2B5EF4-FFF2-40B4-BE49-F238E27FC236}">
                    <a16:creationId xmlns:a16="http://schemas.microsoft.com/office/drawing/2014/main" id="{C38189A6-CCFA-31F8-7B59-277A26364A1A}"/>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1" name="Oval 780">
                <a:extLst>
                  <a:ext uri="{FF2B5EF4-FFF2-40B4-BE49-F238E27FC236}">
                    <a16:creationId xmlns:a16="http://schemas.microsoft.com/office/drawing/2014/main" id="{0DF6B333-A12E-6178-0889-9DD50A9CFFBE}"/>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2" name="Oval 781">
                <a:extLst>
                  <a:ext uri="{FF2B5EF4-FFF2-40B4-BE49-F238E27FC236}">
                    <a16:creationId xmlns:a16="http://schemas.microsoft.com/office/drawing/2014/main" id="{6E2780A6-A9F6-27CB-86DB-D158BD350696}"/>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3" name="Oval 782">
                <a:extLst>
                  <a:ext uri="{FF2B5EF4-FFF2-40B4-BE49-F238E27FC236}">
                    <a16:creationId xmlns:a16="http://schemas.microsoft.com/office/drawing/2014/main" id="{BE17FC97-4914-6404-FD62-20257C3E680D}"/>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4" name="Oval 783">
                <a:extLst>
                  <a:ext uri="{FF2B5EF4-FFF2-40B4-BE49-F238E27FC236}">
                    <a16:creationId xmlns:a16="http://schemas.microsoft.com/office/drawing/2014/main" id="{81866B14-0438-0FC1-BFD9-7769C365CBCD}"/>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5" name="Oval 784">
                <a:extLst>
                  <a:ext uri="{FF2B5EF4-FFF2-40B4-BE49-F238E27FC236}">
                    <a16:creationId xmlns:a16="http://schemas.microsoft.com/office/drawing/2014/main" id="{848899A2-32ED-1CF2-7D5E-993E7F5C0889}"/>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6" name="Oval 785">
                <a:extLst>
                  <a:ext uri="{FF2B5EF4-FFF2-40B4-BE49-F238E27FC236}">
                    <a16:creationId xmlns:a16="http://schemas.microsoft.com/office/drawing/2014/main" id="{EB80EEC4-B3C0-0BDB-1118-F235E714350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7" name="Oval 786">
                <a:extLst>
                  <a:ext uri="{FF2B5EF4-FFF2-40B4-BE49-F238E27FC236}">
                    <a16:creationId xmlns:a16="http://schemas.microsoft.com/office/drawing/2014/main" id="{E52B8171-9E9D-BCA0-BA21-07875D750669}"/>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8" name="Oval 787">
                <a:extLst>
                  <a:ext uri="{FF2B5EF4-FFF2-40B4-BE49-F238E27FC236}">
                    <a16:creationId xmlns:a16="http://schemas.microsoft.com/office/drawing/2014/main" id="{9F50BEA5-FFAF-92C1-D5FD-2BE64AD725E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9" name="Oval 788">
                <a:extLst>
                  <a:ext uri="{FF2B5EF4-FFF2-40B4-BE49-F238E27FC236}">
                    <a16:creationId xmlns:a16="http://schemas.microsoft.com/office/drawing/2014/main" id="{540E02EE-5449-94F0-D8CA-53F8E4D204D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0" name="Oval 789">
                <a:extLst>
                  <a:ext uri="{FF2B5EF4-FFF2-40B4-BE49-F238E27FC236}">
                    <a16:creationId xmlns:a16="http://schemas.microsoft.com/office/drawing/2014/main" id="{973BEF7E-C3C6-BA29-39DF-BC4CD5E0C091}"/>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1" name="Oval 790">
                <a:extLst>
                  <a:ext uri="{FF2B5EF4-FFF2-40B4-BE49-F238E27FC236}">
                    <a16:creationId xmlns:a16="http://schemas.microsoft.com/office/drawing/2014/main" id="{5E5EA6BE-8987-FFE6-E938-7935888184DB}"/>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2" name="Oval 791">
                <a:extLst>
                  <a:ext uri="{FF2B5EF4-FFF2-40B4-BE49-F238E27FC236}">
                    <a16:creationId xmlns:a16="http://schemas.microsoft.com/office/drawing/2014/main" id="{A27F9A06-E3EA-1BED-56E8-9F0B123FD492}"/>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865" name="Group 864">
            <a:extLst>
              <a:ext uri="{FF2B5EF4-FFF2-40B4-BE49-F238E27FC236}">
                <a16:creationId xmlns:a16="http://schemas.microsoft.com/office/drawing/2014/main" id="{857E7362-CBA4-E251-1ED5-3B880451D2BC}"/>
              </a:ext>
            </a:extLst>
          </p:cNvPr>
          <p:cNvGrpSpPr/>
          <p:nvPr/>
        </p:nvGrpSpPr>
        <p:grpSpPr>
          <a:xfrm>
            <a:off x="1527723" y="1737147"/>
            <a:ext cx="6436405" cy="2211104"/>
            <a:chOff x="1527723" y="1737147"/>
            <a:chExt cx="6436405" cy="2211104"/>
          </a:xfrm>
        </p:grpSpPr>
        <p:sp>
          <p:nvSpPr>
            <p:cNvPr id="679" name="TextBox 678">
              <a:extLst>
                <a:ext uri="{FF2B5EF4-FFF2-40B4-BE49-F238E27FC236}">
                  <a16:creationId xmlns:a16="http://schemas.microsoft.com/office/drawing/2014/main" id="{0F201775-1B5B-0160-6F18-C691FB81D301}"/>
                </a:ext>
              </a:extLst>
            </p:cNvPr>
            <p:cNvSpPr txBox="1"/>
            <p:nvPr/>
          </p:nvSpPr>
          <p:spPr>
            <a:xfrm>
              <a:off x="1527723" y="1737147"/>
              <a:ext cx="6436404"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rPr>
                <a:t>DRAM subarray </a:t>
              </a:r>
            </a:p>
            <a:p>
              <a:pPr lvl="0" algn="ctr">
                <a:lnSpc>
                  <a:spcPct val="70000"/>
                </a:lnSpc>
                <a:defRPr/>
              </a:pPr>
              <a:r>
                <a:rPr lang="en-US" sz="2800" dirty="0">
                  <a:solidFill>
                    <a:schemeClr val="accent4"/>
                  </a:solidFill>
                  <a:latin typeface="Avenir Next" panose="020B0503020202020204" pitchFamily="34" charset="0"/>
                </a:rPr>
                <a:t>(e.g., 65,536 </a:t>
              </a:r>
              <a:r>
                <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rPr>
                <a:t>rows) </a:t>
              </a:r>
            </a:p>
          </p:txBody>
        </p:sp>
        <p:sp>
          <p:nvSpPr>
            <p:cNvPr id="864" name="Rounded Rectangle 863">
              <a:extLst>
                <a:ext uri="{FF2B5EF4-FFF2-40B4-BE49-F238E27FC236}">
                  <a16:creationId xmlns:a16="http://schemas.microsoft.com/office/drawing/2014/main" id="{4D7B6399-57DA-8ACF-9A18-2707AFF39121}"/>
                </a:ext>
              </a:extLst>
            </p:cNvPr>
            <p:cNvSpPr/>
            <p:nvPr/>
          </p:nvSpPr>
          <p:spPr>
            <a:xfrm>
              <a:off x="1551151" y="2285597"/>
              <a:ext cx="6412977" cy="1662654"/>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grpSp>
      <p:sp>
        <p:nvSpPr>
          <p:cNvPr id="867" name="TextBox 866">
            <a:extLst>
              <a:ext uri="{FF2B5EF4-FFF2-40B4-BE49-F238E27FC236}">
                <a16:creationId xmlns:a16="http://schemas.microsoft.com/office/drawing/2014/main" id="{DC31E2F2-8552-203D-D39B-66D41BEDD160}"/>
              </a:ext>
            </a:extLst>
          </p:cNvPr>
          <p:cNvSpPr txBox="1"/>
          <p:nvPr/>
        </p:nvSpPr>
        <p:spPr>
          <a:xfrm>
            <a:off x="1036087" y="1769665"/>
            <a:ext cx="6436404"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lang="en-US" sz="2800" dirty="0">
                <a:solidFill>
                  <a:schemeClr val="accent4"/>
                </a:solidFill>
                <a:latin typeface="Avenir Next" panose="020B0503020202020204" pitchFamily="34" charset="0"/>
              </a:rPr>
              <a:t>DRAM mat</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rPr>
              <a:t>(e.g., 512 </a:t>
            </a:r>
            <a:r>
              <a:rPr kumimoji="0" lang="en-US" sz="2800" b="0" i="0" u="none" strike="noStrike" kern="1200" cap="none" spc="0" normalizeH="0" baseline="0" noProof="0" dirty="0" err="1">
                <a:ln>
                  <a:noFill/>
                </a:ln>
                <a:solidFill>
                  <a:schemeClr val="accent4"/>
                </a:solidFill>
                <a:effectLst/>
                <a:uLnTx/>
                <a:uFillTx/>
                <a:latin typeface="Avenir Next" panose="020B0503020202020204" pitchFamily="34" charset="0"/>
              </a:rPr>
              <a:t>ro</a:t>
            </a:r>
            <a:r>
              <a:rPr lang="en-US" sz="2800" dirty="0" err="1">
                <a:solidFill>
                  <a:schemeClr val="accent4"/>
                </a:solidFill>
                <a:latin typeface="Avenir Next" panose="020B0503020202020204" pitchFamily="34" charset="0"/>
              </a:rPr>
              <a:t>ws</a:t>
            </a:r>
            <a:r>
              <a:rPr lang="en-US" sz="2800" dirty="0">
                <a:solidFill>
                  <a:schemeClr val="accent4"/>
                </a:solidFill>
                <a:latin typeface="Avenir Next" panose="020B0503020202020204" pitchFamily="34" charset="0"/>
              </a:rPr>
              <a:t>/columns)</a:t>
            </a:r>
            <a:endPar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endParaRPr>
          </a:p>
        </p:txBody>
      </p:sp>
    </p:spTree>
    <p:extLst>
      <p:ext uri="{BB962C8B-B14F-4D97-AF65-F5344CB8AC3E}">
        <p14:creationId xmlns:p14="http://schemas.microsoft.com/office/powerpoint/2010/main" val="876230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96"/>
                                        </p:tgtEl>
                                        <p:attrNameLst>
                                          <p:attrName>style.visibility</p:attrName>
                                        </p:attrNameLst>
                                      </p:cBhvr>
                                      <p:to>
                                        <p:strVal val="visible"/>
                                      </p:to>
                                    </p:set>
                                    <p:animEffect transition="in" filter="fade">
                                      <p:cBhvr>
                                        <p:cTn id="7" dur="500"/>
                                        <p:tgtEl>
                                          <p:spTgt spid="39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67"/>
                                        </p:tgtEl>
                                        <p:attrNameLst>
                                          <p:attrName>style.visibility</p:attrName>
                                        </p:attrNameLst>
                                      </p:cBhvr>
                                      <p:to>
                                        <p:strVal val="visible"/>
                                      </p:to>
                                    </p:set>
                                    <p:animEffect transition="in" filter="fade">
                                      <p:cBhvr>
                                        <p:cTn id="10" dur="500"/>
                                        <p:tgtEl>
                                          <p:spTgt spid="86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78"/>
                                        </p:tgtEl>
                                        <p:attrNameLst>
                                          <p:attrName>style.visibility</p:attrName>
                                        </p:attrNameLst>
                                      </p:cBhvr>
                                      <p:to>
                                        <p:strVal val="visible"/>
                                      </p:to>
                                    </p:set>
                                    <p:animEffect transition="in" filter="fade">
                                      <p:cBhvr>
                                        <p:cTn id="13" dur="500"/>
                                        <p:tgtEl>
                                          <p:spTgt spid="67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grpId="1" nodeType="clickEffect">
                                  <p:stCondLst>
                                    <p:cond delay="0"/>
                                  </p:stCondLst>
                                  <p:childTnLst>
                                    <p:animEffect transition="out" filter="fade">
                                      <p:cBhvr>
                                        <p:cTn id="17" dur="500"/>
                                        <p:tgtEl>
                                          <p:spTgt spid="678"/>
                                        </p:tgtEl>
                                      </p:cBhvr>
                                    </p:animEffect>
                                    <p:set>
                                      <p:cBhvr>
                                        <p:cTn id="18" dur="1" fill="hold">
                                          <p:stCondLst>
                                            <p:cond delay="499"/>
                                          </p:stCondLst>
                                        </p:cTn>
                                        <p:tgtEl>
                                          <p:spTgt spid="678"/>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867"/>
                                        </p:tgtEl>
                                        <p:attrNameLst>
                                          <p:attrName>style.visibility</p:attrName>
                                        </p:attrNameLst>
                                      </p:cBhvr>
                                      <p:to>
                                        <p:strVal val="hidden"/>
                                      </p:to>
                                    </p:set>
                                  </p:childTnLst>
                                </p:cTn>
                              </p:par>
                              <p:par>
                                <p:cTn id="21" presetID="10" presetClass="entr" presetSubtype="0"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500"/>
                                        <p:tgtEl>
                                          <p:spTgt spid="2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xit" presetSubtype="0" fill="hold" nodeType="clickEffect">
                                  <p:stCondLst>
                                    <p:cond delay="0"/>
                                  </p:stCondLst>
                                  <p:childTnLst>
                                    <p:animEffect transition="out" filter="fade">
                                      <p:cBhvr>
                                        <p:cTn id="32" dur="500"/>
                                        <p:tgtEl>
                                          <p:spTgt spid="28"/>
                                        </p:tgtEl>
                                      </p:cBhvr>
                                    </p:animEffect>
                                    <p:set>
                                      <p:cBhvr>
                                        <p:cTn id="33" dur="1" fill="hold">
                                          <p:stCondLst>
                                            <p:cond delay="499"/>
                                          </p:stCondLst>
                                        </p:cTn>
                                        <p:tgtEl>
                                          <p:spTgt spid="28"/>
                                        </p:tgtEl>
                                        <p:attrNameLst>
                                          <p:attrName>style.visibility</p:attrName>
                                        </p:attrNameLst>
                                      </p:cBhvr>
                                      <p:to>
                                        <p:strVal val="hidden"/>
                                      </p:to>
                                    </p:set>
                                  </p:childTnLst>
                                </p:cTn>
                              </p:par>
                              <p:par>
                                <p:cTn id="34" presetID="10" presetClass="exit" presetSubtype="0" fill="hold" nodeType="withEffect">
                                  <p:stCondLst>
                                    <p:cond delay="0"/>
                                  </p:stCondLst>
                                  <p:childTnLst>
                                    <p:animEffect transition="out" filter="fade">
                                      <p:cBhvr>
                                        <p:cTn id="35" dur="500"/>
                                        <p:tgtEl>
                                          <p:spTgt spid="29"/>
                                        </p:tgtEl>
                                      </p:cBhvr>
                                    </p:animEffect>
                                    <p:set>
                                      <p:cBhvr>
                                        <p:cTn id="36" dur="1" fill="hold">
                                          <p:stCondLst>
                                            <p:cond delay="499"/>
                                          </p:stCondLst>
                                        </p:cTn>
                                        <p:tgtEl>
                                          <p:spTgt spid="29"/>
                                        </p:tgtEl>
                                        <p:attrNameLst>
                                          <p:attrName>style.visibility</p:attrName>
                                        </p:attrNameLst>
                                      </p:cBhvr>
                                      <p:to>
                                        <p:strVal val="hidden"/>
                                      </p:to>
                                    </p:set>
                                  </p:childTnLst>
                                </p:cTn>
                              </p:par>
                              <p:par>
                                <p:cTn id="37" presetID="10" presetClass="entr" presetSubtype="0" fill="hold" nodeType="withEffect">
                                  <p:stCondLst>
                                    <p:cond delay="0"/>
                                  </p:stCondLst>
                                  <p:childTnLst>
                                    <p:set>
                                      <p:cBhvr>
                                        <p:cTn id="38" dur="1" fill="hold">
                                          <p:stCondLst>
                                            <p:cond delay="0"/>
                                          </p:stCondLst>
                                        </p:cTn>
                                        <p:tgtEl>
                                          <p:spTgt spid="667"/>
                                        </p:tgtEl>
                                        <p:attrNameLst>
                                          <p:attrName>style.visibility</p:attrName>
                                        </p:attrNameLst>
                                      </p:cBhvr>
                                      <p:to>
                                        <p:strVal val="visible"/>
                                      </p:to>
                                    </p:set>
                                    <p:animEffect transition="in" filter="fade">
                                      <p:cBhvr>
                                        <p:cTn id="39" dur="500"/>
                                        <p:tgtEl>
                                          <p:spTgt spid="667"/>
                                        </p:tgtEl>
                                      </p:cBhvr>
                                    </p:animEffect>
                                  </p:childTnLst>
                                </p:cTn>
                              </p:par>
                              <p:par>
                                <p:cTn id="40" presetID="10" presetClass="entr" presetSubtype="0" fill="hold" nodeType="withEffect">
                                  <p:stCondLst>
                                    <p:cond delay="0"/>
                                  </p:stCondLst>
                                  <p:childTnLst>
                                    <p:set>
                                      <p:cBhvr>
                                        <p:cTn id="41" dur="1" fill="hold">
                                          <p:stCondLst>
                                            <p:cond delay="0"/>
                                          </p:stCondLst>
                                        </p:cTn>
                                        <p:tgtEl>
                                          <p:spTgt spid="641"/>
                                        </p:tgtEl>
                                        <p:attrNameLst>
                                          <p:attrName>style.visibility</p:attrName>
                                        </p:attrNameLst>
                                      </p:cBhvr>
                                      <p:to>
                                        <p:strVal val="visible"/>
                                      </p:to>
                                    </p:set>
                                    <p:animEffect transition="in" filter="fade">
                                      <p:cBhvr>
                                        <p:cTn id="42" dur="500"/>
                                        <p:tgtEl>
                                          <p:spTgt spid="64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500"/>
                                        <p:tgtEl>
                                          <p:spTgt spid="15"/>
                                        </p:tgtEl>
                                      </p:cBhvr>
                                    </p:animEffect>
                                  </p:childTnLst>
                                </p:cTn>
                              </p:par>
                              <p:par>
                                <p:cTn id="46" presetID="10" presetClass="entr" presetSubtype="0" fill="hold" nodeType="withEffect">
                                  <p:stCondLst>
                                    <p:cond delay="0"/>
                                  </p:stCondLst>
                                  <p:childTnLst>
                                    <p:set>
                                      <p:cBhvr>
                                        <p:cTn id="47" dur="1" fill="hold">
                                          <p:stCondLst>
                                            <p:cond delay="0"/>
                                          </p:stCondLst>
                                        </p:cTn>
                                        <p:tgtEl>
                                          <p:spTgt spid="392"/>
                                        </p:tgtEl>
                                        <p:attrNameLst>
                                          <p:attrName>style.visibility</p:attrName>
                                        </p:attrNameLst>
                                      </p:cBhvr>
                                      <p:to>
                                        <p:strVal val="visible"/>
                                      </p:to>
                                    </p:set>
                                    <p:animEffect transition="in" filter="fade">
                                      <p:cBhvr>
                                        <p:cTn id="48" dur="500"/>
                                        <p:tgtEl>
                                          <p:spTgt spid="392"/>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fade">
                                      <p:cBhvr>
                                        <p:cTn id="53" dur="500"/>
                                        <p:tgtEl>
                                          <p:spTgt spid="16"/>
                                        </p:tgtEl>
                                      </p:cBhvr>
                                    </p:animEffect>
                                  </p:childTnLst>
                                </p:cTn>
                              </p:par>
                              <p:par>
                                <p:cTn id="54" presetID="10" presetClass="entr" presetSubtype="0" fill="hold" nodeType="withEffect">
                                  <p:stCondLst>
                                    <p:cond delay="0"/>
                                  </p:stCondLst>
                                  <p:childTnLst>
                                    <p:set>
                                      <p:cBhvr>
                                        <p:cTn id="55" dur="1" fill="hold">
                                          <p:stCondLst>
                                            <p:cond delay="0"/>
                                          </p:stCondLst>
                                        </p:cTn>
                                        <p:tgtEl>
                                          <p:spTgt spid="393"/>
                                        </p:tgtEl>
                                        <p:attrNameLst>
                                          <p:attrName>style.visibility</p:attrName>
                                        </p:attrNameLst>
                                      </p:cBhvr>
                                      <p:to>
                                        <p:strVal val="visible"/>
                                      </p:to>
                                    </p:set>
                                    <p:animEffect transition="in" filter="fade">
                                      <p:cBhvr>
                                        <p:cTn id="56" dur="500"/>
                                        <p:tgtEl>
                                          <p:spTgt spid="393"/>
                                        </p:tgtEl>
                                      </p:cBhvr>
                                    </p:animEffec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16"/>
                                        </p:tgtEl>
                                        <p:attrNameLst>
                                          <p:attrName>style.visibility</p:attrName>
                                        </p:attrNameLst>
                                      </p:cBhvr>
                                      <p:to>
                                        <p:strVal val="hidden"/>
                                      </p:to>
                                    </p:set>
                                  </p:childTnLst>
                                </p:cTn>
                              </p:par>
                              <p:par>
                                <p:cTn id="61" presetID="1" presetClass="exit" presetSubtype="0" fill="hold" grpId="1" nodeType="withEffect">
                                  <p:stCondLst>
                                    <p:cond delay="0"/>
                                  </p:stCondLst>
                                  <p:childTnLst>
                                    <p:set>
                                      <p:cBhvr>
                                        <p:cTn id="62" dur="1" fill="hold">
                                          <p:stCondLst>
                                            <p:cond delay="0"/>
                                          </p:stCondLst>
                                        </p:cTn>
                                        <p:tgtEl>
                                          <p:spTgt spid="15"/>
                                        </p:tgtEl>
                                        <p:attrNameLst>
                                          <p:attrName>style.visibility</p:attrName>
                                        </p:attrNameLst>
                                      </p:cBhvr>
                                      <p:to>
                                        <p:strVal val="hidden"/>
                                      </p:to>
                                    </p:set>
                                  </p:childTnLst>
                                </p:cTn>
                              </p:par>
                              <p:par>
                                <p:cTn id="63" presetID="10" presetClass="entr" presetSubtype="0" fill="hold" nodeType="withEffect">
                                  <p:stCondLst>
                                    <p:cond delay="0"/>
                                  </p:stCondLst>
                                  <p:childTnLst>
                                    <p:set>
                                      <p:cBhvr>
                                        <p:cTn id="64" dur="1" fill="hold">
                                          <p:stCondLst>
                                            <p:cond delay="0"/>
                                          </p:stCondLst>
                                        </p:cTn>
                                        <p:tgtEl>
                                          <p:spTgt spid="680"/>
                                        </p:tgtEl>
                                        <p:attrNameLst>
                                          <p:attrName>style.visibility</p:attrName>
                                        </p:attrNameLst>
                                      </p:cBhvr>
                                      <p:to>
                                        <p:strVal val="visible"/>
                                      </p:to>
                                    </p:set>
                                    <p:animEffect transition="in" filter="fade">
                                      <p:cBhvr>
                                        <p:cTn id="65" dur="500"/>
                                        <p:tgtEl>
                                          <p:spTgt spid="680"/>
                                        </p:tgtEl>
                                      </p:cBhvr>
                                    </p:animEffect>
                                  </p:childTnLst>
                                </p:cTn>
                              </p:par>
                              <p:par>
                                <p:cTn id="66" presetID="10" presetClass="entr" presetSubtype="0" fill="hold" nodeType="withEffect">
                                  <p:stCondLst>
                                    <p:cond delay="0"/>
                                  </p:stCondLst>
                                  <p:childTnLst>
                                    <p:set>
                                      <p:cBhvr>
                                        <p:cTn id="67" dur="1" fill="hold">
                                          <p:stCondLst>
                                            <p:cond delay="0"/>
                                          </p:stCondLst>
                                        </p:cTn>
                                        <p:tgtEl>
                                          <p:spTgt spid="711"/>
                                        </p:tgtEl>
                                        <p:attrNameLst>
                                          <p:attrName>style.visibility</p:attrName>
                                        </p:attrNameLst>
                                      </p:cBhvr>
                                      <p:to>
                                        <p:strVal val="visible"/>
                                      </p:to>
                                    </p:set>
                                    <p:animEffect transition="in" filter="fade">
                                      <p:cBhvr>
                                        <p:cTn id="68" dur="500"/>
                                        <p:tgtEl>
                                          <p:spTgt spid="711"/>
                                        </p:tgtEl>
                                      </p:cBhvr>
                                    </p:animEffect>
                                  </p:childTnLst>
                                </p:cTn>
                              </p:par>
                              <p:par>
                                <p:cTn id="69" presetID="10" presetClass="entr" presetSubtype="0" fill="hold" nodeType="withEffect">
                                  <p:stCondLst>
                                    <p:cond delay="0"/>
                                  </p:stCondLst>
                                  <p:childTnLst>
                                    <p:set>
                                      <p:cBhvr>
                                        <p:cTn id="70" dur="1" fill="hold">
                                          <p:stCondLst>
                                            <p:cond delay="0"/>
                                          </p:stCondLst>
                                        </p:cTn>
                                        <p:tgtEl>
                                          <p:spTgt spid="762"/>
                                        </p:tgtEl>
                                        <p:attrNameLst>
                                          <p:attrName>style.visibility</p:attrName>
                                        </p:attrNameLst>
                                      </p:cBhvr>
                                      <p:to>
                                        <p:strVal val="visible"/>
                                      </p:to>
                                    </p:set>
                                    <p:animEffect transition="in" filter="fade">
                                      <p:cBhvr>
                                        <p:cTn id="71" dur="500"/>
                                        <p:tgtEl>
                                          <p:spTgt spid="762"/>
                                        </p:tgtEl>
                                      </p:cBhvr>
                                    </p:animEffect>
                                  </p:childTnLst>
                                </p:cTn>
                              </p:par>
                              <p:par>
                                <p:cTn id="72" presetID="10" presetClass="entr" presetSubtype="0" fill="hold" nodeType="withEffect">
                                  <p:stCondLst>
                                    <p:cond delay="0"/>
                                  </p:stCondLst>
                                  <p:childTnLst>
                                    <p:set>
                                      <p:cBhvr>
                                        <p:cTn id="73" dur="1" fill="hold">
                                          <p:stCondLst>
                                            <p:cond delay="0"/>
                                          </p:stCondLst>
                                        </p:cTn>
                                        <p:tgtEl>
                                          <p:spTgt spid="865"/>
                                        </p:tgtEl>
                                        <p:attrNameLst>
                                          <p:attrName>style.visibility</p:attrName>
                                        </p:attrNameLst>
                                      </p:cBhvr>
                                      <p:to>
                                        <p:strVal val="visible"/>
                                      </p:to>
                                    </p:set>
                                    <p:animEffect transition="in" filter="fade">
                                      <p:cBhvr>
                                        <p:cTn id="74" dur="500"/>
                                        <p:tgtEl>
                                          <p:spTgt spid="8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5" grpId="1"/>
      <p:bldP spid="16" grpId="0"/>
      <p:bldP spid="16" grpId="1"/>
      <p:bldP spid="678" grpId="0" animBg="1"/>
      <p:bldP spid="678" grpId="1" animBg="1"/>
      <p:bldP spid="867" grpId="0"/>
      <p:bldP spid="867" grpId="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32334"/>
            <a:ext cx="9144000" cy="925840"/>
          </a:xfrm>
        </p:spPr>
        <p:txBody>
          <a:bodyPr>
            <a:noAutofit/>
          </a:bodyPr>
          <a:lstStyle/>
          <a:p>
            <a:r>
              <a:rPr lang="en-US" sz="3600" dirty="0"/>
              <a:t>MIMDRAM: </a:t>
            </a:r>
            <a:br>
              <a:rPr lang="en-US" sz="3600" dirty="0"/>
            </a:br>
            <a:r>
              <a:rPr lang="en-US" sz="2800" dirty="0"/>
              <a:t>Key Idea (I)</a:t>
            </a:r>
          </a:p>
        </p:txBody>
      </p:sp>
      <p:sp>
        <p:nvSpPr>
          <p:cNvPr id="6" name="Rounded Rectangle 5">
            <a:extLst>
              <a:ext uri="{FF2B5EF4-FFF2-40B4-BE49-F238E27FC236}">
                <a16:creationId xmlns:a16="http://schemas.microsoft.com/office/drawing/2014/main" id="{B4C51049-9585-2E46-A946-E7EC62EBA1E1}"/>
              </a:ext>
            </a:extLst>
          </p:cNvPr>
          <p:cNvSpPr/>
          <p:nvPr/>
        </p:nvSpPr>
        <p:spPr>
          <a:xfrm>
            <a:off x="0" y="1211374"/>
            <a:ext cx="9144000" cy="780739"/>
          </a:xfrm>
          <a:prstGeom prst="roundRect">
            <a:avLst>
              <a:gd name="adj" fmla="val 9020"/>
            </a:avLst>
          </a:prstGeom>
          <a:no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latin typeface="Avenir Next" panose="020B0503020202020204" pitchFamily="34" charset="0"/>
              </a:rPr>
              <a:t>DRAM’s hierarchical organization can enable</a:t>
            </a:r>
            <a:br>
              <a:rPr lang="en-US" sz="2200" b="1" kern="0" dirty="0">
                <a:latin typeface="Avenir Next" panose="020B0503020202020204" pitchFamily="34" charset="0"/>
              </a:rPr>
            </a:br>
            <a:r>
              <a:rPr lang="en-US" sz="2200" b="1" u="sng" kern="0" dirty="0">
                <a:latin typeface="Avenir Next" panose="020B0503020202020204" pitchFamily="34" charset="0"/>
              </a:rPr>
              <a:t>fine-grained access</a:t>
            </a:r>
            <a:endParaRPr kumimoji="0" lang="en-US" sz="2200" b="1" i="0" u="sng" strike="noStrike" kern="0" cap="none" spc="0" normalizeH="0" baseline="0" noProof="0" dirty="0">
              <a:ln>
                <a:noFill/>
              </a:ln>
              <a:effectLst/>
              <a:uLnTx/>
              <a:uFillTx/>
              <a:latin typeface="Avenir Next" panose="020B0503020202020204" pitchFamily="34" charset="0"/>
              <a:ea typeface="+mn-ea"/>
              <a:cs typeface="+mn-cs"/>
            </a:endParaRP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9241" y="2751056"/>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6769" y="2751056"/>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3441" y="2751056"/>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10969" y="2751056"/>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6840" y="2412494"/>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400640" y="2564894"/>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5885" y="2564894"/>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2985" y="2564894"/>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4823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2329"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11F4708B-AC51-BD7D-82BC-C3872A929AE8}"/>
              </a:ext>
            </a:extLst>
          </p:cNvPr>
          <p:cNvCxnSpPr>
            <a:cxnSpLocks/>
          </p:cNvCxnSpPr>
          <p:nvPr/>
        </p:nvCxnSpPr>
        <p:spPr>
          <a:xfrm flipV="1">
            <a:off x="487751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963C4B1D-F5CF-A223-C6CC-B01DF5CDD6E7}"/>
              </a:ext>
            </a:extLst>
          </p:cNvPr>
          <p:cNvCxnSpPr>
            <a:cxnSpLocks/>
          </p:cNvCxnSpPr>
          <p:nvPr/>
        </p:nvCxnSpPr>
        <p:spPr>
          <a:xfrm flipV="1">
            <a:off x="641929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3886" y="313584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4978" y="2761209"/>
            <a:ext cx="5790027" cy="1402792"/>
            <a:chOff x="2134538" y="2243328"/>
            <a:chExt cx="5790027" cy="1490472"/>
          </a:xfrm>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p:grpSpPr>
            <p:cxnSp>
              <p:nvCxnSpPr>
                <p:cNvPr id="256" name="Straight Connector 255">
                  <a:extLst>
                    <a:ext uri="{FF2B5EF4-FFF2-40B4-BE49-F238E27FC236}">
                      <a16:creationId xmlns:a16="http://schemas.microsoft.com/office/drawing/2014/main" id="{BD3D8CDE-9D2C-76ED-5983-5F09BD871F90}"/>
                    </a:ext>
                  </a:extLst>
                </p:cNvPr>
                <p:cNvCxnSpPr>
                  <a:endCxn id="26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endCxn id="26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endCxn id="26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endCxn id="26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endCxn id="26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8" name="Group 227">
              <a:extLst>
                <a:ext uri="{FF2B5EF4-FFF2-40B4-BE49-F238E27FC236}">
                  <a16:creationId xmlns:a16="http://schemas.microsoft.com/office/drawing/2014/main" id="{FF97BF8E-55FF-2911-59F0-8724B5C0C7CE}"/>
                </a:ext>
              </a:extLst>
            </p:cNvPr>
            <p:cNvGrpSpPr/>
            <p:nvPr/>
          </p:nvGrpSpPr>
          <p:grpSpPr>
            <a:xfrm>
              <a:off x="5258738" y="2243328"/>
              <a:ext cx="1108299" cy="1490472"/>
              <a:chOff x="5258738" y="2243328"/>
              <a:chExt cx="1108299" cy="1490472"/>
            </a:xfrm>
          </p:grpSpPr>
          <p:grpSp>
            <p:nvGrpSpPr>
              <p:cNvPr id="242" name="Group 241">
                <a:extLst>
                  <a:ext uri="{FF2B5EF4-FFF2-40B4-BE49-F238E27FC236}">
                    <a16:creationId xmlns:a16="http://schemas.microsoft.com/office/drawing/2014/main" id="{262DAB03-507F-4E7F-8B1C-5D31F249993F}"/>
                  </a:ext>
                </a:extLst>
              </p:cNvPr>
              <p:cNvGrpSpPr/>
              <p:nvPr/>
            </p:nvGrpSpPr>
            <p:grpSpPr>
              <a:xfrm>
                <a:off x="5258738" y="3504497"/>
                <a:ext cx="1108299" cy="229303"/>
                <a:chOff x="5486400" y="3962400"/>
                <a:chExt cx="2209800" cy="457200"/>
              </a:xfrm>
            </p:grpSpPr>
            <p:sp>
              <p:nvSpPr>
                <p:cNvPr id="249" name="DRAM">
                  <a:extLst>
                    <a:ext uri="{FF2B5EF4-FFF2-40B4-BE49-F238E27FC236}">
                      <a16:creationId xmlns:a16="http://schemas.microsoft.com/office/drawing/2014/main" id="{0DA8D64E-DA02-2A95-8E23-7361CAA5A779}"/>
                    </a:ext>
                  </a:extLst>
                </p:cNvPr>
                <p:cNvSpPr/>
                <p:nvPr/>
              </p:nvSpPr>
              <p:spPr>
                <a:xfrm>
                  <a:off x="54864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0" name="DRAM">
                  <a:extLst>
                    <a:ext uri="{FF2B5EF4-FFF2-40B4-BE49-F238E27FC236}">
                      <a16:creationId xmlns:a16="http://schemas.microsoft.com/office/drawing/2014/main" id="{62EE97B7-0559-823B-BE1B-EAC437C819C9}"/>
                    </a:ext>
                  </a:extLst>
                </p:cNvPr>
                <p:cNvSpPr/>
                <p:nvPr/>
              </p:nvSpPr>
              <p:spPr>
                <a:xfrm>
                  <a:off x="59436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1" name="DRAM">
                  <a:extLst>
                    <a:ext uri="{FF2B5EF4-FFF2-40B4-BE49-F238E27FC236}">
                      <a16:creationId xmlns:a16="http://schemas.microsoft.com/office/drawing/2014/main" id="{F373AD3F-6B46-2DD8-72AB-97521E485EDA}"/>
                    </a:ext>
                  </a:extLst>
                </p:cNvPr>
                <p:cNvSpPr/>
                <p:nvPr/>
              </p:nvSpPr>
              <p:spPr>
                <a:xfrm>
                  <a:off x="64008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2" name="DRAM">
                  <a:extLst>
                    <a:ext uri="{FF2B5EF4-FFF2-40B4-BE49-F238E27FC236}">
                      <a16:creationId xmlns:a16="http://schemas.microsoft.com/office/drawing/2014/main" id="{D9BC8614-1F6A-6B15-241B-4624FD4C4D17}"/>
                    </a:ext>
                  </a:extLst>
                </p:cNvPr>
                <p:cNvSpPr/>
                <p:nvPr/>
              </p:nvSpPr>
              <p:spPr>
                <a:xfrm>
                  <a:off x="68580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3" name="DRAM">
                  <a:extLst>
                    <a:ext uri="{FF2B5EF4-FFF2-40B4-BE49-F238E27FC236}">
                      <a16:creationId xmlns:a16="http://schemas.microsoft.com/office/drawing/2014/main" id="{B8DD34E4-3DA8-76F3-6132-F3E0619678D2}"/>
                    </a:ext>
                  </a:extLst>
                </p:cNvPr>
                <p:cNvSpPr/>
                <p:nvPr/>
              </p:nvSpPr>
              <p:spPr>
                <a:xfrm>
                  <a:off x="73152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43" name="Group 242">
                <a:extLst>
                  <a:ext uri="{FF2B5EF4-FFF2-40B4-BE49-F238E27FC236}">
                    <a16:creationId xmlns:a16="http://schemas.microsoft.com/office/drawing/2014/main" id="{8D72FDB8-EF6D-DCBF-4989-AFBD5087B795}"/>
                  </a:ext>
                </a:extLst>
              </p:cNvPr>
              <p:cNvGrpSpPr/>
              <p:nvPr/>
            </p:nvGrpSpPr>
            <p:grpSpPr>
              <a:xfrm>
                <a:off x="5354281" y="2243328"/>
                <a:ext cx="917213" cy="1261169"/>
                <a:chOff x="5676900" y="990600"/>
                <a:chExt cx="1828800" cy="2971800"/>
              </a:xfrm>
            </p:grpSpPr>
            <p:cxnSp>
              <p:nvCxnSpPr>
                <p:cNvPr id="244" name="Straight Connector 243">
                  <a:extLst>
                    <a:ext uri="{FF2B5EF4-FFF2-40B4-BE49-F238E27FC236}">
                      <a16:creationId xmlns:a16="http://schemas.microsoft.com/office/drawing/2014/main" id="{A268F7DB-A70A-FCB0-D84A-365F49D0F920}"/>
                    </a:ext>
                  </a:extLst>
                </p:cNvPr>
                <p:cNvCxnSpPr>
                  <a:endCxn id="249"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1A0B5D32-0F2B-91D8-2B90-C74AD074BFA7}"/>
                    </a:ext>
                  </a:extLst>
                </p:cNvPr>
                <p:cNvCxnSpPr>
                  <a:endCxn id="251"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6CC2A6C1-740D-56FD-15BC-79F9F9C568F5}"/>
                    </a:ext>
                  </a:extLst>
                </p:cNvPr>
                <p:cNvCxnSpPr>
                  <a:endCxn id="252"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950946F3-46A4-D331-1C7B-2799016BBD36}"/>
                    </a:ext>
                  </a:extLst>
                </p:cNvPr>
                <p:cNvCxnSpPr>
                  <a:endCxn id="253"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8A87300C-D2A4-7F97-6944-20BF6F24F3B9}"/>
                    </a:ext>
                  </a:extLst>
                </p:cNvPr>
                <p:cNvCxnSpPr>
                  <a:endCxn id="250"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9" name="Group 228">
              <a:extLst>
                <a:ext uri="{FF2B5EF4-FFF2-40B4-BE49-F238E27FC236}">
                  <a16:creationId xmlns:a16="http://schemas.microsoft.com/office/drawing/2014/main" id="{E634D07A-4DB3-7D2A-0949-2639BE667640}"/>
                </a:ext>
              </a:extLst>
            </p:cNvPr>
            <p:cNvGrpSpPr/>
            <p:nvPr/>
          </p:nvGrpSpPr>
          <p:grpSpPr>
            <a:xfrm>
              <a:off x="6816266" y="2243328"/>
              <a:ext cx="1108299" cy="1490472"/>
              <a:chOff x="6816266" y="2243328"/>
              <a:chExt cx="1108299" cy="1490472"/>
            </a:xfrm>
          </p:grpSpPr>
          <p:grpSp>
            <p:nvGrpSpPr>
              <p:cNvPr id="230" name="Group 229">
                <a:extLst>
                  <a:ext uri="{FF2B5EF4-FFF2-40B4-BE49-F238E27FC236}">
                    <a16:creationId xmlns:a16="http://schemas.microsoft.com/office/drawing/2014/main" id="{C81C3260-3881-C234-B441-6F47599092A2}"/>
                  </a:ext>
                </a:extLst>
              </p:cNvPr>
              <p:cNvGrpSpPr/>
              <p:nvPr/>
            </p:nvGrpSpPr>
            <p:grpSpPr>
              <a:xfrm>
                <a:off x="6816266" y="3504497"/>
                <a:ext cx="1108299" cy="229303"/>
                <a:chOff x="5486400" y="3962400"/>
                <a:chExt cx="2209800" cy="457200"/>
              </a:xfrm>
            </p:grpSpPr>
            <p:sp>
              <p:nvSpPr>
                <p:cNvPr id="237" name="DRAM">
                  <a:extLst>
                    <a:ext uri="{FF2B5EF4-FFF2-40B4-BE49-F238E27FC236}">
                      <a16:creationId xmlns:a16="http://schemas.microsoft.com/office/drawing/2014/main" id="{1EBE208B-E1EB-1C36-B88C-6259EB0B7EE7}"/>
                    </a:ext>
                  </a:extLst>
                </p:cNvPr>
                <p:cNvSpPr/>
                <p:nvPr/>
              </p:nvSpPr>
              <p:spPr>
                <a:xfrm>
                  <a:off x="54864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8" name="DRAM">
                  <a:extLst>
                    <a:ext uri="{FF2B5EF4-FFF2-40B4-BE49-F238E27FC236}">
                      <a16:creationId xmlns:a16="http://schemas.microsoft.com/office/drawing/2014/main" id="{5A46B2E6-5F4F-B3DD-CA93-2A2A81C0FA12}"/>
                    </a:ext>
                  </a:extLst>
                </p:cNvPr>
                <p:cNvSpPr/>
                <p:nvPr/>
              </p:nvSpPr>
              <p:spPr>
                <a:xfrm>
                  <a:off x="59436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9" name="DRAM">
                  <a:extLst>
                    <a:ext uri="{FF2B5EF4-FFF2-40B4-BE49-F238E27FC236}">
                      <a16:creationId xmlns:a16="http://schemas.microsoft.com/office/drawing/2014/main" id="{257EC04E-BDC2-D9C1-057D-D2CB9CB08ED3}"/>
                    </a:ext>
                  </a:extLst>
                </p:cNvPr>
                <p:cNvSpPr/>
                <p:nvPr/>
              </p:nvSpPr>
              <p:spPr>
                <a:xfrm>
                  <a:off x="64008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0" name="DRAM">
                  <a:extLst>
                    <a:ext uri="{FF2B5EF4-FFF2-40B4-BE49-F238E27FC236}">
                      <a16:creationId xmlns:a16="http://schemas.microsoft.com/office/drawing/2014/main" id="{9F6ABAB8-F9F2-516D-1ACB-5054CE8ADFEA}"/>
                    </a:ext>
                  </a:extLst>
                </p:cNvPr>
                <p:cNvSpPr/>
                <p:nvPr/>
              </p:nvSpPr>
              <p:spPr>
                <a:xfrm>
                  <a:off x="68580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1" name="DRAM">
                  <a:extLst>
                    <a:ext uri="{FF2B5EF4-FFF2-40B4-BE49-F238E27FC236}">
                      <a16:creationId xmlns:a16="http://schemas.microsoft.com/office/drawing/2014/main" id="{504B41EC-4607-5BC8-72FC-9325A53CC579}"/>
                    </a:ext>
                  </a:extLst>
                </p:cNvPr>
                <p:cNvSpPr/>
                <p:nvPr/>
              </p:nvSpPr>
              <p:spPr>
                <a:xfrm>
                  <a:off x="73152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31" name="Group 230">
                <a:extLst>
                  <a:ext uri="{FF2B5EF4-FFF2-40B4-BE49-F238E27FC236}">
                    <a16:creationId xmlns:a16="http://schemas.microsoft.com/office/drawing/2014/main" id="{A1B34F0B-5F3A-5C90-7F14-FC4961989315}"/>
                  </a:ext>
                </a:extLst>
              </p:cNvPr>
              <p:cNvGrpSpPr/>
              <p:nvPr/>
            </p:nvGrpSpPr>
            <p:grpSpPr>
              <a:xfrm>
                <a:off x="6911809" y="2243328"/>
                <a:ext cx="917213" cy="1261169"/>
                <a:chOff x="5676900" y="990600"/>
                <a:chExt cx="1828800" cy="2971800"/>
              </a:xfrm>
            </p:grpSpPr>
            <p:cxnSp>
              <p:nvCxnSpPr>
                <p:cNvPr id="232" name="Straight Connector 231">
                  <a:extLst>
                    <a:ext uri="{FF2B5EF4-FFF2-40B4-BE49-F238E27FC236}">
                      <a16:creationId xmlns:a16="http://schemas.microsoft.com/office/drawing/2014/main" id="{AD1D91C9-82D7-09EF-88C6-0428899EB354}"/>
                    </a:ext>
                  </a:extLst>
                </p:cNvPr>
                <p:cNvCxnSpPr>
                  <a:endCxn id="23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774F19A8-68DB-00E3-C213-22C074ADB97F}"/>
                    </a:ext>
                  </a:extLst>
                </p:cNvPr>
                <p:cNvCxnSpPr>
                  <a:endCxn id="239"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A5DA0285-B085-EC48-91FF-9F0CC92EB738}"/>
                    </a:ext>
                  </a:extLst>
                </p:cNvPr>
                <p:cNvCxnSpPr>
                  <a:endCxn id="24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549C1749-69C5-EAAB-4D35-27600BEF8586}"/>
                    </a:ext>
                  </a:extLst>
                </p:cNvPr>
                <p:cNvCxnSpPr>
                  <a:endCxn id="24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242A0A46-2A2B-96EF-CC8F-D6F01DC498A9}"/>
                    </a:ext>
                  </a:extLst>
                </p:cNvPr>
                <p:cNvCxnSpPr>
                  <a:endCxn id="23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9239" y="3438966"/>
            <a:ext cx="1414038" cy="191087"/>
            <a:chOff x="1828799" y="2017072"/>
            <a:chExt cx="1414038" cy="191087"/>
          </a:xfrm>
          <a:solidFill>
            <a:srgbClr val="1A82C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6767" y="3438966"/>
            <a:ext cx="1414038" cy="191087"/>
            <a:chOff x="3386327" y="2017072"/>
            <a:chExt cx="1414038" cy="191087"/>
          </a:xfrm>
          <a:solidFill>
            <a:srgbClr val="1A82C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94" name="Group 293">
            <a:extLst>
              <a:ext uri="{FF2B5EF4-FFF2-40B4-BE49-F238E27FC236}">
                <a16:creationId xmlns:a16="http://schemas.microsoft.com/office/drawing/2014/main" id="{434CD3E1-58A4-180E-5760-DE05E3033317}"/>
              </a:ext>
            </a:extLst>
          </p:cNvPr>
          <p:cNvGrpSpPr/>
          <p:nvPr/>
        </p:nvGrpSpPr>
        <p:grpSpPr>
          <a:xfrm>
            <a:off x="4753439" y="3438966"/>
            <a:ext cx="1414038" cy="191087"/>
            <a:chOff x="4952999" y="2017072"/>
            <a:chExt cx="1414038" cy="191087"/>
          </a:xfrm>
        </p:grpSpPr>
        <p:sp>
          <p:nvSpPr>
            <p:cNvPr id="295" name="DRAM">
              <a:extLst>
                <a:ext uri="{FF2B5EF4-FFF2-40B4-BE49-F238E27FC236}">
                  <a16:creationId xmlns:a16="http://schemas.microsoft.com/office/drawing/2014/main" id="{A8F56BE3-A232-C79E-7EB6-4CA3AD81E997}"/>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96" name="Straight Connector 295">
              <a:extLst>
                <a:ext uri="{FF2B5EF4-FFF2-40B4-BE49-F238E27FC236}">
                  <a16:creationId xmlns:a16="http://schemas.microsoft.com/office/drawing/2014/main" id="{B2B09B09-3185-2AD0-8000-E94429BF2DC7}"/>
                </a:ext>
              </a:extLst>
            </p:cNvPr>
            <p:cNvCxnSpPr>
              <a:cxnSpLocks/>
              <a:stCxn id="301" idx="6"/>
              <a:endCxn id="295"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97" name="Oval 296">
              <a:extLst>
                <a:ext uri="{FF2B5EF4-FFF2-40B4-BE49-F238E27FC236}">
                  <a16:creationId xmlns:a16="http://schemas.microsoft.com/office/drawing/2014/main" id="{6D3191D0-56F7-A3F9-4B2A-0C1A649A47F5}"/>
                </a:ext>
              </a:extLst>
            </p:cNvPr>
            <p:cNvSpPr/>
            <p:nvPr/>
          </p:nvSpPr>
          <p:spPr>
            <a:xfrm>
              <a:off x="52587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8" name="Oval 297">
              <a:extLst>
                <a:ext uri="{FF2B5EF4-FFF2-40B4-BE49-F238E27FC236}">
                  <a16:creationId xmlns:a16="http://schemas.microsoft.com/office/drawing/2014/main" id="{F243E6E8-9DD5-9426-4070-EBD66245807D}"/>
                </a:ext>
              </a:extLst>
            </p:cNvPr>
            <p:cNvSpPr/>
            <p:nvPr/>
          </p:nvSpPr>
          <p:spPr>
            <a:xfrm>
              <a:off x="54880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9" name="Oval 298">
              <a:extLst>
                <a:ext uri="{FF2B5EF4-FFF2-40B4-BE49-F238E27FC236}">
                  <a16:creationId xmlns:a16="http://schemas.microsoft.com/office/drawing/2014/main" id="{35E99F43-0613-95BC-AC9A-A0A3D49C744D}"/>
                </a:ext>
              </a:extLst>
            </p:cNvPr>
            <p:cNvSpPr/>
            <p:nvPr/>
          </p:nvSpPr>
          <p:spPr>
            <a:xfrm>
              <a:off x="57173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0" name="Oval 299">
              <a:extLst>
                <a:ext uri="{FF2B5EF4-FFF2-40B4-BE49-F238E27FC236}">
                  <a16:creationId xmlns:a16="http://schemas.microsoft.com/office/drawing/2014/main" id="{1DDB4055-1E2A-A102-CD59-95BFF6E3DA3B}"/>
                </a:ext>
              </a:extLst>
            </p:cNvPr>
            <p:cNvSpPr/>
            <p:nvPr/>
          </p:nvSpPr>
          <p:spPr>
            <a:xfrm>
              <a:off x="59466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1" name="Oval 300">
              <a:extLst>
                <a:ext uri="{FF2B5EF4-FFF2-40B4-BE49-F238E27FC236}">
                  <a16:creationId xmlns:a16="http://schemas.microsoft.com/office/drawing/2014/main" id="{7CB0AC50-7A9E-F089-F5EC-738687005F99}"/>
                </a:ext>
              </a:extLst>
            </p:cNvPr>
            <p:cNvSpPr/>
            <p:nvPr/>
          </p:nvSpPr>
          <p:spPr>
            <a:xfrm>
              <a:off x="61759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02" name="Group 301">
            <a:extLst>
              <a:ext uri="{FF2B5EF4-FFF2-40B4-BE49-F238E27FC236}">
                <a16:creationId xmlns:a16="http://schemas.microsoft.com/office/drawing/2014/main" id="{94B66537-AAF8-2B5B-6EDA-375EAA216F66}"/>
              </a:ext>
            </a:extLst>
          </p:cNvPr>
          <p:cNvGrpSpPr/>
          <p:nvPr/>
        </p:nvGrpSpPr>
        <p:grpSpPr>
          <a:xfrm>
            <a:off x="6310967" y="3438966"/>
            <a:ext cx="1414038" cy="191087"/>
            <a:chOff x="6510527" y="2017072"/>
            <a:chExt cx="1414038" cy="191087"/>
          </a:xfrm>
        </p:grpSpPr>
        <p:sp>
          <p:nvSpPr>
            <p:cNvPr id="303" name="DRAM">
              <a:extLst>
                <a:ext uri="{FF2B5EF4-FFF2-40B4-BE49-F238E27FC236}">
                  <a16:creationId xmlns:a16="http://schemas.microsoft.com/office/drawing/2014/main" id="{3DA73174-AD3F-43A2-3BB5-2BFA347B9DE1}"/>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4" name="Straight Connector 303">
              <a:extLst>
                <a:ext uri="{FF2B5EF4-FFF2-40B4-BE49-F238E27FC236}">
                  <a16:creationId xmlns:a16="http://schemas.microsoft.com/office/drawing/2014/main" id="{49BC8CA9-D5ED-218D-85A1-2B1450ACA3B5}"/>
                </a:ext>
              </a:extLst>
            </p:cNvPr>
            <p:cNvCxnSpPr>
              <a:cxnSpLocks/>
              <a:stCxn id="309" idx="6"/>
              <a:endCxn id="303"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5" name="Oval 304">
              <a:extLst>
                <a:ext uri="{FF2B5EF4-FFF2-40B4-BE49-F238E27FC236}">
                  <a16:creationId xmlns:a16="http://schemas.microsoft.com/office/drawing/2014/main" id="{5B28602A-D34C-B079-018B-E063FBADB582}"/>
                </a:ext>
              </a:extLst>
            </p:cNvPr>
            <p:cNvSpPr/>
            <p:nvPr/>
          </p:nvSpPr>
          <p:spPr>
            <a:xfrm>
              <a:off x="68162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Oval 305">
              <a:extLst>
                <a:ext uri="{FF2B5EF4-FFF2-40B4-BE49-F238E27FC236}">
                  <a16:creationId xmlns:a16="http://schemas.microsoft.com/office/drawing/2014/main" id="{61C81FF0-839E-BE43-1D30-B698656F6680}"/>
                </a:ext>
              </a:extLst>
            </p:cNvPr>
            <p:cNvSpPr/>
            <p:nvPr/>
          </p:nvSpPr>
          <p:spPr>
            <a:xfrm>
              <a:off x="70455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7" name="Oval 306">
              <a:extLst>
                <a:ext uri="{FF2B5EF4-FFF2-40B4-BE49-F238E27FC236}">
                  <a16:creationId xmlns:a16="http://schemas.microsoft.com/office/drawing/2014/main" id="{626FB3D7-7289-5F33-8C02-83DAD4384547}"/>
                </a:ext>
              </a:extLst>
            </p:cNvPr>
            <p:cNvSpPr/>
            <p:nvPr/>
          </p:nvSpPr>
          <p:spPr>
            <a:xfrm>
              <a:off x="72748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8" name="Oval 307">
              <a:extLst>
                <a:ext uri="{FF2B5EF4-FFF2-40B4-BE49-F238E27FC236}">
                  <a16:creationId xmlns:a16="http://schemas.microsoft.com/office/drawing/2014/main" id="{83AC72C1-4687-1906-BFD2-688C5891089D}"/>
                </a:ext>
              </a:extLst>
            </p:cNvPr>
            <p:cNvSpPr/>
            <p:nvPr/>
          </p:nvSpPr>
          <p:spPr>
            <a:xfrm>
              <a:off x="75041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9" name="Oval 308">
              <a:extLst>
                <a:ext uri="{FF2B5EF4-FFF2-40B4-BE49-F238E27FC236}">
                  <a16:creationId xmlns:a16="http://schemas.microsoft.com/office/drawing/2014/main" id="{22984117-D059-3881-2F09-FC8812879DDB}"/>
                </a:ext>
              </a:extLst>
            </p:cNvPr>
            <p:cNvSpPr/>
            <p:nvPr/>
          </p:nvSpPr>
          <p:spPr>
            <a:xfrm>
              <a:off x="77334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5363040" y="210769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b="0" i="0" u="none" strike="noStrike" kern="1200" cap="none" spc="0" normalizeH="0" baseline="0" noProof="0" dirty="0">
              <a:ln>
                <a:noFill/>
              </a:ln>
              <a:solidFill>
                <a:srgbClr val="000000"/>
              </a:solidFill>
              <a:effectLst/>
              <a:uLnTx/>
              <a:uFillTx/>
              <a:latin typeface="Avenir Next" panose="020B0503020202020204" pitchFamily="34" charset="0"/>
            </a:endParaRPr>
          </a:p>
        </p:txBody>
      </p:sp>
      <p:sp>
        <p:nvSpPr>
          <p:cNvPr id="421" name="Rounded Rectangle 420">
            <a:extLst>
              <a:ext uri="{FF2B5EF4-FFF2-40B4-BE49-F238E27FC236}">
                <a16:creationId xmlns:a16="http://schemas.microsoft.com/office/drawing/2014/main" id="{28AB7A7F-81FF-E266-F4A2-105F190C073E}"/>
              </a:ext>
            </a:extLst>
          </p:cNvPr>
          <p:cNvSpPr/>
          <p:nvPr/>
        </p:nvSpPr>
        <p:spPr>
          <a:xfrm>
            <a:off x="1492047" y="2412494"/>
            <a:ext cx="1618285" cy="1480681"/>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422" name="TextBox 421">
            <a:extLst>
              <a:ext uri="{FF2B5EF4-FFF2-40B4-BE49-F238E27FC236}">
                <a16:creationId xmlns:a16="http://schemas.microsoft.com/office/drawing/2014/main" id="{8189EF48-97B5-ABC4-C69B-FCAD6BF7A53B}"/>
              </a:ext>
            </a:extLst>
          </p:cNvPr>
          <p:cNvSpPr txBox="1"/>
          <p:nvPr/>
        </p:nvSpPr>
        <p:spPr>
          <a:xfrm>
            <a:off x="1475587" y="2066068"/>
            <a:ext cx="1634745"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1200" cap="none" spc="0" normalizeH="0" baseline="0" noProof="0" dirty="0">
                <a:ln>
                  <a:noFill/>
                </a:ln>
                <a:solidFill>
                  <a:schemeClr val="accent4"/>
                </a:solidFill>
                <a:effectLst/>
                <a:uLnTx/>
                <a:uFillTx/>
                <a:latin typeface="Avenir Next" panose="020B0503020202020204" pitchFamily="34" charset="0"/>
              </a:rPr>
              <a:t>DRAM mat</a:t>
            </a:r>
          </a:p>
        </p:txBody>
      </p:sp>
      <p:sp>
        <p:nvSpPr>
          <p:cNvPr id="423" name="TextBox 422">
            <a:extLst>
              <a:ext uri="{FF2B5EF4-FFF2-40B4-BE49-F238E27FC236}">
                <a16:creationId xmlns:a16="http://schemas.microsoft.com/office/drawing/2014/main" id="{54DFF5B2-CBBD-B63D-9F7E-EE07071C0BA5}"/>
              </a:ext>
            </a:extLst>
          </p:cNvPr>
          <p:cNvSpPr txBox="1"/>
          <p:nvPr/>
        </p:nvSpPr>
        <p:spPr>
          <a:xfrm>
            <a:off x="3813" y="4673515"/>
            <a:ext cx="9136372" cy="646331"/>
          </a:xfrm>
          <a:prstGeom prst="rect">
            <a:avLst/>
          </a:prstGeom>
          <a:noFill/>
        </p:spPr>
        <p:txBody>
          <a:bodyPr wrap="square">
            <a:spAutoFit/>
          </a:bodyPr>
          <a:lstStyle/>
          <a:p>
            <a:pPr algn="ctr"/>
            <a:r>
              <a:rPr lang="en-US" b="1" dirty="0">
                <a:solidFill>
                  <a:srgbClr val="E16161"/>
                </a:solidFill>
                <a:latin typeface="Avenir Next" panose="020B0503020202020204" pitchFamily="34" charset="0"/>
              </a:rPr>
              <a:t>Key Issue:</a:t>
            </a:r>
          </a:p>
          <a:p>
            <a:pPr algn="ctr"/>
            <a:r>
              <a:rPr lang="en-US" dirty="0">
                <a:solidFill>
                  <a:srgbClr val="E16161"/>
                </a:solidFill>
                <a:latin typeface="Avenir Next" panose="020B0503020202020204" pitchFamily="34" charset="0"/>
              </a:rPr>
              <a:t>on a DRAM access, the global wordline propagates across all DRAM mats</a:t>
            </a:r>
          </a:p>
        </p:txBody>
      </p:sp>
      <p:sp>
        <p:nvSpPr>
          <p:cNvPr id="424" name="TextBox 423">
            <a:extLst>
              <a:ext uri="{FF2B5EF4-FFF2-40B4-BE49-F238E27FC236}">
                <a16:creationId xmlns:a16="http://schemas.microsoft.com/office/drawing/2014/main" id="{07E5F1AA-BB4D-7410-5A47-B04E746A3311}"/>
              </a:ext>
            </a:extLst>
          </p:cNvPr>
          <p:cNvSpPr txBox="1"/>
          <p:nvPr/>
        </p:nvSpPr>
        <p:spPr>
          <a:xfrm>
            <a:off x="0" y="5642329"/>
            <a:ext cx="9144000" cy="777240"/>
          </a:xfrm>
          <a:prstGeom prst="rect">
            <a:avLst/>
          </a:prstGeom>
          <a:solidFill>
            <a:schemeClr val="bg1">
              <a:lumMod val="95000"/>
            </a:schemeClr>
          </a:solidFill>
        </p:spPr>
        <p:txBody>
          <a:bodyPr wrap="square">
            <a:spAutoFit/>
          </a:bodyPr>
          <a:lstStyle/>
          <a:p>
            <a:pPr algn="ctr"/>
            <a:r>
              <a:rPr lang="en-US" sz="2200" b="1" dirty="0">
                <a:solidFill>
                  <a:schemeClr val="accent4"/>
                </a:solidFill>
                <a:latin typeface="Avenir Next" panose="020B0503020202020204" pitchFamily="34" charset="0"/>
              </a:rPr>
              <a:t>Fine-Grained DRAM: </a:t>
            </a:r>
            <a:br>
              <a:rPr lang="en-US" sz="2200" b="1" dirty="0">
                <a:solidFill>
                  <a:schemeClr val="accent4"/>
                </a:solidFill>
                <a:latin typeface="Avenir Next" panose="020B0503020202020204" pitchFamily="34" charset="0"/>
              </a:rPr>
            </a:br>
            <a:r>
              <a:rPr lang="en-US" sz="2200" b="1" dirty="0">
                <a:solidFill>
                  <a:schemeClr val="accent4"/>
                </a:solidFill>
                <a:latin typeface="Avenir Next" panose="020B0503020202020204" pitchFamily="34" charset="0"/>
              </a:rPr>
              <a:t>segments</a:t>
            </a:r>
            <a:r>
              <a:rPr lang="en-US" sz="2200" b="1" dirty="0">
                <a:latin typeface="Avenir Next" panose="020B0503020202020204" pitchFamily="34" charset="0"/>
              </a:rPr>
              <a:t> the global wordline to access </a:t>
            </a:r>
            <a:r>
              <a:rPr lang="en-US" sz="2200" b="1" dirty="0">
                <a:solidFill>
                  <a:schemeClr val="accent4"/>
                </a:solidFill>
                <a:latin typeface="Avenir Next" panose="020B0503020202020204" pitchFamily="34" charset="0"/>
              </a:rPr>
              <a:t>individual</a:t>
            </a:r>
            <a:r>
              <a:rPr lang="en-US" sz="2200" b="1" dirty="0">
                <a:latin typeface="Avenir Next" panose="020B0503020202020204" pitchFamily="34" charset="0"/>
              </a:rPr>
              <a:t> DRAM mats</a:t>
            </a:r>
          </a:p>
        </p:txBody>
      </p:sp>
      <p:grpSp>
        <p:nvGrpSpPr>
          <p:cNvPr id="446" name="Group 445">
            <a:extLst>
              <a:ext uri="{FF2B5EF4-FFF2-40B4-BE49-F238E27FC236}">
                <a16:creationId xmlns:a16="http://schemas.microsoft.com/office/drawing/2014/main" id="{7C621D1A-6C7D-D1DB-D7D7-8CC078DA18EC}"/>
              </a:ext>
            </a:extLst>
          </p:cNvPr>
          <p:cNvGrpSpPr/>
          <p:nvPr/>
        </p:nvGrpSpPr>
        <p:grpSpPr>
          <a:xfrm>
            <a:off x="786595" y="4051113"/>
            <a:ext cx="6938410" cy="647381"/>
            <a:chOff x="757719" y="4572696"/>
            <a:chExt cx="6938410" cy="647381"/>
          </a:xfrm>
        </p:grpSpPr>
        <p:grpSp>
          <p:nvGrpSpPr>
            <p:cNvPr id="444" name="Group 443">
              <a:extLst>
                <a:ext uri="{FF2B5EF4-FFF2-40B4-BE49-F238E27FC236}">
                  <a16:creationId xmlns:a16="http://schemas.microsoft.com/office/drawing/2014/main" id="{001C9EF5-FFA4-7986-AF44-B66A506E66DD}"/>
                </a:ext>
              </a:extLst>
            </p:cNvPr>
            <p:cNvGrpSpPr/>
            <p:nvPr/>
          </p:nvGrpSpPr>
          <p:grpSpPr>
            <a:xfrm>
              <a:off x="1906102" y="4572696"/>
              <a:ext cx="5790027" cy="251465"/>
              <a:chOff x="1906102" y="4572696"/>
              <a:chExt cx="5790027" cy="251465"/>
            </a:xfrm>
          </p:grpSpPr>
          <p:grpSp>
            <p:nvGrpSpPr>
              <p:cNvPr id="434" name="Group 433">
                <a:extLst>
                  <a:ext uri="{FF2B5EF4-FFF2-40B4-BE49-F238E27FC236}">
                    <a16:creationId xmlns:a16="http://schemas.microsoft.com/office/drawing/2014/main" id="{2D7C9FF4-BFB9-3385-5E5D-CF6FF37484A0}"/>
                  </a:ext>
                </a:extLst>
              </p:cNvPr>
              <p:cNvGrpSpPr/>
              <p:nvPr/>
            </p:nvGrpSpPr>
            <p:grpSpPr>
              <a:xfrm>
                <a:off x="1906102" y="4572696"/>
                <a:ext cx="5790027" cy="251465"/>
                <a:chOff x="1906102" y="4605667"/>
                <a:chExt cx="5790027" cy="251465"/>
              </a:xfrm>
            </p:grpSpPr>
            <p:cxnSp>
              <p:nvCxnSpPr>
                <p:cNvPr id="426" name="Straight Connector 425">
                  <a:extLst>
                    <a:ext uri="{FF2B5EF4-FFF2-40B4-BE49-F238E27FC236}">
                      <a16:creationId xmlns:a16="http://schemas.microsoft.com/office/drawing/2014/main" id="{5B375868-B02D-4784-686E-FC1926E647D2}"/>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7" name="Straight Connector 426">
                  <a:extLst>
                    <a:ext uri="{FF2B5EF4-FFF2-40B4-BE49-F238E27FC236}">
                      <a16:creationId xmlns:a16="http://schemas.microsoft.com/office/drawing/2014/main" id="{0E763279-F41C-BF3E-B0EF-B374A54FB361}"/>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DE306FA7-AAB0-384E-027F-5A88B8AE6AB4}"/>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6A6E6B83-5062-940D-9AF1-E843C5AEC0BF}"/>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C2FD01AC-B20A-B2FC-B9A3-80EED0BDD6BD}"/>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7A3CFFE4-8286-DF63-43CC-7FC78A3C8CBA}"/>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EF463F03-614B-EAE1-FF88-9D8F24BBB05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ABD7054C-49EB-D248-FC75-5FBD11E035D8}"/>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36" name="Straight Connector 435">
                <a:extLst>
                  <a:ext uri="{FF2B5EF4-FFF2-40B4-BE49-F238E27FC236}">
                    <a16:creationId xmlns:a16="http://schemas.microsoft.com/office/drawing/2014/main" id="{62E565DE-C853-7FD6-ACCE-50572376A0A6}"/>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445" name="TextBox 444">
              <a:extLst>
                <a:ext uri="{FF2B5EF4-FFF2-40B4-BE49-F238E27FC236}">
                  <a16:creationId xmlns:a16="http://schemas.microsoft.com/office/drawing/2014/main" id="{382C8B35-E844-9CFD-7E65-65D933CC057A}"/>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sp>
        <p:nvSpPr>
          <p:cNvPr id="447" name="Down Arrow 446">
            <a:extLst>
              <a:ext uri="{FF2B5EF4-FFF2-40B4-BE49-F238E27FC236}">
                <a16:creationId xmlns:a16="http://schemas.microsoft.com/office/drawing/2014/main" id="{9ED10959-7AB5-D44E-0DA7-A407A37174ED}"/>
              </a:ext>
            </a:extLst>
          </p:cNvPr>
          <p:cNvSpPr/>
          <p:nvPr/>
        </p:nvSpPr>
        <p:spPr>
          <a:xfrm>
            <a:off x="4425459" y="5311588"/>
            <a:ext cx="293083" cy="248845"/>
          </a:xfrm>
          <a:prstGeom prst="downArrow">
            <a:avLst/>
          </a:prstGeom>
          <a:solidFill>
            <a:schemeClr val="bg1">
              <a:lumMod val="8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23133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0"/>
                                  </p:stCondLst>
                                  <p:childTnLst>
                                    <p:set>
                                      <p:cBhvr>
                                        <p:cTn id="12" dur="1" fill="hold">
                                          <p:stCondLst>
                                            <p:cond delay="0"/>
                                          </p:stCondLst>
                                        </p:cTn>
                                        <p:tgtEl>
                                          <p:spTgt spid="220"/>
                                        </p:tgtEl>
                                        <p:attrNameLst>
                                          <p:attrName>style.visibility</p:attrName>
                                        </p:attrNameLst>
                                      </p:cBhvr>
                                      <p:to>
                                        <p:strVal val="visible"/>
                                      </p:to>
                                    </p:set>
                                    <p:animEffect transition="in" filter="wipe(up)">
                                      <p:cBhvr>
                                        <p:cTn id="13" dur="500"/>
                                        <p:tgtEl>
                                          <p:spTgt spid="220"/>
                                        </p:tgtEl>
                                      </p:cBhvr>
                                    </p:animEffect>
                                  </p:childTnLst>
                                </p:cTn>
                              </p:par>
                              <p:par>
                                <p:cTn id="14" presetID="22" presetClass="entr" presetSubtype="8" fill="hold" nodeType="withEffect">
                                  <p:stCondLst>
                                    <p:cond delay="0"/>
                                  </p:stCondLst>
                                  <p:childTnLst>
                                    <p:set>
                                      <p:cBhvr>
                                        <p:cTn id="15" dur="1" fill="hold">
                                          <p:stCondLst>
                                            <p:cond delay="0"/>
                                          </p:stCondLst>
                                        </p:cTn>
                                        <p:tgtEl>
                                          <p:spTgt spid="278"/>
                                        </p:tgtEl>
                                        <p:attrNameLst>
                                          <p:attrName>style.visibility</p:attrName>
                                        </p:attrNameLst>
                                      </p:cBhvr>
                                      <p:to>
                                        <p:strVal val="visible"/>
                                      </p:to>
                                    </p:set>
                                    <p:animEffect transition="in" filter="wipe(left)">
                                      <p:cBhvr>
                                        <p:cTn id="16" dur="500"/>
                                        <p:tgtEl>
                                          <p:spTgt spid="278"/>
                                        </p:tgtEl>
                                      </p:cBhvr>
                                    </p:animEffect>
                                  </p:childTnLst>
                                </p:cTn>
                              </p:par>
                              <p:par>
                                <p:cTn id="17" presetID="22" presetClass="entr" presetSubtype="1" fill="hold" nodeType="with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up)">
                                      <p:cBhvr>
                                        <p:cTn id="19" dur="500"/>
                                        <p:tgtEl>
                                          <p:spTgt spid="221"/>
                                        </p:tgtEl>
                                      </p:cBhvr>
                                    </p:animEffect>
                                  </p:childTnLst>
                                </p:cTn>
                              </p:par>
                              <p:par>
                                <p:cTn id="20" presetID="22" presetClass="entr" presetSubtype="8" fill="hold" nodeType="withEffect">
                                  <p:stCondLst>
                                    <p:cond delay="0"/>
                                  </p:stCondLst>
                                  <p:childTnLst>
                                    <p:set>
                                      <p:cBhvr>
                                        <p:cTn id="21" dur="1" fill="hold">
                                          <p:stCondLst>
                                            <p:cond delay="0"/>
                                          </p:stCondLst>
                                        </p:cTn>
                                        <p:tgtEl>
                                          <p:spTgt spid="286"/>
                                        </p:tgtEl>
                                        <p:attrNameLst>
                                          <p:attrName>style.visibility</p:attrName>
                                        </p:attrNameLst>
                                      </p:cBhvr>
                                      <p:to>
                                        <p:strVal val="visible"/>
                                      </p:to>
                                    </p:set>
                                    <p:animEffect transition="in" filter="wipe(left)">
                                      <p:cBhvr>
                                        <p:cTn id="22" dur="500"/>
                                        <p:tgtEl>
                                          <p:spTgt spid="286"/>
                                        </p:tgtEl>
                                      </p:cBhvr>
                                    </p:animEffect>
                                  </p:childTnLst>
                                </p:cTn>
                              </p:par>
                              <p:par>
                                <p:cTn id="23" presetID="22" presetClass="entr" presetSubtype="1" fill="hold" nodeType="withEffect">
                                  <p:stCondLst>
                                    <p:cond delay="0"/>
                                  </p:stCondLst>
                                  <p:childTnLst>
                                    <p:set>
                                      <p:cBhvr>
                                        <p:cTn id="24" dur="1" fill="hold">
                                          <p:stCondLst>
                                            <p:cond delay="0"/>
                                          </p:stCondLst>
                                        </p:cTn>
                                        <p:tgtEl>
                                          <p:spTgt spid="222"/>
                                        </p:tgtEl>
                                        <p:attrNameLst>
                                          <p:attrName>style.visibility</p:attrName>
                                        </p:attrNameLst>
                                      </p:cBhvr>
                                      <p:to>
                                        <p:strVal val="visible"/>
                                      </p:to>
                                    </p:set>
                                    <p:animEffect transition="in" filter="wipe(up)">
                                      <p:cBhvr>
                                        <p:cTn id="25" dur="500"/>
                                        <p:tgtEl>
                                          <p:spTgt spid="222"/>
                                        </p:tgtEl>
                                      </p:cBhvr>
                                    </p:animEffect>
                                  </p:childTnLst>
                                </p:cTn>
                              </p:par>
                              <p:par>
                                <p:cTn id="26" presetID="22" presetClass="entr" presetSubtype="8" fill="hold" nodeType="withEffect">
                                  <p:stCondLst>
                                    <p:cond delay="0"/>
                                  </p:stCondLst>
                                  <p:childTnLst>
                                    <p:set>
                                      <p:cBhvr>
                                        <p:cTn id="27" dur="1" fill="hold">
                                          <p:stCondLst>
                                            <p:cond delay="0"/>
                                          </p:stCondLst>
                                        </p:cTn>
                                        <p:tgtEl>
                                          <p:spTgt spid="294"/>
                                        </p:tgtEl>
                                        <p:attrNameLst>
                                          <p:attrName>style.visibility</p:attrName>
                                        </p:attrNameLst>
                                      </p:cBhvr>
                                      <p:to>
                                        <p:strVal val="visible"/>
                                      </p:to>
                                    </p:set>
                                    <p:animEffect transition="in" filter="wipe(left)">
                                      <p:cBhvr>
                                        <p:cTn id="28" dur="500"/>
                                        <p:tgtEl>
                                          <p:spTgt spid="294"/>
                                        </p:tgtEl>
                                      </p:cBhvr>
                                    </p:animEffect>
                                  </p:childTnLst>
                                </p:cTn>
                              </p:par>
                              <p:par>
                                <p:cTn id="29" presetID="22" presetClass="entr" presetSubtype="1" fill="hold" nodeType="withEffect">
                                  <p:stCondLst>
                                    <p:cond delay="0"/>
                                  </p:stCondLst>
                                  <p:childTnLst>
                                    <p:set>
                                      <p:cBhvr>
                                        <p:cTn id="30" dur="1" fill="hold">
                                          <p:stCondLst>
                                            <p:cond delay="0"/>
                                          </p:stCondLst>
                                        </p:cTn>
                                        <p:tgtEl>
                                          <p:spTgt spid="223"/>
                                        </p:tgtEl>
                                        <p:attrNameLst>
                                          <p:attrName>style.visibility</p:attrName>
                                        </p:attrNameLst>
                                      </p:cBhvr>
                                      <p:to>
                                        <p:strVal val="visible"/>
                                      </p:to>
                                    </p:set>
                                    <p:animEffect transition="in" filter="wipe(up)">
                                      <p:cBhvr>
                                        <p:cTn id="31" dur="500"/>
                                        <p:tgtEl>
                                          <p:spTgt spid="223"/>
                                        </p:tgtEl>
                                      </p:cBhvr>
                                    </p:animEffect>
                                  </p:childTnLst>
                                </p:cTn>
                              </p:par>
                              <p:par>
                                <p:cTn id="32" presetID="22" presetClass="entr" presetSubtype="8" fill="hold" nodeType="withEffect">
                                  <p:stCondLst>
                                    <p:cond delay="0"/>
                                  </p:stCondLst>
                                  <p:childTnLst>
                                    <p:set>
                                      <p:cBhvr>
                                        <p:cTn id="33" dur="1" fill="hold">
                                          <p:stCondLst>
                                            <p:cond delay="0"/>
                                          </p:stCondLst>
                                        </p:cTn>
                                        <p:tgtEl>
                                          <p:spTgt spid="302"/>
                                        </p:tgtEl>
                                        <p:attrNameLst>
                                          <p:attrName>style.visibility</p:attrName>
                                        </p:attrNameLst>
                                      </p:cBhvr>
                                      <p:to>
                                        <p:strVal val="visible"/>
                                      </p:to>
                                    </p:set>
                                    <p:animEffect transition="in" filter="wipe(left)">
                                      <p:cBhvr>
                                        <p:cTn id="34" dur="500"/>
                                        <p:tgtEl>
                                          <p:spTgt spid="302"/>
                                        </p:tgtEl>
                                      </p:cBhvr>
                                    </p:animEffect>
                                  </p:childTnLst>
                                </p:cTn>
                              </p:par>
                              <p:par>
                                <p:cTn id="35" presetID="22" presetClass="entr" presetSubtype="1" fill="hold" nodeType="withEffect">
                                  <p:stCondLst>
                                    <p:cond delay="0"/>
                                  </p:stCondLst>
                                  <p:childTnLst>
                                    <p:set>
                                      <p:cBhvr>
                                        <p:cTn id="36" dur="1" fill="hold">
                                          <p:stCondLst>
                                            <p:cond delay="0"/>
                                          </p:stCondLst>
                                        </p:cTn>
                                        <p:tgtEl>
                                          <p:spTgt spid="225"/>
                                        </p:tgtEl>
                                        <p:attrNameLst>
                                          <p:attrName>style.visibility</p:attrName>
                                        </p:attrNameLst>
                                      </p:cBhvr>
                                      <p:to>
                                        <p:strVal val="visible"/>
                                      </p:to>
                                    </p:set>
                                    <p:animEffect transition="in" filter="wipe(up)">
                                      <p:cBhvr>
                                        <p:cTn id="37" dur="500"/>
                                        <p:tgtEl>
                                          <p:spTgt spid="22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23"/>
                                        </p:tgtEl>
                                        <p:attrNameLst>
                                          <p:attrName>style.visibility</p:attrName>
                                        </p:attrNameLst>
                                      </p:cBhvr>
                                      <p:to>
                                        <p:strVal val="visible"/>
                                      </p:to>
                                    </p:set>
                                    <p:animEffect transition="in" filter="fade">
                                      <p:cBhvr>
                                        <p:cTn id="40" dur="500"/>
                                        <p:tgtEl>
                                          <p:spTgt spid="423"/>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424"/>
                                        </p:tgtEl>
                                        <p:attrNameLst>
                                          <p:attrName>style.visibility</p:attrName>
                                        </p:attrNameLst>
                                      </p:cBhvr>
                                      <p:to>
                                        <p:strVal val="visible"/>
                                      </p:to>
                                    </p:set>
                                    <p:animEffect transition="in" filter="fade">
                                      <p:cBhvr>
                                        <p:cTn id="45" dur="500"/>
                                        <p:tgtEl>
                                          <p:spTgt spid="42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47"/>
                                        </p:tgtEl>
                                        <p:attrNameLst>
                                          <p:attrName>style.visibility</p:attrName>
                                        </p:attrNameLst>
                                      </p:cBhvr>
                                      <p:to>
                                        <p:strVal val="visible"/>
                                      </p:to>
                                    </p:set>
                                    <p:animEffect transition="in" filter="fade">
                                      <p:cBhvr>
                                        <p:cTn id="48" dur="500"/>
                                        <p:tgtEl>
                                          <p:spTgt spid="447"/>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22"/>
                                        </p:tgtEl>
                                        <p:attrNameLst>
                                          <p:attrName>style.visibility</p:attrName>
                                        </p:attrNameLst>
                                      </p:cBhvr>
                                      <p:to>
                                        <p:strVal val="visible"/>
                                      </p:to>
                                    </p:set>
                                    <p:animEffect transition="in" filter="fade">
                                      <p:cBhvr>
                                        <p:cTn id="51" dur="500"/>
                                        <p:tgtEl>
                                          <p:spTgt spid="422"/>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421"/>
                                        </p:tgtEl>
                                        <p:attrNameLst>
                                          <p:attrName>style.visibility</p:attrName>
                                        </p:attrNameLst>
                                      </p:cBhvr>
                                      <p:to>
                                        <p:strVal val="visible"/>
                                      </p:to>
                                    </p:set>
                                    <p:animEffect transition="in" filter="fade">
                                      <p:cBhvr>
                                        <p:cTn id="54" dur="500"/>
                                        <p:tgtEl>
                                          <p:spTgt spid="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P spid="421" grpId="0" animBg="1"/>
      <p:bldP spid="422" grpId="0"/>
      <p:bldP spid="423" grpId="0"/>
      <p:bldP spid="424" grpId="0" animBg="1"/>
      <p:bldP spid="447"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32334"/>
            <a:ext cx="9143999" cy="925840"/>
          </a:xfrm>
        </p:spPr>
        <p:txBody>
          <a:bodyPr>
            <a:noAutofit/>
          </a:bodyPr>
          <a:lstStyle/>
          <a:p>
            <a:r>
              <a:rPr lang="en-US" sz="3600" dirty="0"/>
              <a:t>MIMDRAM: </a:t>
            </a:r>
            <a:br>
              <a:rPr lang="en-US" sz="3600" dirty="0"/>
            </a:br>
            <a:r>
              <a:rPr lang="en-US" sz="2800" dirty="0"/>
              <a:t>Key Idea (II)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261" y="2826701"/>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4789" y="2826701"/>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461" y="2826701"/>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8989" y="2826701"/>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4860" y="2488139"/>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8660" y="2640539"/>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3905" y="2640539"/>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1005" y="2640539"/>
            <a:ext cx="6226479"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46250" y="2640539"/>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0349" y="2640539"/>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1906" y="3211493"/>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2998" y="2836854"/>
            <a:ext cx="2665827" cy="1402792"/>
            <a:chOff x="2134538" y="2243328"/>
            <a:chExt cx="2665827" cy="1490472"/>
          </a:xfrm>
          <a:solidFill>
            <a:srgbClr val="1A82C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259" y="3514611"/>
            <a:ext cx="1414038" cy="191087"/>
            <a:chOff x="1828799" y="2017072"/>
            <a:chExt cx="1414038" cy="191087"/>
          </a:xfrm>
          <a:solidFill>
            <a:srgbClr val="1A82C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4787" y="3514611"/>
            <a:ext cx="1414038" cy="191087"/>
            <a:chOff x="3386327" y="2017072"/>
            <a:chExt cx="1414038" cy="191087"/>
          </a:xfrm>
          <a:solidFill>
            <a:srgbClr val="1A82C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424" name="TextBox 423">
            <a:extLst>
              <a:ext uri="{FF2B5EF4-FFF2-40B4-BE49-F238E27FC236}">
                <a16:creationId xmlns:a16="http://schemas.microsoft.com/office/drawing/2014/main" id="{07E5F1AA-BB4D-7410-5A47-B04E746A3311}"/>
              </a:ext>
            </a:extLst>
          </p:cNvPr>
          <p:cNvSpPr txBox="1"/>
          <p:nvPr/>
        </p:nvSpPr>
        <p:spPr>
          <a:xfrm>
            <a:off x="0" y="1323368"/>
            <a:ext cx="9144000" cy="777240"/>
          </a:xfrm>
          <a:prstGeom prst="rect">
            <a:avLst/>
          </a:prstGeom>
          <a:solidFill>
            <a:schemeClr val="bg1">
              <a:lumMod val="95000"/>
            </a:schemeClr>
          </a:solidFill>
        </p:spPr>
        <p:txBody>
          <a:bodyPr wrap="square">
            <a:spAutoFit/>
          </a:bodyPr>
          <a:lstStyle/>
          <a:p>
            <a:pPr algn="ctr"/>
            <a:r>
              <a:rPr lang="en-US" sz="2200" b="1" dirty="0">
                <a:solidFill>
                  <a:schemeClr val="accent4"/>
                </a:solidFill>
                <a:latin typeface="Avenir Next" panose="020B0503020202020204" pitchFamily="34" charset="0"/>
              </a:rPr>
              <a:t>Fine-Grained DRAM: </a:t>
            </a:r>
            <a:br>
              <a:rPr lang="en-US" sz="2200" b="1" dirty="0">
                <a:solidFill>
                  <a:schemeClr val="accent4"/>
                </a:solidFill>
                <a:latin typeface="Avenir Next" panose="020B0503020202020204" pitchFamily="34" charset="0"/>
              </a:rPr>
            </a:br>
            <a:r>
              <a:rPr lang="en-US" sz="2200" b="1" dirty="0">
                <a:solidFill>
                  <a:schemeClr val="accent4"/>
                </a:solidFill>
                <a:latin typeface="Avenir Next" panose="020B0503020202020204" pitchFamily="34" charset="0"/>
              </a:rPr>
              <a:t>segments</a:t>
            </a:r>
            <a:r>
              <a:rPr lang="en-US" sz="2200" b="1" dirty="0">
                <a:latin typeface="Avenir Next" panose="020B0503020202020204" pitchFamily="34" charset="0"/>
              </a:rPr>
              <a:t> the global wordline to access </a:t>
            </a:r>
            <a:r>
              <a:rPr lang="en-US" sz="2200" b="1" dirty="0">
                <a:solidFill>
                  <a:schemeClr val="accent4"/>
                </a:solidFill>
                <a:latin typeface="Avenir Next" panose="020B0503020202020204" pitchFamily="34" charset="0"/>
              </a:rPr>
              <a:t>individual</a:t>
            </a:r>
            <a:r>
              <a:rPr lang="en-US" sz="2200" b="1" dirty="0">
                <a:latin typeface="Avenir Next" panose="020B0503020202020204" pitchFamily="34" charset="0"/>
              </a:rPr>
              <a:t> DRAM mats</a:t>
            </a:r>
          </a:p>
        </p:txBody>
      </p:sp>
      <p:grpSp>
        <p:nvGrpSpPr>
          <p:cNvPr id="319" name="Group 318">
            <a:extLst>
              <a:ext uri="{FF2B5EF4-FFF2-40B4-BE49-F238E27FC236}">
                <a16:creationId xmlns:a16="http://schemas.microsoft.com/office/drawing/2014/main" id="{5CB0FDEC-5895-DCA8-211E-FA7597764EDD}"/>
              </a:ext>
            </a:extLst>
          </p:cNvPr>
          <p:cNvGrpSpPr/>
          <p:nvPr/>
        </p:nvGrpSpPr>
        <p:grpSpPr>
          <a:xfrm>
            <a:off x="4310251" y="2216008"/>
            <a:ext cx="4305183" cy="764735"/>
            <a:chOff x="4283355" y="2661946"/>
            <a:chExt cx="4305183" cy="764735"/>
          </a:xfrm>
        </p:grpSpPr>
        <p:sp>
          <p:nvSpPr>
            <p:cNvPr id="330" name="TextBox 329">
              <a:extLst>
                <a:ext uri="{FF2B5EF4-FFF2-40B4-BE49-F238E27FC236}">
                  <a16:creationId xmlns:a16="http://schemas.microsoft.com/office/drawing/2014/main" id="{170B0079-999B-634A-50ED-EC07C4B48580}"/>
                </a:ext>
              </a:extLst>
            </p:cNvPr>
            <p:cNvSpPr txBox="1"/>
            <p:nvPr/>
          </p:nvSpPr>
          <p:spPr>
            <a:xfrm>
              <a:off x="4283355" y="2661946"/>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rPr>
                <a:t>segmented global wordline</a:t>
              </a:r>
            </a:p>
          </p:txBody>
        </p:sp>
        <p:sp>
          <p:nvSpPr>
            <p:cNvPr id="317" name="Rounded Rectangle 316">
              <a:extLst>
                <a:ext uri="{FF2B5EF4-FFF2-40B4-BE49-F238E27FC236}">
                  <a16:creationId xmlns:a16="http://schemas.microsoft.com/office/drawing/2014/main" id="{EC1E66E7-E25C-9EE1-ECB3-D5EC14BEF419}"/>
                </a:ext>
              </a:extLst>
            </p:cNvPr>
            <p:cNvSpPr/>
            <p:nvPr/>
          </p:nvSpPr>
          <p:spPr>
            <a:xfrm>
              <a:off x="4645785" y="3154544"/>
              <a:ext cx="1942043" cy="272137"/>
            </a:xfrm>
            <a:prstGeom prst="roundRect">
              <a:avLst/>
            </a:prstGeom>
            <a:noFill/>
            <a:ln w="38100">
              <a:solidFill>
                <a:srgbClr val="E1616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0" name="Rectangle 319">
            <a:extLst>
              <a:ext uri="{FF2B5EF4-FFF2-40B4-BE49-F238E27FC236}">
                <a16:creationId xmlns:a16="http://schemas.microsoft.com/office/drawing/2014/main" id="{44C2EA2F-00A4-DCDF-747B-A44DEA526E5E}"/>
              </a:ext>
            </a:extLst>
          </p:cNvPr>
          <p:cNvSpPr/>
          <p:nvPr/>
        </p:nvSpPr>
        <p:spPr>
          <a:xfrm>
            <a:off x="-71" y="4713155"/>
            <a:ext cx="9188383" cy="430887"/>
          </a:xfrm>
          <a:prstGeom prst="rect">
            <a:avLst/>
          </a:prstGeom>
          <a:noFill/>
        </p:spPr>
        <p:txBody>
          <a:bodyPr wrap="square">
            <a:spAutoFit/>
          </a:bodyPr>
          <a:lstStyle/>
          <a:p>
            <a:pPr marL="0" lvl="1" defTabSz="914400">
              <a:defRPr/>
            </a:pPr>
            <a:r>
              <a:rPr lang="en-US" sz="2200" b="1" dirty="0">
                <a:solidFill>
                  <a:prstClr val="black"/>
                </a:solidFill>
                <a:latin typeface="Avenir Next" panose="020B0503020202020204" pitchFamily="34" charset="0"/>
                <a:cs typeface="Gill Sans MT"/>
              </a:rPr>
              <a:t>Fine-grained DRAM for energy-efficient DRAM access: </a:t>
            </a:r>
            <a:endParaRPr kumimoji="0" lang="en-US" sz="22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sp>
        <p:nvSpPr>
          <p:cNvPr id="321" name="Rectangle 320">
            <a:extLst>
              <a:ext uri="{FF2B5EF4-FFF2-40B4-BE49-F238E27FC236}">
                <a16:creationId xmlns:a16="http://schemas.microsoft.com/office/drawing/2014/main" id="{A9C6A0F9-AA90-5B3A-4264-407E3DD047AA}"/>
              </a:ext>
            </a:extLst>
          </p:cNvPr>
          <p:cNvSpPr/>
          <p:nvPr/>
        </p:nvSpPr>
        <p:spPr>
          <a:xfrm>
            <a:off x="-3491" y="5089476"/>
            <a:ext cx="9144000" cy="1384995"/>
          </a:xfrm>
          <a:prstGeom prst="rect">
            <a:avLst/>
          </a:prstGeom>
          <a:noFill/>
        </p:spPr>
        <p:txBody>
          <a:bodyPr wrap="square">
            <a:spAutoFit/>
          </a:bodyPr>
          <a:lstStyle/>
          <a:p>
            <a:r>
              <a:rPr lang="en-US" sz="1400" b="1" dirty="0">
                <a:solidFill>
                  <a:schemeClr val="accent4"/>
                </a:solidFill>
                <a:latin typeface="Avenir Next" panose="020B0503020202020204" pitchFamily="34" charset="0"/>
              </a:rPr>
              <a:t>[Cooper-</a:t>
            </a:r>
            <a:r>
              <a:rPr lang="en-US" sz="1400" b="1" dirty="0" err="1">
                <a:solidFill>
                  <a:schemeClr val="accent4"/>
                </a:solidFill>
                <a:latin typeface="Avenir Next" panose="020B0503020202020204" pitchFamily="34" charset="0"/>
              </a:rPr>
              <a:t>Balis</a:t>
            </a:r>
            <a:r>
              <a:rPr lang="en-US" sz="1400" b="1" dirty="0">
                <a:solidFill>
                  <a:schemeClr val="accent4"/>
                </a:solidFill>
                <a:latin typeface="Avenir Next" panose="020B0503020202020204" pitchFamily="34" charset="0"/>
              </a:rPr>
              <a:t>+, 2010]: </a:t>
            </a:r>
            <a:r>
              <a:rPr lang="en-US" sz="1200" dirty="0">
                <a:latin typeface="Avenir Next" panose="020B0503020202020204" pitchFamily="34" charset="0"/>
              </a:rPr>
              <a:t>Fine-Grained Activation for Power Reduction in DRAM</a:t>
            </a:r>
            <a:br>
              <a:rPr lang="en-US" sz="1200" dirty="0">
                <a:latin typeface="Avenir Next" panose="020B0503020202020204" pitchFamily="34" charset="0"/>
              </a:rPr>
            </a:br>
            <a:r>
              <a:rPr lang="en-US" sz="1400" b="1" dirty="0">
                <a:solidFill>
                  <a:srgbClr val="1A82C4"/>
                </a:solidFill>
                <a:latin typeface="Avenir Next" panose="020B0503020202020204" pitchFamily="34" charset="0"/>
              </a:rPr>
              <a:t>[</a:t>
            </a:r>
            <a:r>
              <a:rPr lang="en-US" sz="1400" b="1" dirty="0" err="1">
                <a:solidFill>
                  <a:srgbClr val="1A82C4"/>
                </a:solidFill>
                <a:latin typeface="Avenir Next" panose="020B0503020202020204" pitchFamily="34" charset="0"/>
              </a:rPr>
              <a:t>Udipi</a:t>
            </a:r>
            <a:r>
              <a:rPr lang="en-US" sz="1400" b="1" dirty="0">
                <a:solidFill>
                  <a:srgbClr val="1A82C4"/>
                </a:solidFill>
                <a:latin typeface="Avenir Next" panose="020B0503020202020204" pitchFamily="34" charset="0"/>
              </a:rPr>
              <a:t>+, 2010]: </a:t>
            </a:r>
            <a:r>
              <a:rPr lang="en-US" sz="1200" dirty="0">
                <a:latin typeface="Avenir Next" panose="020B0503020202020204" pitchFamily="34" charset="0"/>
              </a:rPr>
              <a:t>Rethinking DRAM Design and Organization for Energy-Constrained Multi-Cores</a:t>
            </a:r>
            <a:endParaRPr lang="en-US" sz="1400" dirty="0">
              <a:latin typeface="Avenir Next" panose="020B0503020202020204" pitchFamily="34" charset="0"/>
            </a:endParaRPr>
          </a:p>
          <a:p>
            <a:r>
              <a:rPr lang="en-US" sz="1400" b="1" dirty="0">
                <a:solidFill>
                  <a:schemeClr val="accent4"/>
                </a:solidFill>
                <a:latin typeface="Avenir Next" panose="020B0503020202020204" pitchFamily="34" charset="0"/>
              </a:rPr>
              <a:t>[Zhang+, 2014]: </a:t>
            </a:r>
            <a:r>
              <a:rPr lang="en-US" sz="1200" dirty="0">
                <a:latin typeface="Avenir Next" panose="020B0503020202020204" pitchFamily="34" charset="0"/>
              </a:rPr>
              <a:t>Half-DRAM</a:t>
            </a:r>
            <a:br>
              <a:rPr lang="en-US" sz="1200" dirty="0">
                <a:latin typeface="Avenir Next" panose="020B0503020202020204" pitchFamily="34" charset="0"/>
              </a:rPr>
            </a:br>
            <a:r>
              <a:rPr lang="en-US" sz="1400" b="1" dirty="0">
                <a:solidFill>
                  <a:srgbClr val="1A82C4"/>
                </a:solidFill>
                <a:latin typeface="Avenir Next" panose="020B0503020202020204" pitchFamily="34" charset="0"/>
              </a:rPr>
              <a:t>[Ha+, 2016]: </a:t>
            </a:r>
            <a:r>
              <a:rPr lang="en-US" sz="1200" dirty="0">
                <a:latin typeface="Avenir Next" panose="020B0503020202020204" pitchFamily="34" charset="0"/>
              </a:rPr>
              <a:t>Improving Energy Efficiency of DRAM by Exploiting Half Page Row Access</a:t>
            </a:r>
            <a:endParaRPr lang="en-US" sz="1400" dirty="0">
              <a:latin typeface="Avenir Next" panose="020B0503020202020204" pitchFamily="34" charset="0"/>
            </a:endParaRPr>
          </a:p>
          <a:p>
            <a:r>
              <a:rPr lang="en-US" sz="1400" b="1" dirty="0">
                <a:solidFill>
                  <a:schemeClr val="accent4"/>
                </a:solidFill>
                <a:latin typeface="Avenir Next" panose="020B0503020202020204" pitchFamily="34" charset="0"/>
              </a:rPr>
              <a:t>[O’Connor+, 2017]: </a:t>
            </a:r>
            <a:r>
              <a:rPr lang="en-US" sz="1200" dirty="0">
                <a:latin typeface="Avenir Next" panose="020B0503020202020204" pitchFamily="34" charset="0"/>
              </a:rPr>
              <a:t>Fine-Grained DRAM</a:t>
            </a:r>
            <a:endParaRPr lang="en-US" sz="1400" dirty="0">
              <a:latin typeface="Avenir Next" panose="020B0503020202020204" pitchFamily="34" charset="0"/>
            </a:endParaRPr>
          </a:p>
          <a:p>
            <a:r>
              <a:rPr lang="en-US" sz="1400" b="1" dirty="0">
                <a:solidFill>
                  <a:schemeClr val="accent4"/>
                </a:solidFill>
                <a:latin typeface="Avenir Next" panose="020B0503020202020204" pitchFamily="34" charset="0"/>
              </a:rPr>
              <a:t>[</a:t>
            </a:r>
            <a:r>
              <a:rPr lang="en-US" sz="1400" b="1" dirty="0" err="1">
                <a:solidFill>
                  <a:schemeClr val="accent4"/>
                </a:solidFill>
                <a:latin typeface="Avenir Next" panose="020B0503020202020204" pitchFamily="34" charset="0"/>
              </a:rPr>
              <a:t>Olgun</a:t>
            </a:r>
            <a:r>
              <a:rPr lang="en-US" sz="1400" b="1" dirty="0">
                <a:solidFill>
                  <a:schemeClr val="accent4"/>
                </a:solidFill>
                <a:latin typeface="Avenir Next" panose="020B0503020202020204" pitchFamily="34" charset="0"/>
              </a:rPr>
              <a:t>+, 2024]: </a:t>
            </a:r>
            <a:r>
              <a:rPr lang="en-US" sz="1200" dirty="0">
                <a:latin typeface="Avenir Next" panose="020B0503020202020204" pitchFamily="34" charset="0"/>
              </a:rPr>
              <a:t>Sectored DRAM</a:t>
            </a:r>
            <a:endParaRPr lang="en-US" sz="2000" dirty="0">
              <a:latin typeface="Avenir Next" panose="020B0503020202020204" pitchFamily="34" charset="0"/>
            </a:endParaRPr>
          </a:p>
        </p:txBody>
      </p:sp>
      <p:grpSp>
        <p:nvGrpSpPr>
          <p:cNvPr id="327" name="Group 326">
            <a:extLst>
              <a:ext uri="{FF2B5EF4-FFF2-40B4-BE49-F238E27FC236}">
                <a16:creationId xmlns:a16="http://schemas.microsoft.com/office/drawing/2014/main" id="{10603881-2B8F-7855-9742-05280D97116C}"/>
              </a:ext>
            </a:extLst>
          </p:cNvPr>
          <p:cNvGrpSpPr/>
          <p:nvPr/>
        </p:nvGrpSpPr>
        <p:grpSpPr>
          <a:xfrm>
            <a:off x="784522" y="4147800"/>
            <a:ext cx="6938410" cy="647381"/>
            <a:chOff x="757719" y="4572696"/>
            <a:chExt cx="6938410" cy="647381"/>
          </a:xfrm>
        </p:grpSpPr>
        <p:grpSp>
          <p:nvGrpSpPr>
            <p:cNvPr id="328" name="Group 327">
              <a:extLst>
                <a:ext uri="{FF2B5EF4-FFF2-40B4-BE49-F238E27FC236}">
                  <a16:creationId xmlns:a16="http://schemas.microsoft.com/office/drawing/2014/main" id="{AD3F0976-DB54-75D5-DCEA-A24B5FE1FC69}"/>
                </a:ext>
              </a:extLst>
            </p:cNvPr>
            <p:cNvGrpSpPr/>
            <p:nvPr/>
          </p:nvGrpSpPr>
          <p:grpSpPr>
            <a:xfrm>
              <a:off x="1906102" y="4572696"/>
              <a:ext cx="5790027" cy="251465"/>
              <a:chOff x="1906102" y="4572696"/>
              <a:chExt cx="5790027" cy="251465"/>
            </a:xfrm>
          </p:grpSpPr>
          <p:grpSp>
            <p:nvGrpSpPr>
              <p:cNvPr id="395" name="Group 394">
                <a:extLst>
                  <a:ext uri="{FF2B5EF4-FFF2-40B4-BE49-F238E27FC236}">
                    <a16:creationId xmlns:a16="http://schemas.microsoft.com/office/drawing/2014/main" id="{D0EF728D-8DBE-7CEC-CDB5-F12AF623E57E}"/>
                  </a:ext>
                </a:extLst>
              </p:cNvPr>
              <p:cNvGrpSpPr/>
              <p:nvPr/>
            </p:nvGrpSpPr>
            <p:grpSpPr>
              <a:xfrm>
                <a:off x="1906102" y="4572696"/>
                <a:ext cx="5790027" cy="251465"/>
                <a:chOff x="1906102" y="4605667"/>
                <a:chExt cx="5790027" cy="251465"/>
              </a:xfrm>
            </p:grpSpPr>
            <p:cxnSp>
              <p:nvCxnSpPr>
                <p:cNvPr id="397" name="Straight Connector 396">
                  <a:extLst>
                    <a:ext uri="{FF2B5EF4-FFF2-40B4-BE49-F238E27FC236}">
                      <a16:creationId xmlns:a16="http://schemas.microsoft.com/office/drawing/2014/main" id="{668537B8-112C-444A-1AC5-C6AD56117F02}"/>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73106B26-6E34-AC80-E0E7-B3822C4CCBB1}"/>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EC0ED497-8846-DF8A-930C-C31C6CB0AB28}"/>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E12467CD-5172-D6A3-0584-56B093666CC2}"/>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5E715781-E3B3-740D-FCF2-564F3012E64D}"/>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2" name="Straight Connector 401">
                  <a:extLst>
                    <a:ext uri="{FF2B5EF4-FFF2-40B4-BE49-F238E27FC236}">
                      <a16:creationId xmlns:a16="http://schemas.microsoft.com/office/drawing/2014/main" id="{AD77F024-2A68-F2E1-56BA-C89C4AC25F64}"/>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D726812C-B2C6-7D06-CE8B-4649230DA85E}"/>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B77A6D42-A7F2-E8A4-6F78-2D1D2F02E91F}"/>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396" name="Straight Connector 395">
                <a:extLst>
                  <a:ext uri="{FF2B5EF4-FFF2-40B4-BE49-F238E27FC236}">
                    <a16:creationId xmlns:a16="http://schemas.microsoft.com/office/drawing/2014/main" id="{E6892669-618B-521F-2431-F3FB390C98B4}"/>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29" name="TextBox 328">
              <a:extLst>
                <a:ext uri="{FF2B5EF4-FFF2-40B4-BE49-F238E27FC236}">
                  <a16:creationId xmlns:a16="http://schemas.microsoft.com/office/drawing/2014/main" id="{66228A6C-AABB-CCEE-2EF2-8130F9FB0374}"/>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spTree>
    <p:extLst>
      <p:ext uri="{BB962C8B-B14F-4D97-AF65-F5344CB8AC3E}">
        <p14:creationId xmlns:p14="http://schemas.microsoft.com/office/powerpoint/2010/main" val="1170186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100"/>
                                  </p:stCondLst>
                                  <p:childTnLst>
                                    <p:set>
                                      <p:cBhvr>
                                        <p:cTn id="12" dur="1" fill="hold">
                                          <p:stCondLst>
                                            <p:cond delay="0"/>
                                          </p:stCondLst>
                                        </p:cTn>
                                        <p:tgtEl>
                                          <p:spTgt spid="220"/>
                                        </p:tgtEl>
                                        <p:attrNameLst>
                                          <p:attrName>style.visibility</p:attrName>
                                        </p:attrNameLst>
                                      </p:cBhvr>
                                      <p:to>
                                        <p:strVal val="visible"/>
                                      </p:to>
                                    </p:set>
                                    <p:animEffect transition="in" filter="wipe(up)">
                                      <p:cBhvr>
                                        <p:cTn id="13" dur="500"/>
                                        <p:tgtEl>
                                          <p:spTgt spid="220"/>
                                        </p:tgtEl>
                                      </p:cBhvr>
                                    </p:animEffect>
                                  </p:childTnLst>
                                </p:cTn>
                              </p:par>
                              <p:par>
                                <p:cTn id="14" presetID="22" presetClass="entr" presetSubtype="8" fill="hold" nodeType="withEffect">
                                  <p:stCondLst>
                                    <p:cond delay="0"/>
                                  </p:stCondLst>
                                  <p:childTnLst>
                                    <p:set>
                                      <p:cBhvr>
                                        <p:cTn id="15" dur="1" fill="hold">
                                          <p:stCondLst>
                                            <p:cond delay="0"/>
                                          </p:stCondLst>
                                        </p:cTn>
                                        <p:tgtEl>
                                          <p:spTgt spid="278"/>
                                        </p:tgtEl>
                                        <p:attrNameLst>
                                          <p:attrName>style.visibility</p:attrName>
                                        </p:attrNameLst>
                                      </p:cBhvr>
                                      <p:to>
                                        <p:strVal val="visible"/>
                                      </p:to>
                                    </p:set>
                                    <p:animEffect transition="in" filter="wipe(left)">
                                      <p:cBhvr>
                                        <p:cTn id="16" dur="500"/>
                                        <p:tgtEl>
                                          <p:spTgt spid="278"/>
                                        </p:tgtEl>
                                      </p:cBhvr>
                                    </p:animEffect>
                                  </p:childTnLst>
                                </p:cTn>
                              </p:par>
                              <p:par>
                                <p:cTn id="17" presetID="22" presetClass="entr" presetSubtype="1" fill="hold" nodeType="with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up)">
                                      <p:cBhvr>
                                        <p:cTn id="19" dur="500"/>
                                        <p:tgtEl>
                                          <p:spTgt spid="221"/>
                                        </p:tgtEl>
                                      </p:cBhvr>
                                    </p:animEffect>
                                  </p:childTnLst>
                                </p:cTn>
                              </p:par>
                              <p:par>
                                <p:cTn id="20" presetID="22" presetClass="entr" presetSubtype="8" fill="hold" nodeType="withEffect">
                                  <p:stCondLst>
                                    <p:cond delay="0"/>
                                  </p:stCondLst>
                                  <p:childTnLst>
                                    <p:set>
                                      <p:cBhvr>
                                        <p:cTn id="21" dur="1" fill="hold">
                                          <p:stCondLst>
                                            <p:cond delay="0"/>
                                          </p:stCondLst>
                                        </p:cTn>
                                        <p:tgtEl>
                                          <p:spTgt spid="286"/>
                                        </p:tgtEl>
                                        <p:attrNameLst>
                                          <p:attrName>style.visibility</p:attrName>
                                        </p:attrNameLst>
                                      </p:cBhvr>
                                      <p:to>
                                        <p:strVal val="visible"/>
                                      </p:to>
                                    </p:set>
                                    <p:animEffect transition="in" filter="wipe(left)">
                                      <p:cBhvr>
                                        <p:cTn id="22" dur="500"/>
                                        <p:tgtEl>
                                          <p:spTgt spid="286"/>
                                        </p:tgtEl>
                                      </p:cBhvr>
                                    </p:animEffect>
                                  </p:childTnLst>
                                </p:cTn>
                              </p:par>
                              <p:par>
                                <p:cTn id="23" presetID="22" presetClass="entr" presetSubtype="1" fill="hold" nodeType="withEffect">
                                  <p:stCondLst>
                                    <p:cond delay="0"/>
                                  </p:stCondLst>
                                  <p:childTnLst>
                                    <p:set>
                                      <p:cBhvr>
                                        <p:cTn id="24" dur="1" fill="hold">
                                          <p:stCondLst>
                                            <p:cond delay="0"/>
                                          </p:stCondLst>
                                        </p:cTn>
                                        <p:tgtEl>
                                          <p:spTgt spid="225"/>
                                        </p:tgtEl>
                                        <p:attrNameLst>
                                          <p:attrName>style.visibility</p:attrName>
                                        </p:attrNameLst>
                                      </p:cBhvr>
                                      <p:to>
                                        <p:strVal val="visible"/>
                                      </p:to>
                                    </p:set>
                                    <p:animEffect transition="in" filter="wipe(up)">
                                      <p:cBhvr>
                                        <p:cTn id="25" dur="500"/>
                                        <p:tgtEl>
                                          <p:spTgt spid="22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20"/>
                                        </p:tgtEl>
                                        <p:attrNameLst>
                                          <p:attrName>style.visibility</p:attrName>
                                        </p:attrNameLst>
                                      </p:cBhvr>
                                      <p:to>
                                        <p:strVal val="visible"/>
                                      </p:to>
                                    </p:set>
                                    <p:animEffect transition="in" filter="fade">
                                      <p:cBhvr>
                                        <p:cTn id="28" dur="500"/>
                                        <p:tgtEl>
                                          <p:spTgt spid="32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21"/>
                                        </p:tgtEl>
                                        <p:attrNameLst>
                                          <p:attrName>style.visibility</p:attrName>
                                        </p:attrNameLst>
                                      </p:cBhvr>
                                      <p:to>
                                        <p:strVal val="visible"/>
                                      </p:to>
                                    </p:set>
                                    <p:animEffect transition="in" filter="fade">
                                      <p:cBhvr>
                                        <p:cTn id="31" dur="500"/>
                                        <p:tgtEl>
                                          <p:spTgt spid="3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P spid="320" grpId="0"/>
      <p:bldP spid="321"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34508" y="1669727"/>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92036" y="1669727"/>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8708" y="1669727"/>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16236" y="1669727"/>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82107" y="1331165"/>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405907" y="1483565"/>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51152" y="1483565"/>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8252" y="1483565"/>
            <a:ext cx="6226479"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53497" y="1483565"/>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7596" y="1483565"/>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9153" y="2054519"/>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40245" y="1679880"/>
            <a:ext cx="2665827" cy="1402792"/>
            <a:chOff x="2134538" y="2243328"/>
            <a:chExt cx="2665827" cy="1490472"/>
          </a:xfrm>
          <a:solidFill>
            <a:schemeClr val="accent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34506" y="2357637"/>
            <a:ext cx="1414038" cy="191087"/>
            <a:chOff x="1828799" y="2017072"/>
            <a:chExt cx="1414038" cy="191087"/>
          </a:xfrm>
          <a:solidFill>
            <a:schemeClr val="accent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92034" y="2357637"/>
            <a:ext cx="1414038" cy="191087"/>
            <a:chOff x="3386327" y="2017072"/>
            <a:chExt cx="1414038" cy="191087"/>
          </a:xfrm>
          <a:solidFill>
            <a:schemeClr val="accent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34506" y="1897845"/>
            <a:ext cx="1414038" cy="191087"/>
            <a:chOff x="1828799" y="2017072"/>
            <a:chExt cx="1414038" cy="191087"/>
          </a:xfrm>
          <a:solidFill>
            <a:schemeClr val="accent4"/>
          </a:solidFill>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92034" y="1897845"/>
            <a:ext cx="1414038" cy="191087"/>
            <a:chOff x="3386327" y="2017072"/>
            <a:chExt cx="1414038" cy="191087"/>
          </a:xfrm>
          <a:solidFill>
            <a:schemeClr val="accent4"/>
          </a:solidFill>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34506" y="2127451"/>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92034" y="2127451"/>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7498" y="1059034"/>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3791" y="3567676"/>
            <a:ext cx="9143999"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Fine-grained DRAM for processing-using-DRAM: </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2" name="Group 1">
            <a:extLst>
              <a:ext uri="{FF2B5EF4-FFF2-40B4-BE49-F238E27FC236}">
                <a16:creationId xmlns:a16="http://schemas.microsoft.com/office/drawing/2014/main" id="{CA353D25-7C61-28E5-1100-1CC7B4D8880D}"/>
              </a:ext>
            </a:extLst>
          </p:cNvPr>
          <p:cNvGrpSpPr/>
          <p:nvPr/>
        </p:nvGrpSpPr>
        <p:grpSpPr>
          <a:xfrm>
            <a:off x="5778" y="3927400"/>
            <a:ext cx="9470110" cy="1335036"/>
            <a:chOff x="549218" y="3454216"/>
            <a:chExt cx="8426174" cy="1348074"/>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1</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Improves SIMD utilization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f</a:t>
              </a:r>
              <a:r>
                <a:rPr kumimoji="0" lang="en-US" i="0" u="none" strike="noStrike" kern="1200" cap="none" spc="0" normalizeH="0" baseline="0" noProof="0" dirty="0">
                  <a:ln>
                    <a:noFill/>
                  </a:ln>
                  <a:effectLst/>
                  <a:uLnTx/>
                  <a:uFillTx/>
                  <a:latin typeface="Avenir Next" panose="020B0503020202020204" pitchFamily="34" charset="0"/>
                  <a:cs typeface="Gill Sans MT"/>
                </a:rPr>
                <a:t>or a single PUD operation, only access the DRAM mats with target data</a:t>
              </a:r>
            </a:p>
            <a:p>
              <a:pPr marL="342900" indent="-342900" defTabSz="914400">
                <a:buFontTx/>
                <a:buChar char="-"/>
                <a:defRPr/>
              </a:pPr>
              <a:r>
                <a:rPr lang="en-US" dirty="0">
                  <a:latin typeface="Avenir Next" panose="020B0503020202020204" pitchFamily="34" charset="0"/>
                  <a:cs typeface="Gill Sans MT"/>
                </a:rPr>
                <a:t>for multiple PUD operations, execute independent operations concurrently</a:t>
              </a: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a:p>
              <a:pPr marL="342900" lvl="0" indent="-342900" defTabSz="914400">
                <a:buFontTx/>
                <a:buChar char="-"/>
                <a:defRPr/>
              </a:pP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sp>
        <p:nvSpPr>
          <p:cNvPr id="233" name="Rectangle 232">
            <a:extLst>
              <a:ext uri="{FF2B5EF4-FFF2-40B4-BE49-F238E27FC236}">
                <a16:creationId xmlns:a16="http://schemas.microsoft.com/office/drawing/2014/main" id="{AFF2EE9C-8313-E806-7048-F1780CFE7EC2}"/>
              </a:ext>
            </a:extLst>
          </p:cNvPr>
          <p:cNvSpPr/>
          <p:nvPr/>
        </p:nvSpPr>
        <p:spPr>
          <a:xfrm>
            <a:off x="463125" y="4673162"/>
            <a:ext cx="8265239" cy="38232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4" name="Group 233">
            <a:extLst>
              <a:ext uri="{FF2B5EF4-FFF2-40B4-BE49-F238E27FC236}">
                <a16:creationId xmlns:a16="http://schemas.microsoft.com/office/drawing/2014/main" id="{7ADED821-6D77-AAA9-3BB6-5E04FD30627E}"/>
              </a:ext>
            </a:extLst>
          </p:cNvPr>
          <p:cNvGrpSpPr/>
          <p:nvPr/>
        </p:nvGrpSpPr>
        <p:grpSpPr>
          <a:xfrm>
            <a:off x="794664" y="2977618"/>
            <a:ext cx="6938410" cy="647381"/>
            <a:chOff x="757719" y="4572696"/>
            <a:chExt cx="6938410" cy="647381"/>
          </a:xfrm>
        </p:grpSpPr>
        <p:grpSp>
          <p:nvGrpSpPr>
            <p:cNvPr id="235" name="Group 234">
              <a:extLst>
                <a:ext uri="{FF2B5EF4-FFF2-40B4-BE49-F238E27FC236}">
                  <a16:creationId xmlns:a16="http://schemas.microsoft.com/office/drawing/2014/main" id="{D8B75B55-1C61-6FF4-C5D5-B6C677ECFE7A}"/>
                </a:ext>
              </a:extLst>
            </p:cNvPr>
            <p:cNvGrpSpPr/>
            <p:nvPr/>
          </p:nvGrpSpPr>
          <p:grpSpPr>
            <a:xfrm>
              <a:off x="1906102" y="4572696"/>
              <a:ext cx="5790027" cy="251465"/>
              <a:chOff x="1906102" y="4572696"/>
              <a:chExt cx="5790027" cy="251465"/>
            </a:xfrm>
          </p:grpSpPr>
          <p:grpSp>
            <p:nvGrpSpPr>
              <p:cNvPr id="237" name="Group 236">
                <a:extLst>
                  <a:ext uri="{FF2B5EF4-FFF2-40B4-BE49-F238E27FC236}">
                    <a16:creationId xmlns:a16="http://schemas.microsoft.com/office/drawing/2014/main" id="{BA33DA29-3E19-D781-7F0A-C07F6BFC0A48}"/>
                  </a:ext>
                </a:extLst>
              </p:cNvPr>
              <p:cNvGrpSpPr/>
              <p:nvPr/>
            </p:nvGrpSpPr>
            <p:grpSpPr>
              <a:xfrm>
                <a:off x="1906102" y="4572696"/>
                <a:ext cx="5790027" cy="251465"/>
                <a:chOff x="1906102" y="4605667"/>
                <a:chExt cx="5790027" cy="251465"/>
              </a:xfrm>
            </p:grpSpPr>
            <p:cxnSp>
              <p:nvCxnSpPr>
                <p:cNvPr id="239" name="Straight Connector 238">
                  <a:extLst>
                    <a:ext uri="{FF2B5EF4-FFF2-40B4-BE49-F238E27FC236}">
                      <a16:creationId xmlns:a16="http://schemas.microsoft.com/office/drawing/2014/main" id="{763B86A0-33BD-6CE6-44BC-CDF5E86FD96E}"/>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AC99DC44-F5B6-EC36-386A-2CEE5102C773}"/>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22632E88-7D9F-82BA-BDCA-9E9CC4F99217}"/>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D4DE54B6-C80C-03AD-C774-D7958489E9DB}"/>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E7A7281-D829-7341-B959-88B336AD7950}"/>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FB4DE163-287B-91F4-50DD-5B9B17A3410E}"/>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C25D3DB-BA3E-FC76-B940-D9793A3852A1}"/>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F5DC6BAB-C55C-E964-88C3-303AFDE37FEB}"/>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238" name="Straight Connector 237">
                <a:extLst>
                  <a:ext uri="{FF2B5EF4-FFF2-40B4-BE49-F238E27FC236}">
                    <a16:creationId xmlns:a16="http://schemas.microsoft.com/office/drawing/2014/main" id="{7A9AF2E4-9057-0E5E-997D-E9A88DAE95E6}"/>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236" name="TextBox 235">
              <a:extLst>
                <a:ext uri="{FF2B5EF4-FFF2-40B4-BE49-F238E27FC236}">
                  <a16:creationId xmlns:a16="http://schemas.microsoft.com/office/drawing/2014/main" id="{5ABA3AE9-9011-4981-7B0B-CA4610C5DFA4}"/>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spTree>
    <p:extLst>
      <p:ext uri="{BB962C8B-B14F-4D97-AF65-F5344CB8AC3E}">
        <p14:creationId xmlns:p14="http://schemas.microsoft.com/office/powerpoint/2010/main" val="891724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2"/>
                                        </p:tgtEl>
                                        <p:attrNameLst>
                                          <p:attrName>style.visibility</p:attrName>
                                        </p:attrNameLst>
                                      </p:cBhvr>
                                      <p:to>
                                        <p:strVal val="visible"/>
                                      </p:to>
                                    </p:set>
                                    <p:animEffect transition="in" filter="fade">
                                      <p:cBhvr>
                                        <p:cTn id="10" dur="500"/>
                                        <p:tgtEl>
                                          <p:spTgt spid="212"/>
                                        </p:tgtEl>
                                      </p:cBhvr>
                                    </p:animEffect>
                                  </p:childTnLst>
                                </p:cTn>
                              </p:par>
                              <p:par>
                                <p:cTn id="11" presetID="22" presetClass="entr" presetSubtype="8" fill="hold" nodeType="withEffect">
                                  <p:stCondLst>
                                    <p:cond delay="0"/>
                                  </p:stCondLst>
                                  <p:childTnLst>
                                    <p:set>
                                      <p:cBhvr>
                                        <p:cTn id="12" dur="1" fill="hold">
                                          <p:stCondLst>
                                            <p:cond delay="0"/>
                                          </p:stCondLst>
                                        </p:cTn>
                                        <p:tgtEl>
                                          <p:spTgt spid="219"/>
                                        </p:tgtEl>
                                        <p:attrNameLst>
                                          <p:attrName>style.visibility</p:attrName>
                                        </p:attrNameLst>
                                      </p:cBhvr>
                                      <p:to>
                                        <p:strVal val="visible"/>
                                      </p:to>
                                    </p:set>
                                    <p:animEffect transition="in" filter="wipe(left)">
                                      <p:cBhvr>
                                        <p:cTn id="13" dur="500"/>
                                        <p:tgtEl>
                                          <p:spTgt spid="219"/>
                                        </p:tgtEl>
                                      </p:cBhvr>
                                    </p:animEffect>
                                  </p:childTnLst>
                                </p:cTn>
                              </p:par>
                              <p:par>
                                <p:cTn id="14" presetID="22" presetClass="entr" presetSubtype="1" fill="hold" nodeType="withEffect">
                                  <p:stCondLst>
                                    <p:cond delay="100"/>
                                  </p:stCondLst>
                                  <p:childTnLst>
                                    <p:set>
                                      <p:cBhvr>
                                        <p:cTn id="15" dur="1" fill="hold">
                                          <p:stCondLst>
                                            <p:cond delay="0"/>
                                          </p:stCondLst>
                                        </p:cTn>
                                        <p:tgtEl>
                                          <p:spTgt spid="220"/>
                                        </p:tgtEl>
                                        <p:attrNameLst>
                                          <p:attrName>style.visibility</p:attrName>
                                        </p:attrNameLst>
                                      </p:cBhvr>
                                      <p:to>
                                        <p:strVal val="visible"/>
                                      </p:to>
                                    </p:set>
                                    <p:animEffect transition="in" filter="wipe(up)">
                                      <p:cBhvr>
                                        <p:cTn id="16" dur="500"/>
                                        <p:tgtEl>
                                          <p:spTgt spid="220"/>
                                        </p:tgtEl>
                                      </p:cBhvr>
                                    </p:animEffect>
                                  </p:childTnLst>
                                </p:cTn>
                              </p:par>
                              <p:par>
                                <p:cTn id="17" presetID="22" presetClass="entr" presetSubtype="8" fill="hold" nodeType="withEffect">
                                  <p:stCondLst>
                                    <p:cond delay="0"/>
                                  </p:stCondLst>
                                  <p:childTnLst>
                                    <p:set>
                                      <p:cBhvr>
                                        <p:cTn id="18" dur="1" fill="hold">
                                          <p:stCondLst>
                                            <p:cond delay="0"/>
                                          </p:stCondLst>
                                        </p:cTn>
                                        <p:tgtEl>
                                          <p:spTgt spid="331"/>
                                        </p:tgtEl>
                                        <p:attrNameLst>
                                          <p:attrName>style.visibility</p:attrName>
                                        </p:attrNameLst>
                                      </p:cBhvr>
                                      <p:to>
                                        <p:strVal val="visible"/>
                                      </p:to>
                                    </p:set>
                                    <p:animEffect transition="in" filter="wipe(left)">
                                      <p:cBhvr>
                                        <p:cTn id="19" dur="500"/>
                                        <p:tgtEl>
                                          <p:spTgt spid="331"/>
                                        </p:tgtEl>
                                      </p:cBhvr>
                                    </p:animEffect>
                                  </p:childTnLst>
                                </p:cTn>
                              </p:par>
                              <p:par>
                                <p:cTn id="20" presetID="22" presetClass="entr" presetSubtype="8" fill="hold" nodeType="withEffect">
                                  <p:stCondLst>
                                    <p:cond delay="0"/>
                                  </p:stCondLst>
                                  <p:childTnLst>
                                    <p:set>
                                      <p:cBhvr>
                                        <p:cTn id="21" dur="1" fill="hold">
                                          <p:stCondLst>
                                            <p:cond delay="0"/>
                                          </p:stCondLst>
                                        </p:cTn>
                                        <p:tgtEl>
                                          <p:spTgt spid="363"/>
                                        </p:tgtEl>
                                        <p:attrNameLst>
                                          <p:attrName>style.visibility</p:attrName>
                                        </p:attrNameLst>
                                      </p:cBhvr>
                                      <p:to>
                                        <p:strVal val="visible"/>
                                      </p:to>
                                    </p:set>
                                    <p:animEffect transition="in" filter="wipe(left)">
                                      <p:cBhvr>
                                        <p:cTn id="22" dur="500"/>
                                        <p:tgtEl>
                                          <p:spTgt spid="363"/>
                                        </p:tgtEl>
                                      </p:cBhvr>
                                    </p:animEffect>
                                  </p:childTnLst>
                                </p:cTn>
                              </p:par>
                              <p:par>
                                <p:cTn id="23" presetID="22" presetClass="entr" presetSubtype="8" fill="hold" nodeType="withEffect">
                                  <p:stCondLst>
                                    <p:cond delay="0"/>
                                  </p:stCondLst>
                                  <p:childTnLst>
                                    <p:set>
                                      <p:cBhvr>
                                        <p:cTn id="24" dur="1" fill="hold">
                                          <p:stCondLst>
                                            <p:cond delay="0"/>
                                          </p:stCondLst>
                                        </p:cTn>
                                        <p:tgtEl>
                                          <p:spTgt spid="278"/>
                                        </p:tgtEl>
                                        <p:attrNameLst>
                                          <p:attrName>style.visibility</p:attrName>
                                        </p:attrNameLst>
                                      </p:cBhvr>
                                      <p:to>
                                        <p:strVal val="visible"/>
                                      </p:to>
                                    </p:set>
                                    <p:animEffect transition="in" filter="wipe(left)">
                                      <p:cBhvr>
                                        <p:cTn id="25" dur="500"/>
                                        <p:tgtEl>
                                          <p:spTgt spid="278"/>
                                        </p:tgtEl>
                                      </p:cBhvr>
                                    </p:animEffect>
                                  </p:childTnLst>
                                </p:cTn>
                              </p:par>
                              <p:par>
                                <p:cTn id="26" presetID="22" presetClass="entr" presetSubtype="1" fill="hold" nodeType="withEffect">
                                  <p:stCondLst>
                                    <p:cond delay="0"/>
                                  </p:stCondLst>
                                  <p:childTnLst>
                                    <p:set>
                                      <p:cBhvr>
                                        <p:cTn id="27" dur="1" fill="hold">
                                          <p:stCondLst>
                                            <p:cond delay="0"/>
                                          </p:stCondLst>
                                        </p:cTn>
                                        <p:tgtEl>
                                          <p:spTgt spid="221"/>
                                        </p:tgtEl>
                                        <p:attrNameLst>
                                          <p:attrName>style.visibility</p:attrName>
                                        </p:attrNameLst>
                                      </p:cBhvr>
                                      <p:to>
                                        <p:strVal val="visible"/>
                                      </p:to>
                                    </p:set>
                                    <p:animEffect transition="in" filter="wipe(up)">
                                      <p:cBhvr>
                                        <p:cTn id="28" dur="500"/>
                                        <p:tgtEl>
                                          <p:spTgt spid="221"/>
                                        </p:tgtEl>
                                      </p:cBhvr>
                                    </p:animEffect>
                                  </p:childTnLst>
                                </p:cTn>
                              </p:par>
                              <p:par>
                                <p:cTn id="29" presetID="22" presetClass="entr" presetSubtype="8" fill="hold" nodeType="withEffect">
                                  <p:stCondLst>
                                    <p:cond delay="0"/>
                                  </p:stCondLst>
                                  <p:childTnLst>
                                    <p:set>
                                      <p:cBhvr>
                                        <p:cTn id="30" dur="1" fill="hold">
                                          <p:stCondLst>
                                            <p:cond delay="0"/>
                                          </p:stCondLst>
                                        </p:cTn>
                                        <p:tgtEl>
                                          <p:spTgt spid="339"/>
                                        </p:tgtEl>
                                        <p:attrNameLst>
                                          <p:attrName>style.visibility</p:attrName>
                                        </p:attrNameLst>
                                      </p:cBhvr>
                                      <p:to>
                                        <p:strVal val="visible"/>
                                      </p:to>
                                    </p:set>
                                    <p:animEffect transition="in" filter="wipe(left)">
                                      <p:cBhvr>
                                        <p:cTn id="31" dur="500"/>
                                        <p:tgtEl>
                                          <p:spTgt spid="339"/>
                                        </p:tgtEl>
                                      </p:cBhvr>
                                    </p:animEffect>
                                  </p:childTnLst>
                                </p:cTn>
                              </p:par>
                              <p:par>
                                <p:cTn id="32" presetID="22" presetClass="entr" presetSubtype="8" fill="hold" nodeType="withEffect">
                                  <p:stCondLst>
                                    <p:cond delay="0"/>
                                  </p:stCondLst>
                                  <p:childTnLst>
                                    <p:set>
                                      <p:cBhvr>
                                        <p:cTn id="33" dur="1" fill="hold">
                                          <p:stCondLst>
                                            <p:cond delay="0"/>
                                          </p:stCondLst>
                                        </p:cTn>
                                        <p:tgtEl>
                                          <p:spTgt spid="371"/>
                                        </p:tgtEl>
                                        <p:attrNameLst>
                                          <p:attrName>style.visibility</p:attrName>
                                        </p:attrNameLst>
                                      </p:cBhvr>
                                      <p:to>
                                        <p:strVal val="visible"/>
                                      </p:to>
                                    </p:set>
                                    <p:animEffect transition="in" filter="wipe(left)">
                                      <p:cBhvr>
                                        <p:cTn id="34" dur="500"/>
                                        <p:tgtEl>
                                          <p:spTgt spid="371"/>
                                        </p:tgtEl>
                                      </p:cBhvr>
                                    </p:animEffect>
                                  </p:childTnLst>
                                </p:cTn>
                              </p:par>
                              <p:par>
                                <p:cTn id="35" presetID="22" presetClass="entr" presetSubtype="8" fill="hold" nodeType="withEffect">
                                  <p:stCondLst>
                                    <p:cond delay="0"/>
                                  </p:stCondLst>
                                  <p:childTnLst>
                                    <p:set>
                                      <p:cBhvr>
                                        <p:cTn id="36" dur="1" fill="hold">
                                          <p:stCondLst>
                                            <p:cond delay="0"/>
                                          </p:stCondLst>
                                        </p:cTn>
                                        <p:tgtEl>
                                          <p:spTgt spid="286"/>
                                        </p:tgtEl>
                                        <p:attrNameLst>
                                          <p:attrName>style.visibility</p:attrName>
                                        </p:attrNameLst>
                                      </p:cBhvr>
                                      <p:to>
                                        <p:strVal val="visible"/>
                                      </p:to>
                                    </p:set>
                                    <p:animEffect transition="in" filter="wipe(left)">
                                      <p:cBhvr>
                                        <p:cTn id="37" dur="500"/>
                                        <p:tgtEl>
                                          <p:spTgt spid="286"/>
                                        </p:tgtEl>
                                      </p:cBhvr>
                                    </p:animEffect>
                                  </p:childTnLst>
                                </p:cTn>
                              </p:par>
                              <p:par>
                                <p:cTn id="38" presetID="22" presetClass="entr" presetSubtype="1" fill="hold" nodeType="withEffect">
                                  <p:stCondLst>
                                    <p:cond delay="0"/>
                                  </p:stCondLst>
                                  <p:childTnLst>
                                    <p:set>
                                      <p:cBhvr>
                                        <p:cTn id="39" dur="1" fill="hold">
                                          <p:stCondLst>
                                            <p:cond delay="0"/>
                                          </p:stCondLst>
                                        </p:cTn>
                                        <p:tgtEl>
                                          <p:spTgt spid="225"/>
                                        </p:tgtEl>
                                        <p:attrNameLst>
                                          <p:attrName>style.visibility</p:attrName>
                                        </p:attrNameLst>
                                      </p:cBhvr>
                                      <p:to>
                                        <p:strVal val="visible"/>
                                      </p:to>
                                    </p:set>
                                    <p:animEffect transition="in" filter="wipe(up)">
                                      <p:cBhvr>
                                        <p:cTn id="40" dur="500"/>
                                        <p:tgtEl>
                                          <p:spTgt spid="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1530" y="1476848"/>
            <a:ext cx="6226479" cy="0"/>
          </a:xfrm>
          <a:prstGeom prst="line">
            <a:avLst/>
          </a:prstGeom>
          <a:solidFill>
            <a:schemeClr val="tx1">
              <a:lumMod val="65000"/>
              <a:lumOff val="35000"/>
            </a:schemeClr>
          </a:solidFill>
          <a:ln w="50800" cap="rnd">
            <a:solidFill>
              <a:srgbClr val="FF7100"/>
            </a:solidFill>
            <a:round/>
            <a:headEnd type="none"/>
            <a:tailEnd w="lg" len="sm"/>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a:solidFill>
            <a:schemeClr val="accent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3791" y="3567676"/>
            <a:ext cx="9143999"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Fine-grained DRAM for processing-using-DRAM: </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2" name="Group 1">
            <a:extLst>
              <a:ext uri="{FF2B5EF4-FFF2-40B4-BE49-F238E27FC236}">
                <a16:creationId xmlns:a16="http://schemas.microsoft.com/office/drawing/2014/main" id="{CA353D25-7C61-28E5-1100-1CC7B4D8880D}"/>
              </a:ext>
            </a:extLst>
          </p:cNvPr>
          <p:cNvGrpSpPr/>
          <p:nvPr/>
        </p:nvGrpSpPr>
        <p:grpSpPr>
          <a:xfrm>
            <a:off x="5778" y="3927400"/>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1</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Improves SIMD utilization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f</a:t>
              </a:r>
              <a:r>
                <a:rPr kumimoji="0" lang="en-US" i="0" u="none" strike="noStrike" kern="1200" cap="none" spc="0" normalizeH="0" baseline="0" noProof="0" dirty="0">
                  <a:ln>
                    <a:noFill/>
                  </a:ln>
                  <a:effectLst/>
                  <a:uLnTx/>
                  <a:uFillTx/>
                  <a:latin typeface="Avenir Next" panose="020B0503020202020204" pitchFamily="34" charset="0"/>
                  <a:cs typeface="Gill Sans MT"/>
                </a:rPr>
                <a:t>or a single PUD operation, only access the DRAM mats with target data</a:t>
              </a:r>
            </a:p>
            <a:p>
              <a:pPr marL="342900" indent="-342900" defTabSz="914400">
                <a:buFontTx/>
                <a:buChar char="-"/>
                <a:defRPr/>
              </a:pPr>
              <a:r>
                <a:rPr lang="en-US" dirty="0">
                  <a:latin typeface="Avenir Next" panose="020B0503020202020204" pitchFamily="34" charset="0"/>
                  <a:cs typeface="Gill Sans MT"/>
                </a:rPr>
                <a:t>for multiple PUD operations, execute independent operations concurrently</a:t>
              </a:r>
              <a:br>
                <a:rPr lang="en-US" dirty="0">
                  <a:latin typeface="Avenir Next" panose="020B0503020202020204" pitchFamily="34" charset="0"/>
                  <a:cs typeface="Gill Sans MT"/>
                </a:rPr>
              </a:br>
              <a:r>
                <a:rPr lang="en-US" dirty="0">
                  <a:latin typeface="Avenir Next" panose="020B0503020202020204" pitchFamily="34" charset="0"/>
                  <a:cs typeface="Gill Sans MT"/>
                </a:rPr>
                <a:t>→ </a:t>
              </a:r>
              <a:r>
                <a:rPr lang="en-US" b="1" dirty="0">
                  <a:solidFill>
                    <a:schemeClr val="accent4"/>
                  </a:solidFill>
                  <a:latin typeface="Avenir Next" panose="020B0503020202020204" pitchFamily="34" charset="0"/>
                  <a:cs typeface="Gill Sans MT"/>
                </a:rPr>
                <a:t>multiple instruction, multiple data (MIMD) execution model </a:t>
              </a:r>
              <a:endParaRPr kumimoji="0" lang="en-US"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cxnSp>
        <p:nvCxnSpPr>
          <p:cNvPr id="6" name="Straight Connector 5">
            <a:extLst>
              <a:ext uri="{FF2B5EF4-FFF2-40B4-BE49-F238E27FC236}">
                <a16:creationId xmlns:a16="http://schemas.microsoft.com/office/drawing/2014/main" id="{AA6BEAA5-ABC6-1938-1A46-0CE39D123517}"/>
              </a:ext>
            </a:extLst>
          </p:cNvPr>
          <p:cNvCxnSpPr>
            <a:cxnSpLocks/>
          </p:cNvCxnSpPr>
          <p:nvPr/>
        </p:nvCxnSpPr>
        <p:spPr>
          <a:xfrm flipV="1">
            <a:off x="4865485" y="1474707"/>
            <a:ext cx="0" cy="911587"/>
          </a:xfrm>
          <a:prstGeom prst="line">
            <a:avLst/>
          </a:prstGeom>
          <a:solidFill>
            <a:schemeClr val="tx1">
              <a:lumMod val="65000"/>
              <a:lumOff val="35000"/>
            </a:schemeClr>
          </a:solidFill>
          <a:ln w="50800" cap="rnd">
            <a:solidFill>
              <a:srgbClr val="FF71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3EB96CB9-E26D-A9C3-2838-F3D89733847C}"/>
              </a:ext>
            </a:extLst>
          </p:cNvPr>
          <p:cNvCxnSpPr>
            <a:cxnSpLocks/>
          </p:cNvCxnSpPr>
          <p:nvPr/>
        </p:nvCxnSpPr>
        <p:spPr>
          <a:xfrm flipV="1">
            <a:off x="6419584" y="1474707"/>
            <a:ext cx="0" cy="911587"/>
          </a:xfrm>
          <a:prstGeom prst="line">
            <a:avLst/>
          </a:prstGeom>
          <a:solidFill>
            <a:schemeClr val="tx1">
              <a:lumMod val="65000"/>
              <a:lumOff val="35000"/>
            </a:schemeClr>
          </a:solidFill>
          <a:ln w="50800" cap="rnd">
            <a:solidFill>
              <a:srgbClr val="FF71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spTree>
    <p:extLst>
      <p:ext uri="{BB962C8B-B14F-4D97-AF65-F5344CB8AC3E}">
        <p14:creationId xmlns:p14="http://schemas.microsoft.com/office/powerpoint/2010/main" val="612125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up)">
                                      <p:cBhvr>
                                        <p:cTn id="13" dur="500"/>
                                        <p:tgtEl>
                                          <p:spTgt spid="6"/>
                                        </p:tgtEl>
                                      </p:cBhvr>
                                    </p:animEffect>
                                  </p:childTnLst>
                                </p:cTn>
                              </p:par>
                              <p:par>
                                <p:cTn id="14" presetID="22" presetClass="entr" presetSubtype="8" fill="hold" nodeType="withEffect">
                                  <p:stCondLst>
                                    <p:cond delay="0"/>
                                  </p:stCondLst>
                                  <p:childTnLst>
                                    <p:set>
                                      <p:cBhvr>
                                        <p:cTn id="15" dur="1" fill="hold">
                                          <p:stCondLst>
                                            <p:cond delay="0"/>
                                          </p:stCondLst>
                                        </p:cTn>
                                        <p:tgtEl>
                                          <p:spTgt spid="315"/>
                                        </p:tgtEl>
                                        <p:attrNameLst>
                                          <p:attrName>style.visibility</p:attrName>
                                        </p:attrNameLst>
                                      </p:cBhvr>
                                      <p:to>
                                        <p:strVal val="visible"/>
                                      </p:to>
                                    </p:set>
                                    <p:animEffect transition="in" filter="wipe(left)">
                                      <p:cBhvr>
                                        <p:cTn id="16" dur="500"/>
                                        <p:tgtEl>
                                          <p:spTgt spid="315"/>
                                        </p:tgtEl>
                                      </p:cBhvr>
                                    </p:animEffect>
                                  </p:childTnLst>
                                </p:cTn>
                              </p:par>
                              <p:par>
                                <p:cTn id="17" presetID="22" presetClass="entr" presetSubtype="8" fill="hold" nodeType="withEffect">
                                  <p:stCondLst>
                                    <p:cond delay="0"/>
                                  </p:stCondLst>
                                  <p:childTnLst>
                                    <p:set>
                                      <p:cBhvr>
                                        <p:cTn id="18" dur="1" fill="hold">
                                          <p:stCondLst>
                                            <p:cond delay="0"/>
                                          </p:stCondLst>
                                        </p:cTn>
                                        <p:tgtEl>
                                          <p:spTgt spid="349"/>
                                        </p:tgtEl>
                                        <p:attrNameLst>
                                          <p:attrName>style.visibility</p:attrName>
                                        </p:attrNameLst>
                                      </p:cBhvr>
                                      <p:to>
                                        <p:strVal val="visible"/>
                                      </p:to>
                                    </p:set>
                                    <p:animEffect transition="in" filter="wipe(left)">
                                      <p:cBhvr>
                                        <p:cTn id="19" dur="500"/>
                                        <p:tgtEl>
                                          <p:spTgt spid="349"/>
                                        </p:tgtEl>
                                      </p:cBhvr>
                                    </p:animEffect>
                                  </p:childTnLst>
                                </p:cTn>
                              </p:par>
                              <p:par>
                                <p:cTn id="20" presetID="22" presetClass="entr" presetSubtype="8" fill="hold" nodeType="withEffect">
                                  <p:stCondLst>
                                    <p:cond delay="0"/>
                                  </p:stCondLst>
                                  <p:childTnLst>
                                    <p:set>
                                      <p:cBhvr>
                                        <p:cTn id="21" dur="1" fill="hold">
                                          <p:stCondLst>
                                            <p:cond delay="0"/>
                                          </p:stCondLst>
                                        </p:cTn>
                                        <p:tgtEl>
                                          <p:spTgt spid="299"/>
                                        </p:tgtEl>
                                        <p:attrNameLst>
                                          <p:attrName>style.visibility</p:attrName>
                                        </p:attrNameLst>
                                      </p:cBhvr>
                                      <p:to>
                                        <p:strVal val="visible"/>
                                      </p:to>
                                    </p:set>
                                    <p:animEffect transition="in" filter="wipe(left)">
                                      <p:cBhvr>
                                        <p:cTn id="22" dur="500"/>
                                        <p:tgtEl>
                                          <p:spTgt spid="299"/>
                                        </p:tgtEl>
                                      </p:cBhvr>
                                    </p:animEffect>
                                  </p:childTnLst>
                                </p:cTn>
                              </p:par>
                              <p:par>
                                <p:cTn id="23" presetID="22" presetClass="entr" presetSubtype="1"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up)">
                                      <p:cBhvr>
                                        <p:cTn id="25" dur="500"/>
                                        <p:tgtEl>
                                          <p:spTgt spid="7"/>
                                        </p:tgtEl>
                                      </p:cBhvr>
                                    </p:animEffect>
                                  </p:childTnLst>
                                </p:cTn>
                              </p:par>
                              <p:par>
                                <p:cTn id="26" presetID="22" presetClass="entr" presetSubtype="8" fill="hold" nodeType="withEffect">
                                  <p:stCondLst>
                                    <p:cond delay="0"/>
                                  </p:stCondLst>
                                  <p:childTnLst>
                                    <p:set>
                                      <p:cBhvr>
                                        <p:cTn id="27" dur="1" fill="hold">
                                          <p:stCondLst>
                                            <p:cond delay="0"/>
                                          </p:stCondLst>
                                        </p:cTn>
                                        <p:tgtEl>
                                          <p:spTgt spid="324"/>
                                        </p:tgtEl>
                                        <p:attrNameLst>
                                          <p:attrName>style.visibility</p:attrName>
                                        </p:attrNameLst>
                                      </p:cBhvr>
                                      <p:to>
                                        <p:strVal val="visible"/>
                                      </p:to>
                                    </p:set>
                                    <p:animEffect transition="in" filter="wipe(left)">
                                      <p:cBhvr>
                                        <p:cTn id="28" dur="500"/>
                                        <p:tgtEl>
                                          <p:spTgt spid="324"/>
                                        </p:tgtEl>
                                      </p:cBhvr>
                                    </p:animEffect>
                                  </p:childTnLst>
                                </p:cTn>
                              </p:par>
                              <p:par>
                                <p:cTn id="29" presetID="22" presetClass="entr" presetSubtype="8" fill="hold" nodeType="withEffect">
                                  <p:stCondLst>
                                    <p:cond delay="0"/>
                                  </p:stCondLst>
                                  <p:childTnLst>
                                    <p:set>
                                      <p:cBhvr>
                                        <p:cTn id="30" dur="1" fill="hold">
                                          <p:stCondLst>
                                            <p:cond delay="0"/>
                                          </p:stCondLst>
                                        </p:cTn>
                                        <p:tgtEl>
                                          <p:spTgt spid="357"/>
                                        </p:tgtEl>
                                        <p:attrNameLst>
                                          <p:attrName>style.visibility</p:attrName>
                                        </p:attrNameLst>
                                      </p:cBhvr>
                                      <p:to>
                                        <p:strVal val="visible"/>
                                      </p:to>
                                    </p:set>
                                    <p:animEffect transition="in" filter="wipe(left)">
                                      <p:cBhvr>
                                        <p:cTn id="31" dur="500"/>
                                        <p:tgtEl>
                                          <p:spTgt spid="357"/>
                                        </p:tgtEl>
                                      </p:cBhvr>
                                    </p:animEffect>
                                  </p:childTnLst>
                                </p:cTn>
                              </p:par>
                              <p:par>
                                <p:cTn id="32" presetID="22" presetClass="entr" presetSubtype="8" fill="hold" nodeType="withEffect">
                                  <p:stCondLst>
                                    <p:cond delay="0"/>
                                  </p:stCondLst>
                                  <p:childTnLst>
                                    <p:set>
                                      <p:cBhvr>
                                        <p:cTn id="33" dur="1" fill="hold">
                                          <p:stCondLst>
                                            <p:cond delay="0"/>
                                          </p:stCondLst>
                                        </p:cTn>
                                        <p:tgtEl>
                                          <p:spTgt spid="307"/>
                                        </p:tgtEl>
                                        <p:attrNameLst>
                                          <p:attrName>style.visibility</p:attrName>
                                        </p:attrNameLst>
                                      </p:cBhvr>
                                      <p:to>
                                        <p:strVal val="visible"/>
                                      </p:to>
                                    </p:set>
                                    <p:animEffect transition="in" filter="wipe(left)">
                                      <p:cBhvr>
                                        <p:cTn id="34" dur="500"/>
                                        <p:tgtEl>
                                          <p:spTgt spid="307"/>
                                        </p:tgtEl>
                                      </p:cBhvr>
                                    </p:animEffect>
                                  </p:childTnLst>
                                </p:cTn>
                              </p:par>
                              <p:par>
                                <p:cTn id="35" presetID="22" presetClass="entr" presetSubtype="1" fill="hold" nodeType="withEffect">
                                  <p:stCondLst>
                                    <p:cond delay="0"/>
                                  </p:stCondLst>
                                  <p:childTnLst>
                                    <p:set>
                                      <p:cBhvr>
                                        <p:cTn id="36" dur="1" fill="hold">
                                          <p:stCondLst>
                                            <p:cond delay="0"/>
                                          </p:stCondLst>
                                        </p:cTn>
                                        <p:tgtEl>
                                          <p:spTgt spid="222"/>
                                        </p:tgtEl>
                                        <p:attrNameLst>
                                          <p:attrName>style.visibility</p:attrName>
                                        </p:attrNameLst>
                                      </p:cBhvr>
                                      <p:to>
                                        <p:strVal val="visible"/>
                                      </p:to>
                                    </p:set>
                                    <p:animEffect transition="in" filter="wipe(up)">
                                      <p:cBhvr>
                                        <p:cTn id="37" dur="500"/>
                                        <p:tgtEl>
                                          <p:spTgt spid="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a:solidFill>
            <a:srgbClr val="1A82C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effectLst/>
                <a:uLnTx/>
                <a:uFillTx/>
                <a:latin typeface="Avenir Next" panose="020B0503020202020204" pitchFamily="34" charset="0"/>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4722" y="3568396"/>
            <a:ext cx="9143999"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Fine-grained DRAM for processing-using-DRAM: </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2" name="Group 1">
            <a:extLst>
              <a:ext uri="{FF2B5EF4-FFF2-40B4-BE49-F238E27FC236}">
                <a16:creationId xmlns:a16="http://schemas.microsoft.com/office/drawing/2014/main" id="{CA353D25-7C61-28E5-1100-1CC7B4D8880D}"/>
              </a:ext>
            </a:extLst>
          </p:cNvPr>
          <p:cNvGrpSpPr/>
          <p:nvPr/>
        </p:nvGrpSpPr>
        <p:grpSpPr>
          <a:xfrm>
            <a:off x="7530" y="3929127"/>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1</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Improves SIMD utilization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f</a:t>
              </a:r>
              <a:r>
                <a:rPr kumimoji="0" lang="en-US" i="0" u="none" strike="noStrike" kern="1200" cap="none" spc="0" normalizeH="0" baseline="0" noProof="0" dirty="0">
                  <a:ln>
                    <a:noFill/>
                  </a:ln>
                  <a:effectLst/>
                  <a:uLnTx/>
                  <a:uFillTx/>
                  <a:latin typeface="Avenir Next" panose="020B0503020202020204" pitchFamily="34" charset="0"/>
                  <a:cs typeface="Gill Sans MT"/>
                </a:rPr>
                <a:t>or a single PUD operation, only access the DRAM mats with target data</a:t>
              </a:r>
            </a:p>
            <a:p>
              <a:pPr marL="342900" indent="-342900" defTabSz="914400">
                <a:buFontTx/>
                <a:buChar char="-"/>
                <a:defRPr/>
              </a:pPr>
              <a:r>
                <a:rPr lang="en-US" dirty="0">
                  <a:latin typeface="Avenir Next" panose="020B0503020202020204" pitchFamily="34" charset="0"/>
                  <a:cs typeface="Gill Sans MT"/>
                </a:rPr>
                <a:t>for multiple PUD operations, execute independent operations concurrently</a:t>
              </a:r>
              <a:br>
                <a:rPr lang="en-US" dirty="0">
                  <a:latin typeface="Avenir Next" panose="020B0503020202020204" pitchFamily="34" charset="0"/>
                  <a:cs typeface="Gill Sans MT"/>
                </a:rPr>
              </a:br>
              <a:r>
                <a:rPr lang="en-US" dirty="0">
                  <a:latin typeface="Avenir Next" panose="020B0503020202020204" pitchFamily="34" charset="0"/>
                  <a:cs typeface="Gill Sans MT"/>
                </a:rPr>
                <a:t>→ </a:t>
              </a:r>
              <a:r>
                <a:rPr lang="en-US" b="1" dirty="0">
                  <a:solidFill>
                    <a:schemeClr val="accent4"/>
                  </a:solidFill>
                  <a:latin typeface="Avenir Next" panose="020B0503020202020204" pitchFamily="34" charset="0"/>
                  <a:cs typeface="Gill Sans MT"/>
                </a:rPr>
                <a:t>multiple instruction, multiple data (MIMD) execution model </a:t>
              </a:r>
              <a:endParaRPr kumimoji="0" lang="en-US"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grpSp>
        <p:nvGrpSpPr>
          <p:cNvPr id="220" name="Group 219">
            <a:extLst>
              <a:ext uri="{FF2B5EF4-FFF2-40B4-BE49-F238E27FC236}">
                <a16:creationId xmlns:a16="http://schemas.microsoft.com/office/drawing/2014/main" id="{A6C02B7B-3574-9113-4CDC-B4122C166732}"/>
              </a:ext>
            </a:extLst>
          </p:cNvPr>
          <p:cNvGrpSpPr/>
          <p:nvPr/>
        </p:nvGrpSpPr>
        <p:grpSpPr>
          <a:xfrm>
            <a:off x="3239" y="5150643"/>
            <a:ext cx="9470110" cy="781038"/>
            <a:chOff x="549218" y="3454216"/>
            <a:chExt cx="8426174" cy="788666"/>
          </a:xfrm>
        </p:grpSpPr>
        <p:sp>
          <p:nvSpPr>
            <p:cNvPr id="221" name="TextBox 220">
              <a:extLst>
                <a:ext uri="{FF2B5EF4-FFF2-40B4-BE49-F238E27FC236}">
                  <a16:creationId xmlns:a16="http://schemas.microsoft.com/office/drawing/2014/main" id="{7E095E66-B7A3-3BC8-A6E1-DB69A134CA51}"/>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2</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223" name="TextBox 222">
              <a:extLst>
                <a:ext uri="{FF2B5EF4-FFF2-40B4-BE49-F238E27FC236}">
                  <a16:creationId xmlns:a16="http://schemas.microsoft.com/office/drawing/2014/main" id="{0B9BBA30-6AAB-BE80-7885-94A7F9C043CA}"/>
                </a:ext>
              </a:extLst>
            </p:cNvPr>
            <p:cNvSpPr txBox="1"/>
            <p:nvPr/>
          </p:nvSpPr>
          <p:spPr>
            <a:xfrm>
              <a:off x="974390" y="3528082"/>
              <a:ext cx="8001002" cy="714800"/>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Enables low-cost interconnects for vector reduction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global and local data buses can be used for inter-/intra-mat communication    </a:t>
              </a: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sp>
        <p:nvSpPr>
          <p:cNvPr id="429" name="Rectangle 428">
            <a:extLst>
              <a:ext uri="{FF2B5EF4-FFF2-40B4-BE49-F238E27FC236}">
                <a16:creationId xmlns:a16="http://schemas.microsoft.com/office/drawing/2014/main" id="{085632C7-4C22-06B2-18E9-FAF198B94922}"/>
              </a:ext>
            </a:extLst>
          </p:cNvPr>
          <p:cNvSpPr/>
          <p:nvPr/>
        </p:nvSpPr>
        <p:spPr>
          <a:xfrm>
            <a:off x="1549850" y="1523362"/>
            <a:ext cx="6228824" cy="1630639"/>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427" name="Rounded Rectangle 426">
            <a:extLst>
              <a:ext uri="{FF2B5EF4-FFF2-40B4-BE49-F238E27FC236}">
                <a16:creationId xmlns:a16="http://schemas.microsoft.com/office/drawing/2014/main" id="{23687877-EAC5-598F-F9B6-4E9FC3CEE0A0}"/>
              </a:ext>
            </a:extLst>
          </p:cNvPr>
          <p:cNvSpPr/>
          <p:nvPr/>
        </p:nvSpPr>
        <p:spPr>
          <a:xfrm flipH="1">
            <a:off x="3954680" y="2848727"/>
            <a:ext cx="190619" cy="234224"/>
          </a:xfrm>
          <a:prstGeom prst="roundRect">
            <a:avLst>
              <a:gd name="adj" fmla="val 23959"/>
            </a:avLst>
          </a:prstGeom>
          <a:solidFill>
            <a:srgbClr val="1A82C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grpSp>
        <p:nvGrpSpPr>
          <p:cNvPr id="391" name="Group 390">
            <a:extLst>
              <a:ext uri="{FF2B5EF4-FFF2-40B4-BE49-F238E27FC236}">
                <a16:creationId xmlns:a16="http://schemas.microsoft.com/office/drawing/2014/main" id="{1FA12B7F-BDE0-A6D0-D72A-7F31260A5624}"/>
              </a:ext>
            </a:extLst>
          </p:cNvPr>
          <p:cNvGrpSpPr/>
          <p:nvPr/>
        </p:nvGrpSpPr>
        <p:grpSpPr>
          <a:xfrm>
            <a:off x="1463607" y="2972793"/>
            <a:ext cx="6266338" cy="551305"/>
            <a:chOff x="1437348" y="4580253"/>
            <a:chExt cx="6266338" cy="551305"/>
          </a:xfrm>
        </p:grpSpPr>
        <p:grpSp>
          <p:nvGrpSpPr>
            <p:cNvPr id="392" name="Group 391">
              <a:extLst>
                <a:ext uri="{FF2B5EF4-FFF2-40B4-BE49-F238E27FC236}">
                  <a16:creationId xmlns:a16="http://schemas.microsoft.com/office/drawing/2014/main" id="{F9B737B6-9C0A-D16D-BDF5-5E374FC8C69A}"/>
                </a:ext>
              </a:extLst>
            </p:cNvPr>
            <p:cNvGrpSpPr/>
            <p:nvPr/>
          </p:nvGrpSpPr>
          <p:grpSpPr>
            <a:xfrm>
              <a:off x="1913659" y="4580253"/>
              <a:ext cx="5790027" cy="243908"/>
              <a:chOff x="1913659" y="4580253"/>
              <a:chExt cx="5790027" cy="243908"/>
            </a:xfrm>
          </p:grpSpPr>
          <p:grpSp>
            <p:nvGrpSpPr>
              <p:cNvPr id="394" name="Group 393">
                <a:extLst>
                  <a:ext uri="{FF2B5EF4-FFF2-40B4-BE49-F238E27FC236}">
                    <a16:creationId xmlns:a16="http://schemas.microsoft.com/office/drawing/2014/main" id="{1CE30848-7B3A-695A-2B2E-87BE9F4F17CA}"/>
                  </a:ext>
                </a:extLst>
              </p:cNvPr>
              <p:cNvGrpSpPr/>
              <p:nvPr/>
            </p:nvGrpSpPr>
            <p:grpSpPr>
              <a:xfrm>
                <a:off x="1913659" y="4580253"/>
                <a:ext cx="5790027" cy="243908"/>
                <a:chOff x="1913659" y="4613224"/>
                <a:chExt cx="5790027" cy="243908"/>
              </a:xfrm>
            </p:grpSpPr>
            <p:cxnSp>
              <p:nvCxnSpPr>
                <p:cNvPr id="396" name="Straight Connector 395">
                  <a:extLst>
                    <a:ext uri="{FF2B5EF4-FFF2-40B4-BE49-F238E27FC236}">
                      <a16:creationId xmlns:a16="http://schemas.microsoft.com/office/drawing/2014/main" id="{B2A8C27A-5CDA-CA9D-0305-04166F44A667}"/>
                    </a:ext>
                  </a:extLst>
                </p:cNvPr>
                <p:cNvCxnSpPr/>
                <p:nvPr/>
              </p:nvCxnSpPr>
              <p:spPr>
                <a:xfrm flipH="1">
                  <a:off x="1913659"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54F766DF-4030-D369-FA55-B42671CC1337}"/>
                    </a:ext>
                  </a:extLst>
                </p:cNvPr>
                <p:cNvCxnSpPr/>
                <p:nvPr/>
              </p:nvCxnSpPr>
              <p:spPr>
                <a:xfrm flipH="1">
                  <a:off x="3471187"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a16="http://schemas.microsoft.com/office/drawing/2014/main" id="{67DB4A52-0D10-1B2E-4C58-D76F6DAE030E}"/>
                    </a:ext>
                  </a:extLst>
                </p:cNvPr>
                <p:cNvCxnSpPr/>
                <p:nvPr/>
              </p:nvCxnSpPr>
              <p:spPr>
                <a:xfrm flipH="1">
                  <a:off x="5037859" y="4620493"/>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1" name="Straight Connector 420">
                  <a:extLst>
                    <a:ext uri="{FF2B5EF4-FFF2-40B4-BE49-F238E27FC236}">
                      <a16:creationId xmlns:a16="http://schemas.microsoft.com/office/drawing/2014/main" id="{07222473-0962-CE12-A071-0B5F96E3D0F7}"/>
                    </a:ext>
                  </a:extLst>
                </p:cNvPr>
                <p:cNvCxnSpPr/>
                <p:nvPr/>
              </p:nvCxnSpPr>
              <p:spPr>
                <a:xfrm flipH="1">
                  <a:off x="6595387"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2" name="Straight Connector 421">
                  <a:extLst>
                    <a:ext uri="{FF2B5EF4-FFF2-40B4-BE49-F238E27FC236}">
                      <a16:creationId xmlns:a16="http://schemas.microsoft.com/office/drawing/2014/main" id="{4BFBB4E2-AFF8-81D7-EA7A-8F9DCE5B8747}"/>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DF2F1E09-3F1D-77F0-0507-E4CB02B93762}"/>
                    </a:ext>
                  </a:extLst>
                </p:cNvPr>
                <p:cNvCxnSpPr>
                  <a:cxnSpLocks/>
                </p:cNvCxnSpPr>
                <p:nvPr/>
              </p:nvCxnSpPr>
              <p:spPr>
                <a:xfrm flipV="1">
                  <a:off x="4025336"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B2122419-6FD6-9208-F033-4A7B1816F77C}"/>
                    </a:ext>
                  </a:extLst>
                </p:cNvPr>
                <p:cNvCxnSpPr>
                  <a:cxnSpLocks/>
                </p:cNvCxnSpPr>
                <p:nvPr/>
              </p:nvCxnSpPr>
              <p:spPr>
                <a:xfrm flipV="1">
                  <a:off x="5592008"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34E4561-3808-2B31-3148-DDD44F9A9620}"/>
                    </a:ext>
                  </a:extLst>
                </p:cNvPr>
                <p:cNvCxnSpPr>
                  <a:cxnSpLocks/>
                </p:cNvCxnSpPr>
                <p:nvPr/>
              </p:nvCxnSpPr>
              <p:spPr>
                <a:xfrm flipV="1">
                  <a:off x="7149536"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395" name="Straight Connector 394">
                <a:extLst>
                  <a:ext uri="{FF2B5EF4-FFF2-40B4-BE49-F238E27FC236}">
                    <a16:creationId xmlns:a16="http://schemas.microsoft.com/office/drawing/2014/main" id="{9C67273B-538E-DF93-D24E-DC60F1284B3A}"/>
                  </a:ext>
                </a:extLst>
              </p:cNvPr>
              <p:cNvCxnSpPr>
                <a:cxnSpLocks/>
              </p:cNvCxnSpPr>
              <p:nvPr/>
            </p:nvCxnSpPr>
            <p:spPr>
              <a:xfrm>
                <a:off x="2143252" y="4824161"/>
                <a:ext cx="5397405"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grpSp>
        <p:sp>
          <p:nvSpPr>
            <p:cNvPr id="393" name="TextBox 392">
              <a:extLst>
                <a:ext uri="{FF2B5EF4-FFF2-40B4-BE49-F238E27FC236}">
                  <a16:creationId xmlns:a16="http://schemas.microsoft.com/office/drawing/2014/main" id="{7EDAF3D7-309C-1971-DFFD-9B8527AA0B0E}"/>
                </a:ext>
              </a:extLst>
            </p:cNvPr>
            <p:cNvSpPr txBox="1"/>
            <p:nvPr/>
          </p:nvSpPr>
          <p:spPr>
            <a:xfrm>
              <a:off x="1437348" y="4863600"/>
              <a:ext cx="2320914" cy="267958"/>
            </a:xfrm>
            <a:prstGeom prst="rect">
              <a:avLst/>
            </a:prstGeom>
            <a:solidFill>
              <a:schemeClr val="bg1"/>
            </a:solidFill>
            <a:ln>
              <a:noFill/>
            </a:ln>
          </p:spPr>
          <p:txBody>
            <a:bodyPr wrap="square" lIns="0" tIns="0" rIns="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i="0" u="none" strike="noStrike" kern="1200" cap="none" spc="0" normalizeH="0" baseline="0" noProof="0" dirty="0">
                  <a:ln>
                    <a:noFill/>
                  </a:ln>
                  <a:solidFill>
                    <a:schemeClr val="accent1"/>
                  </a:solidFill>
                  <a:effectLst/>
                  <a:uLnTx/>
                  <a:uFillTx/>
                  <a:latin typeface="Avenir Next" panose="020B0503020202020204" pitchFamily="34" charset="0"/>
                </a:rPr>
                <a:t>global sense amplifier </a:t>
              </a:r>
            </a:p>
          </p:txBody>
        </p:sp>
      </p:grp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sp>
        <p:nvSpPr>
          <p:cNvPr id="431" name="Rectangle 430">
            <a:extLst>
              <a:ext uri="{FF2B5EF4-FFF2-40B4-BE49-F238E27FC236}">
                <a16:creationId xmlns:a16="http://schemas.microsoft.com/office/drawing/2014/main" id="{2ED09BDB-0D30-1E15-42A7-604E5FED88EF}"/>
              </a:ext>
            </a:extLst>
          </p:cNvPr>
          <p:cNvSpPr/>
          <p:nvPr/>
        </p:nvSpPr>
        <p:spPr>
          <a:xfrm>
            <a:off x="7530" y="4002279"/>
            <a:ext cx="9121747" cy="1182558"/>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65170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0"/>
                                        </p:tgtEl>
                                        <p:attrNameLst>
                                          <p:attrName>style.visibility</p:attrName>
                                        </p:attrNameLst>
                                      </p:cBhvr>
                                      <p:to>
                                        <p:strVal val="visible"/>
                                      </p:to>
                                    </p:set>
                                    <p:animEffect transition="in" filter="fade">
                                      <p:cBhvr>
                                        <p:cTn id="7" dur="500"/>
                                        <p:tgtEl>
                                          <p:spTgt spid="220"/>
                                        </p:tgtEl>
                                      </p:cBhvr>
                                    </p:animEffect>
                                  </p:childTnLst>
                                </p:cTn>
                              </p:par>
                              <p:par>
                                <p:cTn id="8" presetID="10" presetClass="entr" presetSubtype="0" fill="hold" nodeType="withEffect">
                                  <p:stCondLst>
                                    <p:cond delay="0"/>
                                  </p:stCondLst>
                                  <p:childTnLst>
                                    <p:set>
                                      <p:cBhvr>
                                        <p:cTn id="9" dur="1" fill="hold">
                                          <p:stCondLst>
                                            <p:cond delay="0"/>
                                          </p:stCondLst>
                                        </p:cTn>
                                        <p:tgtEl>
                                          <p:spTgt spid="391"/>
                                        </p:tgtEl>
                                        <p:attrNameLst>
                                          <p:attrName>style.visibility</p:attrName>
                                        </p:attrNameLst>
                                      </p:cBhvr>
                                      <p:to>
                                        <p:strVal val="visible"/>
                                      </p:to>
                                    </p:set>
                                    <p:animEffect transition="in" filter="fade">
                                      <p:cBhvr>
                                        <p:cTn id="10" dur="500"/>
                                        <p:tgtEl>
                                          <p:spTgt spid="39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29"/>
                                        </p:tgtEl>
                                        <p:attrNameLst>
                                          <p:attrName>style.visibility</p:attrName>
                                        </p:attrNameLst>
                                      </p:cBhvr>
                                      <p:to>
                                        <p:strVal val="visible"/>
                                      </p:to>
                                    </p:set>
                                    <p:animEffect transition="in" filter="fade">
                                      <p:cBhvr>
                                        <p:cTn id="13" dur="500"/>
                                        <p:tgtEl>
                                          <p:spTgt spid="429"/>
                                        </p:tgtEl>
                                      </p:cBhvr>
                                    </p:animEffect>
                                  </p:childTnLst>
                                </p:cTn>
                              </p:par>
                              <p:par>
                                <p:cTn id="14" presetID="0" presetClass="path" presetSubtype="0" accel="50000" decel="50000" fill="hold" grpId="0" nodeType="withEffect">
                                  <p:stCondLst>
                                    <p:cond delay="0"/>
                                  </p:stCondLst>
                                  <p:childTnLst>
                                    <p:animMotion origin="layout" path="M 0 0 L 0 0.03912 L 0.17205 0.03912 L 0.17205 0.00116 " pathEditMode="relative" ptsTypes="AAAA">
                                      <p:cBhvr>
                                        <p:cTn id="15" dur="2000" fill="hold"/>
                                        <p:tgtEl>
                                          <p:spTgt spid="427"/>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 grpId="0" animBg="1"/>
      <p:bldP spid="427"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effectLst/>
                <a:uLnTx/>
                <a:uFillTx/>
                <a:latin typeface="Avenir Next" panose="020B0503020202020204" pitchFamily="34" charset="0"/>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4722" y="3568396"/>
            <a:ext cx="9143999"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Fine-grained DRAM for processing-using-DRAM: </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2" name="Group 1">
            <a:extLst>
              <a:ext uri="{FF2B5EF4-FFF2-40B4-BE49-F238E27FC236}">
                <a16:creationId xmlns:a16="http://schemas.microsoft.com/office/drawing/2014/main" id="{CA353D25-7C61-28E5-1100-1CC7B4D8880D}"/>
              </a:ext>
            </a:extLst>
          </p:cNvPr>
          <p:cNvGrpSpPr/>
          <p:nvPr/>
        </p:nvGrpSpPr>
        <p:grpSpPr>
          <a:xfrm>
            <a:off x="7530" y="3929127"/>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1</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Improves SIMD utilization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f</a:t>
              </a:r>
              <a:r>
                <a:rPr kumimoji="0" lang="en-US" i="0" u="none" strike="noStrike" kern="1200" cap="none" spc="0" normalizeH="0" baseline="0" noProof="0" dirty="0">
                  <a:ln>
                    <a:noFill/>
                  </a:ln>
                  <a:effectLst/>
                  <a:uLnTx/>
                  <a:uFillTx/>
                  <a:latin typeface="Avenir Next" panose="020B0503020202020204" pitchFamily="34" charset="0"/>
                  <a:cs typeface="Gill Sans MT"/>
                </a:rPr>
                <a:t>or a single PUD operation, only access the DRAM mats with target data</a:t>
              </a:r>
            </a:p>
            <a:p>
              <a:pPr marL="342900" indent="-342900" defTabSz="914400">
                <a:buFontTx/>
                <a:buChar char="-"/>
                <a:defRPr/>
              </a:pPr>
              <a:r>
                <a:rPr lang="en-US" dirty="0">
                  <a:latin typeface="Avenir Next" panose="020B0503020202020204" pitchFamily="34" charset="0"/>
                  <a:cs typeface="Gill Sans MT"/>
                </a:rPr>
                <a:t>for multiple PUD operations, execute independent operations concurrently</a:t>
              </a:r>
              <a:br>
                <a:rPr lang="en-US" dirty="0">
                  <a:latin typeface="Avenir Next" panose="020B0503020202020204" pitchFamily="34" charset="0"/>
                  <a:cs typeface="Gill Sans MT"/>
                </a:rPr>
              </a:br>
              <a:r>
                <a:rPr lang="en-US" dirty="0">
                  <a:latin typeface="Avenir Next" panose="020B0503020202020204" pitchFamily="34" charset="0"/>
                  <a:cs typeface="Gill Sans MT"/>
                </a:rPr>
                <a:t>→ </a:t>
              </a:r>
              <a:r>
                <a:rPr lang="en-US" b="1" dirty="0">
                  <a:solidFill>
                    <a:schemeClr val="accent4"/>
                  </a:solidFill>
                  <a:latin typeface="Avenir Next" panose="020B0503020202020204" pitchFamily="34" charset="0"/>
                  <a:cs typeface="Gill Sans MT"/>
                </a:rPr>
                <a:t>multiple instruction, multiple data (MIMD) execution model </a:t>
              </a:r>
              <a:endParaRPr kumimoji="0" lang="en-US"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grpSp>
        <p:nvGrpSpPr>
          <p:cNvPr id="220" name="Group 219">
            <a:extLst>
              <a:ext uri="{FF2B5EF4-FFF2-40B4-BE49-F238E27FC236}">
                <a16:creationId xmlns:a16="http://schemas.microsoft.com/office/drawing/2014/main" id="{A6C02B7B-3574-9113-4CDC-B4122C166732}"/>
              </a:ext>
            </a:extLst>
          </p:cNvPr>
          <p:cNvGrpSpPr/>
          <p:nvPr/>
        </p:nvGrpSpPr>
        <p:grpSpPr>
          <a:xfrm>
            <a:off x="3239" y="5150643"/>
            <a:ext cx="9470110" cy="781038"/>
            <a:chOff x="549218" y="3454216"/>
            <a:chExt cx="8426174" cy="788666"/>
          </a:xfrm>
        </p:grpSpPr>
        <p:sp>
          <p:nvSpPr>
            <p:cNvPr id="221" name="TextBox 220">
              <a:extLst>
                <a:ext uri="{FF2B5EF4-FFF2-40B4-BE49-F238E27FC236}">
                  <a16:creationId xmlns:a16="http://schemas.microsoft.com/office/drawing/2014/main" id="{7E095E66-B7A3-3BC8-A6E1-DB69A134CA51}"/>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2</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223" name="TextBox 222">
              <a:extLst>
                <a:ext uri="{FF2B5EF4-FFF2-40B4-BE49-F238E27FC236}">
                  <a16:creationId xmlns:a16="http://schemas.microsoft.com/office/drawing/2014/main" id="{0B9BBA30-6AAB-BE80-7885-94A7F9C043CA}"/>
                </a:ext>
              </a:extLst>
            </p:cNvPr>
            <p:cNvSpPr txBox="1"/>
            <p:nvPr/>
          </p:nvSpPr>
          <p:spPr>
            <a:xfrm>
              <a:off x="974390" y="3528082"/>
              <a:ext cx="8001002" cy="714800"/>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Enables low-cost interconnects for vector reduction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global and local data buses can be used for inter-/intra-mat communication    </a:t>
              </a: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grpSp>
        <p:nvGrpSpPr>
          <p:cNvPr id="228" name="Group 227">
            <a:extLst>
              <a:ext uri="{FF2B5EF4-FFF2-40B4-BE49-F238E27FC236}">
                <a16:creationId xmlns:a16="http://schemas.microsoft.com/office/drawing/2014/main" id="{E46F4404-BC62-B4F3-ACCD-5494AB90A171}"/>
              </a:ext>
            </a:extLst>
          </p:cNvPr>
          <p:cNvGrpSpPr/>
          <p:nvPr/>
        </p:nvGrpSpPr>
        <p:grpSpPr>
          <a:xfrm>
            <a:off x="7336" y="5831862"/>
            <a:ext cx="9470110" cy="781038"/>
            <a:chOff x="549218" y="3454216"/>
            <a:chExt cx="8426174" cy="788666"/>
          </a:xfrm>
        </p:grpSpPr>
        <p:sp>
          <p:nvSpPr>
            <p:cNvPr id="229" name="TextBox 228">
              <a:extLst>
                <a:ext uri="{FF2B5EF4-FFF2-40B4-BE49-F238E27FC236}">
                  <a16:creationId xmlns:a16="http://schemas.microsoft.com/office/drawing/2014/main" id="{85E81FB7-5BF8-CD34-1CFE-01872A17B084}"/>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3</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230" name="TextBox 229">
              <a:extLst>
                <a:ext uri="{FF2B5EF4-FFF2-40B4-BE49-F238E27FC236}">
                  <a16:creationId xmlns:a16="http://schemas.microsoft.com/office/drawing/2014/main" id="{2B3D6435-FF6F-8C93-2A2C-8A7668C5FA86}"/>
                </a:ext>
              </a:extLst>
            </p:cNvPr>
            <p:cNvSpPr txBox="1"/>
            <p:nvPr/>
          </p:nvSpPr>
          <p:spPr>
            <a:xfrm>
              <a:off x="974390" y="3528082"/>
              <a:ext cx="8001002" cy="714800"/>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Eases programmability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SIMD parallelism in a DRAM mat is on par with vector ISAs’ SIMD width </a:t>
              </a: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sp>
        <p:nvSpPr>
          <p:cNvPr id="231" name="Rectangle 230">
            <a:extLst>
              <a:ext uri="{FF2B5EF4-FFF2-40B4-BE49-F238E27FC236}">
                <a16:creationId xmlns:a16="http://schemas.microsoft.com/office/drawing/2014/main" id="{984434A9-11B4-6C56-B5A1-632FFFC7478C}"/>
              </a:ext>
            </a:extLst>
          </p:cNvPr>
          <p:cNvSpPr/>
          <p:nvPr/>
        </p:nvSpPr>
        <p:spPr>
          <a:xfrm>
            <a:off x="7530" y="4052166"/>
            <a:ext cx="9121747" cy="1852848"/>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Rounded Rectangle 231">
            <a:extLst>
              <a:ext uri="{FF2B5EF4-FFF2-40B4-BE49-F238E27FC236}">
                <a16:creationId xmlns:a16="http://schemas.microsoft.com/office/drawing/2014/main" id="{439A8839-CF62-F175-9023-1DA19C8B03B6}"/>
              </a:ext>
            </a:extLst>
          </p:cNvPr>
          <p:cNvSpPr/>
          <p:nvPr/>
        </p:nvSpPr>
        <p:spPr>
          <a:xfrm>
            <a:off x="1501955" y="1600005"/>
            <a:ext cx="1650846" cy="1219405"/>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381" name="TextBox 380">
            <a:extLst>
              <a:ext uri="{FF2B5EF4-FFF2-40B4-BE49-F238E27FC236}">
                <a16:creationId xmlns:a16="http://schemas.microsoft.com/office/drawing/2014/main" id="{65261135-95BE-743B-898C-780B3D4139F1}"/>
              </a:ext>
            </a:extLst>
          </p:cNvPr>
          <p:cNvSpPr txBox="1"/>
          <p:nvPr/>
        </p:nvSpPr>
        <p:spPr>
          <a:xfrm>
            <a:off x="727625" y="1155402"/>
            <a:ext cx="3535782"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400" b="0" i="0" u="none" strike="noStrike" kern="1200" cap="none" spc="0" normalizeH="0" baseline="0" noProof="0" dirty="0">
                <a:ln>
                  <a:noFill/>
                </a:ln>
                <a:solidFill>
                  <a:schemeClr val="accent4"/>
                </a:solidFill>
                <a:effectLst/>
                <a:uLnTx/>
                <a:uFillTx/>
                <a:latin typeface="Avenir Next" panose="020B0503020202020204" pitchFamily="34" charset="0"/>
              </a:rPr>
              <a:t>512 columns</a:t>
            </a:r>
          </a:p>
        </p:txBody>
      </p:sp>
    </p:spTree>
    <p:extLst>
      <p:ext uri="{BB962C8B-B14F-4D97-AF65-F5344CB8AC3E}">
        <p14:creationId xmlns:p14="http://schemas.microsoft.com/office/powerpoint/2010/main" val="1804859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8"/>
                                        </p:tgtEl>
                                        <p:attrNameLst>
                                          <p:attrName>style.visibility</p:attrName>
                                        </p:attrNameLst>
                                      </p:cBhvr>
                                      <p:to>
                                        <p:strVal val="visible"/>
                                      </p:to>
                                    </p:set>
                                    <p:animEffect transition="in" filter="fade">
                                      <p:cBhvr>
                                        <p:cTn id="7" dur="500"/>
                                        <p:tgtEl>
                                          <p:spTgt spid="2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81"/>
                                        </p:tgtEl>
                                        <p:attrNameLst>
                                          <p:attrName>style.visibility</p:attrName>
                                        </p:attrNameLst>
                                      </p:cBhvr>
                                      <p:to>
                                        <p:strVal val="visible"/>
                                      </p:to>
                                    </p:set>
                                    <p:animEffect transition="in" filter="fade">
                                      <p:cBhvr>
                                        <p:cTn id="10" dur="500"/>
                                        <p:tgtEl>
                                          <p:spTgt spid="38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32"/>
                                        </p:tgtEl>
                                        <p:attrNameLst>
                                          <p:attrName>style.visibility</p:attrName>
                                        </p:attrNameLst>
                                      </p:cBhvr>
                                      <p:to>
                                        <p:strVal val="visible"/>
                                      </p:to>
                                    </p:set>
                                    <p:animEffect transition="in" filter="fade">
                                      <p:cBhvr>
                                        <p:cTn id="13"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 grpId="0" animBg="1"/>
      <p:bldP spid="381"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111C99E-8D53-FF34-C48A-97416595E12A}"/>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MIMDRAM</a:t>
            </a:r>
            <a:r>
              <a:rPr lang="en-US" sz="2200" b="1" dirty="0">
                <a:solidFill>
                  <a:schemeClr val="tx1"/>
                </a:solidFill>
                <a:latin typeface="Avenir Next" panose="020B0503020202020204" pitchFamily="34" charset="0"/>
              </a:rPr>
              <a:t> is a hardware/software co-designed PUD system that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enables </a:t>
            </a:r>
            <a:r>
              <a:rPr lang="en-US" sz="2200" b="1" dirty="0">
                <a:solidFill>
                  <a:schemeClr val="accent4"/>
                </a:solidFill>
                <a:latin typeface="Avenir Next" panose="020B0503020202020204" pitchFamily="34" charset="0"/>
              </a:rPr>
              <a:t>fine-grained PUD computation </a:t>
            </a:r>
            <a:r>
              <a:rPr lang="en-US" sz="2200" b="1" dirty="0">
                <a:solidFill>
                  <a:schemeClr val="tx1"/>
                </a:solidFill>
                <a:latin typeface="Avenir Next" panose="020B0503020202020204" pitchFamily="34" charset="0"/>
              </a:rPr>
              <a:t>at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low cost </a:t>
            </a:r>
            <a:r>
              <a:rPr lang="en-US" sz="2200" b="1" dirty="0">
                <a:solidFill>
                  <a:schemeClr val="tx1"/>
                </a:solidFill>
                <a:latin typeface="Avenir Next" panose="020B0503020202020204" pitchFamily="34" charset="0"/>
              </a:rPr>
              <a:t>and </a:t>
            </a:r>
            <a:r>
              <a:rPr lang="en-US" sz="2200" b="1" dirty="0">
                <a:solidFill>
                  <a:srgbClr val="1A82C4"/>
                </a:solidFill>
                <a:latin typeface="Avenir Next" panose="020B0503020202020204" pitchFamily="34" charset="0"/>
              </a:rPr>
              <a:t>programming effort</a:t>
            </a:r>
          </a:p>
        </p:txBody>
      </p:sp>
      <p:sp>
        <p:nvSpPr>
          <p:cNvPr id="5" name="Up Arrow 4">
            <a:extLst>
              <a:ext uri="{FF2B5EF4-FFF2-40B4-BE49-F238E27FC236}">
                <a16:creationId xmlns:a16="http://schemas.microsoft.com/office/drawing/2014/main" id="{A5B3FEF0-8AEC-FB30-3FE4-BC39ABC59EC2}"/>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20000"/>
                  <a:lumOff val="80000"/>
                </a:schemeClr>
              </a:solidFill>
            </a:endParaRPr>
          </a:p>
        </p:txBody>
      </p:sp>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Main components of MIMDRAM:</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chemeClr val="bg2">
                      <a:lumMod val="25000"/>
                    </a:schemeClr>
                  </a:solidFill>
                  <a:latin typeface="Avenir Next" panose="020B0503020202020204" pitchFamily="34" charset="0"/>
                  <a:cs typeface="Gill Sans MT"/>
                </a:rPr>
                <a:t>Hardware</a:t>
              </a:r>
            </a:p>
            <a:p>
              <a:pPr marL="342900" lvl="0" indent="-342900" defTabSz="914400">
                <a:buFontTx/>
                <a:buChar char="-"/>
                <a:defRPr/>
              </a:pPr>
              <a:r>
                <a:rPr kumimoji="0" lang="en-US" i="0" u="none" strike="noStrike" kern="1200" cap="none" spc="0" normalizeH="0" baseline="0" noProof="0" dirty="0">
                  <a:ln>
                    <a:noFill/>
                  </a:ln>
                  <a:effectLst/>
                  <a:uLnTx/>
                  <a:uFillTx/>
                  <a:latin typeface="Avenir Next" panose="020B0503020202020204" pitchFamily="34" charset="0"/>
                  <a:cs typeface="Gill Sans MT"/>
                </a:rPr>
                <a:t>DRAM array modification </a:t>
              </a:r>
              <a:r>
                <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rPr>
                <a:t>to enable fine-grained PUD computation</a:t>
              </a:r>
            </a:p>
            <a:p>
              <a:pPr marL="342900" lvl="0" indent="-342900" defTabSz="914400">
                <a:buFontTx/>
                <a:buChar char="-"/>
                <a:defRPr/>
              </a:pPr>
              <a:r>
                <a:rPr lang="en-US" dirty="0">
                  <a:latin typeface="Avenir Next" panose="020B0503020202020204" pitchFamily="34" charset="0"/>
                  <a:cs typeface="Gill Sans MT"/>
                </a:rPr>
                <a:t>inter- and intra-mat interconnects </a:t>
              </a:r>
              <a:r>
                <a:rPr lang="en-US" dirty="0">
                  <a:solidFill>
                    <a:srgbClr val="E16161"/>
                  </a:solidFill>
                  <a:latin typeface="Avenir Next" panose="020B0503020202020204" pitchFamily="34" charset="0"/>
                  <a:cs typeface="Gill Sans MT"/>
                </a:rPr>
                <a:t>to enable PUD vector reduction</a:t>
              </a:r>
            </a:p>
            <a:p>
              <a:pPr marL="342900" lvl="0" indent="-342900" defTabSz="914400">
                <a:buFontTx/>
                <a:buChar char="-"/>
                <a:defRPr/>
              </a:pPr>
              <a:r>
                <a:rPr lang="en-US" dirty="0">
                  <a:latin typeface="Avenir Next" panose="020B0503020202020204" pitchFamily="34" charset="0"/>
                  <a:cs typeface="Gill Sans MT"/>
                </a:rPr>
                <a:t>control unit design</a:t>
              </a:r>
              <a:r>
                <a:rPr lang="en-US" dirty="0">
                  <a:solidFill>
                    <a:srgbClr val="E16161"/>
                  </a:solidFill>
                  <a:latin typeface="Avenir Next" panose="020B0503020202020204" pitchFamily="34" charset="0"/>
                  <a:cs typeface="Gill Sans MT"/>
                </a:rPr>
                <a:t> to orchestrate PUD execution </a:t>
              </a:r>
              <a:endPar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2"/>
            <a:ext cx="9144001" cy="1094830"/>
            <a:chOff x="406767" y="3421560"/>
            <a:chExt cx="8475012" cy="1105522"/>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2"/>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Software</a:t>
              </a:r>
            </a:p>
            <a:p>
              <a:pPr marL="342900" lvl="0" indent="-342900" defTabSz="914400">
                <a:buFontTx/>
                <a:buChar char="-"/>
                <a:defRPr/>
              </a:pPr>
              <a:r>
                <a:rPr lang="en-US" sz="1900" dirty="0">
                  <a:latin typeface="Avenir Next" panose="020B0503020202020204" pitchFamily="34" charset="0"/>
                  <a:cs typeface="Gill Sans MT"/>
                </a:rPr>
                <a:t>compiler support </a:t>
              </a:r>
              <a:r>
                <a:rPr lang="en-US" sz="1900" dirty="0">
                  <a:solidFill>
                    <a:schemeClr val="accent5"/>
                  </a:solidFill>
                  <a:latin typeface="Avenir Next" panose="020B0503020202020204" pitchFamily="34" charset="0"/>
                  <a:cs typeface="Gill Sans MT"/>
                </a:rPr>
                <a:t>to transparently generate PUD instructions</a:t>
              </a:r>
            </a:p>
            <a:p>
              <a:pPr marL="342900" lvl="0" indent="-342900" defTabSz="914400">
                <a:buFontTx/>
                <a:buChar char="-"/>
                <a:defRPr/>
              </a:pPr>
              <a:r>
                <a:rPr lang="en-US" sz="1900" dirty="0">
                  <a:latin typeface="Avenir Next" panose="020B0503020202020204" pitchFamily="34" charset="0"/>
                  <a:cs typeface="Gill Sans MT"/>
                </a:rPr>
                <a:t>system support </a:t>
              </a:r>
              <a:r>
                <a:rPr lang="en-US" sz="1900" dirty="0">
                  <a:solidFill>
                    <a:schemeClr val="accent5"/>
                  </a:solidFill>
                  <a:latin typeface="Avenir Next" panose="020B0503020202020204" pitchFamily="34" charset="0"/>
                  <a:cs typeface="Gill Sans MT"/>
                </a:rPr>
                <a:t>to map and execute PUD instructions </a:t>
              </a:r>
              <a:endParaRPr kumimoji="0" lang="en-US" sz="1900" i="0" u="none" strike="noStrike" kern="1200" cap="none" spc="0" normalizeH="0" baseline="0" noProof="0" dirty="0">
                <a:ln>
                  <a:noFill/>
                </a:ln>
                <a:solidFill>
                  <a:schemeClr val="accent5"/>
                </a:solidFill>
                <a:effectLst/>
                <a:uLnTx/>
                <a:uFillTx/>
                <a:latin typeface="Avenir Next" panose="020B0503020202020204" pitchFamily="34" charset="0"/>
                <a:cs typeface="Gill Sans MT"/>
              </a:endParaRP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Tree>
    <p:extLst>
      <p:ext uri="{BB962C8B-B14F-4D97-AF65-F5344CB8AC3E}">
        <p14:creationId xmlns:p14="http://schemas.microsoft.com/office/powerpoint/2010/main" val="1891968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Main components of MIMDRAM:</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rgbClr val="E16161"/>
                  </a:solidFill>
                  <a:latin typeface="Avenir Next" panose="020B0503020202020204" pitchFamily="34" charset="0"/>
                  <a:cs typeface="Gill Sans MT"/>
                </a:rPr>
                <a:t>Hardware</a:t>
              </a:r>
              <a:endParaRPr kumimoji="0" lang="en-US" sz="22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a:p>
              <a:pPr marL="342900" lvl="0" indent="-342900" defTabSz="914400">
                <a:buFontTx/>
                <a:buChar char="-"/>
                <a:defRPr/>
              </a:pPr>
              <a:r>
                <a:rPr kumimoji="0" lang="en-US" b="1" i="0" u="none" strike="noStrike" kern="1200" cap="none" spc="0" normalizeH="0" baseline="0" noProof="0" dirty="0">
                  <a:ln>
                    <a:noFill/>
                  </a:ln>
                  <a:effectLst/>
                  <a:uLnTx/>
                  <a:uFillTx/>
                  <a:latin typeface="Avenir Next" panose="020B0503020202020204" pitchFamily="34" charset="0"/>
                  <a:cs typeface="Gill Sans MT"/>
                </a:rPr>
                <a:t>DRAM array modification </a:t>
              </a:r>
              <a:r>
                <a:rPr kumimoji="0" lang="en-US"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to enable fine-grained PUD computation</a:t>
              </a:r>
            </a:p>
            <a:p>
              <a:pPr marL="342900" lvl="0" indent="-342900" defTabSz="914400">
                <a:buFontTx/>
                <a:buChar char="-"/>
                <a:defRPr/>
              </a:pPr>
              <a:r>
                <a:rPr lang="en-US" dirty="0">
                  <a:latin typeface="Avenir Next" panose="020B0503020202020204" pitchFamily="34" charset="0"/>
                  <a:cs typeface="Gill Sans MT"/>
                </a:rPr>
                <a:t>inter- and intra-mat interconnects </a:t>
              </a:r>
              <a:r>
                <a:rPr lang="en-US" dirty="0">
                  <a:solidFill>
                    <a:srgbClr val="E16161"/>
                  </a:solidFill>
                  <a:latin typeface="Avenir Next" panose="020B0503020202020204" pitchFamily="34" charset="0"/>
                  <a:cs typeface="Gill Sans MT"/>
                </a:rPr>
                <a:t>to enable PUD vector reduction</a:t>
              </a:r>
            </a:p>
            <a:p>
              <a:pPr marL="342900" lvl="0" indent="-342900" defTabSz="914400">
                <a:buFontTx/>
                <a:buChar char="-"/>
                <a:defRPr/>
              </a:pPr>
              <a:r>
                <a:rPr lang="en-US" dirty="0">
                  <a:latin typeface="Avenir Next" panose="020B0503020202020204" pitchFamily="34" charset="0"/>
                  <a:cs typeface="Gill Sans MT"/>
                </a:rPr>
                <a:t>control unit design</a:t>
              </a:r>
              <a:r>
                <a:rPr lang="en-US" dirty="0">
                  <a:solidFill>
                    <a:srgbClr val="E16161"/>
                  </a:solidFill>
                  <a:latin typeface="Avenir Next" panose="020B0503020202020204" pitchFamily="34" charset="0"/>
                  <a:cs typeface="Gill Sans MT"/>
                </a:rPr>
                <a:t> to orchestrate PUD execution </a:t>
              </a:r>
              <a:endPar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5"/>
            <a:ext cx="9144001" cy="1094830"/>
            <a:chOff x="406767" y="3421560"/>
            <a:chExt cx="8475012" cy="1105521"/>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Software</a:t>
              </a:r>
            </a:p>
            <a:p>
              <a:pPr marL="342900" lvl="0" indent="-342900" defTabSz="914400">
                <a:buFontTx/>
                <a:buChar char="-"/>
                <a:defRPr/>
              </a:pPr>
              <a:r>
                <a:rPr lang="en-US" sz="1900" dirty="0">
                  <a:latin typeface="Avenir Next" panose="020B0503020202020204" pitchFamily="34" charset="0"/>
                  <a:cs typeface="Gill Sans MT"/>
                </a:rPr>
                <a:t>new compiler support </a:t>
              </a:r>
              <a:r>
                <a:rPr lang="en-US" sz="1900" dirty="0">
                  <a:solidFill>
                    <a:schemeClr val="accent5"/>
                  </a:solidFill>
                  <a:latin typeface="Avenir Next" panose="020B0503020202020204" pitchFamily="34" charset="0"/>
                  <a:cs typeface="Gill Sans MT"/>
                </a:rPr>
                <a:t>to transparently generate PUD instructions</a:t>
              </a:r>
            </a:p>
            <a:p>
              <a:pPr marL="342900" lvl="0" indent="-342900" defTabSz="914400">
                <a:buFontTx/>
                <a:buChar char="-"/>
                <a:defRPr/>
              </a:pPr>
              <a:r>
                <a:rPr lang="en-US" sz="1900" dirty="0">
                  <a:latin typeface="Avenir Next" panose="020B0503020202020204" pitchFamily="34" charset="0"/>
                  <a:cs typeface="Gill Sans MT"/>
                </a:rPr>
                <a:t>system support </a:t>
              </a:r>
              <a:r>
                <a:rPr lang="en-US" sz="1900" dirty="0">
                  <a:solidFill>
                    <a:schemeClr val="accent5"/>
                  </a:solidFill>
                  <a:latin typeface="Avenir Next" panose="020B0503020202020204" pitchFamily="34" charset="0"/>
                  <a:cs typeface="Gill Sans MT"/>
                </a:rPr>
                <a:t>to map and execute PUD instructions </a:t>
              </a:r>
              <a:endParaRPr kumimoji="0" lang="en-US" sz="1900" i="0" u="none" strike="noStrike" kern="1200" cap="none" spc="0" normalizeH="0" baseline="0" noProof="0" dirty="0">
                <a:ln>
                  <a:noFill/>
                </a:ln>
                <a:solidFill>
                  <a:schemeClr val="accent5"/>
                </a:solidFill>
                <a:effectLst/>
                <a:uLnTx/>
                <a:uFillTx/>
                <a:latin typeface="Avenir Next" panose="020B0503020202020204" pitchFamily="34" charset="0"/>
                <a:cs typeface="Gill Sans MT"/>
              </a:endParaRP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
        <p:nvSpPr>
          <p:cNvPr id="2" name="Rectangle 1">
            <a:extLst>
              <a:ext uri="{FF2B5EF4-FFF2-40B4-BE49-F238E27FC236}">
                <a16:creationId xmlns:a16="http://schemas.microsoft.com/office/drawing/2014/main" id="{3FF95EE6-0176-2234-02C6-891EB1E0A789}"/>
              </a:ext>
            </a:extLst>
          </p:cNvPr>
          <p:cNvSpPr/>
          <p:nvPr/>
        </p:nvSpPr>
        <p:spPr>
          <a:xfrm>
            <a:off x="0" y="4418713"/>
            <a:ext cx="9144000" cy="1819341"/>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76CC54B6-FDAC-AEA4-25D6-D5F40DB4E274}"/>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MIMDRAM</a:t>
            </a:r>
            <a:r>
              <a:rPr lang="en-US" sz="2200" b="1" dirty="0">
                <a:solidFill>
                  <a:schemeClr val="tx1"/>
                </a:solidFill>
                <a:latin typeface="Avenir Next" panose="020B0503020202020204" pitchFamily="34" charset="0"/>
              </a:rPr>
              <a:t> is a hardware/software co-designed PUD system that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enables </a:t>
            </a:r>
            <a:r>
              <a:rPr lang="en-US" sz="2200" b="1" dirty="0">
                <a:solidFill>
                  <a:schemeClr val="accent4"/>
                </a:solidFill>
                <a:latin typeface="Avenir Next" panose="020B0503020202020204" pitchFamily="34" charset="0"/>
              </a:rPr>
              <a:t>fine-grained PUD computation </a:t>
            </a:r>
            <a:r>
              <a:rPr lang="en-US" sz="2200" b="1" dirty="0">
                <a:solidFill>
                  <a:schemeClr val="tx1"/>
                </a:solidFill>
                <a:latin typeface="Avenir Next" panose="020B0503020202020204" pitchFamily="34" charset="0"/>
              </a:rPr>
              <a:t>at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low cost </a:t>
            </a:r>
            <a:r>
              <a:rPr lang="en-US" sz="2200" b="1" dirty="0">
                <a:solidFill>
                  <a:schemeClr val="tx1"/>
                </a:solidFill>
                <a:latin typeface="Avenir Next" panose="020B0503020202020204" pitchFamily="34" charset="0"/>
              </a:rPr>
              <a:t>and </a:t>
            </a:r>
            <a:r>
              <a:rPr lang="en-US" sz="2200" b="1" dirty="0">
                <a:solidFill>
                  <a:srgbClr val="1A82C4"/>
                </a:solidFill>
                <a:latin typeface="Avenir Next" panose="020B0503020202020204" pitchFamily="34" charset="0"/>
              </a:rPr>
              <a:t>programming effort</a:t>
            </a:r>
          </a:p>
        </p:txBody>
      </p:sp>
      <p:sp>
        <p:nvSpPr>
          <p:cNvPr id="14" name="Up Arrow 13">
            <a:extLst>
              <a:ext uri="{FF2B5EF4-FFF2-40B4-BE49-F238E27FC236}">
                <a16:creationId xmlns:a16="http://schemas.microsoft.com/office/drawing/2014/main" id="{246CFEBC-B9FD-1A9A-4C0E-C9F31A0EDE8A}"/>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20000"/>
                  <a:lumOff val="80000"/>
                </a:schemeClr>
              </a:solidFill>
            </a:endParaRPr>
          </a:p>
        </p:txBody>
      </p:sp>
    </p:spTree>
    <p:extLst>
      <p:ext uri="{BB962C8B-B14F-4D97-AF65-F5344CB8AC3E}">
        <p14:creationId xmlns:p14="http://schemas.microsoft.com/office/powerpoint/2010/main" val="318583764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DRAM Array Modifications</a:t>
            </a:r>
          </a:p>
        </p:txBody>
      </p:sp>
      <p:sp>
        <p:nvSpPr>
          <p:cNvPr id="2" name="Rectangle 1">
            <a:extLst>
              <a:ext uri="{FF2B5EF4-FFF2-40B4-BE49-F238E27FC236}">
                <a16:creationId xmlns:a16="http://schemas.microsoft.com/office/drawing/2014/main" id="{3FF95EE6-0176-2234-02C6-891EB1E0A789}"/>
              </a:ext>
            </a:extLst>
          </p:cNvPr>
          <p:cNvSpPr/>
          <p:nvPr/>
        </p:nvSpPr>
        <p:spPr>
          <a:xfrm>
            <a:off x="0" y="4418713"/>
            <a:ext cx="9144000" cy="2101830"/>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A82FD43A-3278-1DA7-F517-FB2A43E96832}"/>
              </a:ext>
            </a:extLst>
          </p:cNvPr>
          <p:cNvGrpSpPr/>
          <p:nvPr/>
        </p:nvGrpSpPr>
        <p:grpSpPr>
          <a:xfrm>
            <a:off x="1734836" y="2404844"/>
            <a:ext cx="1414038" cy="1414038"/>
            <a:chOff x="4876800" y="1600199"/>
            <a:chExt cx="2819401" cy="2819401"/>
          </a:xfrm>
        </p:grpSpPr>
        <p:grpSp>
          <p:nvGrpSpPr>
            <p:cNvPr id="13" name="Group 12">
              <a:extLst>
                <a:ext uri="{FF2B5EF4-FFF2-40B4-BE49-F238E27FC236}">
                  <a16:creationId xmlns:a16="http://schemas.microsoft.com/office/drawing/2014/main" id="{E99E7E8A-FE00-8AE5-D721-F1116F76AA56}"/>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298E0214-9BCA-E990-048D-FD328166682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 name="DRAM">
                <a:extLst>
                  <a:ext uri="{FF2B5EF4-FFF2-40B4-BE49-F238E27FC236}">
                    <a16:creationId xmlns:a16="http://schemas.microsoft.com/office/drawing/2014/main" id="{13136B58-D80B-77CB-B7E4-DF2B531D498B}"/>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050E7E5E-4CFA-D987-998A-AFC31E679A1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E9BF7E1B-D939-3D4D-A2F5-8D3E76614B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62072844-BB60-B0A9-AA14-89B5E45C750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4" name="Group 13">
              <a:extLst>
                <a:ext uri="{FF2B5EF4-FFF2-40B4-BE49-F238E27FC236}">
                  <a16:creationId xmlns:a16="http://schemas.microsoft.com/office/drawing/2014/main" id="{408CA42F-AC6D-2060-4E4D-4ABCE271B370}"/>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8428DF61-7CA9-76FD-A59F-61825302CD0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19D6CBAE-D6CB-8769-75D4-FD805AF9CA6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D0722138-7E03-34AF-422E-65001991758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38B7E10E-918C-0D7C-CD3C-BD0A8C25DD1B}"/>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16639118-4C1C-7720-20FA-AEB297EAF8D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grpSp>
        <p:grpSp>
          <p:nvGrpSpPr>
            <p:cNvPr id="15" name="Group 14">
              <a:extLst>
                <a:ext uri="{FF2B5EF4-FFF2-40B4-BE49-F238E27FC236}">
                  <a16:creationId xmlns:a16="http://schemas.microsoft.com/office/drawing/2014/main" id="{764C97C7-6C6D-7B25-5E97-7B0D594E67C7}"/>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BB274D87-6CC5-E2D8-439F-4F3FFD01BFF7}"/>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DD07DA0-AD73-0AFB-FB8E-B1D95D9FA33D}"/>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C4C7E66C-1FE8-00E2-1DBF-F6C5C5C14BDE}"/>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801FAEC7-F6A4-98D1-AFD7-2BCEF351DD1D}"/>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FE2BA38F-775E-CBEC-D140-6EF77D614CDF}"/>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CC2DEDBA-F5BE-B095-498A-5D047265BC5D}"/>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3DEDC3AF-7DDD-D975-A3FD-15CCA6A44F81}"/>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9A0995C7-76DC-78D8-2038-F54188EACE9F}"/>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89F5D98-94C9-8A74-0399-C2886B94C89E}"/>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A9CFB171-2A43-30A0-BCED-F7BB858035CF}"/>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9BD2673-B188-D184-8AC4-F882F290BFA5}"/>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0AFCC473-9DB5-A891-14E3-8F5132DCBB96}"/>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2200FA58-F881-1601-F885-73D195B7C71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854ADDCE-E891-5E18-3F86-A9680AC6A62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70DA7459-04C4-771D-C8E7-B7B72E0CA886}"/>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C608C1BE-0889-D338-89A1-9300576BD070}"/>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7421EA12-7FA6-6018-AB28-DCF57EFA96D6}"/>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02397864-4721-E866-3EEC-3DE15CFBE11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CBF762D1-699D-9270-35C8-CCEA516DC58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5114B6DD-652E-ED47-B6A6-CD0A940A67C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2EF2F25C-EDE0-56B0-0C74-45B3479C83C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24BCC5C-6C08-3E8F-116B-B285DA0808B6}"/>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F3EE3905-AF01-EE4F-EDBD-2E34417F31CE}"/>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95614820-B89F-8B2C-1B1A-257CC3A045E6}"/>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4ED2B818-1E87-389E-D7BE-7762CEDD5576}"/>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D78E1194-98C3-FFD1-DDD9-9ABB830B28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24C9EF06-4370-6778-ABF6-07F1262A798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B6486F34-408B-9C87-B310-C221B75BDF34}"/>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595926EB-F5F7-5C49-8024-52351C5518D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4EB5A3FF-6225-72DA-2AE5-8E6A15321C9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BAB58AA8-A254-6366-790A-270347B968C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3C8CC6A9-2D21-14AF-47C9-A503B234517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FA27E60E-4944-9323-2C02-4A3E156FA2F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5C771764-9EB5-A92D-0F70-2E30C152AB7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328CED81-339D-EB0E-4CB4-2C4880F6F17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9F6CB433-18DB-B1B3-7C34-7D75C1AAEE9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 name="Oval 42">
                <a:extLst>
                  <a:ext uri="{FF2B5EF4-FFF2-40B4-BE49-F238E27FC236}">
                    <a16:creationId xmlns:a16="http://schemas.microsoft.com/office/drawing/2014/main" id="{8393CFEC-EFA0-F0E3-061B-117760DB095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64" name="Group 63">
            <a:extLst>
              <a:ext uri="{FF2B5EF4-FFF2-40B4-BE49-F238E27FC236}">
                <a16:creationId xmlns:a16="http://schemas.microsoft.com/office/drawing/2014/main" id="{D18E07A0-B9F6-3161-11CE-4BF557517F59}"/>
              </a:ext>
            </a:extLst>
          </p:cNvPr>
          <p:cNvGrpSpPr/>
          <p:nvPr/>
        </p:nvGrpSpPr>
        <p:grpSpPr>
          <a:xfrm>
            <a:off x="3292364" y="2404844"/>
            <a:ext cx="1414038" cy="1414038"/>
            <a:chOff x="4876800" y="1600199"/>
            <a:chExt cx="2819401" cy="2819401"/>
          </a:xfrm>
        </p:grpSpPr>
        <p:grpSp>
          <p:nvGrpSpPr>
            <p:cNvPr id="65" name="Group 64">
              <a:extLst>
                <a:ext uri="{FF2B5EF4-FFF2-40B4-BE49-F238E27FC236}">
                  <a16:creationId xmlns:a16="http://schemas.microsoft.com/office/drawing/2014/main" id="{2F0DF2D2-DA2A-BCF4-4C1D-58E052D04EBF}"/>
                </a:ext>
              </a:extLst>
            </p:cNvPr>
            <p:cNvGrpSpPr/>
            <p:nvPr/>
          </p:nvGrpSpPr>
          <p:grpSpPr>
            <a:xfrm>
              <a:off x="5486400" y="3962400"/>
              <a:ext cx="2209800" cy="457200"/>
              <a:chOff x="5486400" y="3962400"/>
              <a:chExt cx="2209800" cy="457200"/>
            </a:xfrm>
          </p:grpSpPr>
          <p:sp>
            <p:nvSpPr>
              <p:cNvPr id="110" name="DRAM">
                <a:extLst>
                  <a:ext uri="{FF2B5EF4-FFF2-40B4-BE49-F238E27FC236}">
                    <a16:creationId xmlns:a16="http://schemas.microsoft.com/office/drawing/2014/main" id="{87341B00-F32E-63E5-5E70-887D154AC19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1" name="DRAM">
                <a:extLst>
                  <a:ext uri="{FF2B5EF4-FFF2-40B4-BE49-F238E27FC236}">
                    <a16:creationId xmlns:a16="http://schemas.microsoft.com/office/drawing/2014/main" id="{14B81951-1F06-5A21-642D-93FD9C55CB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2" name="DRAM">
                <a:extLst>
                  <a:ext uri="{FF2B5EF4-FFF2-40B4-BE49-F238E27FC236}">
                    <a16:creationId xmlns:a16="http://schemas.microsoft.com/office/drawing/2014/main" id="{B14A978B-247F-19AA-82AB-EC9D5008CBE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3" name="DRAM">
                <a:extLst>
                  <a:ext uri="{FF2B5EF4-FFF2-40B4-BE49-F238E27FC236}">
                    <a16:creationId xmlns:a16="http://schemas.microsoft.com/office/drawing/2014/main" id="{87D296C2-976D-1ABB-3675-B4CA3B2B74A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4" name="DRAM">
                <a:extLst>
                  <a:ext uri="{FF2B5EF4-FFF2-40B4-BE49-F238E27FC236}">
                    <a16:creationId xmlns:a16="http://schemas.microsoft.com/office/drawing/2014/main" id="{99B70B23-5664-5B51-D2B0-E5B5A8F99B0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 name="Group 65">
              <a:extLst>
                <a:ext uri="{FF2B5EF4-FFF2-40B4-BE49-F238E27FC236}">
                  <a16:creationId xmlns:a16="http://schemas.microsoft.com/office/drawing/2014/main" id="{2A6BADC1-0AE9-20D8-DDE1-252172B9975A}"/>
                </a:ext>
              </a:extLst>
            </p:cNvPr>
            <p:cNvGrpSpPr/>
            <p:nvPr/>
          </p:nvGrpSpPr>
          <p:grpSpPr>
            <a:xfrm>
              <a:off x="4876800" y="1600200"/>
              <a:ext cx="457200" cy="2209800"/>
              <a:chOff x="4876800" y="1600200"/>
              <a:chExt cx="457200" cy="2209800"/>
            </a:xfrm>
          </p:grpSpPr>
          <p:sp>
            <p:nvSpPr>
              <p:cNvPr id="105" name="DRAM">
                <a:extLst>
                  <a:ext uri="{FF2B5EF4-FFF2-40B4-BE49-F238E27FC236}">
                    <a16:creationId xmlns:a16="http://schemas.microsoft.com/office/drawing/2014/main" id="{DDCA578A-D1A9-3A94-F787-45D64E90D58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930C93C9-27CE-453D-10F2-AAE8A954181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E63B6B3-967B-23F4-E9BE-F0DFC1D177E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5AAB2302-8D86-D740-F46E-3ACE6E64941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30004C9A-6054-A6D2-3078-0A545E661E2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7" name="Group 66">
              <a:extLst>
                <a:ext uri="{FF2B5EF4-FFF2-40B4-BE49-F238E27FC236}">
                  <a16:creationId xmlns:a16="http://schemas.microsoft.com/office/drawing/2014/main" id="{3A69A455-64D7-3C98-6D76-A9EF0FDB9A40}"/>
                </a:ext>
              </a:extLst>
            </p:cNvPr>
            <p:cNvGrpSpPr/>
            <p:nvPr/>
          </p:nvGrpSpPr>
          <p:grpSpPr>
            <a:xfrm>
              <a:off x="5676900" y="1600199"/>
              <a:ext cx="1828800" cy="2362201"/>
              <a:chOff x="5676900" y="1170708"/>
              <a:chExt cx="1828800" cy="2791692"/>
            </a:xfrm>
          </p:grpSpPr>
          <p:cxnSp>
            <p:nvCxnSpPr>
              <p:cNvPr id="100" name="Straight Connector 99">
                <a:extLst>
                  <a:ext uri="{FF2B5EF4-FFF2-40B4-BE49-F238E27FC236}">
                    <a16:creationId xmlns:a16="http://schemas.microsoft.com/office/drawing/2014/main" id="{C992C460-A928-F2A5-3DBB-F5A6A6E4BD97}"/>
                  </a:ext>
                </a:extLst>
              </p:cNvPr>
              <p:cNvCxnSpPr>
                <a:cxnSpLocks/>
                <a:stCxn id="70" idx="0"/>
                <a:endCxn id="110"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D516655-5B21-FDA2-9D6F-445C3C23F644}"/>
                  </a:ext>
                </a:extLst>
              </p:cNvPr>
              <p:cNvCxnSpPr>
                <a:cxnSpLocks/>
                <a:stCxn id="72" idx="0"/>
                <a:endCxn id="112"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97580EF-2C2B-DC67-569C-D0928235C196}"/>
                  </a:ext>
                </a:extLst>
              </p:cNvPr>
              <p:cNvCxnSpPr>
                <a:cxnSpLocks/>
                <a:stCxn id="73" idx="0"/>
                <a:endCxn id="113"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95680FE-7867-D986-8855-6FF989F584E4}"/>
                  </a:ext>
                </a:extLst>
              </p:cNvPr>
              <p:cNvCxnSpPr>
                <a:cxnSpLocks/>
                <a:stCxn id="74" idx="0"/>
                <a:endCxn id="114"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2807942-FFE0-2DFE-CDB3-CB30A27E65CB}"/>
                  </a:ext>
                </a:extLst>
              </p:cNvPr>
              <p:cNvCxnSpPr>
                <a:cxnSpLocks/>
                <a:stCxn id="71" idx="0"/>
                <a:endCxn id="111"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9EB950DF-0B4C-0F23-7906-C99346F85E7D}"/>
                </a:ext>
              </a:extLst>
            </p:cNvPr>
            <p:cNvGrpSpPr/>
            <p:nvPr/>
          </p:nvGrpSpPr>
          <p:grpSpPr>
            <a:xfrm>
              <a:off x="5334000" y="1790700"/>
              <a:ext cx="2362201" cy="1828800"/>
              <a:chOff x="5333998" y="1790700"/>
              <a:chExt cx="2791691" cy="1828800"/>
            </a:xfrm>
          </p:grpSpPr>
          <p:cxnSp>
            <p:nvCxnSpPr>
              <p:cNvPr id="95" name="Straight Connector 94">
                <a:extLst>
                  <a:ext uri="{FF2B5EF4-FFF2-40B4-BE49-F238E27FC236}">
                    <a16:creationId xmlns:a16="http://schemas.microsoft.com/office/drawing/2014/main" id="{5D31620E-E97A-E448-1154-7B229A3B8A67}"/>
                  </a:ext>
                </a:extLst>
              </p:cNvPr>
              <p:cNvCxnSpPr>
                <a:cxnSpLocks/>
                <a:stCxn id="74" idx="6"/>
                <a:endCxn id="105"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D916C58-1981-61F0-1F07-F5F29AE7D823}"/>
                  </a:ext>
                </a:extLst>
              </p:cNvPr>
              <p:cNvCxnSpPr>
                <a:cxnSpLocks/>
                <a:stCxn id="79" idx="6"/>
                <a:endCxn id="106" idx="0"/>
              </p:cNvCxnSpPr>
              <p:nvPr/>
            </p:nvCxnSpPr>
            <p:spPr>
              <a:xfrm flipH="1">
                <a:off x="5333998" y="2247899"/>
                <a:ext cx="2791691" cy="2"/>
              </a:xfrm>
              <a:prstGeom prst="line">
                <a:avLst/>
              </a:prstGeom>
              <a:solidFill>
                <a:srgbClr val="1A82C4"/>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9A98748-D5A8-2A6E-6725-FE2E403C6FED}"/>
                  </a:ext>
                </a:extLst>
              </p:cNvPr>
              <p:cNvCxnSpPr>
                <a:cxnSpLocks/>
                <a:endCxn id="107"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CA4906D-1EF0-3F2D-62E6-FAC78377461D}"/>
                  </a:ext>
                </a:extLst>
              </p:cNvPr>
              <p:cNvCxnSpPr>
                <a:cxnSpLocks/>
                <a:stCxn id="89" idx="6"/>
                <a:endCxn id="108"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3D822DB-7C84-298A-A65C-977A38DE9C1D}"/>
                  </a:ext>
                </a:extLst>
              </p:cNvPr>
              <p:cNvCxnSpPr>
                <a:cxnSpLocks/>
                <a:stCxn id="94" idx="6"/>
                <a:endCxn id="109"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D166CF74-BA69-DB0C-0852-A104FDC6088F}"/>
                </a:ext>
              </a:extLst>
            </p:cNvPr>
            <p:cNvGrpSpPr/>
            <p:nvPr/>
          </p:nvGrpSpPr>
          <p:grpSpPr>
            <a:xfrm>
              <a:off x="5486400" y="1600200"/>
              <a:ext cx="2209800" cy="2209800"/>
              <a:chOff x="5486400" y="1600200"/>
              <a:chExt cx="2209800" cy="2209800"/>
            </a:xfrm>
          </p:grpSpPr>
          <p:sp>
            <p:nvSpPr>
              <p:cNvPr id="70" name="Oval 69">
                <a:extLst>
                  <a:ext uri="{FF2B5EF4-FFF2-40B4-BE49-F238E27FC236}">
                    <a16:creationId xmlns:a16="http://schemas.microsoft.com/office/drawing/2014/main" id="{DDF3F150-9FB3-DFBB-0679-C80A677A250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C11C1B19-46C0-D3CF-EF0C-305A6F3D2FF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AA4A1D33-C21B-3250-FAA3-A50A74F203E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887C6319-5CEC-4638-2A5D-AE16955770CD}"/>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6B051FAF-736D-E2E6-66D4-C34DD6C767A5}"/>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DD6E47A5-EAD6-FD79-43B8-B1B263DA6B7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3C0BC89B-9DC3-B71C-95D0-4B23D9C2A6B0}"/>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38C85D6C-8564-57B3-2F00-4F3B52ACD43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7566A891-5AF3-28D8-3630-F43D7A388CD5}"/>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4826FAD3-177D-51AD-F1C8-386A0BCE59FF}"/>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C4A83AD4-0D70-8EB2-EDA2-D5C3A5AD950D}"/>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6452DB36-49DC-A14E-AA6E-EB9CDED66C0F}"/>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77105C97-5552-5189-C92D-DB746ABCF0EF}"/>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F97C2F56-33B3-A298-710A-0826FBA45E8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A20F7DDD-0DC3-8D93-FAB3-4707608465C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98BDF1FF-8CDE-B08E-0B58-B384115F3437}"/>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EAE74374-01A1-C5E8-D3B8-270153BC90A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EB848FB2-16CA-1CCC-6F68-20641E8E99A1}"/>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DE7FDACB-7AA7-7EBA-505B-8D93ADBA0E5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A398C955-C910-22C7-703F-03E07EBE01A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0" name="Oval 89">
                <a:extLst>
                  <a:ext uri="{FF2B5EF4-FFF2-40B4-BE49-F238E27FC236}">
                    <a16:creationId xmlns:a16="http://schemas.microsoft.com/office/drawing/2014/main" id="{504FEB88-B7BB-DDA0-4230-B58367291432}"/>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1" name="Oval 90">
                <a:extLst>
                  <a:ext uri="{FF2B5EF4-FFF2-40B4-BE49-F238E27FC236}">
                    <a16:creationId xmlns:a16="http://schemas.microsoft.com/office/drawing/2014/main" id="{E1DBEF38-2810-3F68-C99E-99760652CFAE}"/>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2" name="Oval 91">
                <a:extLst>
                  <a:ext uri="{FF2B5EF4-FFF2-40B4-BE49-F238E27FC236}">
                    <a16:creationId xmlns:a16="http://schemas.microsoft.com/office/drawing/2014/main" id="{BAF701D9-E9CC-9EAE-5645-3731F8AD4C16}"/>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3" name="Oval 92">
                <a:extLst>
                  <a:ext uri="{FF2B5EF4-FFF2-40B4-BE49-F238E27FC236}">
                    <a16:creationId xmlns:a16="http://schemas.microsoft.com/office/drawing/2014/main" id="{5AE66BBC-B5A7-F93D-1AAE-46BE58799DF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4" name="Oval 93">
                <a:extLst>
                  <a:ext uri="{FF2B5EF4-FFF2-40B4-BE49-F238E27FC236}">
                    <a16:creationId xmlns:a16="http://schemas.microsoft.com/office/drawing/2014/main" id="{3936BCB3-FAEC-1D31-1DBF-51074A54195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5" name="Group 114">
            <a:extLst>
              <a:ext uri="{FF2B5EF4-FFF2-40B4-BE49-F238E27FC236}">
                <a16:creationId xmlns:a16="http://schemas.microsoft.com/office/drawing/2014/main" id="{4F03F0AF-2B9D-F5B3-A3DA-A6EFFF21AC4A}"/>
              </a:ext>
            </a:extLst>
          </p:cNvPr>
          <p:cNvGrpSpPr/>
          <p:nvPr/>
        </p:nvGrpSpPr>
        <p:grpSpPr>
          <a:xfrm>
            <a:off x="4859036" y="2404844"/>
            <a:ext cx="1414038" cy="1414038"/>
            <a:chOff x="4876800" y="1600199"/>
            <a:chExt cx="2819401" cy="2819401"/>
          </a:xfrm>
        </p:grpSpPr>
        <p:grpSp>
          <p:nvGrpSpPr>
            <p:cNvPr id="116" name="Group 115">
              <a:extLst>
                <a:ext uri="{FF2B5EF4-FFF2-40B4-BE49-F238E27FC236}">
                  <a16:creationId xmlns:a16="http://schemas.microsoft.com/office/drawing/2014/main" id="{B503A83B-8376-94A7-5D63-B9CE832D6A1E}"/>
                </a:ext>
              </a:extLst>
            </p:cNvPr>
            <p:cNvGrpSpPr/>
            <p:nvPr/>
          </p:nvGrpSpPr>
          <p:grpSpPr>
            <a:xfrm>
              <a:off x="5486400" y="3962400"/>
              <a:ext cx="2209800" cy="457200"/>
              <a:chOff x="5486400" y="3962400"/>
              <a:chExt cx="2209800" cy="457200"/>
            </a:xfrm>
          </p:grpSpPr>
          <p:sp>
            <p:nvSpPr>
              <p:cNvPr id="161" name="DRAM">
                <a:extLst>
                  <a:ext uri="{FF2B5EF4-FFF2-40B4-BE49-F238E27FC236}">
                    <a16:creationId xmlns:a16="http://schemas.microsoft.com/office/drawing/2014/main" id="{7F1500E3-136B-F64F-E10C-3E118827FE5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2" name="DRAM">
                <a:extLst>
                  <a:ext uri="{FF2B5EF4-FFF2-40B4-BE49-F238E27FC236}">
                    <a16:creationId xmlns:a16="http://schemas.microsoft.com/office/drawing/2014/main" id="{1E3CAC27-81D8-5A73-0C57-3224C9F0714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3" name="DRAM">
                <a:extLst>
                  <a:ext uri="{FF2B5EF4-FFF2-40B4-BE49-F238E27FC236}">
                    <a16:creationId xmlns:a16="http://schemas.microsoft.com/office/drawing/2014/main" id="{DE5C31B0-6F46-F76C-9C74-42443936702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4" name="DRAM">
                <a:extLst>
                  <a:ext uri="{FF2B5EF4-FFF2-40B4-BE49-F238E27FC236}">
                    <a16:creationId xmlns:a16="http://schemas.microsoft.com/office/drawing/2014/main" id="{6BE24405-125A-B1E5-C7EA-D43A43EC107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5" name="DRAM">
                <a:extLst>
                  <a:ext uri="{FF2B5EF4-FFF2-40B4-BE49-F238E27FC236}">
                    <a16:creationId xmlns:a16="http://schemas.microsoft.com/office/drawing/2014/main" id="{6E5066D5-210C-D80F-F7CA-68A65A7C693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7" name="Group 116">
              <a:extLst>
                <a:ext uri="{FF2B5EF4-FFF2-40B4-BE49-F238E27FC236}">
                  <a16:creationId xmlns:a16="http://schemas.microsoft.com/office/drawing/2014/main" id="{272C9C77-1E9F-DB77-BC85-C3B863F6E1F8}"/>
                </a:ext>
              </a:extLst>
            </p:cNvPr>
            <p:cNvGrpSpPr/>
            <p:nvPr/>
          </p:nvGrpSpPr>
          <p:grpSpPr>
            <a:xfrm>
              <a:off x="4876800" y="1600200"/>
              <a:ext cx="457200" cy="2209800"/>
              <a:chOff x="4876800" y="1600200"/>
              <a:chExt cx="457200" cy="2209800"/>
            </a:xfrm>
          </p:grpSpPr>
          <p:sp>
            <p:nvSpPr>
              <p:cNvPr id="156" name="DRAM">
                <a:extLst>
                  <a:ext uri="{FF2B5EF4-FFF2-40B4-BE49-F238E27FC236}">
                    <a16:creationId xmlns:a16="http://schemas.microsoft.com/office/drawing/2014/main" id="{62F34B16-A963-6AEA-8512-547F3960395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643544B3-CA63-67B8-E5D0-77615A4F1B61}"/>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BC639314-A383-D095-2A99-91ADDBF45CFB}"/>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655D2F0E-3EBE-418F-55C7-0DF86EFCB7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46E0DED4-D8BA-F33B-E583-DED8FE5A87F5}"/>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8" name="Group 117">
              <a:extLst>
                <a:ext uri="{FF2B5EF4-FFF2-40B4-BE49-F238E27FC236}">
                  <a16:creationId xmlns:a16="http://schemas.microsoft.com/office/drawing/2014/main" id="{D0DBA689-9671-6B51-8103-7A929BF28329}"/>
                </a:ext>
              </a:extLst>
            </p:cNvPr>
            <p:cNvGrpSpPr/>
            <p:nvPr/>
          </p:nvGrpSpPr>
          <p:grpSpPr>
            <a:xfrm>
              <a:off x="5676900" y="1600199"/>
              <a:ext cx="1828800" cy="2362201"/>
              <a:chOff x="5676900" y="1170708"/>
              <a:chExt cx="1828800" cy="2791692"/>
            </a:xfrm>
          </p:grpSpPr>
          <p:cxnSp>
            <p:nvCxnSpPr>
              <p:cNvPr id="151" name="Straight Connector 150">
                <a:extLst>
                  <a:ext uri="{FF2B5EF4-FFF2-40B4-BE49-F238E27FC236}">
                    <a16:creationId xmlns:a16="http://schemas.microsoft.com/office/drawing/2014/main" id="{5E5BA3A4-3C11-5873-E727-27EB6786FBE2}"/>
                  </a:ext>
                </a:extLst>
              </p:cNvPr>
              <p:cNvCxnSpPr>
                <a:cxnSpLocks/>
                <a:stCxn id="121" idx="0"/>
                <a:endCxn id="161"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B17CE286-6B95-4177-419C-4B11306E34B3}"/>
                  </a:ext>
                </a:extLst>
              </p:cNvPr>
              <p:cNvCxnSpPr>
                <a:cxnSpLocks/>
                <a:stCxn id="123" idx="0"/>
                <a:endCxn id="163"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617E350C-262E-C184-FA26-CD01521AAC64}"/>
                  </a:ext>
                </a:extLst>
              </p:cNvPr>
              <p:cNvCxnSpPr>
                <a:cxnSpLocks/>
                <a:stCxn id="124" idx="0"/>
                <a:endCxn id="164"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ADED7E1A-8EF6-73AF-BEBB-3E2DFAA53D10}"/>
                  </a:ext>
                </a:extLst>
              </p:cNvPr>
              <p:cNvCxnSpPr>
                <a:cxnSpLocks/>
                <a:stCxn id="125" idx="0"/>
                <a:endCxn id="165"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8386B09-1328-3FED-EEB5-1716F55AACDA}"/>
                  </a:ext>
                </a:extLst>
              </p:cNvPr>
              <p:cNvCxnSpPr>
                <a:cxnSpLocks/>
                <a:stCxn id="122" idx="0"/>
                <a:endCxn id="162"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E8C79089-AC95-579E-C9C6-5E5686C528DB}"/>
                </a:ext>
              </a:extLst>
            </p:cNvPr>
            <p:cNvGrpSpPr/>
            <p:nvPr/>
          </p:nvGrpSpPr>
          <p:grpSpPr>
            <a:xfrm>
              <a:off x="5334000" y="1790700"/>
              <a:ext cx="2362201" cy="1828800"/>
              <a:chOff x="5333998" y="1790700"/>
              <a:chExt cx="2791691" cy="1828800"/>
            </a:xfrm>
          </p:grpSpPr>
          <p:cxnSp>
            <p:nvCxnSpPr>
              <p:cNvPr id="146" name="Straight Connector 145">
                <a:extLst>
                  <a:ext uri="{FF2B5EF4-FFF2-40B4-BE49-F238E27FC236}">
                    <a16:creationId xmlns:a16="http://schemas.microsoft.com/office/drawing/2014/main" id="{9D91B128-0BC3-AADD-608F-6B5FA86731CE}"/>
                  </a:ext>
                </a:extLst>
              </p:cNvPr>
              <p:cNvCxnSpPr>
                <a:cxnSpLocks/>
                <a:stCxn id="125" idx="6"/>
                <a:endCxn id="156"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434CD7A-3DDD-C6FA-483F-E97B22E810C2}"/>
                  </a:ext>
                </a:extLst>
              </p:cNvPr>
              <p:cNvCxnSpPr>
                <a:cxnSpLocks/>
                <a:stCxn id="130" idx="6"/>
                <a:endCxn id="157"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725E034E-CE22-2D60-B949-E74472644BBF}"/>
                  </a:ext>
                </a:extLst>
              </p:cNvPr>
              <p:cNvCxnSpPr>
                <a:cxnSpLocks/>
                <a:stCxn id="135" idx="6"/>
                <a:endCxn id="158"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E5F00080-D1E6-8266-4A46-3906C33B858F}"/>
                  </a:ext>
                </a:extLst>
              </p:cNvPr>
              <p:cNvCxnSpPr>
                <a:cxnSpLocks/>
                <a:stCxn id="140" idx="6"/>
                <a:endCxn id="159"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68C17689-F60D-4A84-684E-63081C4FA68A}"/>
                  </a:ext>
                </a:extLst>
              </p:cNvPr>
              <p:cNvCxnSpPr>
                <a:cxnSpLocks/>
                <a:stCxn id="145" idx="6"/>
                <a:endCxn id="160"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0" name="Group 119">
              <a:extLst>
                <a:ext uri="{FF2B5EF4-FFF2-40B4-BE49-F238E27FC236}">
                  <a16:creationId xmlns:a16="http://schemas.microsoft.com/office/drawing/2014/main" id="{6860A47C-30D9-6645-B439-42D3DD6B7EBC}"/>
                </a:ext>
              </a:extLst>
            </p:cNvPr>
            <p:cNvGrpSpPr/>
            <p:nvPr/>
          </p:nvGrpSpPr>
          <p:grpSpPr>
            <a:xfrm>
              <a:off x="5486400" y="1600200"/>
              <a:ext cx="2209800" cy="2209800"/>
              <a:chOff x="5486400" y="1600200"/>
              <a:chExt cx="2209800" cy="2209800"/>
            </a:xfrm>
          </p:grpSpPr>
          <p:sp>
            <p:nvSpPr>
              <p:cNvPr id="121" name="Oval 120">
                <a:extLst>
                  <a:ext uri="{FF2B5EF4-FFF2-40B4-BE49-F238E27FC236}">
                    <a16:creationId xmlns:a16="http://schemas.microsoft.com/office/drawing/2014/main" id="{DB6313FD-E80C-8C49-BB91-7B44A429BC5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EC6357A9-18AB-3955-920B-2A84EC42B67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24A5AC04-C044-A6A8-38D2-5F0A8866049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F936BD68-9176-ED3C-358E-2EFC4F70D7EE}"/>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A48B0853-2929-BB88-4E73-0C6B7FC18888}"/>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0677050D-BFD4-1C29-3F79-34167BE70832}"/>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396D7702-F9C9-F9D5-3157-2DCE33BEBA5F}"/>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9D230F03-3B03-C2CB-952E-2A751337E0E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2EC05D65-B26A-60FF-671C-AF904BCB9EC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EC2B66E0-B476-742D-7738-1B513A537EB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B47708D6-9533-B829-E400-6018593B5EE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AB5598AE-532C-56BE-B018-A005969DF8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105D1533-36BD-1E4A-183A-5A54DA2CAC3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575FC362-7EC5-34EE-D73E-3D250953236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423034C4-9505-EAD0-045B-C8CE9EB504B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BAC43739-4D07-BD03-047A-D933E7C684EA}"/>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8203D34E-8998-0B97-A8A6-799FB16F4A8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45B92879-CE42-6A33-1EA3-173E40A906C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102D5F52-0C54-CB61-60C1-8C171E663F51}"/>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3F2393D2-137D-03F5-AD2E-7560693613E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1" name="Oval 140">
                <a:extLst>
                  <a:ext uri="{FF2B5EF4-FFF2-40B4-BE49-F238E27FC236}">
                    <a16:creationId xmlns:a16="http://schemas.microsoft.com/office/drawing/2014/main" id="{A9273DD4-4979-EBF9-951B-4BCEAC57620F}"/>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2" name="Oval 141">
                <a:extLst>
                  <a:ext uri="{FF2B5EF4-FFF2-40B4-BE49-F238E27FC236}">
                    <a16:creationId xmlns:a16="http://schemas.microsoft.com/office/drawing/2014/main" id="{3E84FB21-9B44-DFB5-71D4-98206D78C7F1}"/>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3" name="Oval 142">
                <a:extLst>
                  <a:ext uri="{FF2B5EF4-FFF2-40B4-BE49-F238E27FC236}">
                    <a16:creationId xmlns:a16="http://schemas.microsoft.com/office/drawing/2014/main" id="{1A886595-35F2-D92F-A194-79101BD39B9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4" name="Oval 143">
                <a:extLst>
                  <a:ext uri="{FF2B5EF4-FFF2-40B4-BE49-F238E27FC236}">
                    <a16:creationId xmlns:a16="http://schemas.microsoft.com/office/drawing/2014/main" id="{2376D6B8-D129-121F-2E45-A43D35F80352}"/>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5" name="Oval 144">
                <a:extLst>
                  <a:ext uri="{FF2B5EF4-FFF2-40B4-BE49-F238E27FC236}">
                    <a16:creationId xmlns:a16="http://schemas.microsoft.com/office/drawing/2014/main" id="{782AC782-871E-8307-80AA-93FD575074F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6" name="Group 165">
            <a:extLst>
              <a:ext uri="{FF2B5EF4-FFF2-40B4-BE49-F238E27FC236}">
                <a16:creationId xmlns:a16="http://schemas.microsoft.com/office/drawing/2014/main" id="{8720A464-AF3F-F741-2DCC-42978047C2A0}"/>
              </a:ext>
            </a:extLst>
          </p:cNvPr>
          <p:cNvGrpSpPr/>
          <p:nvPr/>
        </p:nvGrpSpPr>
        <p:grpSpPr>
          <a:xfrm>
            <a:off x="6416564" y="2404844"/>
            <a:ext cx="1414038" cy="1414038"/>
            <a:chOff x="4876800" y="1600199"/>
            <a:chExt cx="2819401" cy="2819401"/>
          </a:xfrm>
        </p:grpSpPr>
        <p:grpSp>
          <p:nvGrpSpPr>
            <p:cNvPr id="167" name="Group 166">
              <a:extLst>
                <a:ext uri="{FF2B5EF4-FFF2-40B4-BE49-F238E27FC236}">
                  <a16:creationId xmlns:a16="http://schemas.microsoft.com/office/drawing/2014/main" id="{C4586D45-B7EF-BD41-CF7B-1B4EDCF0F390}"/>
                </a:ext>
              </a:extLst>
            </p:cNvPr>
            <p:cNvGrpSpPr/>
            <p:nvPr/>
          </p:nvGrpSpPr>
          <p:grpSpPr>
            <a:xfrm>
              <a:off x="5486400" y="3962400"/>
              <a:ext cx="2209800" cy="457200"/>
              <a:chOff x="5486400" y="3962400"/>
              <a:chExt cx="2209800" cy="457200"/>
            </a:xfrm>
          </p:grpSpPr>
          <p:sp>
            <p:nvSpPr>
              <p:cNvPr id="212" name="DRAM">
                <a:extLst>
                  <a:ext uri="{FF2B5EF4-FFF2-40B4-BE49-F238E27FC236}">
                    <a16:creationId xmlns:a16="http://schemas.microsoft.com/office/drawing/2014/main" id="{DF7BFC4D-2A30-468D-3689-391AE1961F53}"/>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3" name="DRAM">
                <a:extLst>
                  <a:ext uri="{FF2B5EF4-FFF2-40B4-BE49-F238E27FC236}">
                    <a16:creationId xmlns:a16="http://schemas.microsoft.com/office/drawing/2014/main" id="{B1D7C303-D3A1-A16A-D664-CA883F468CA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4" name="DRAM">
                <a:extLst>
                  <a:ext uri="{FF2B5EF4-FFF2-40B4-BE49-F238E27FC236}">
                    <a16:creationId xmlns:a16="http://schemas.microsoft.com/office/drawing/2014/main" id="{85DD5912-086B-B660-9D83-332AC49AA79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5" name="DRAM">
                <a:extLst>
                  <a:ext uri="{FF2B5EF4-FFF2-40B4-BE49-F238E27FC236}">
                    <a16:creationId xmlns:a16="http://schemas.microsoft.com/office/drawing/2014/main" id="{06BCECB9-29C3-321D-AD2C-796A1DEBC64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6" name="DRAM">
                <a:extLst>
                  <a:ext uri="{FF2B5EF4-FFF2-40B4-BE49-F238E27FC236}">
                    <a16:creationId xmlns:a16="http://schemas.microsoft.com/office/drawing/2014/main" id="{E059B0C1-6B90-2F26-D10B-DA3DEAE1B6C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8" name="Group 167">
              <a:extLst>
                <a:ext uri="{FF2B5EF4-FFF2-40B4-BE49-F238E27FC236}">
                  <a16:creationId xmlns:a16="http://schemas.microsoft.com/office/drawing/2014/main" id="{6E4B0DD7-7D3F-883A-A723-6C111213C362}"/>
                </a:ext>
              </a:extLst>
            </p:cNvPr>
            <p:cNvGrpSpPr/>
            <p:nvPr/>
          </p:nvGrpSpPr>
          <p:grpSpPr>
            <a:xfrm>
              <a:off x="4876800" y="1600200"/>
              <a:ext cx="457200" cy="2209800"/>
              <a:chOff x="4876800" y="1600200"/>
              <a:chExt cx="457200" cy="2209800"/>
            </a:xfrm>
          </p:grpSpPr>
          <p:sp>
            <p:nvSpPr>
              <p:cNvPr id="207" name="DRAM">
                <a:extLst>
                  <a:ext uri="{FF2B5EF4-FFF2-40B4-BE49-F238E27FC236}">
                    <a16:creationId xmlns:a16="http://schemas.microsoft.com/office/drawing/2014/main" id="{CECDD39F-6776-710D-D268-89F4F3F3DBF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72C6550C-D533-DD97-3EEB-76192C2ECB7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F9FE6588-1523-E0F2-3C05-D46FDDDE3A3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60FB5837-4987-382E-523F-2A1792C52DC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4D4956AB-2680-F081-A3D3-2E8DAB0B5B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9" name="Group 168">
              <a:extLst>
                <a:ext uri="{FF2B5EF4-FFF2-40B4-BE49-F238E27FC236}">
                  <a16:creationId xmlns:a16="http://schemas.microsoft.com/office/drawing/2014/main" id="{62A591EA-B85B-F97F-4607-3C25AD71421D}"/>
                </a:ext>
              </a:extLst>
            </p:cNvPr>
            <p:cNvGrpSpPr/>
            <p:nvPr/>
          </p:nvGrpSpPr>
          <p:grpSpPr>
            <a:xfrm>
              <a:off x="5676900" y="1600199"/>
              <a:ext cx="1828800" cy="2362201"/>
              <a:chOff x="5676900" y="1170708"/>
              <a:chExt cx="1828800" cy="2791692"/>
            </a:xfrm>
          </p:grpSpPr>
          <p:cxnSp>
            <p:nvCxnSpPr>
              <p:cNvPr id="202" name="Straight Connector 201">
                <a:extLst>
                  <a:ext uri="{FF2B5EF4-FFF2-40B4-BE49-F238E27FC236}">
                    <a16:creationId xmlns:a16="http://schemas.microsoft.com/office/drawing/2014/main" id="{51FCC50A-039C-8126-ED60-4949843C0C28}"/>
                  </a:ext>
                </a:extLst>
              </p:cNvPr>
              <p:cNvCxnSpPr>
                <a:cxnSpLocks/>
                <a:stCxn id="172" idx="0"/>
                <a:endCxn id="21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0EC3D992-D0CC-E6BC-C1AA-98927959FB67}"/>
                  </a:ext>
                </a:extLst>
              </p:cNvPr>
              <p:cNvCxnSpPr>
                <a:cxnSpLocks/>
                <a:stCxn id="174" idx="0"/>
                <a:endCxn id="21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F3D5AF3A-960F-5DF2-0459-2267DED853BD}"/>
                  </a:ext>
                </a:extLst>
              </p:cNvPr>
              <p:cNvCxnSpPr>
                <a:cxnSpLocks/>
                <a:stCxn id="175" idx="0"/>
                <a:endCxn id="21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21628125-760E-E137-0CD9-09ABA6191E36}"/>
                  </a:ext>
                </a:extLst>
              </p:cNvPr>
              <p:cNvCxnSpPr>
                <a:cxnSpLocks/>
                <a:stCxn id="176" idx="0"/>
                <a:endCxn id="21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704A3AC1-A92D-E995-A19E-DDE768114979}"/>
                  </a:ext>
                </a:extLst>
              </p:cNvPr>
              <p:cNvCxnSpPr>
                <a:cxnSpLocks/>
                <a:stCxn id="173" idx="0"/>
                <a:endCxn id="21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EBC0EDEC-F084-98C8-90F5-C4E1114255FA}"/>
                </a:ext>
              </a:extLst>
            </p:cNvPr>
            <p:cNvGrpSpPr/>
            <p:nvPr/>
          </p:nvGrpSpPr>
          <p:grpSpPr>
            <a:xfrm>
              <a:off x="5334000" y="1790700"/>
              <a:ext cx="2362201" cy="1828800"/>
              <a:chOff x="5333998" y="1790700"/>
              <a:chExt cx="2791691" cy="1828800"/>
            </a:xfrm>
          </p:grpSpPr>
          <p:cxnSp>
            <p:nvCxnSpPr>
              <p:cNvPr id="197" name="Straight Connector 196">
                <a:extLst>
                  <a:ext uri="{FF2B5EF4-FFF2-40B4-BE49-F238E27FC236}">
                    <a16:creationId xmlns:a16="http://schemas.microsoft.com/office/drawing/2014/main" id="{5025AA34-15D4-F2CD-C2FB-0530AB7996CC}"/>
                  </a:ext>
                </a:extLst>
              </p:cNvPr>
              <p:cNvCxnSpPr>
                <a:cxnSpLocks/>
                <a:stCxn id="176" idx="6"/>
                <a:endCxn id="20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12FA4916-1039-5949-D147-B2A2C5E36A09}"/>
                  </a:ext>
                </a:extLst>
              </p:cNvPr>
              <p:cNvCxnSpPr>
                <a:cxnSpLocks/>
                <a:stCxn id="181" idx="6"/>
                <a:endCxn id="20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152AF810-CFEB-4FB3-DAB8-CE094F18DECB}"/>
                  </a:ext>
                </a:extLst>
              </p:cNvPr>
              <p:cNvCxnSpPr>
                <a:cxnSpLocks/>
                <a:stCxn id="186" idx="6"/>
                <a:endCxn id="20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F7C0077F-EF38-0737-F468-8136D26B750E}"/>
                  </a:ext>
                </a:extLst>
              </p:cNvPr>
              <p:cNvCxnSpPr>
                <a:cxnSpLocks/>
                <a:stCxn id="191" idx="6"/>
                <a:endCxn id="21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81B0C434-2A6A-4BE1-27EA-947F356B367A}"/>
                  </a:ext>
                </a:extLst>
              </p:cNvPr>
              <p:cNvCxnSpPr>
                <a:cxnSpLocks/>
                <a:stCxn id="196" idx="6"/>
                <a:endCxn id="21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804F707E-C068-43ED-CE1B-ACF50A9A0F94}"/>
                </a:ext>
              </a:extLst>
            </p:cNvPr>
            <p:cNvGrpSpPr/>
            <p:nvPr/>
          </p:nvGrpSpPr>
          <p:grpSpPr>
            <a:xfrm>
              <a:off x="5486400" y="1600200"/>
              <a:ext cx="2209800" cy="2209800"/>
              <a:chOff x="5486400" y="1600200"/>
              <a:chExt cx="2209800" cy="2209800"/>
            </a:xfrm>
          </p:grpSpPr>
          <p:sp>
            <p:nvSpPr>
              <p:cNvPr id="172" name="Oval 171">
                <a:extLst>
                  <a:ext uri="{FF2B5EF4-FFF2-40B4-BE49-F238E27FC236}">
                    <a16:creationId xmlns:a16="http://schemas.microsoft.com/office/drawing/2014/main" id="{C07D1521-5CCE-A866-F264-D4AD1BE2288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875DFCA8-9099-79E2-B6F5-338CF8C4443F}"/>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B0AB8FE-BE1A-3383-9642-F13140BB588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13069DFA-D548-D5A5-969B-8C66980108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E1F53C0-F5CD-3786-0DB4-6CEF5883E6B3}"/>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D0F35B7E-193A-E329-7A89-BDAEBAD46321}"/>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FE633989-085F-9B88-2B15-253C520986F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B2543ABE-D8E5-2A27-8DB3-B070ABA90CF7}"/>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3457C19D-9C96-3943-5A82-8B700B3FA67A}"/>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32149CC8-82AE-C8B0-C3CB-6D19C95E887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F3B0DCCE-80CD-1560-4FA2-734AA127EB20}"/>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5EC453EF-60B0-C64E-59D6-DCB30443A958}"/>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9C1C0821-A926-0117-2165-CAE9F4F892C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DCC7F14E-BACC-AA58-1963-1D2DE0C1B986}"/>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E34770F4-2A8F-1B40-E704-8DBD3E49491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15460FE4-5279-C2EE-F75E-3E513166963C}"/>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F4C55E07-69A5-A655-A1EB-99C78D00D64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90F11C5D-D40B-8E4B-5BE3-2AD08A228CFB}"/>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CD7E0EE5-118C-57B8-D1FE-06DDB17E1520}"/>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99853C87-5F32-BE1A-1386-1B53616045D4}"/>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2" name="Oval 191">
                <a:extLst>
                  <a:ext uri="{FF2B5EF4-FFF2-40B4-BE49-F238E27FC236}">
                    <a16:creationId xmlns:a16="http://schemas.microsoft.com/office/drawing/2014/main" id="{03BAC2F5-FB74-44A8-E372-8300A795F25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3" name="Oval 192">
                <a:extLst>
                  <a:ext uri="{FF2B5EF4-FFF2-40B4-BE49-F238E27FC236}">
                    <a16:creationId xmlns:a16="http://schemas.microsoft.com/office/drawing/2014/main" id="{318A189D-8A07-09F5-552D-70B1D5068E2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4" name="Oval 193">
                <a:extLst>
                  <a:ext uri="{FF2B5EF4-FFF2-40B4-BE49-F238E27FC236}">
                    <a16:creationId xmlns:a16="http://schemas.microsoft.com/office/drawing/2014/main" id="{CD385750-0B9C-BF51-FA8D-99CACBC5FCAA}"/>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5" name="Oval 194">
                <a:extLst>
                  <a:ext uri="{FF2B5EF4-FFF2-40B4-BE49-F238E27FC236}">
                    <a16:creationId xmlns:a16="http://schemas.microsoft.com/office/drawing/2014/main" id="{79861D2F-2B2C-E1C3-F60D-3A12A86B58D0}"/>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6" name="Oval 195">
                <a:extLst>
                  <a:ext uri="{FF2B5EF4-FFF2-40B4-BE49-F238E27FC236}">
                    <a16:creationId xmlns:a16="http://schemas.microsoft.com/office/drawing/2014/main" id="{FBF30AF6-995E-9A42-01A3-EE6F66FFF0C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7" name="Rectangle 216">
            <a:extLst>
              <a:ext uri="{FF2B5EF4-FFF2-40B4-BE49-F238E27FC236}">
                <a16:creationId xmlns:a16="http://schemas.microsoft.com/office/drawing/2014/main" id="{5D284D86-B235-B1B5-3F60-37E62470299A}"/>
              </a:ext>
            </a:extLst>
          </p:cNvPr>
          <p:cNvSpPr/>
          <p:nvPr/>
        </p:nvSpPr>
        <p:spPr>
          <a:xfrm>
            <a:off x="1582435" y="2066282"/>
            <a:ext cx="6477000" cy="1869239"/>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8" name="Straight Connector 217">
            <a:extLst>
              <a:ext uri="{FF2B5EF4-FFF2-40B4-BE49-F238E27FC236}">
                <a16:creationId xmlns:a16="http://schemas.microsoft.com/office/drawing/2014/main" id="{CBF6A697-6E9E-75A8-88E2-078AE50B494C}"/>
              </a:ext>
            </a:extLst>
          </p:cNvPr>
          <p:cNvCxnSpPr>
            <a:cxnSpLocks/>
          </p:cNvCxnSpPr>
          <p:nvPr/>
        </p:nvCxnSpPr>
        <p:spPr>
          <a:xfrm flipH="1">
            <a:off x="1276381" y="1667244"/>
            <a:ext cx="6632999"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9" name="Group 218">
            <a:extLst>
              <a:ext uri="{FF2B5EF4-FFF2-40B4-BE49-F238E27FC236}">
                <a16:creationId xmlns:a16="http://schemas.microsoft.com/office/drawing/2014/main" id="{12AFDB39-D3B2-D38B-67A8-8E03EACCEEBD}"/>
              </a:ext>
            </a:extLst>
          </p:cNvPr>
          <p:cNvGrpSpPr/>
          <p:nvPr/>
        </p:nvGrpSpPr>
        <p:grpSpPr>
          <a:xfrm>
            <a:off x="1855494" y="2175308"/>
            <a:ext cx="4667046" cy="1262575"/>
            <a:chOff x="2178059" y="1099626"/>
            <a:chExt cx="4667046" cy="1262575"/>
          </a:xfrm>
        </p:grpSpPr>
        <p:cxnSp>
          <p:nvCxnSpPr>
            <p:cNvPr id="220" name="Straight Connector 219">
              <a:extLst>
                <a:ext uri="{FF2B5EF4-FFF2-40B4-BE49-F238E27FC236}">
                  <a16:creationId xmlns:a16="http://schemas.microsoft.com/office/drawing/2014/main" id="{8EEAF674-C1B6-407D-BEBA-48263EB40618}"/>
                </a:ext>
              </a:extLst>
            </p:cNvPr>
            <p:cNvCxnSpPr>
              <a:cxnSpLocks/>
            </p:cNvCxnSpPr>
            <p:nvPr/>
          </p:nvCxnSpPr>
          <p:spPr>
            <a:xfrm flipV="1">
              <a:off x="2178059" y="1099626"/>
              <a:ext cx="0" cy="1262575"/>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2FE08E6-3F33-4F83-ECB0-AA5614950ABB}"/>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F46F96A8-206A-6C67-B6F4-8BC2EF488284}"/>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56481F6F-B2A4-0D12-AAC0-3618B6B18C0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9" name="DRAM">
            <a:extLst>
              <a:ext uri="{FF2B5EF4-FFF2-40B4-BE49-F238E27FC236}">
                <a16:creationId xmlns:a16="http://schemas.microsoft.com/office/drawing/2014/main" id="{A5A7054E-AB81-129C-9AAD-44384D8FE063}"/>
              </a:ext>
            </a:extLst>
          </p:cNvPr>
          <p:cNvSpPr/>
          <p:nvPr/>
        </p:nvSpPr>
        <p:spPr>
          <a:xfrm rot="16200000">
            <a:off x="78839" y="2176842"/>
            <a:ext cx="1936792"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315" name="Group 314">
            <a:extLst>
              <a:ext uri="{FF2B5EF4-FFF2-40B4-BE49-F238E27FC236}">
                <a16:creationId xmlns:a16="http://schemas.microsoft.com/office/drawing/2014/main" id="{7445E376-D324-568C-8CCF-5D095A7049F5}"/>
              </a:ext>
            </a:extLst>
          </p:cNvPr>
          <p:cNvGrpSpPr/>
          <p:nvPr/>
        </p:nvGrpSpPr>
        <p:grpSpPr>
          <a:xfrm>
            <a:off x="1734835" y="4579789"/>
            <a:ext cx="6248400" cy="1373786"/>
            <a:chOff x="1600200" y="3732707"/>
            <a:chExt cx="6248400" cy="1373786"/>
          </a:xfrm>
        </p:grpSpPr>
        <p:grpSp>
          <p:nvGrpSpPr>
            <p:cNvPr id="316" name="Group 315">
              <a:extLst>
                <a:ext uri="{FF2B5EF4-FFF2-40B4-BE49-F238E27FC236}">
                  <a16:creationId xmlns:a16="http://schemas.microsoft.com/office/drawing/2014/main" id="{876AE5E6-3097-9836-1E61-56B0351D4B67}"/>
                </a:ext>
              </a:extLst>
            </p:cNvPr>
            <p:cNvGrpSpPr/>
            <p:nvPr/>
          </p:nvGrpSpPr>
          <p:grpSpPr>
            <a:xfrm>
              <a:off x="1600200" y="3732707"/>
              <a:ext cx="6248400" cy="1373786"/>
              <a:chOff x="1600200" y="3732707"/>
              <a:chExt cx="6248400" cy="1373786"/>
            </a:xfrm>
          </p:grpSpPr>
          <p:grpSp>
            <p:nvGrpSpPr>
              <p:cNvPr id="318" name="Group 317">
                <a:extLst>
                  <a:ext uri="{FF2B5EF4-FFF2-40B4-BE49-F238E27FC236}">
                    <a16:creationId xmlns:a16="http://schemas.microsoft.com/office/drawing/2014/main" id="{E7CA4D18-17E5-F43E-523F-124EAFF42E96}"/>
                  </a:ext>
                </a:extLst>
              </p:cNvPr>
              <p:cNvGrpSpPr/>
              <p:nvPr/>
            </p:nvGrpSpPr>
            <p:grpSpPr>
              <a:xfrm>
                <a:off x="1600200" y="3732707"/>
                <a:ext cx="6248400" cy="1373786"/>
                <a:chOff x="1828800" y="3732707"/>
                <a:chExt cx="6248400" cy="1373786"/>
              </a:xfrm>
            </p:grpSpPr>
            <p:cxnSp>
              <p:nvCxnSpPr>
                <p:cNvPr id="322" name="Straight Connector 321">
                  <a:extLst>
                    <a:ext uri="{FF2B5EF4-FFF2-40B4-BE49-F238E27FC236}">
                      <a16:creationId xmlns:a16="http://schemas.microsoft.com/office/drawing/2014/main" id="{27470883-D8DB-7B77-6273-0B38ACFAC3E4}"/>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093300C9-D82E-9191-156A-30731C90C80F}"/>
                    </a:ext>
                  </a:extLst>
                </p:cNvPr>
                <p:cNvCxnSpPr>
                  <a:stCxn id="334" idx="2"/>
                  <a:endCxn id="324"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24" name="DRAM">
                  <a:extLst>
                    <a:ext uri="{FF2B5EF4-FFF2-40B4-BE49-F238E27FC236}">
                      <a16:creationId xmlns:a16="http://schemas.microsoft.com/office/drawing/2014/main" id="{97406C44-E37B-AD0F-DC1B-69A7D18977AD}"/>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319" name="Straight Connector 318">
                <a:extLst>
                  <a:ext uri="{FF2B5EF4-FFF2-40B4-BE49-F238E27FC236}">
                    <a16:creationId xmlns:a16="http://schemas.microsoft.com/office/drawing/2014/main" id="{4F776062-5F74-E95A-C598-943A81F02695}"/>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FA53AD9E-26C4-07FF-B6A7-FD604E05D5F4}"/>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21" name="TextBox 320">
                <a:extLst>
                  <a:ext uri="{FF2B5EF4-FFF2-40B4-BE49-F238E27FC236}">
                    <a16:creationId xmlns:a16="http://schemas.microsoft.com/office/drawing/2014/main" id="{79D27CDA-912A-090E-A857-4D9C5CC55A32}"/>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317" name="TextBox 316">
              <a:extLst>
                <a:ext uri="{FF2B5EF4-FFF2-40B4-BE49-F238E27FC236}">
                  <a16:creationId xmlns:a16="http://schemas.microsoft.com/office/drawing/2014/main" id="{5D11B95A-6ACA-C4DE-0032-777913B96894}"/>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325" name="Group 324">
            <a:extLst>
              <a:ext uri="{FF2B5EF4-FFF2-40B4-BE49-F238E27FC236}">
                <a16:creationId xmlns:a16="http://schemas.microsoft.com/office/drawing/2014/main" id="{A702333C-BE16-F27D-0AAD-E7DF3F4599B4}"/>
              </a:ext>
            </a:extLst>
          </p:cNvPr>
          <p:cNvGrpSpPr/>
          <p:nvPr/>
        </p:nvGrpSpPr>
        <p:grpSpPr>
          <a:xfrm>
            <a:off x="1734835" y="3702045"/>
            <a:ext cx="6248400" cy="877744"/>
            <a:chOff x="1828800" y="2854963"/>
            <a:chExt cx="6248400" cy="877744"/>
          </a:xfrm>
        </p:grpSpPr>
        <p:cxnSp>
          <p:nvCxnSpPr>
            <p:cNvPr id="326" name="Straight Connector 325">
              <a:extLst>
                <a:ext uri="{FF2B5EF4-FFF2-40B4-BE49-F238E27FC236}">
                  <a16:creationId xmlns:a16="http://schemas.microsoft.com/office/drawing/2014/main" id="{6D0A53E7-2A90-99D1-EFB3-BCF37A2EEC09}"/>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2B433F00-A0A2-0547-6ABD-2EA93A009840}"/>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ABE6E349-EBE6-7A39-3AFD-39E8EC31E7F9}"/>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8C27A6FF-A8E1-ADA1-F746-5A9AAD523639}"/>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355305C0-0A0A-83AE-7E79-C81DD3FD813D}"/>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C3893BDC-E2DA-58A7-3460-D002113BBE10}"/>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7DFAE444-295F-E669-8A98-DDA61BFB7277}"/>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8139446E-1947-1EAC-C8FB-A22AECFB0C12}"/>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34" name="DRAM">
              <a:extLst>
                <a:ext uri="{FF2B5EF4-FFF2-40B4-BE49-F238E27FC236}">
                  <a16:creationId xmlns:a16="http://schemas.microsoft.com/office/drawing/2014/main" id="{F6373659-2605-FC7F-F1BD-CDD69DECC69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335" name="TextBox 334">
            <a:extLst>
              <a:ext uri="{FF2B5EF4-FFF2-40B4-BE49-F238E27FC236}">
                <a16:creationId xmlns:a16="http://schemas.microsoft.com/office/drawing/2014/main" id="{D6210EC7-4CD4-CED3-6EEB-72270CB2F428}"/>
              </a:ext>
            </a:extLst>
          </p:cNvPr>
          <p:cNvSpPr txBox="1"/>
          <p:nvPr/>
        </p:nvSpPr>
        <p:spPr>
          <a:xfrm>
            <a:off x="5468635" y="121004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0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ndParaRPr>
          </a:p>
        </p:txBody>
      </p:sp>
      <p:grpSp>
        <p:nvGrpSpPr>
          <p:cNvPr id="527" name="Group 526">
            <a:extLst>
              <a:ext uri="{FF2B5EF4-FFF2-40B4-BE49-F238E27FC236}">
                <a16:creationId xmlns:a16="http://schemas.microsoft.com/office/drawing/2014/main" id="{7F9EF3DA-D028-EEBA-DE71-6D628A18164D}"/>
              </a:ext>
            </a:extLst>
          </p:cNvPr>
          <p:cNvGrpSpPr/>
          <p:nvPr/>
        </p:nvGrpSpPr>
        <p:grpSpPr>
          <a:xfrm>
            <a:off x="813631" y="1946316"/>
            <a:ext cx="5503267" cy="3479723"/>
            <a:chOff x="813631" y="1946316"/>
            <a:chExt cx="5503267" cy="3479723"/>
          </a:xfrm>
        </p:grpSpPr>
        <p:cxnSp>
          <p:nvCxnSpPr>
            <p:cNvPr id="498" name="Straight Connector 497">
              <a:extLst>
                <a:ext uri="{FF2B5EF4-FFF2-40B4-BE49-F238E27FC236}">
                  <a16:creationId xmlns:a16="http://schemas.microsoft.com/office/drawing/2014/main" id="{DBAC6B2A-3742-B677-2F2F-A6CC20D0928B}"/>
                </a:ext>
              </a:extLst>
            </p:cNvPr>
            <p:cNvCxnSpPr>
              <a:cxnSpLocks/>
            </p:cNvCxnSpPr>
            <p:nvPr/>
          </p:nvCxnSpPr>
          <p:spPr>
            <a:xfrm>
              <a:off x="1492163" y="1946316"/>
              <a:ext cx="0" cy="29393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BE417BFF-3C44-418D-D8BC-5640AFB37DC9}"/>
                </a:ext>
              </a:extLst>
            </p:cNvPr>
            <p:cNvCxnSpPr>
              <a:cxnSpLocks/>
            </p:cNvCxnSpPr>
            <p:nvPr/>
          </p:nvCxnSpPr>
          <p:spPr>
            <a:xfrm flipH="1">
              <a:off x="1492163" y="1946316"/>
              <a:ext cx="4824735"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3A38D975-212A-68AC-7AE2-5D9DEEDF5350}"/>
                </a:ext>
              </a:extLst>
            </p:cNvPr>
            <p:cNvCxnSpPr>
              <a:cxnSpLocks/>
              <a:endCxn id="505" idx="2"/>
            </p:cNvCxnSpPr>
            <p:nvPr/>
          </p:nvCxnSpPr>
          <p:spPr>
            <a:xfrm flipH="1">
              <a:off x="1267039" y="4446117"/>
              <a:ext cx="215790"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05" name="DRAM">
              <a:extLst>
                <a:ext uri="{FF2B5EF4-FFF2-40B4-BE49-F238E27FC236}">
                  <a16:creationId xmlns:a16="http://schemas.microsoft.com/office/drawing/2014/main" id="{2B286498-86D2-EB8F-5422-301B23286E7F}"/>
                </a:ext>
              </a:extLst>
            </p:cNvPr>
            <p:cNvSpPr/>
            <p:nvPr/>
          </p:nvSpPr>
          <p:spPr>
            <a:xfrm rot="16200000">
              <a:off x="69953" y="4228954"/>
              <a:ext cx="1940763" cy="453408"/>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400" dirty="0">
                  <a:solidFill>
                    <a:srgbClr val="E16161"/>
                  </a:solidFill>
                  <a:latin typeface="Avenir Next" panose="020B0503020202020204" pitchFamily="34" charset="0"/>
                </a:rPr>
                <a:t>m</a:t>
              </a: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rPr>
                <a:t>at selector</a:t>
              </a:r>
            </a:p>
          </p:txBody>
        </p:sp>
      </p:grpSp>
      <p:grpSp>
        <p:nvGrpSpPr>
          <p:cNvPr id="528" name="Group 527">
            <a:extLst>
              <a:ext uri="{FF2B5EF4-FFF2-40B4-BE49-F238E27FC236}">
                <a16:creationId xmlns:a16="http://schemas.microsoft.com/office/drawing/2014/main" id="{11E1A2BB-2FC4-AFA8-A9D6-11503A98AE1E}"/>
              </a:ext>
            </a:extLst>
          </p:cNvPr>
          <p:cNvGrpSpPr/>
          <p:nvPr/>
        </p:nvGrpSpPr>
        <p:grpSpPr>
          <a:xfrm>
            <a:off x="404728" y="5433629"/>
            <a:ext cx="1276252" cy="667038"/>
            <a:chOff x="404728" y="5433629"/>
            <a:chExt cx="1276252" cy="667038"/>
          </a:xfrm>
        </p:grpSpPr>
        <p:cxnSp>
          <p:nvCxnSpPr>
            <p:cNvPr id="515" name="Straight Connector 514">
              <a:extLst>
                <a:ext uri="{FF2B5EF4-FFF2-40B4-BE49-F238E27FC236}">
                  <a16:creationId xmlns:a16="http://schemas.microsoft.com/office/drawing/2014/main" id="{6925761C-D70E-69B7-90BB-56D35A4324C4}"/>
                </a:ext>
              </a:extLst>
            </p:cNvPr>
            <p:cNvCxnSpPr>
              <a:cxnSpLocks/>
            </p:cNvCxnSpPr>
            <p:nvPr/>
          </p:nvCxnSpPr>
          <p:spPr>
            <a:xfrm>
              <a:off x="1041164" y="5433629"/>
              <a:ext cx="0" cy="2949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19" name="TextBox 518">
              <a:extLst>
                <a:ext uri="{FF2B5EF4-FFF2-40B4-BE49-F238E27FC236}">
                  <a16:creationId xmlns:a16="http://schemas.microsoft.com/office/drawing/2014/main" id="{16C02C38-E183-F1EB-A6D3-A89B06A0AA2E}"/>
                </a:ext>
              </a:extLst>
            </p:cNvPr>
            <p:cNvSpPr txBox="1"/>
            <p:nvPr/>
          </p:nvSpPr>
          <p:spPr>
            <a:xfrm>
              <a:off x="404728" y="5731335"/>
              <a:ext cx="1276252"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solidFill>
                    <a:srgbClr val="E16161"/>
                  </a:solidFill>
                  <a:latin typeface="Avenir Next" panose="020B0503020202020204" pitchFamily="34" charset="0"/>
                </a:rPr>
                <a:t>m</a:t>
              </a:r>
              <a:r>
                <a:rPr lang="en-US" sz="1800" dirty="0">
                  <a:solidFill>
                    <a:srgbClr val="E16161"/>
                  </a:solidFill>
                  <a:latin typeface="Avenir Next" panose="020B0503020202020204" pitchFamily="34" charset="0"/>
                </a:rPr>
                <a:t>at range</a:t>
              </a:r>
              <a:endPar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ndParaRPr>
            </a:p>
          </p:txBody>
        </p:sp>
      </p:grpSp>
      <p:grpSp>
        <p:nvGrpSpPr>
          <p:cNvPr id="526" name="Group 525">
            <a:extLst>
              <a:ext uri="{FF2B5EF4-FFF2-40B4-BE49-F238E27FC236}">
                <a16:creationId xmlns:a16="http://schemas.microsoft.com/office/drawing/2014/main" id="{3C5F964E-A227-F655-7828-715344D25793}"/>
              </a:ext>
            </a:extLst>
          </p:cNvPr>
          <p:cNvGrpSpPr/>
          <p:nvPr/>
        </p:nvGrpSpPr>
        <p:grpSpPr>
          <a:xfrm>
            <a:off x="1621409" y="1632137"/>
            <a:ext cx="7813162" cy="589615"/>
            <a:chOff x="1621409" y="1632137"/>
            <a:chExt cx="7813162" cy="589615"/>
          </a:xfrm>
        </p:grpSpPr>
        <p:grpSp>
          <p:nvGrpSpPr>
            <p:cNvPr id="523" name="Group 522">
              <a:extLst>
                <a:ext uri="{FF2B5EF4-FFF2-40B4-BE49-F238E27FC236}">
                  <a16:creationId xmlns:a16="http://schemas.microsoft.com/office/drawing/2014/main" id="{B0F63A26-3154-1BC4-3866-A6557394A51E}"/>
                </a:ext>
              </a:extLst>
            </p:cNvPr>
            <p:cNvGrpSpPr/>
            <p:nvPr/>
          </p:nvGrpSpPr>
          <p:grpSpPr>
            <a:xfrm>
              <a:off x="1621409" y="1686164"/>
              <a:ext cx="4902069" cy="535588"/>
              <a:chOff x="1621409" y="1686164"/>
              <a:chExt cx="4902069" cy="535588"/>
            </a:xfrm>
          </p:grpSpPr>
          <p:grpSp>
            <p:nvGrpSpPr>
              <p:cNvPr id="449" name="Group 448">
                <a:extLst>
                  <a:ext uri="{FF2B5EF4-FFF2-40B4-BE49-F238E27FC236}">
                    <a16:creationId xmlns:a16="http://schemas.microsoft.com/office/drawing/2014/main" id="{7272E566-DB4A-92AA-9DC9-470B709DCFC0}"/>
                  </a:ext>
                </a:extLst>
              </p:cNvPr>
              <p:cNvGrpSpPr/>
              <p:nvPr/>
            </p:nvGrpSpPr>
            <p:grpSpPr>
              <a:xfrm rot="16200000">
                <a:off x="1471080" y="1836493"/>
                <a:ext cx="535588" cy="234929"/>
                <a:chOff x="1989052" y="1313467"/>
                <a:chExt cx="724316" cy="275603"/>
              </a:xfrm>
            </p:grpSpPr>
            <p:cxnSp>
              <p:nvCxnSpPr>
                <p:cNvPr id="438" name="Straight Connector 437">
                  <a:extLst>
                    <a:ext uri="{FF2B5EF4-FFF2-40B4-BE49-F238E27FC236}">
                      <a16:creationId xmlns:a16="http://schemas.microsoft.com/office/drawing/2014/main" id="{FB104613-A2B0-118D-C12B-95238AD8DAC3}"/>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428841F9-AF33-75DB-6E99-48A64835C3E6}"/>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FD42204A-6AC3-044B-460B-90839169FF2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4445F350-BD82-6A9E-16A2-74714671CC45}"/>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41B97576-D749-5175-7DFC-18D92DFAE973}"/>
                    </a:ext>
                  </a:extLst>
                </p:cNvPr>
                <p:cNvCxnSpPr>
                  <a:cxnSpLocks/>
                </p:cNvCxnSpPr>
                <p:nvPr/>
              </p:nvCxnSpPr>
              <p:spPr>
                <a:xfrm flipV="1">
                  <a:off x="2253163" y="1451072"/>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A6F6ACD7-C58A-F7C3-8981-0B3552EFACFD}"/>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D9B0A42F-741C-C7BE-DBF2-BB3803D36FF9}"/>
                    </a:ext>
                  </a:extLst>
                </p:cNvPr>
                <p:cNvCxnSpPr>
                  <a:cxnSpLocks/>
                </p:cNvCxnSpPr>
                <p:nvPr/>
              </p:nvCxnSpPr>
              <p:spPr>
                <a:xfrm rot="5400000">
                  <a:off x="2112712" y="1465405"/>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58" name="Group 457">
                <a:extLst>
                  <a:ext uri="{FF2B5EF4-FFF2-40B4-BE49-F238E27FC236}">
                    <a16:creationId xmlns:a16="http://schemas.microsoft.com/office/drawing/2014/main" id="{439F8F05-68CF-F7A8-7008-7B8B15E67EC4}"/>
                  </a:ext>
                </a:extLst>
              </p:cNvPr>
              <p:cNvGrpSpPr/>
              <p:nvPr/>
            </p:nvGrpSpPr>
            <p:grpSpPr>
              <a:xfrm rot="16200000">
                <a:off x="3027345" y="1834959"/>
                <a:ext cx="532520" cy="234929"/>
                <a:chOff x="1993201" y="1313467"/>
                <a:chExt cx="720167" cy="275603"/>
              </a:xfrm>
            </p:grpSpPr>
            <p:cxnSp>
              <p:nvCxnSpPr>
                <p:cNvPr id="459" name="Straight Connector 458">
                  <a:extLst>
                    <a:ext uri="{FF2B5EF4-FFF2-40B4-BE49-F238E27FC236}">
                      <a16:creationId xmlns:a16="http://schemas.microsoft.com/office/drawing/2014/main" id="{6EC00532-1730-F280-074C-19B9540A0EF0}"/>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D93E5E96-51AA-D4FA-A25B-BCC1950733BD}"/>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3DBDF13-5AED-458D-CECE-F6083C7C61D5}"/>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7B188F63-C95D-90FE-613A-FA4D4FA37C8A}"/>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2D47ADF4-0491-6163-2CFE-CA197B6DC7D6}"/>
                    </a:ext>
                  </a:extLst>
                </p:cNvPr>
                <p:cNvCxnSpPr>
                  <a:cxnSpLocks/>
                </p:cNvCxnSpPr>
                <p:nvPr/>
              </p:nvCxnSpPr>
              <p:spPr>
                <a:xfrm flipV="1">
                  <a:off x="2253162" y="1468015"/>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7DEE7ACC-11CB-46D2-84E2-6186D16E8ADC}"/>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AE53B2FA-7D57-F6C5-7DF1-E366044E30BD}"/>
                    </a:ext>
                  </a:extLst>
                </p:cNvPr>
                <p:cNvCxnSpPr>
                  <a:cxnSpLocks/>
                </p:cNvCxnSpPr>
                <p:nvPr/>
              </p:nvCxnSpPr>
              <p:spPr>
                <a:xfrm rot="5400000">
                  <a:off x="2114787" y="1464495"/>
                  <a:ext cx="0" cy="243171"/>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70" name="Group 469">
                <a:extLst>
                  <a:ext uri="{FF2B5EF4-FFF2-40B4-BE49-F238E27FC236}">
                    <a16:creationId xmlns:a16="http://schemas.microsoft.com/office/drawing/2014/main" id="{40A7F7B8-EE30-4E48-0CDE-0BE0E646A9A8}"/>
                  </a:ext>
                </a:extLst>
              </p:cNvPr>
              <p:cNvGrpSpPr/>
              <p:nvPr/>
            </p:nvGrpSpPr>
            <p:grpSpPr>
              <a:xfrm rot="16200000">
                <a:off x="4599394" y="1836493"/>
                <a:ext cx="535588" cy="234929"/>
                <a:chOff x="1989052" y="1313467"/>
                <a:chExt cx="724316" cy="275603"/>
              </a:xfrm>
            </p:grpSpPr>
            <p:cxnSp>
              <p:nvCxnSpPr>
                <p:cNvPr id="472" name="Straight Connector 471">
                  <a:extLst>
                    <a:ext uri="{FF2B5EF4-FFF2-40B4-BE49-F238E27FC236}">
                      <a16:creationId xmlns:a16="http://schemas.microsoft.com/office/drawing/2014/main" id="{A6B1A434-9FAF-F871-794E-E9BF10AA494D}"/>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3B51B7D2-2AAE-76C4-32E5-99429A47AF18}"/>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3AD9476-7C94-9A8B-1678-4C327BF38AF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94CF7D1E-35AE-7E92-EE7F-96BC6C049E6D}"/>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E6CE19C2-1B17-416D-1211-BEE9C627AF16}"/>
                    </a:ext>
                  </a:extLst>
                </p:cNvPr>
                <p:cNvCxnSpPr>
                  <a:cxnSpLocks/>
                </p:cNvCxnSpPr>
                <p:nvPr/>
              </p:nvCxnSpPr>
              <p:spPr>
                <a:xfrm flipV="1">
                  <a:off x="2253162" y="1468013"/>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E1C5317F-318C-4A98-1599-08E60B279987}"/>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72F60F4D-9445-1750-34B3-4F72D7823368}"/>
                    </a:ext>
                  </a:extLst>
                </p:cNvPr>
                <p:cNvCxnSpPr>
                  <a:cxnSpLocks/>
                </p:cNvCxnSpPr>
                <p:nvPr/>
              </p:nvCxnSpPr>
              <p:spPr>
                <a:xfrm rot="5400000">
                  <a:off x="2112712" y="1462419"/>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80" name="Group 479">
                <a:extLst>
                  <a:ext uri="{FF2B5EF4-FFF2-40B4-BE49-F238E27FC236}">
                    <a16:creationId xmlns:a16="http://schemas.microsoft.com/office/drawing/2014/main" id="{4BFFDF0C-7E0B-DF8B-0752-599843DFD108}"/>
                  </a:ext>
                </a:extLst>
              </p:cNvPr>
              <p:cNvGrpSpPr/>
              <p:nvPr/>
            </p:nvGrpSpPr>
            <p:grpSpPr>
              <a:xfrm rot="16200000">
                <a:off x="6146177" y="1835030"/>
                <a:ext cx="526165" cy="228437"/>
                <a:chOff x="2001797" y="1313467"/>
                <a:chExt cx="711571" cy="267985"/>
              </a:xfrm>
            </p:grpSpPr>
            <p:cxnSp>
              <p:nvCxnSpPr>
                <p:cNvPr id="482" name="Straight Connector 481">
                  <a:extLst>
                    <a:ext uri="{FF2B5EF4-FFF2-40B4-BE49-F238E27FC236}">
                      <a16:creationId xmlns:a16="http://schemas.microsoft.com/office/drawing/2014/main" id="{D6C77763-835F-384D-831C-66A056AF1139}"/>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F6A766A5-1D8B-C3A9-B2F8-C686B641D41F}"/>
                    </a:ext>
                  </a:extLst>
                </p:cNvPr>
                <p:cNvCxnSpPr>
                  <a:cxnSpLocks/>
                </p:cNvCxnSpPr>
                <p:nvPr/>
              </p:nvCxnSpPr>
              <p:spPr>
                <a:xfrm flipH="1">
                  <a:off x="2255737" y="143676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29406150-E9A2-20C5-8E0F-71E84C40E624}"/>
                    </a:ext>
                  </a:extLst>
                </p:cNvPr>
                <p:cNvCxnSpPr>
                  <a:cxnSpLocks/>
                </p:cNvCxnSpPr>
                <p:nvPr/>
              </p:nvCxnSpPr>
              <p:spPr>
                <a:xfrm flipV="1">
                  <a:off x="2470390" y="1440560"/>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90C0C705-C892-A3EA-8DAC-17DF2494DA0E}"/>
                    </a:ext>
                  </a:extLst>
                </p:cNvPr>
                <p:cNvCxnSpPr>
                  <a:cxnSpLocks/>
                </p:cNvCxnSpPr>
                <p:nvPr/>
              </p:nvCxnSpPr>
              <p:spPr>
                <a:xfrm flipH="1">
                  <a:off x="2255739" y="137245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0913102F-46C3-46B5-B59D-79FADB0D7BE1}"/>
                    </a:ext>
                  </a:extLst>
                </p:cNvPr>
                <p:cNvCxnSpPr>
                  <a:cxnSpLocks/>
                </p:cNvCxnSpPr>
                <p:nvPr/>
              </p:nvCxnSpPr>
              <p:spPr>
                <a:xfrm flipV="1">
                  <a:off x="2253161" y="1441376"/>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68817DC-FF1A-C413-BD95-A18D39EA0D05}"/>
                    </a:ext>
                  </a:extLst>
                </p:cNvPr>
                <p:cNvCxnSpPr>
                  <a:cxnSpLocks/>
                </p:cNvCxnSpPr>
                <p:nvPr/>
              </p:nvCxnSpPr>
              <p:spPr>
                <a:xfrm rot="5400000">
                  <a:off x="2594959" y="145544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6441FF64-2B01-7E9B-CD56-24B79EE19EEF}"/>
                    </a:ext>
                  </a:extLst>
                </p:cNvPr>
                <p:cNvCxnSpPr>
                  <a:cxnSpLocks/>
                </p:cNvCxnSpPr>
                <p:nvPr/>
              </p:nvCxnSpPr>
              <p:spPr>
                <a:xfrm rot="5400000">
                  <a:off x="2125458" y="1457791"/>
                  <a:ext cx="0"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sp>
          <p:nvSpPr>
            <p:cNvPr id="520" name="TextBox 519">
              <a:extLst>
                <a:ext uri="{FF2B5EF4-FFF2-40B4-BE49-F238E27FC236}">
                  <a16:creationId xmlns:a16="http://schemas.microsoft.com/office/drawing/2014/main" id="{17BDC066-7DE3-FF53-C466-B805C837477F}"/>
                </a:ext>
              </a:extLst>
            </p:cNvPr>
            <p:cNvSpPr txBox="1"/>
            <p:nvPr/>
          </p:nvSpPr>
          <p:spPr>
            <a:xfrm>
              <a:off x="6226631" y="1632137"/>
              <a:ext cx="3207940"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200" dirty="0" err="1">
                  <a:solidFill>
                    <a:srgbClr val="E16161"/>
                  </a:solidFill>
                  <a:latin typeface="Avenir Next" panose="020B0503020202020204" pitchFamily="34" charset="0"/>
                </a:rPr>
                <a:t>i</a:t>
              </a:r>
              <a:r>
                <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rPr>
                <a:t>solation transistors</a:t>
              </a:r>
            </a:p>
          </p:txBody>
        </p:sp>
      </p:grpSp>
      <p:grpSp>
        <p:nvGrpSpPr>
          <p:cNvPr id="525" name="Group 524">
            <a:extLst>
              <a:ext uri="{FF2B5EF4-FFF2-40B4-BE49-F238E27FC236}">
                <a16:creationId xmlns:a16="http://schemas.microsoft.com/office/drawing/2014/main" id="{FC754EA4-035F-62F9-9956-8B5E7A2AFE2D}"/>
              </a:ext>
            </a:extLst>
          </p:cNvPr>
          <p:cNvGrpSpPr/>
          <p:nvPr/>
        </p:nvGrpSpPr>
        <p:grpSpPr>
          <a:xfrm>
            <a:off x="1735869" y="2025202"/>
            <a:ext cx="7685780" cy="457200"/>
            <a:chOff x="1735869" y="2025202"/>
            <a:chExt cx="7685780" cy="457200"/>
          </a:xfrm>
        </p:grpSpPr>
        <p:grpSp>
          <p:nvGrpSpPr>
            <p:cNvPr id="524" name="Group 523">
              <a:extLst>
                <a:ext uri="{FF2B5EF4-FFF2-40B4-BE49-F238E27FC236}">
                  <a16:creationId xmlns:a16="http://schemas.microsoft.com/office/drawing/2014/main" id="{294F1EE5-E029-C839-09AE-CD604EB8F0DA}"/>
                </a:ext>
              </a:extLst>
            </p:cNvPr>
            <p:cNvGrpSpPr/>
            <p:nvPr/>
          </p:nvGrpSpPr>
          <p:grpSpPr>
            <a:xfrm>
              <a:off x="1735869" y="2202248"/>
              <a:ext cx="4903097" cy="129425"/>
              <a:chOff x="1735869" y="2202248"/>
              <a:chExt cx="4903097" cy="129425"/>
            </a:xfrm>
          </p:grpSpPr>
          <p:sp>
            <p:nvSpPr>
              <p:cNvPr id="455" name="DRAM">
                <a:extLst>
                  <a:ext uri="{FF2B5EF4-FFF2-40B4-BE49-F238E27FC236}">
                    <a16:creationId xmlns:a16="http://schemas.microsoft.com/office/drawing/2014/main" id="{C80891E2-68C1-55D0-2A66-BB72F349A7D8}"/>
                  </a:ext>
                </a:extLst>
              </p:cNvPr>
              <p:cNvSpPr/>
              <p:nvPr/>
            </p:nvSpPr>
            <p:spPr>
              <a:xfrm rot="5400000">
                <a:off x="1785984"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89" name="Triangle 488">
                <a:extLst>
                  <a:ext uri="{FF2B5EF4-FFF2-40B4-BE49-F238E27FC236}">
                    <a16:creationId xmlns:a16="http://schemas.microsoft.com/office/drawing/2014/main" id="{7672112B-6377-BDEB-BC7C-96CAA5827227}"/>
                  </a:ext>
                </a:extLst>
              </p:cNvPr>
              <p:cNvSpPr/>
              <p:nvPr/>
            </p:nvSpPr>
            <p:spPr>
              <a:xfrm rot="5400000">
                <a:off x="1736968"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DRAM">
                <a:extLst>
                  <a:ext uri="{FF2B5EF4-FFF2-40B4-BE49-F238E27FC236}">
                    <a16:creationId xmlns:a16="http://schemas.microsoft.com/office/drawing/2014/main" id="{2346820B-3BB0-2B35-CE5C-98BF8A20F4FD}"/>
                  </a:ext>
                </a:extLst>
              </p:cNvPr>
              <p:cNvSpPr/>
              <p:nvPr/>
            </p:nvSpPr>
            <p:spPr>
              <a:xfrm rot="5400000">
                <a:off x="3340715"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0" name="Triangle 489">
                <a:extLst>
                  <a:ext uri="{FF2B5EF4-FFF2-40B4-BE49-F238E27FC236}">
                    <a16:creationId xmlns:a16="http://schemas.microsoft.com/office/drawing/2014/main" id="{30CE9415-5B5B-400C-1188-44883F8AC410}"/>
                  </a:ext>
                </a:extLst>
              </p:cNvPr>
              <p:cNvSpPr/>
              <p:nvPr/>
            </p:nvSpPr>
            <p:spPr>
              <a:xfrm rot="5400000">
                <a:off x="3293844"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DRAM">
                <a:extLst>
                  <a:ext uri="{FF2B5EF4-FFF2-40B4-BE49-F238E27FC236}">
                    <a16:creationId xmlns:a16="http://schemas.microsoft.com/office/drawing/2014/main" id="{5CC7670B-B5B2-2A8C-486B-D178BE3A19DD}"/>
                  </a:ext>
                </a:extLst>
              </p:cNvPr>
              <p:cNvSpPr/>
              <p:nvPr/>
            </p:nvSpPr>
            <p:spPr>
              <a:xfrm rot="5400000">
                <a:off x="4914298"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1" name="Triangle 490">
                <a:extLst>
                  <a:ext uri="{FF2B5EF4-FFF2-40B4-BE49-F238E27FC236}">
                    <a16:creationId xmlns:a16="http://schemas.microsoft.com/office/drawing/2014/main" id="{365B1E87-D1D7-AB94-A4DD-12877B56CAB3}"/>
                  </a:ext>
                </a:extLst>
              </p:cNvPr>
              <p:cNvSpPr/>
              <p:nvPr/>
            </p:nvSpPr>
            <p:spPr>
              <a:xfrm rot="5400000">
                <a:off x="4864189"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DRAM">
                <a:extLst>
                  <a:ext uri="{FF2B5EF4-FFF2-40B4-BE49-F238E27FC236}">
                    <a16:creationId xmlns:a16="http://schemas.microsoft.com/office/drawing/2014/main" id="{A451B454-A1E3-24A1-6092-986A1BE62441}"/>
                  </a:ext>
                </a:extLst>
              </p:cNvPr>
              <p:cNvSpPr/>
              <p:nvPr/>
            </p:nvSpPr>
            <p:spPr>
              <a:xfrm rot="5400000">
                <a:off x="6459602"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2" name="Triangle 491">
                <a:extLst>
                  <a:ext uri="{FF2B5EF4-FFF2-40B4-BE49-F238E27FC236}">
                    <a16:creationId xmlns:a16="http://schemas.microsoft.com/office/drawing/2014/main" id="{477250CC-01CB-0C6E-FDB3-8858BCD6932C}"/>
                  </a:ext>
                </a:extLst>
              </p:cNvPr>
              <p:cNvSpPr/>
              <p:nvPr/>
            </p:nvSpPr>
            <p:spPr>
              <a:xfrm rot="5400000">
                <a:off x="6416352"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2" name="TextBox 521">
              <a:extLst>
                <a:ext uri="{FF2B5EF4-FFF2-40B4-BE49-F238E27FC236}">
                  <a16:creationId xmlns:a16="http://schemas.microsoft.com/office/drawing/2014/main" id="{BA9BC4C1-D411-D6C5-0E9D-D04668B029EE}"/>
                </a:ext>
              </a:extLst>
            </p:cNvPr>
            <p:cNvSpPr txBox="1"/>
            <p:nvPr/>
          </p:nvSpPr>
          <p:spPr>
            <a:xfrm>
              <a:off x="6263422" y="2025202"/>
              <a:ext cx="315822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200" dirty="0">
                  <a:solidFill>
                    <a:srgbClr val="E16161"/>
                  </a:solidFill>
                  <a:latin typeface="Avenir Next" panose="020B0503020202020204" pitchFamily="34" charset="0"/>
                </a:rPr>
                <a:t>row decoder latch</a:t>
              </a:r>
              <a:endPar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endParaRPr>
            </a:p>
          </p:txBody>
        </p:sp>
      </p:grpSp>
    </p:spTree>
    <p:extLst>
      <p:ext uri="{BB962C8B-B14F-4D97-AF65-F5344CB8AC3E}">
        <p14:creationId xmlns:p14="http://schemas.microsoft.com/office/powerpoint/2010/main" val="3705617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26"/>
                                        </p:tgtEl>
                                        <p:attrNameLst>
                                          <p:attrName>style.visibility</p:attrName>
                                        </p:attrNameLst>
                                      </p:cBhvr>
                                      <p:to>
                                        <p:strVal val="visible"/>
                                      </p:to>
                                    </p:set>
                                    <p:animEffect transition="in" filter="fade">
                                      <p:cBhvr>
                                        <p:cTn id="7" dur="500"/>
                                        <p:tgtEl>
                                          <p:spTgt spid="52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25"/>
                                        </p:tgtEl>
                                        <p:attrNameLst>
                                          <p:attrName>style.visibility</p:attrName>
                                        </p:attrNameLst>
                                      </p:cBhvr>
                                      <p:to>
                                        <p:strVal val="visible"/>
                                      </p:to>
                                    </p:set>
                                    <p:animEffect transition="in" filter="fade">
                                      <p:cBhvr>
                                        <p:cTn id="12" dur="500"/>
                                        <p:tgtEl>
                                          <p:spTgt spid="52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27"/>
                                        </p:tgtEl>
                                        <p:attrNameLst>
                                          <p:attrName>style.visibility</p:attrName>
                                        </p:attrNameLst>
                                      </p:cBhvr>
                                      <p:to>
                                        <p:strVal val="visible"/>
                                      </p:to>
                                    </p:set>
                                    <p:animEffect transition="in" filter="fade">
                                      <p:cBhvr>
                                        <p:cTn id="17" dur="500"/>
                                        <p:tgtEl>
                                          <p:spTgt spid="52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528"/>
                                        </p:tgtEl>
                                        <p:attrNameLst>
                                          <p:attrName>style.visibility</p:attrName>
                                        </p:attrNameLst>
                                      </p:cBhvr>
                                      <p:to>
                                        <p:strVal val="visible"/>
                                      </p:to>
                                    </p:set>
                                    <p:animEffect transition="in" filter="fade">
                                      <p:cBhvr>
                                        <p:cTn id="22" dur="500"/>
                                        <p:tgtEl>
                                          <p:spTgt spid="5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Moving Data Across Mats</a:t>
            </a:r>
          </a:p>
        </p:txBody>
      </p:sp>
      <p:grpSp>
        <p:nvGrpSpPr>
          <p:cNvPr id="3" name="Group 2">
            <a:extLst>
              <a:ext uri="{FF2B5EF4-FFF2-40B4-BE49-F238E27FC236}">
                <a16:creationId xmlns:a16="http://schemas.microsoft.com/office/drawing/2014/main" id="{A82FD43A-3278-1DA7-F517-FB2A43E96832}"/>
              </a:ext>
            </a:extLst>
          </p:cNvPr>
          <p:cNvGrpSpPr/>
          <p:nvPr/>
        </p:nvGrpSpPr>
        <p:grpSpPr>
          <a:xfrm>
            <a:off x="1734836" y="2404844"/>
            <a:ext cx="1414038" cy="1414038"/>
            <a:chOff x="4876800" y="1600199"/>
            <a:chExt cx="2819401" cy="2819401"/>
          </a:xfrm>
        </p:grpSpPr>
        <p:grpSp>
          <p:nvGrpSpPr>
            <p:cNvPr id="13" name="Group 12">
              <a:extLst>
                <a:ext uri="{FF2B5EF4-FFF2-40B4-BE49-F238E27FC236}">
                  <a16:creationId xmlns:a16="http://schemas.microsoft.com/office/drawing/2014/main" id="{E99E7E8A-FE00-8AE5-D721-F1116F76AA56}"/>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298E0214-9BCA-E990-048D-FD328166682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 name="DRAM">
                <a:extLst>
                  <a:ext uri="{FF2B5EF4-FFF2-40B4-BE49-F238E27FC236}">
                    <a16:creationId xmlns:a16="http://schemas.microsoft.com/office/drawing/2014/main" id="{13136B58-D80B-77CB-B7E4-DF2B531D498B}"/>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050E7E5E-4CFA-D987-998A-AFC31E679A1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E9BF7E1B-D939-3D4D-A2F5-8D3E76614B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62072844-BB60-B0A9-AA14-89B5E45C750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4" name="Group 13">
              <a:extLst>
                <a:ext uri="{FF2B5EF4-FFF2-40B4-BE49-F238E27FC236}">
                  <a16:creationId xmlns:a16="http://schemas.microsoft.com/office/drawing/2014/main" id="{408CA42F-AC6D-2060-4E4D-4ABCE271B370}"/>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8428DF61-7CA9-76FD-A59F-61825302CD0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19D6CBAE-D6CB-8769-75D4-FD805AF9CA6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D0722138-7E03-34AF-422E-65001991758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38B7E10E-918C-0D7C-CD3C-BD0A8C25DD1B}"/>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16639118-4C1C-7720-20FA-AEB297EAF8D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grpSp>
        <p:grpSp>
          <p:nvGrpSpPr>
            <p:cNvPr id="15" name="Group 14">
              <a:extLst>
                <a:ext uri="{FF2B5EF4-FFF2-40B4-BE49-F238E27FC236}">
                  <a16:creationId xmlns:a16="http://schemas.microsoft.com/office/drawing/2014/main" id="{764C97C7-6C6D-7B25-5E97-7B0D594E67C7}"/>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BB274D87-6CC5-E2D8-439F-4F3FFD01BFF7}"/>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DD07DA0-AD73-0AFB-FB8E-B1D95D9FA33D}"/>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C4C7E66C-1FE8-00E2-1DBF-F6C5C5C14BDE}"/>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801FAEC7-F6A4-98D1-AFD7-2BCEF351DD1D}"/>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FE2BA38F-775E-CBEC-D140-6EF77D614CDF}"/>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CC2DEDBA-F5BE-B095-498A-5D047265BC5D}"/>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3DEDC3AF-7DDD-D975-A3FD-15CCA6A44F81}"/>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9A0995C7-76DC-78D8-2038-F54188EACE9F}"/>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89F5D98-94C9-8A74-0399-C2886B94C89E}"/>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A9CFB171-2A43-30A0-BCED-F7BB858035CF}"/>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9BD2673-B188-D184-8AC4-F882F290BFA5}"/>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0AFCC473-9DB5-A891-14E3-8F5132DCBB96}"/>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2200FA58-F881-1601-F885-73D195B7C71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854ADDCE-E891-5E18-3F86-A9680AC6A62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70DA7459-04C4-771D-C8E7-B7B72E0CA886}"/>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C608C1BE-0889-D338-89A1-9300576BD070}"/>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7421EA12-7FA6-6018-AB28-DCF57EFA96D6}"/>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02397864-4721-E866-3EEC-3DE15CFBE11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CBF762D1-699D-9270-35C8-CCEA516DC58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5114B6DD-652E-ED47-B6A6-CD0A940A67C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2EF2F25C-EDE0-56B0-0C74-45B3479C83C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24BCC5C-6C08-3E8F-116B-B285DA0808B6}"/>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F3EE3905-AF01-EE4F-EDBD-2E34417F31CE}"/>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95614820-B89F-8B2C-1B1A-257CC3A045E6}"/>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4ED2B818-1E87-389E-D7BE-7762CEDD5576}"/>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D78E1194-98C3-FFD1-DDD9-9ABB830B28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24C9EF06-4370-6778-ABF6-07F1262A798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B6486F34-408B-9C87-B310-C221B75BDF34}"/>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595926EB-F5F7-5C49-8024-52351C5518D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4EB5A3FF-6225-72DA-2AE5-8E6A15321C9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BAB58AA8-A254-6366-790A-270347B968C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3C8CC6A9-2D21-14AF-47C9-A503B234517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FA27E60E-4944-9323-2C02-4A3E156FA2F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5C771764-9EB5-A92D-0F70-2E30C152AB7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328CED81-339D-EB0E-4CB4-2C4880F6F17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9F6CB433-18DB-B1B3-7C34-7D75C1AAEE9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 name="Oval 42">
                <a:extLst>
                  <a:ext uri="{FF2B5EF4-FFF2-40B4-BE49-F238E27FC236}">
                    <a16:creationId xmlns:a16="http://schemas.microsoft.com/office/drawing/2014/main" id="{8393CFEC-EFA0-F0E3-061B-117760DB095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64" name="Group 63">
            <a:extLst>
              <a:ext uri="{FF2B5EF4-FFF2-40B4-BE49-F238E27FC236}">
                <a16:creationId xmlns:a16="http://schemas.microsoft.com/office/drawing/2014/main" id="{D18E07A0-B9F6-3161-11CE-4BF557517F59}"/>
              </a:ext>
            </a:extLst>
          </p:cNvPr>
          <p:cNvGrpSpPr/>
          <p:nvPr/>
        </p:nvGrpSpPr>
        <p:grpSpPr>
          <a:xfrm>
            <a:off x="3292364" y="2404844"/>
            <a:ext cx="1414038" cy="1414038"/>
            <a:chOff x="4876800" y="1600199"/>
            <a:chExt cx="2819401" cy="2819401"/>
          </a:xfrm>
        </p:grpSpPr>
        <p:grpSp>
          <p:nvGrpSpPr>
            <p:cNvPr id="65" name="Group 64">
              <a:extLst>
                <a:ext uri="{FF2B5EF4-FFF2-40B4-BE49-F238E27FC236}">
                  <a16:creationId xmlns:a16="http://schemas.microsoft.com/office/drawing/2014/main" id="{2F0DF2D2-DA2A-BCF4-4C1D-58E052D04EBF}"/>
                </a:ext>
              </a:extLst>
            </p:cNvPr>
            <p:cNvGrpSpPr/>
            <p:nvPr/>
          </p:nvGrpSpPr>
          <p:grpSpPr>
            <a:xfrm>
              <a:off x="5486400" y="3962400"/>
              <a:ext cx="2209800" cy="457200"/>
              <a:chOff x="5486400" y="3962400"/>
              <a:chExt cx="2209800" cy="457200"/>
            </a:xfrm>
          </p:grpSpPr>
          <p:sp>
            <p:nvSpPr>
              <p:cNvPr id="110" name="DRAM">
                <a:extLst>
                  <a:ext uri="{FF2B5EF4-FFF2-40B4-BE49-F238E27FC236}">
                    <a16:creationId xmlns:a16="http://schemas.microsoft.com/office/drawing/2014/main" id="{87341B00-F32E-63E5-5E70-887D154AC19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1" name="DRAM">
                <a:extLst>
                  <a:ext uri="{FF2B5EF4-FFF2-40B4-BE49-F238E27FC236}">
                    <a16:creationId xmlns:a16="http://schemas.microsoft.com/office/drawing/2014/main" id="{14B81951-1F06-5A21-642D-93FD9C55CB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2" name="DRAM">
                <a:extLst>
                  <a:ext uri="{FF2B5EF4-FFF2-40B4-BE49-F238E27FC236}">
                    <a16:creationId xmlns:a16="http://schemas.microsoft.com/office/drawing/2014/main" id="{B14A978B-247F-19AA-82AB-EC9D5008CBE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3" name="DRAM">
                <a:extLst>
                  <a:ext uri="{FF2B5EF4-FFF2-40B4-BE49-F238E27FC236}">
                    <a16:creationId xmlns:a16="http://schemas.microsoft.com/office/drawing/2014/main" id="{87D296C2-976D-1ABB-3675-B4CA3B2B74A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4" name="DRAM">
                <a:extLst>
                  <a:ext uri="{FF2B5EF4-FFF2-40B4-BE49-F238E27FC236}">
                    <a16:creationId xmlns:a16="http://schemas.microsoft.com/office/drawing/2014/main" id="{99B70B23-5664-5B51-D2B0-E5B5A8F99B0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 name="Group 65">
              <a:extLst>
                <a:ext uri="{FF2B5EF4-FFF2-40B4-BE49-F238E27FC236}">
                  <a16:creationId xmlns:a16="http://schemas.microsoft.com/office/drawing/2014/main" id="{2A6BADC1-0AE9-20D8-DDE1-252172B9975A}"/>
                </a:ext>
              </a:extLst>
            </p:cNvPr>
            <p:cNvGrpSpPr/>
            <p:nvPr/>
          </p:nvGrpSpPr>
          <p:grpSpPr>
            <a:xfrm>
              <a:off x="4876800" y="1600200"/>
              <a:ext cx="457200" cy="2209800"/>
              <a:chOff x="4876800" y="1600200"/>
              <a:chExt cx="457200" cy="2209800"/>
            </a:xfrm>
          </p:grpSpPr>
          <p:sp>
            <p:nvSpPr>
              <p:cNvPr id="105" name="DRAM">
                <a:extLst>
                  <a:ext uri="{FF2B5EF4-FFF2-40B4-BE49-F238E27FC236}">
                    <a16:creationId xmlns:a16="http://schemas.microsoft.com/office/drawing/2014/main" id="{DDCA578A-D1A9-3A94-F787-45D64E90D58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930C93C9-27CE-453D-10F2-AAE8A954181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E63B6B3-967B-23F4-E9BE-F0DFC1D177E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5AAB2302-8D86-D740-F46E-3ACE6E64941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30004C9A-6054-A6D2-3078-0A545E661E2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7" name="Group 66">
              <a:extLst>
                <a:ext uri="{FF2B5EF4-FFF2-40B4-BE49-F238E27FC236}">
                  <a16:creationId xmlns:a16="http://schemas.microsoft.com/office/drawing/2014/main" id="{3A69A455-64D7-3C98-6D76-A9EF0FDB9A40}"/>
                </a:ext>
              </a:extLst>
            </p:cNvPr>
            <p:cNvGrpSpPr/>
            <p:nvPr/>
          </p:nvGrpSpPr>
          <p:grpSpPr>
            <a:xfrm>
              <a:off x="5676900" y="1600199"/>
              <a:ext cx="1828800" cy="2362201"/>
              <a:chOff x="5676900" y="1170708"/>
              <a:chExt cx="1828800" cy="2791692"/>
            </a:xfrm>
          </p:grpSpPr>
          <p:cxnSp>
            <p:nvCxnSpPr>
              <p:cNvPr id="100" name="Straight Connector 99">
                <a:extLst>
                  <a:ext uri="{FF2B5EF4-FFF2-40B4-BE49-F238E27FC236}">
                    <a16:creationId xmlns:a16="http://schemas.microsoft.com/office/drawing/2014/main" id="{C992C460-A928-F2A5-3DBB-F5A6A6E4BD97}"/>
                  </a:ext>
                </a:extLst>
              </p:cNvPr>
              <p:cNvCxnSpPr>
                <a:cxnSpLocks/>
                <a:stCxn id="70" idx="0"/>
                <a:endCxn id="110"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D516655-5B21-FDA2-9D6F-445C3C23F644}"/>
                  </a:ext>
                </a:extLst>
              </p:cNvPr>
              <p:cNvCxnSpPr>
                <a:cxnSpLocks/>
                <a:stCxn id="72" idx="0"/>
                <a:endCxn id="112"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97580EF-2C2B-DC67-569C-D0928235C196}"/>
                  </a:ext>
                </a:extLst>
              </p:cNvPr>
              <p:cNvCxnSpPr>
                <a:cxnSpLocks/>
                <a:stCxn id="73" idx="0"/>
                <a:endCxn id="113"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95680FE-7867-D986-8855-6FF989F584E4}"/>
                  </a:ext>
                </a:extLst>
              </p:cNvPr>
              <p:cNvCxnSpPr>
                <a:cxnSpLocks/>
                <a:stCxn id="74" idx="0"/>
                <a:endCxn id="114"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2807942-FFE0-2DFE-CDB3-CB30A27E65CB}"/>
                  </a:ext>
                </a:extLst>
              </p:cNvPr>
              <p:cNvCxnSpPr>
                <a:cxnSpLocks/>
                <a:stCxn id="71" idx="0"/>
                <a:endCxn id="111"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9EB950DF-0B4C-0F23-7906-C99346F85E7D}"/>
                </a:ext>
              </a:extLst>
            </p:cNvPr>
            <p:cNvGrpSpPr/>
            <p:nvPr/>
          </p:nvGrpSpPr>
          <p:grpSpPr>
            <a:xfrm>
              <a:off x="5334000" y="1790700"/>
              <a:ext cx="2362201" cy="1828800"/>
              <a:chOff x="5333998" y="1790700"/>
              <a:chExt cx="2791691" cy="1828800"/>
            </a:xfrm>
          </p:grpSpPr>
          <p:cxnSp>
            <p:nvCxnSpPr>
              <p:cNvPr id="95" name="Straight Connector 94">
                <a:extLst>
                  <a:ext uri="{FF2B5EF4-FFF2-40B4-BE49-F238E27FC236}">
                    <a16:creationId xmlns:a16="http://schemas.microsoft.com/office/drawing/2014/main" id="{5D31620E-E97A-E448-1154-7B229A3B8A67}"/>
                  </a:ext>
                </a:extLst>
              </p:cNvPr>
              <p:cNvCxnSpPr>
                <a:cxnSpLocks/>
                <a:stCxn id="74" idx="6"/>
                <a:endCxn id="105"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D916C58-1981-61F0-1F07-F5F29AE7D823}"/>
                  </a:ext>
                </a:extLst>
              </p:cNvPr>
              <p:cNvCxnSpPr>
                <a:cxnSpLocks/>
                <a:stCxn id="79" idx="6"/>
                <a:endCxn id="106"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9A98748-D5A8-2A6E-6725-FE2E403C6FED}"/>
                  </a:ext>
                </a:extLst>
              </p:cNvPr>
              <p:cNvCxnSpPr>
                <a:cxnSpLocks/>
                <a:endCxn id="107"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CA4906D-1EF0-3F2D-62E6-FAC78377461D}"/>
                  </a:ext>
                </a:extLst>
              </p:cNvPr>
              <p:cNvCxnSpPr>
                <a:cxnSpLocks/>
                <a:stCxn id="89" idx="6"/>
                <a:endCxn id="108"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3D822DB-7C84-298A-A65C-977A38DE9C1D}"/>
                  </a:ext>
                </a:extLst>
              </p:cNvPr>
              <p:cNvCxnSpPr>
                <a:cxnSpLocks/>
                <a:stCxn id="94" idx="6"/>
                <a:endCxn id="109"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D166CF74-BA69-DB0C-0852-A104FDC6088F}"/>
                </a:ext>
              </a:extLst>
            </p:cNvPr>
            <p:cNvGrpSpPr/>
            <p:nvPr/>
          </p:nvGrpSpPr>
          <p:grpSpPr>
            <a:xfrm>
              <a:off x="5486400" y="1600200"/>
              <a:ext cx="2209800" cy="2209800"/>
              <a:chOff x="5486400" y="1600200"/>
              <a:chExt cx="2209800" cy="2209800"/>
            </a:xfrm>
          </p:grpSpPr>
          <p:sp>
            <p:nvSpPr>
              <p:cNvPr id="70" name="Oval 69">
                <a:extLst>
                  <a:ext uri="{FF2B5EF4-FFF2-40B4-BE49-F238E27FC236}">
                    <a16:creationId xmlns:a16="http://schemas.microsoft.com/office/drawing/2014/main" id="{DDF3F150-9FB3-DFBB-0679-C80A677A250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C11C1B19-46C0-D3CF-EF0C-305A6F3D2FF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AA4A1D33-C21B-3250-FAA3-A50A74F203E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887C6319-5CEC-4638-2A5D-AE16955770CD}"/>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6B051FAF-736D-E2E6-66D4-C34DD6C767A5}"/>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DD6E47A5-EAD6-FD79-43B8-B1B263DA6B7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3C0BC89B-9DC3-B71C-95D0-4B23D9C2A6B0}"/>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38C85D6C-8564-57B3-2F00-4F3B52ACD43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7566A891-5AF3-28D8-3630-F43D7A388CD5}"/>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4826FAD3-177D-51AD-F1C8-386A0BCE59FF}"/>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C4A83AD4-0D70-8EB2-EDA2-D5C3A5AD950D}"/>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6452DB36-49DC-A14E-AA6E-EB9CDED66C0F}"/>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77105C97-5552-5189-C92D-DB746ABCF0EF}"/>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F97C2F56-33B3-A298-710A-0826FBA45E8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A20F7DDD-0DC3-8D93-FAB3-4707608465C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98BDF1FF-8CDE-B08E-0B58-B384115F3437}"/>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EAE74374-01A1-C5E8-D3B8-270153BC90A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EB848FB2-16CA-1CCC-6F68-20641E8E99A1}"/>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DE7FDACB-7AA7-7EBA-505B-8D93ADBA0E5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A398C955-C910-22C7-703F-03E07EBE01A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0" name="Oval 89">
                <a:extLst>
                  <a:ext uri="{FF2B5EF4-FFF2-40B4-BE49-F238E27FC236}">
                    <a16:creationId xmlns:a16="http://schemas.microsoft.com/office/drawing/2014/main" id="{504FEB88-B7BB-DDA0-4230-B58367291432}"/>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1" name="Oval 90">
                <a:extLst>
                  <a:ext uri="{FF2B5EF4-FFF2-40B4-BE49-F238E27FC236}">
                    <a16:creationId xmlns:a16="http://schemas.microsoft.com/office/drawing/2014/main" id="{E1DBEF38-2810-3F68-C99E-99760652CFAE}"/>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2" name="Oval 91">
                <a:extLst>
                  <a:ext uri="{FF2B5EF4-FFF2-40B4-BE49-F238E27FC236}">
                    <a16:creationId xmlns:a16="http://schemas.microsoft.com/office/drawing/2014/main" id="{BAF701D9-E9CC-9EAE-5645-3731F8AD4C16}"/>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3" name="Oval 92">
                <a:extLst>
                  <a:ext uri="{FF2B5EF4-FFF2-40B4-BE49-F238E27FC236}">
                    <a16:creationId xmlns:a16="http://schemas.microsoft.com/office/drawing/2014/main" id="{5AE66BBC-B5A7-F93D-1AAE-46BE58799DF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4" name="Oval 93">
                <a:extLst>
                  <a:ext uri="{FF2B5EF4-FFF2-40B4-BE49-F238E27FC236}">
                    <a16:creationId xmlns:a16="http://schemas.microsoft.com/office/drawing/2014/main" id="{3936BCB3-FAEC-1D31-1DBF-51074A54195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5" name="Group 114">
            <a:extLst>
              <a:ext uri="{FF2B5EF4-FFF2-40B4-BE49-F238E27FC236}">
                <a16:creationId xmlns:a16="http://schemas.microsoft.com/office/drawing/2014/main" id="{4F03F0AF-2B9D-F5B3-A3DA-A6EFFF21AC4A}"/>
              </a:ext>
            </a:extLst>
          </p:cNvPr>
          <p:cNvGrpSpPr/>
          <p:nvPr/>
        </p:nvGrpSpPr>
        <p:grpSpPr>
          <a:xfrm>
            <a:off x="4859036" y="2404844"/>
            <a:ext cx="1414038" cy="1414038"/>
            <a:chOff x="4876800" y="1600199"/>
            <a:chExt cx="2819401" cy="2819401"/>
          </a:xfrm>
        </p:grpSpPr>
        <p:grpSp>
          <p:nvGrpSpPr>
            <p:cNvPr id="116" name="Group 115">
              <a:extLst>
                <a:ext uri="{FF2B5EF4-FFF2-40B4-BE49-F238E27FC236}">
                  <a16:creationId xmlns:a16="http://schemas.microsoft.com/office/drawing/2014/main" id="{B503A83B-8376-94A7-5D63-B9CE832D6A1E}"/>
                </a:ext>
              </a:extLst>
            </p:cNvPr>
            <p:cNvGrpSpPr/>
            <p:nvPr/>
          </p:nvGrpSpPr>
          <p:grpSpPr>
            <a:xfrm>
              <a:off x="5486400" y="3962400"/>
              <a:ext cx="2209800" cy="457200"/>
              <a:chOff x="5486400" y="3962400"/>
              <a:chExt cx="2209800" cy="457200"/>
            </a:xfrm>
          </p:grpSpPr>
          <p:sp>
            <p:nvSpPr>
              <p:cNvPr id="161" name="DRAM">
                <a:extLst>
                  <a:ext uri="{FF2B5EF4-FFF2-40B4-BE49-F238E27FC236}">
                    <a16:creationId xmlns:a16="http://schemas.microsoft.com/office/drawing/2014/main" id="{7F1500E3-136B-F64F-E10C-3E118827FE5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2" name="DRAM">
                <a:extLst>
                  <a:ext uri="{FF2B5EF4-FFF2-40B4-BE49-F238E27FC236}">
                    <a16:creationId xmlns:a16="http://schemas.microsoft.com/office/drawing/2014/main" id="{1E3CAC27-81D8-5A73-0C57-3224C9F0714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3" name="DRAM">
                <a:extLst>
                  <a:ext uri="{FF2B5EF4-FFF2-40B4-BE49-F238E27FC236}">
                    <a16:creationId xmlns:a16="http://schemas.microsoft.com/office/drawing/2014/main" id="{DE5C31B0-6F46-F76C-9C74-42443936702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4" name="DRAM">
                <a:extLst>
                  <a:ext uri="{FF2B5EF4-FFF2-40B4-BE49-F238E27FC236}">
                    <a16:creationId xmlns:a16="http://schemas.microsoft.com/office/drawing/2014/main" id="{6BE24405-125A-B1E5-C7EA-D43A43EC107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5" name="DRAM">
                <a:extLst>
                  <a:ext uri="{FF2B5EF4-FFF2-40B4-BE49-F238E27FC236}">
                    <a16:creationId xmlns:a16="http://schemas.microsoft.com/office/drawing/2014/main" id="{6E5066D5-210C-D80F-F7CA-68A65A7C693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7" name="Group 116">
              <a:extLst>
                <a:ext uri="{FF2B5EF4-FFF2-40B4-BE49-F238E27FC236}">
                  <a16:creationId xmlns:a16="http://schemas.microsoft.com/office/drawing/2014/main" id="{272C9C77-1E9F-DB77-BC85-C3B863F6E1F8}"/>
                </a:ext>
              </a:extLst>
            </p:cNvPr>
            <p:cNvGrpSpPr/>
            <p:nvPr/>
          </p:nvGrpSpPr>
          <p:grpSpPr>
            <a:xfrm>
              <a:off x="4876800" y="1600200"/>
              <a:ext cx="457200" cy="2209800"/>
              <a:chOff x="4876800" y="1600200"/>
              <a:chExt cx="457200" cy="2209800"/>
            </a:xfrm>
          </p:grpSpPr>
          <p:sp>
            <p:nvSpPr>
              <p:cNvPr id="156" name="DRAM">
                <a:extLst>
                  <a:ext uri="{FF2B5EF4-FFF2-40B4-BE49-F238E27FC236}">
                    <a16:creationId xmlns:a16="http://schemas.microsoft.com/office/drawing/2014/main" id="{62F34B16-A963-6AEA-8512-547F3960395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643544B3-CA63-67B8-E5D0-77615A4F1B61}"/>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BC639314-A383-D095-2A99-91ADDBF45CFB}"/>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655D2F0E-3EBE-418F-55C7-0DF86EFCB7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46E0DED4-D8BA-F33B-E583-DED8FE5A87F5}"/>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8" name="Group 117">
              <a:extLst>
                <a:ext uri="{FF2B5EF4-FFF2-40B4-BE49-F238E27FC236}">
                  <a16:creationId xmlns:a16="http://schemas.microsoft.com/office/drawing/2014/main" id="{D0DBA689-9671-6B51-8103-7A929BF28329}"/>
                </a:ext>
              </a:extLst>
            </p:cNvPr>
            <p:cNvGrpSpPr/>
            <p:nvPr/>
          </p:nvGrpSpPr>
          <p:grpSpPr>
            <a:xfrm>
              <a:off x="5676900" y="1600199"/>
              <a:ext cx="1828800" cy="2362201"/>
              <a:chOff x="5676900" y="1170708"/>
              <a:chExt cx="1828800" cy="2791692"/>
            </a:xfrm>
          </p:grpSpPr>
          <p:cxnSp>
            <p:nvCxnSpPr>
              <p:cNvPr id="151" name="Straight Connector 150">
                <a:extLst>
                  <a:ext uri="{FF2B5EF4-FFF2-40B4-BE49-F238E27FC236}">
                    <a16:creationId xmlns:a16="http://schemas.microsoft.com/office/drawing/2014/main" id="{5E5BA3A4-3C11-5873-E727-27EB6786FBE2}"/>
                  </a:ext>
                </a:extLst>
              </p:cNvPr>
              <p:cNvCxnSpPr>
                <a:cxnSpLocks/>
                <a:stCxn id="121" idx="0"/>
                <a:endCxn id="161"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B17CE286-6B95-4177-419C-4B11306E34B3}"/>
                  </a:ext>
                </a:extLst>
              </p:cNvPr>
              <p:cNvCxnSpPr>
                <a:cxnSpLocks/>
                <a:stCxn id="123" idx="0"/>
                <a:endCxn id="163"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617E350C-262E-C184-FA26-CD01521AAC64}"/>
                  </a:ext>
                </a:extLst>
              </p:cNvPr>
              <p:cNvCxnSpPr>
                <a:cxnSpLocks/>
                <a:stCxn id="124" idx="0"/>
                <a:endCxn id="164"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ADED7E1A-8EF6-73AF-BEBB-3E2DFAA53D10}"/>
                  </a:ext>
                </a:extLst>
              </p:cNvPr>
              <p:cNvCxnSpPr>
                <a:cxnSpLocks/>
                <a:stCxn id="125" idx="0"/>
                <a:endCxn id="165"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8386B09-1328-3FED-EEB5-1716F55AACDA}"/>
                  </a:ext>
                </a:extLst>
              </p:cNvPr>
              <p:cNvCxnSpPr>
                <a:cxnSpLocks/>
                <a:stCxn id="122" idx="0"/>
                <a:endCxn id="162"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E8C79089-AC95-579E-C9C6-5E5686C528DB}"/>
                </a:ext>
              </a:extLst>
            </p:cNvPr>
            <p:cNvGrpSpPr/>
            <p:nvPr/>
          </p:nvGrpSpPr>
          <p:grpSpPr>
            <a:xfrm>
              <a:off x="5334000" y="1790700"/>
              <a:ext cx="2362201" cy="1828800"/>
              <a:chOff x="5333998" y="1790700"/>
              <a:chExt cx="2791691" cy="1828800"/>
            </a:xfrm>
          </p:grpSpPr>
          <p:cxnSp>
            <p:nvCxnSpPr>
              <p:cNvPr id="146" name="Straight Connector 145">
                <a:extLst>
                  <a:ext uri="{FF2B5EF4-FFF2-40B4-BE49-F238E27FC236}">
                    <a16:creationId xmlns:a16="http://schemas.microsoft.com/office/drawing/2014/main" id="{9D91B128-0BC3-AADD-608F-6B5FA86731CE}"/>
                  </a:ext>
                </a:extLst>
              </p:cNvPr>
              <p:cNvCxnSpPr>
                <a:cxnSpLocks/>
                <a:stCxn id="125" idx="6"/>
                <a:endCxn id="156"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434CD7A-3DDD-C6FA-483F-E97B22E810C2}"/>
                  </a:ext>
                </a:extLst>
              </p:cNvPr>
              <p:cNvCxnSpPr>
                <a:cxnSpLocks/>
                <a:stCxn id="130" idx="6"/>
                <a:endCxn id="157"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725E034E-CE22-2D60-B949-E74472644BBF}"/>
                  </a:ext>
                </a:extLst>
              </p:cNvPr>
              <p:cNvCxnSpPr>
                <a:cxnSpLocks/>
                <a:stCxn id="135" idx="6"/>
                <a:endCxn id="158"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E5F00080-D1E6-8266-4A46-3906C33B858F}"/>
                  </a:ext>
                </a:extLst>
              </p:cNvPr>
              <p:cNvCxnSpPr>
                <a:cxnSpLocks/>
                <a:stCxn id="140" idx="6"/>
                <a:endCxn id="159"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68C17689-F60D-4A84-684E-63081C4FA68A}"/>
                  </a:ext>
                </a:extLst>
              </p:cNvPr>
              <p:cNvCxnSpPr>
                <a:cxnSpLocks/>
                <a:stCxn id="145" idx="6"/>
                <a:endCxn id="160"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0" name="Group 119">
              <a:extLst>
                <a:ext uri="{FF2B5EF4-FFF2-40B4-BE49-F238E27FC236}">
                  <a16:creationId xmlns:a16="http://schemas.microsoft.com/office/drawing/2014/main" id="{6860A47C-30D9-6645-B439-42D3DD6B7EBC}"/>
                </a:ext>
              </a:extLst>
            </p:cNvPr>
            <p:cNvGrpSpPr/>
            <p:nvPr/>
          </p:nvGrpSpPr>
          <p:grpSpPr>
            <a:xfrm>
              <a:off x="5486400" y="1600200"/>
              <a:ext cx="2209800" cy="2209800"/>
              <a:chOff x="5486400" y="1600200"/>
              <a:chExt cx="2209800" cy="2209800"/>
            </a:xfrm>
          </p:grpSpPr>
          <p:sp>
            <p:nvSpPr>
              <p:cNvPr id="121" name="Oval 120">
                <a:extLst>
                  <a:ext uri="{FF2B5EF4-FFF2-40B4-BE49-F238E27FC236}">
                    <a16:creationId xmlns:a16="http://schemas.microsoft.com/office/drawing/2014/main" id="{DB6313FD-E80C-8C49-BB91-7B44A429BC5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EC6357A9-18AB-3955-920B-2A84EC42B67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24A5AC04-C044-A6A8-38D2-5F0A8866049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F936BD68-9176-ED3C-358E-2EFC4F70D7EE}"/>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A48B0853-2929-BB88-4E73-0C6B7FC18888}"/>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0677050D-BFD4-1C29-3F79-34167BE70832}"/>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396D7702-F9C9-F9D5-3157-2DCE33BEBA5F}"/>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9D230F03-3B03-C2CB-952E-2A751337E0E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2EC05D65-B26A-60FF-671C-AF904BCB9EC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EC2B66E0-B476-742D-7738-1B513A537EB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B47708D6-9533-B829-E400-6018593B5EE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AB5598AE-532C-56BE-B018-A005969DF8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105D1533-36BD-1E4A-183A-5A54DA2CAC3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575FC362-7EC5-34EE-D73E-3D250953236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423034C4-9505-EAD0-045B-C8CE9EB504B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BAC43739-4D07-BD03-047A-D933E7C684EA}"/>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8203D34E-8998-0B97-A8A6-799FB16F4A8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45B92879-CE42-6A33-1EA3-173E40A906C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102D5F52-0C54-CB61-60C1-8C171E663F51}"/>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3F2393D2-137D-03F5-AD2E-7560693613E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1" name="Oval 140">
                <a:extLst>
                  <a:ext uri="{FF2B5EF4-FFF2-40B4-BE49-F238E27FC236}">
                    <a16:creationId xmlns:a16="http://schemas.microsoft.com/office/drawing/2014/main" id="{A9273DD4-4979-EBF9-951B-4BCEAC57620F}"/>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2" name="Oval 141">
                <a:extLst>
                  <a:ext uri="{FF2B5EF4-FFF2-40B4-BE49-F238E27FC236}">
                    <a16:creationId xmlns:a16="http://schemas.microsoft.com/office/drawing/2014/main" id="{3E84FB21-9B44-DFB5-71D4-98206D78C7F1}"/>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3" name="Oval 142">
                <a:extLst>
                  <a:ext uri="{FF2B5EF4-FFF2-40B4-BE49-F238E27FC236}">
                    <a16:creationId xmlns:a16="http://schemas.microsoft.com/office/drawing/2014/main" id="{1A886595-35F2-D92F-A194-79101BD39B9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4" name="Oval 143">
                <a:extLst>
                  <a:ext uri="{FF2B5EF4-FFF2-40B4-BE49-F238E27FC236}">
                    <a16:creationId xmlns:a16="http://schemas.microsoft.com/office/drawing/2014/main" id="{2376D6B8-D129-121F-2E45-A43D35F80352}"/>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5" name="Oval 144">
                <a:extLst>
                  <a:ext uri="{FF2B5EF4-FFF2-40B4-BE49-F238E27FC236}">
                    <a16:creationId xmlns:a16="http://schemas.microsoft.com/office/drawing/2014/main" id="{782AC782-871E-8307-80AA-93FD575074F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6" name="Group 165">
            <a:extLst>
              <a:ext uri="{FF2B5EF4-FFF2-40B4-BE49-F238E27FC236}">
                <a16:creationId xmlns:a16="http://schemas.microsoft.com/office/drawing/2014/main" id="{8720A464-AF3F-F741-2DCC-42978047C2A0}"/>
              </a:ext>
            </a:extLst>
          </p:cNvPr>
          <p:cNvGrpSpPr/>
          <p:nvPr/>
        </p:nvGrpSpPr>
        <p:grpSpPr>
          <a:xfrm>
            <a:off x="6416564" y="2404844"/>
            <a:ext cx="1414038" cy="1414038"/>
            <a:chOff x="4876800" y="1600199"/>
            <a:chExt cx="2819401" cy="2819401"/>
          </a:xfrm>
        </p:grpSpPr>
        <p:grpSp>
          <p:nvGrpSpPr>
            <p:cNvPr id="167" name="Group 166">
              <a:extLst>
                <a:ext uri="{FF2B5EF4-FFF2-40B4-BE49-F238E27FC236}">
                  <a16:creationId xmlns:a16="http://schemas.microsoft.com/office/drawing/2014/main" id="{C4586D45-B7EF-BD41-CF7B-1B4EDCF0F390}"/>
                </a:ext>
              </a:extLst>
            </p:cNvPr>
            <p:cNvGrpSpPr/>
            <p:nvPr/>
          </p:nvGrpSpPr>
          <p:grpSpPr>
            <a:xfrm>
              <a:off x="5486400" y="3962400"/>
              <a:ext cx="2209800" cy="457200"/>
              <a:chOff x="5486400" y="3962400"/>
              <a:chExt cx="2209800" cy="457200"/>
            </a:xfrm>
          </p:grpSpPr>
          <p:sp>
            <p:nvSpPr>
              <p:cNvPr id="212" name="DRAM">
                <a:extLst>
                  <a:ext uri="{FF2B5EF4-FFF2-40B4-BE49-F238E27FC236}">
                    <a16:creationId xmlns:a16="http://schemas.microsoft.com/office/drawing/2014/main" id="{DF7BFC4D-2A30-468D-3689-391AE1961F53}"/>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3" name="DRAM">
                <a:extLst>
                  <a:ext uri="{FF2B5EF4-FFF2-40B4-BE49-F238E27FC236}">
                    <a16:creationId xmlns:a16="http://schemas.microsoft.com/office/drawing/2014/main" id="{B1D7C303-D3A1-A16A-D664-CA883F468CA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4" name="DRAM">
                <a:extLst>
                  <a:ext uri="{FF2B5EF4-FFF2-40B4-BE49-F238E27FC236}">
                    <a16:creationId xmlns:a16="http://schemas.microsoft.com/office/drawing/2014/main" id="{85DD5912-086B-B660-9D83-332AC49AA79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5" name="DRAM">
                <a:extLst>
                  <a:ext uri="{FF2B5EF4-FFF2-40B4-BE49-F238E27FC236}">
                    <a16:creationId xmlns:a16="http://schemas.microsoft.com/office/drawing/2014/main" id="{06BCECB9-29C3-321D-AD2C-796A1DEBC64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6" name="DRAM">
                <a:extLst>
                  <a:ext uri="{FF2B5EF4-FFF2-40B4-BE49-F238E27FC236}">
                    <a16:creationId xmlns:a16="http://schemas.microsoft.com/office/drawing/2014/main" id="{E059B0C1-6B90-2F26-D10B-DA3DEAE1B6C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8" name="Group 167">
              <a:extLst>
                <a:ext uri="{FF2B5EF4-FFF2-40B4-BE49-F238E27FC236}">
                  <a16:creationId xmlns:a16="http://schemas.microsoft.com/office/drawing/2014/main" id="{6E4B0DD7-7D3F-883A-A723-6C111213C362}"/>
                </a:ext>
              </a:extLst>
            </p:cNvPr>
            <p:cNvGrpSpPr/>
            <p:nvPr/>
          </p:nvGrpSpPr>
          <p:grpSpPr>
            <a:xfrm>
              <a:off x="4876800" y="1600200"/>
              <a:ext cx="457200" cy="2209800"/>
              <a:chOff x="4876800" y="1600200"/>
              <a:chExt cx="457200" cy="2209800"/>
            </a:xfrm>
          </p:grpSpPr>
          <p:sp>
            <p:nvSpPr>
              <p:cNvPr id="207" name="DRAM">
                <a:extLst>
                  <a:ext uri="{FF2B5EF4-FFF2-40B4-BE49-F238E27FC236}">
                    <a16:creationId xmlns:a16="http://schemas.microsoft.com/office/drawing/2014/main" id="{CECDD39F-6776-710D-D268-89F4F3F3DBF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72C6550C-D533-DD97-3EEB-76192C2ECB7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F9FE6588-1523-E0F2-3C05-D46FDDDE3A3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60FB5837-4987-382E-523F-2A1792C52DC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4D4956AB-2680-F081-A3D3-2E8DAB0B5B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9" name="Group 168">
              <a:extLst>
                <a:ext uri="{FF2B5EF4-FFF2-40B4-BE49-F238E27FC236}">
                  <a16:creationId xmlns:a16="http://schemas.microsoft.com/office/drawing/2014/main" id="{62A591EA-B85B-F97F-4607-3C25AD71421D}"/>
                </a:ext>
              </a:extLst>
            </p:cNvPr>
            <p:cNvGrpSpPr/>
            <p:nvPr/>
          </p:nvGrpSpPr>
          <p:grpSpPr>
            <a:xfrm>
              <a:off x="5676900" y="1600199"/>
              <a:ext cx="1828800" cy="2362201"/>
              <a:chOff x="5676900" y="1170708"/>
              <a:chExt cx="1828800" cy="2791692"/>
            </a:xfrm>
          </p:grpSpPr>
          <p:cxnSp>
            <p:nvCxnSpPr>
              <p:cNvPr id="202" name="Straight Connector 201">
                <a:extLst>
                  <a:ext uri="{FF2B5EF4-FFF2-40B4-BE49-F238E27FC236}">
                    <a16:creationId xmlns:a16="http://schemas.microsoft.com/office/drawing/2014/main" id="{51FCC50A-039C-8126-ED60-4949843C0C28}"/>
                  </a:ext>
                </a:extLst>
              </p:cNvPr>
              <p:cNvCxnSpPr>
                <a:cxnSpLocks/>
                <a:stCxn id="172" idx="0"/>
                <a:endCxn id="21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0EC3D992-D0CC-E6BC-C1AA-98927959FB67}"/>
                  </a:ext>
                </a:extLst>
              </p:cNvPr>
              <p:cNvCxnSpPr>
                <a:cxnSpLocks/>
                <a:stCxn id="174" idx="0"/>
                <a:endCxn id="21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F3D5AF3A-960F-5DF2-0459-2267DED853BD}"/>
                  </a:ext>
                </a:extLst>
              </p:cNvPr>
              <p:cNvCxnSpPr>
                <a:cxnSpLocks/>
                <a:stCxn id="175" idx="0"/>
                <a:endCxn id="21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21628125-760E-E137-0CD9-09ABA6191E36}"/>
                  </a:ext>
                </a:extLst>
              </p:cNvPr>
              <p:cNvCxnSpPr>
                <a:cxnSpLocks/>
                <a:stCxn id="176" idx="0"/>
                <a:endCxn id="21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704A3AC1-A92D-E995-A19E-DDE768114979}"/>
                  </a:ext>
                </a:extLst>
              </p:cNvPr>
              <p:cNvCxnSpPr>
                <a:cxnSpLocks/>
                <a:stCxn id="173" idx="0"/>
                <a:endCxn id="21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EBC0EDEC-F084-98C8-90F5-C4E1114255FA}"/>
                </a:ext>
              </a:extLst>
            </p:cNvPr>
            <p:cNvGrpSpPr/>
            <p:nvPr/>
          </p:nvGrpSpPr>
          <p:grpSpPr>
            <a:xfrm>
              <a:off x="5334000" y="1790700"/>
              <a:ext cx="2362201" cy="1828800"/>
              <a:chOff x="5333998" y="1790700"/>
              <a:chExt cx="2791691" cy="1828800"/>
            </a:xfrm>
          </p:grpSpPr>
          <p:cxnSp>
            <p:nvCxnSpPr>
              <p:cNvPr id="197" name="Straight Connector 196">
                <a:extLst>
                  <a:ext uri="{FF2B5EF4-FFF2-40B4-BE49-F238E27FC236}">
                    <a16:creationId xmlns:a16="http://schemas.microsoft.com/office/drawing/2014/main" id="{5025AA34-15D4-F2CD-C2FB-0530AB7996CC}"/>
                  </a:ext>
                </a:extLst>
              </p:cNvPr>
              <p:cNvCxnSpPr>
                <a:cxnSpLocks/>
                <a:stCxn id="176" idx="6"/>
                <a:endCxn id="20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12FA4916-1039-5949-D147-B2A2C5E36A09}"/>
                  </a:ext>
                </a:extLst>
              </p:cNvPr>
              <p:cNvCxnSpPr>
                <a:cxnSpLocks/>
                <a:stCxn id="181" idx="6"/>
                <a:endCxn id="20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152AF810-CFEB-4FB3-DAB8-CE094F18DECB}"/>
                  </a:ext>
                </a:extLst>
              </p:cNvPr>
              <p:cNvCxnSpPr>
                <a:cxnSpLocks/>
                <a:stCxn id="186" idx="6"/>
                <a:endCxn id="20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F7C0077F-EF38-0737-F468-8136D26B750E}"/>
                  </a:ext>
                </a:extLst>
              </p:cNvPr>
              <p:cNvCxnSpPr>
                <a:cxnSpLocks/>
                <a:stCxn id="191" idx="6"/>
                <a:endCxn id="21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81B0C434-2A6A-4BE1-27EA-947F356B367A}"/>
                  </a:ext>
                </a:extLst>
              </p:cNvPr>
              <p:cNvCxnSpPr>
                <a:cxnSpLocks/>
                <a:stCxn id="196" idx="6"/>
                <a:endCxn id="21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804F707E-C068-43ED-CE1B-ACF50A9A0F94}"/>
                </a:ext>
              </a:extLst>
            </p:cNvPr>
            <p:cNvGrpSpPr/>
            <p:nvPr/>
          </p:nvGrpSpPr>
          <p:grpSpPr>
            <a:xfrm>
              <a:off x="5486400" y="1600200"/>
              <a:ext cx="2209800" cy="2209800"/>
              <a:chOff x="5486400" y="1600200"/>
              <a:chExt cx="2209800" cy="2209800"/>
            </a:xfrm>
          </p:grpSpPr>
          <p:sp>
            <p:nvSpPr>
              <p:cNvPr id="172" name="Oval 171">
                <a:extLst>
                  <a:ext uri="{FF2B5EF4-FFF2-40B4-BE49-F238E27FC236}">
                    <a16:creationId xmlns:a16="http://schemas.microsoft.com/office/drawing/2014/main" id="{C07D1521-5CCE-A866-F264-D4AD1BE2288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875DFCA8-9099-79E2-B6F5-338CF8C4443F}"/>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B0AB8FE-BE1A-3383-9642-F13140BB588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13069DFA-D548-D5A5-969B-8C66980108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E1F53C0-F5CD-3786-0DB4-6CEF5883E6B3}"/>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D0F35B7E-193A-E329-7A89-BDAEBAD46321}"/>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FE633989-085F-9B88-2B15-253C520986F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B2543ABE-D8E5-2A27-8DB3-B070ABA90CF7}"/>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3457C19D-9C96-3943-5A82-8B700B3FA67A}"/>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32149CC8-82AE-C8B0-C3CB-6D19C95E887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F3B0DCCE-80CD-1560-4FA2-734AA127EB20}"/>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5EC453EF-60B0-C64E-59D6-DCB30443A958}"/>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9C1C0821-A926-0117-2165-CAE9F4F892C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DCC7F14E-BACC-AA58-1963-1D2DE0C1B986}"/>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E34770F4-2A8F-1B40-E704-8DBD3E49491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15460FE4-5279-C2EE-F75E-3E513166963C}"/>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F4C55E07-69A5-A655-A1EB-99C78D00D64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90F11C5D-D40B-8E4B-5BE3-2AD08A228CFB}"/>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CD7E0EE5-118C-57B8-D1FE-06DDB17E1520}"/>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99853C87-5F32-BE1A-1386-1B53616045D4}"/>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2" name="Oval 191">
                <a:extLst>
                  <a:ext uri="{FF2B5EF4-FFF2-40B4-BE49-F238E27FC236}">
                    <a16:creationId xmlns:a16="http://schemas.microsoft.com/office/drawing/2014/main" id="{03BAC2F5-FB74-44A8-E372-8300A795F25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3" name="Oval 192">
                <a:extLst>
                  <a:ext uri="{FF2B5EF4-FFF2-40B4-BE49-F238E27FC236}">
                    <a16:creationId xmlns:a16="http://schemas.microsoft.com/office/drawing/2014/main" id="{318A189D-8A07-09F5-552D-70B1D5068E2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4" name="Oval 193">
                <a:extLst>
                  <a:ext uri="{FF2B5EF4-FFF2-40B4-BE49-F238E27FC236}">
                    <a16:creationId xmlns:a16="http://schemas.microsoft.com/office/drawing/2014/main" id="{CD385750-0B9C-BF51-FA8D-99CACBC5FCAA}"/>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5" name="Oval 194">
                <a:extLst>
                  <a:ext uri="{FF2B5EF4-FFF2-40B4-BE49-F238E27FC236}">
                    <a16:creationId xmlns:a16="http://schemas.microsoft.com/office/drawing/2014/main" id="{79861D2F-2B2C-E1C3-F60D-3A12A86B58D0}"/>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6" name="Oval 195">
                <a:extLst>
                  <a:ext uri="{FF2B5EF4-FFF2-40B4-BE49-F238E27FC236}">
                    <a16:creationId xmlns:a16="http://schemas.microsoft.com/office/drawing/2014/main" id="{FBF30AF6-995E-9A42-01A3-EE6F66FFF0C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cxnSp>
        <p:nvCxnSpPr>
          <p:cNvPr id="218" name="Straight Connector 217">
            <a:extLst>
              <a:ext uri="{FF2B5EF4-FFF2-40B4-BE49-F238E27FC236}">
                <a16:creationId xmlns:a16="http://schemas.microsoft.com/office/drawing/2014/main" id="{CBF6A697-6E9E-75A8-88E2-078AE50B494C}"/>
              </a:ext>
            </a:extLst>
          </p:cNvPr>
          <p:cNvCxnSpPr>
            <a:cxnSpLocks/>
          </p:cNvCxnSpPr>
          <p:nvPr/>
        </p:nvCxnSpPr>
        <p:spPr>
          <a:xfrm flipH="1">
            <a:off x="1276381" y="1667244"/>
            <a:ext cx="6632999"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9" name="Group 218">
            <a:extLst>
              <a:ext uri="{FF2B5EF4-FFF2-40B4-BE49-F238E27FC236}">
                <a16:creationId xmlns:a16="http://schemas.microsoft.com/office/drawing/2014/main" id="{12AFDB39-D3B2-D38B-67A8-8E03EACCEEBD}"/>
              </a:ext>
            </a:extLst>
          </p:cNvPr>
          <p:cNvGrpSpPr/>
          <p:nvPr/>
        </p:nvGrpSpPr>
        <p:grpSpPr>
          <a:xfrm>
            <a:off x="1855494" y="2175308"/>
            <a:ext cx="4667046" cy="1262575"/>
            <a:chOff x="2178059" y="1099626"/>
            <a:chExt cx="4667046" cy="1262575"/>
          </a:xfrm>
        </p:grpSpPr>
        <p:cxnSp>
          <p:nvCxnSpPr>
            <p:cNvPr id="220" name="Straight Connector 219">
              <a:extLst>
                <a:ext uri="{FF2B5EF4-FFF2-40B4-BE49-F238E27FC236}">
                  <a16:creationId xmlns:a16="http://schemas.microsoft.com/office/drawing/2014/main" id="{8EEAF674-C1B6-407D-BEBA-48263EB40618}"/>
                </a:ext>
              </a:extLst>
            </p:cNvPr>
            <p:cNvCxnSpPr>
              <a:cxnSpLocks/>
            </p:cNvCxnSpPr>
            <p:nvPr/>
          </p:nvCxnSpPr>
          <p:spPr>
            <a:xfrm flipV="1">
              <a:off x="2178059" y="1099626"/>
              <a:ext cx="0" cy="1262575"/>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2FE08E6-3F33-4F83-ECB0-AA5614950ABB}"/>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F46F96A8-206A-6C67-B6F4-8BC2EF488284}"/>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56481F6F-B2A4-0D12-AAC0-3618B6B18C0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9" name="DRAM">
            <a:extLst>
              <a:ext uri="{FF2B5EF4-FFF2-40B4-BE49-F238E27FC236}">
                <a16:creationId xmlns:a16="http://schemas.microsoft.com/office/drawing/2014/main" id="{A5A7054E-AB81-129C-9AAD-44384D8FE063}"/>
              </a:ext>
            </a:extLst>
          </p:cNvPr>
          <p:cNvSpPr/>
          <p:nvPr/>
        </p:nvSpPr>
        <p:spPr>
          <a:xfrm rot="16200000">
            <a:off x="78839" y="2176842"/>
            <a:ext cx="1936792"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325" name="Group 324">
            <a:extLst>
              <a:ext uri="{FF2B5EF4-FFF2-40B4-BE49-F238E27FC236}">
                <a16:creationId xmlns:a16="http://schemas.microsoft.com/office/drawing/2014/main" id="{A702333C-BE16-F27D-0AAD-E7DF3F4599B4}"/>
              </a:ext>
            </a:extLst>
          </p:cNvPr>
          <p:cNvGrpSpPr/>
          <p:nvPr/>
        </p:nvGrpSpPr>
        <p:grpSpPr>
          <a:xfrm>
            <a:off x="1734835" y="3702045"/>
            <a:ext cx="6248400" cy="877744"/>
            <a:chOff x="1828800" y="2854963"/>
            <a:chExt cx="6248400" cy="877744"/>
          </a:xfrm>
        </p:grpSpPr>
        <p:cxnSp>
          <p:nvCxnSpPr>
            <p:cNvPr id="326" name="Straight Connector 325">
              <a:extLst>
                <a:ext uri="{FF2B5EF4-FFF2-40B4-BE49-F238E27FC236}">
                  <a16:creationId xmlns:a16="http://schemas.microsoft.com/office/drawing/2014/main" id="{6D0A53E7-2A90-99D1-EFB3-BCF37A2EEC09}"/>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2B433F00-A0A2-0547-6ABD-2EA93A009840}"/>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ABE6E349-EBE6-7A39-3AFD-39E8EC31E7F9}"/>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8C27A6FF-A8E1-ADA1-F746-5A9AAD523639}"/>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34" name="DRAM">
              <a:extLst>
                <a:ext uri="{FF2B5EF4-FFF2-40B4-BE49-F238E27FC236}">
                  <a16:creationId xmlns:a16="http://schemas.microsoft.com/office/drawing/2014/main" id="{F6373659-2605-FC7F-F1BD-CDD69DECC69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cxnSp>
          <p:nvCxnSpPr>
            <p:cNvPr id="330" name="Straight Connector 329">
              <a:extLst>
                <a:ext uri="{FF2B5EF4-FFF2-40B4-BE49-F238E27FC236}">
                  <a16:creationId xmlns:a16="http://schemas.microsoft.com/office/drawing/2014/main" id="{355305C0-0A0A-83AE-7E79-C81DD3FD813D}"/>
                </a:ext>
              </a:extLst>
            </p:cNvPr>
            <p:cNvCxnSpPr>
              <a:cxnSpLocks/>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C3893BDC-E2DA-58A7-3460-D002113BBE10}"/>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7DFAE444-295F-E669-8A98-DDA61BFB7277}"/>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8139446E-1947-1EAC-C8FB-A22AECFB0C12}"/>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35" name="TextBox 334">
            <a:extLst>
              <a:ext uri="{FF2B5EF4-FFF2-40B4-BE49-F238E27FC236}">
                <a16:creationId xmlns:a16="http://schemas.microsoft.com/office/drawing/2014/main" id="{D6210EC7-4CD4-CED3-6EEB-72270CB2F428}"/>
              </a:ext>
            </a:extLst>
          </p:cNvPr>
          <p:cNvSpPr txBox="1"/>
          <p:nvPr/>
        </p:nvSpPr>
        <p:spPr>
          <a:xfrm>
            <a:off x="5468635" y="121004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0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ndParaRPr>
          </a:p>
        </p:txBody>
      </p:sp>
      <p:grpSp>
        <p:nvGrpSpPr>
          <p:cNvPr id="527" name="Group 526">
            <a:extLst>
              <a:ext uri="{FF2B5EF4-FFF2-40B4-BE49-F238E27FC236}">
                <a16:creationId xmlns:a16="http://schemas.microsoft.com/office/drawing/2014/main" id="{7F9EF3DA-D028-EEBA-DE71-6D628A18164D}"/>
              </a:ext>
            </a:extLst>
          </p:cNvPr>
          <p:cNvGrpSpPr/>
          <p:nvPr/>
        </p:nvGrpSpPr>
        <p:grpSpPr>
          <a:xfrm>
            <a:off x="813631" y="1946316"/>
            <a:ext cx="5503267" cy="3479723"/>
            <a:chOff x="813631" y="1946316"/>
            <a:chExt cx="5503267" cy="3479723"/>
          </a:xfrm>
        </p:grpSpPr>
        <p:cxnSp>
          <p:nvCxnSpPr>
            <p:cNvPr id="498" name="Straight Connector 497">
              <a:extLst>
                <a:ext uri="{FF2B5EF4-FFF2-40B4-BE49-F238E27FC236}">
                  <a16:creationId xmlns:a16="http://schemas.microsoft.com/office/drawing/2014/main" id="{DBAC6B2A-3742-B677-2F2F-A6CC20D0928B}"/>
                </a:ext>
              </a:extLst>
            </p:cNvPr>
            <p:cNvCxnSpPr>
              <a:cxnSpLocks/>
            </p:cNvCxnSpPr>
            <p:nvPr/>
          </p:nvCxnSpPr>
          <p:spPr>
            <a:xfrm>
              <a:off x="1492163" y="1946316"/>
              <a:ext cx="0" cy="29393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BE417BFF-3C44-418D-D8BC-5640AFB37DC9}"/>
                </a:ext>
              </a:extLst>
            </p:cNvPr>
            <p:cNvCxnSpPr>
              <a:cxnSpLocks/>
            </p:cNvCxnSpPr>
            <p:nvPr/>
          </p:nvCxnSpPr>
          <p:spPr>
            <a:xfrm flipH="1">
              <a:off x="1492163" y="1946316"/>
              <a:ext cx="4824735"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3A38D975-212A-68AC-7AE2-5D9DEEDF5350}"/>
                </a:ext>
              </a:extLst>
            </p:cNvPr>
            <p:cNvCxnSpPr>
              <a:cxnSpLocks/>
              <a:endCxn id="505" idx="2"/>
            </p:cNvCxnSpPr>
            <p:nvPr/>
          </p:nvCxnSpPr>
          <p:spPr>
            <a:xfrm flipH="1">
              <a:off x="1267039" y="4446117"/>
              <a:ext cx="215790"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05" name="DRAM">
              <a:extLst>
                <a:ext uri="{FF2B5EF4-FFF2-40B4-BE49-F238E27FC236}">
                  <a16:creationId xmlns:a16="http://schemas.microsoft.com/office/drawing/2014/main" id="{2B286498-86D2-EB8F-5422-301B23286E7F}"/>
                </a:ext>
              </a:extLst>
            </p:cNvPr>
            <p:cNvSpPr/>
            <p:nvPr/>
          </p:nvSpPr>
          <p:spPr>
            <a:xfrm rot="16200000">
              <a:off x="69953" y="4228954"/>
              <a:ext cx="1940763" cy="453408"/>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400" dirty="0">
                  <a:solidFill>
                    <a:srgbClr val="E16161"/>
                  </a:solidFill>
                  <a:latin typeface="Avenir Next" panose="020B0503020202020204" pitchFamily="34" charset="0"/>
                </a:rPr>
                <a:t>m</a:t>
              </a: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rPr>
                <a:t>at selector</a:t>
              </a:r>
            </a:p>
          </p:txBody>
        </p:sp>
      </p:grpSp>
      <p:grpSp>
        <p:nvGrpSpPr>
          <p:cNvPr id="528" name="Group 527">
            <a:extLst>
              <a:ext uri="{FF2B5EF4-FFF2-40B4-BE49-F238E27FC236}">
                <a16:creationId xmlns:a16="http://schemas.microsoft.com/office/drawing/2014/main" id="{11E1A2BB-2FC4-AFA8-A9D6-11503A98AE1E}"/>
              </a:ext>
            </a:extLst>
          </p:cNvPr>
          <p:cNvGrpSpPr/>
          <p:nvPr/>
        </p:nvGrpSpPr>
        <p:grpSpPr>
          <a:xfrm>
            <a:off x="404728" y="5433629"/>
            <a:ext cx="1276252" cy="667038"/>
            <a:chOff x="404728" y="5433629"/>
            <a:chExt cx="1276252" cy="667038"/>
          </a:xfrm>
        </p:grpSpPr>
        <p:cxnSp>
          <p:nvCxnSpPr>
            <p:cNvPr id="515" name="Straight Connector 514">
              <a:extLst>
                <a:ext uri="{FF2B5EF4-FFF2-40B4-BE49-F238E27FC236}">
                  <a16:creationId xmlns:a16="http://schemas.microsoft.com/office/drawing/2014/main" id="{6925761C-D70E-69B7-90BB-56D35A4324C4}"/>
                </a:ext>
              </a:extLst>
            </p:cNvPr>
            <p:cNvCxnSpPr>
              <a:cxnSpLocks/>
            </p:cNvCxnSpPr>
            <p:nvPr/>
          </p:nvCxnSpPr>
          <p:spPr>
            <a:xfrm>
              <a:off x="1041164" y="5433629"/>
              <a:ext cx="0" cy="2949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19" name="TextBox 518">
              <a:extLst>
                <a:ext uri="{FF2B5EF4-FFF2-40B4-BE49-F238E27FC236}">
                  <a16:creationId xmlns:a16="http://schemas.microsoft.com/office/drawing/2014/main" id="{16C02C38-E183-F1EB-A6D3-A89B06A0AA2E}"/>
                </a:ext>
              </a:extLst>
            </p:cNvPr>
            <p:cNvSpPr txBox="1"/>
            <p:nvPr/>
          </p:nvSpPr>
          <p:spPr>
            <a:xfrm>
              <a:off x="404728" y="5731335"/>
              <a:ext cx="1276252"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solidFill>
                    <a:srgbClr val="E16161"/>
                  </a:solidFill>
                  <a:latin typeface="Avenir Next" panose="020B0503020202020204" pitchFamily="34" charset="0"/>
                </a:rPr>
                <a:t>m</a:t>
              </a:r>
              <a:r>
                <a:rPr lang="en-US" sz="1800" dirty="0">
                  <a:solidFill>
                    <a:srgbClr val="E16161"/>
                  </a:solidFill>
                  <a:latin typeface="Avenir Next" panose="020B0503020202020204" pitchFamily="34" charset="0"/>
                </a:rPr>
                <a:t>at range</a:t>
              </a:r>
              <a:endPar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ndParaRPr>
            </a:p>
          </p:txBody>
        </p:sp>
      </p:grpSp>
      <p:grpSp>
        <p:nvGrpSpPr>
          <p:cNvPr id="526" name="Group 525">
            <a:extLst>
              <a:ext uri="{FF2B5EF4-FFF2-40B4-BE49-F238E27FC236}">
                <a16:creationId xmlns:a16="http://schemas.microsoft.com/office/drawing/2014/main" id="{3C5F964E-A227-F655-7828-715344D25793}"/>
              </a:ext>
            </a:extLst>
          </p:cNvPr>
          <p:cNvGrpSpPr/>
          <p:nvPr/>
        </p:nvGrpSpPr>
        <p:grpSpPr>
          <a:xfrm>
            <a:off x="1621409" y="1632137"/>
            <a:ext cx="7813162" cy="589615"/>
            <a:chOff x="1621409" y="1632137"/>
            <a:chExt cx="7813162" cy="589615"/>
          </a:xfrm>
        </p:grpSpPr>
        <p:grpSp>
          <p:nvGrpSpPr>
            <p:cNvPr id="523" name="Group 522">
              <a:extLst>
                <a:ext uri="{FF2B5EF4-FFF2-40B4-BE49-F238E27FC236}">
                  <a16:creationId xmlns:a16="http://schemas.microsoft.com/office/drawing/2014/main" id="{B0F63A26-3154-1BC4-3866-A6557394A51E}"/>
                </a:ext>
              </a:extLst>
            </p:cNvPr>
            <p:cNvGrpSpPr/>
            <p:nvPr/>
          </p:nvGrpSpPr>
          <p:grpSpPr>
            <a:xfrm>
              <a:off x="1621409" y="1686164"/>
              <a:ext cx="4902069" cy="535588"/>
              <a:chOff x="1621409" y="1686164"/>
              <a:chExt cx="4902069" cy="535588"/>
            </a:xfrm>
          </p:grpSpPr>
          <p:grpSp>
            <p:nvGrpSpPr>
              <p:cNvPr id="449" name="Group 448">
                <a:extLst>
                  <a:ext uri="{FF2B5EF4-FFF2-40B4-BE49-F238E27FC236}">
                    <a16:creationId xmlns:a16="http://schemas.microsoft.com/office/drawing/2014/main" id="{7272E566-DB4A-92AA-9DC9-470B709DCFC0}"/>
                  </a:ext>
                </a:extLst>
              </p:cNvPr>
              <p:cNvGrpSpPr/>
              <p:nvPr/>
            </p:nvGrpSpPr>
            <p:grpSpPr>
              <a:xfrm rot="16200000">
                <a:off x="1471080" y="1836493"/>
                <a:ext cx="535588" cy="234929"/>
                <a:chOff x="1989052" y="1313467"/>
                <a:chExt cx="724316" cy="275603"/>
              </a:xfrm>
            </p:grpSpPr>
            <p:cxnSp>
              <p:nvCxnSpPr>
                <p:cNvPr id="438" name="Straight Connector 437">
                  <a:extLst>
                    <a:ext uri="{FF2B5EF4-FFF2-40B4-BE49-F238E27FC236}">
                      <a16:creationId xmlns:a16="http://schemas.microsoft.com/office/drawing/2014/main" id="{FB104613-A2B0-118D-C12B-95238AD8DAC3}"/>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428841F9-AF33-75DB-6E99-48A64835C3E6}"/>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FD42204A-6AC3-044B-460B-90839169FF2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4445F350-BD82-6A9E-16A2-74714671CC45}"/>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41B97576-D749-5175-7DFC-18D92DFAE973}"/>
                    </a:ext>
                  </a:extLst>
                </p:cNvPr>
                <p:cNvCxnSpPr>
                  <a:cxnSpLocks/>
                </p:cNvCxnSpPr>
                <p:nvPr/>
              </p:nvCxnSpPr>
              <p:spPr>
                <a:xfrm flipV="1">
                  <a:off x="2253163" y="1451072"/>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A6F6ACD7-C58A-F7C3-8981-0B3552EFACFD}"/>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D9B0A42F-741C-C7BE-DBF2-BB3803D36FF9}"/>
                    </a:ext>
                  </a:extLst>
                </p:cNvPr>
                <p:cNvCxnSpPr>
                  <a:cxnSpLocks/>
                </p:cNvCxnSpPr>
                <p:nvPr/>
              </p:nvCxnSpPr>
              <p:spPr>
                <a:xfrm rot="5400000">
                  <a:off x="2112712" y="1465405"/>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58" name="Group 457">
                <a:extLst>
                  <a:ext uri="{FF2B5EF4-FFF2-40B4-BE49-F238E27FC236}">
                    <a16:creationId xmlns:a16="http://schemas.microsoft.com/office/drawing/2014/main" id="{439F8F05-68CF-F7A8-7008-7B8B15E67EC4}"/>
                  </a:ext>
                </a:extLst>
              </p:cNvPr>
              <p:cNvGrpSpPr/>
              <p:nvPr/>
            </p:nvGrpSpPr>
            <p:grpSpPr>
              <a:xfrm rot="16200000">
                <a:off x="3027345" y="1834959"/>
                <a:ext cx="532520" cy="234929"/>
                <a:chOff x="1993201" y="1313467"/>
                <a:chExt cx="720167" cy="275603"/>
              </a:xfrm>
            </p:grpSpPr>
            <p:cxnSp>
              <p:nvCxnSpPr>
                <p:cNvPr id="459" name="Straight Connector 458">
                  <a:extLst>
                    <a:ext uri="{FF2B5EF4-FFF2-40B4-BE49-F238E27FC236}">
                      <a16:creationId xmlns:a16="http://schemas.microsoft.com/office/drawing/2014/main" id="{6EC00532-1730-F280-074C-19B9540A0EF0}"/>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D93E5E96-51AA-D4FA-A25B-BCC1950733BD}"/>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3DBDF13-5AED-458D-CECE-F6083C7C61D5}"/>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7B188F63-C95D-90FE-613A-FA4D4FA37C8A}"/>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2D47ADF4-0491-6163-2CFE-CA197B6DC7D6}"/>
                    </a:ext>
                  </a:extLst>
                </p:cNvPr>
                <p:cNvCxnSpPr>
                  <a:cxnSpLocks/>
                </p:cNvCxnSpPr>
                <p:nvPr/>
              </p:nvCxnSpPr>
              <p:spPr>
                <a:xfrm flipV="1">
                  <a:off x="2253162" y="1468015"/>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7DEE7ACC-11CB-46D2-84E2-6186D16E8ADC}"/>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AE53B2FA-7D57-F6C5-7DF1-E366044E30BD}"/>
                    </a:ext>
                  </a:extLst>
                </p:cNvPr>
                <p:cNvCxnSpPr>
                  <a:cxnSpLocks/>
                </p:cNvCxnSpPr>
                <p:nvPr/>
              </p:nvCxnSpPr>
              <p:spPr>
                <a:xfrm rot="5400000">
                  <a:off x="2114787" y="1464495"/>
                  <a:ext cx="0" cy="243171"/>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70" name="Group 469">
                <a:extLst>
                  <a:ext uri="{FF2B5EF4-FFF2-40B4-BE49-F238E27FC236}">
                    <a16:creationId xmlns:a16="http://schemas.microsoft.com/office/drawing/2014/main" id="{40A7F7B8-EE30-4E48-0CDE-0BE0E646A9A8}"/>
                  </a:ext>
                </a:extLst>
              </p:cNvPr>
              <p:cNvGrpSpPr/>
              <p:nvPr/>
            </p:nvGrpSpPr>
            <p:grpSpPr>
              <a:xfrm rot="16200000">
                <a:off x="4599394" y="1836493"/>
                <a:ext cx="535588" cy="234929"/>
                <a:chOff x="1989052" y="1313467"/>
                <a:chExt cx="724316" cy="275603"/>
              </a:xfrm>
            </p:grpSpPr>
            <p:cxnSp>
              <p:nvCxnSpPr>
                <p:cNvPr id="472" name="Straight Connector 471">
                  <a:extLst>
                    <a:ext uri="{FF2B5EF4-FFF2-40B4-BE49-F238E27FC236}">
                      <a16:creationId xmlns:a16="http://schemas.microsoft.com/office/drawing/2014/main" id="{A6B1A434-9FAF-F871-794E-E9BF10AA494D}"/>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3B51B7D2-2AAE-76C4-32E5-99429A47AF18}"/>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3AD9476-7C94-9A8B-1678-4C327BF38AF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94CF7D1E-35AE-7E92-EE7F-96BC6C049E6D}"/>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E6CE19C2-1B17-416D-1211-BEE9C627AF16}"/>
                    </a:ext>
                  </a:extLst>
                </p:cNvPr>
                <p:cNvCxnSpPr>
                  <a:cxnSpLocks/>
                </p:cNvCxnSpPr>
                <p:nvPr/>
              </p:nvCxnSpPr>
              <p:spPr>
                <a:xfrm flipV="1">
                  <a:off x="2253162" y="1468013"/>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E1C5317F-318C-4A98-1599-08E60B279987}"/>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72F60F4D-9445-1750-34B3-4F72D7823368}"/>
                    </a:ext>
                  </a:extLst>
                </p:cNvPr>
                <p:cNvCxnSpPr>
                  <a:cxnSpLocks/>
                </p:cNvCxnSpPr>
                <p:nvPr/>
              </p:nvCxnSpPr>
              <p:spPr>
                <a:xfrm rot="5400000">
                  <a:off x="2112712" y="1462419"/>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80" name="Group 479">
                <a:extLst>
                  <a:ext uri="{FF2B5EF4-FFF2-40B4-BE49-F238E27FC236}">
                    <a16:creationId xmlns:a16="http://schemas.microsoft.com/office/drawing/2014/main" id="{4BFFDF0C-7E0B-DF8B-0752-599843DFD108}"/>
                  </a:ext>
                </a:extLst>
              </p:cNvPr>
              <p:cNvGrpSpPr/>
              <p:nvPr/>
            </p:nvGrpSpPr>
            <p:grpSpPr>
              <a:xfrm rot="16200000">
                <a:off x="6146177" y="1835030"/>
                <a:ext cx="526165" cy="228437"/>
                <a:chOff x="2001797" y="1313467"/>
                <a:chExt cx="711571" cy="267985"/>
              </a:xfrm>
            </p:grpSpPr>
            <p:cxnSp>
              <p:nvCxnSpPr>
                <p:cNvPr id="482" name="Straight Connector 481">
                  <a:extLst>
                    <a:ext uri="{FF2B5EF4-FFF2-40B4-BE49-F238E27FC236}">
                      <a16:creationId xmlns:a16="http://schemas.microsoft.com/office/drawing/2014/main" id="{D6C77763-835F-384D-831C-66A056AF1139}"/>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F6A766A5-1D8B-C3A9-B2F8-C686B641D41F}"/>
                    </a:ext>
                  </a:extLst>
                </p:cNvPr>
                <p:cNvCxnSpPr>
                  <a:cxnSpLocks/>
                </p:cNvCxnSpPr>
                <p:nvPr/>
              </p:nvCxnSpPr>
              <p:spPr>
                <a:xfrm flipH="1">
                  <a:off x="2255737" y="143676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29406150-E9A2-20C5-8E0F-71E84C40E624}"/>
                    </a:ext>
                  </a:extLst>
                </p:cNvPr>
                <p:cNvCxnSpPr>
                  <a:cxnSpLocks/>
                </p:cNvCxnSpPr>
                <p:nvPr/>
              </p:nvCxnSpPr>
              <p:spPr>
                <a:xfrm flipV="1">
                  <a:off x="2470390" y="1440560"/>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90C0C705-C892-A3EA-8DAC-17DF2494DA0E}"/>
                    </a:ext>
                  </a:extLst>
                </p:cNvPr>
                <p:cNvCxnSpPr>
                  <a:cxnSpLocks/>
                </p:cNvCxnSpPr>
                <p:nvPr/>
              </p:nvCxnSpPr>
              <p:spPr>
                <a:xfrm flipH="1">
                  <a:off x="2255739" y="137245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0913102F-46C3-46B5-B59D-79FADB0D7BE1}"/>
                    </a:ext>
                  </a:extLst>
                </p:cNvPr>
                <p:cNvCxnSpPr>
                  <a:cxnSpLocks/>
                </p:cNvCxnSpPr>
                <p:nvPr/>
              </p:nvCxnSpPr>
              <p:spPr>
                <a:xfrm flipV="1">
                  <a:off x="2253161" y="1441376"/>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68817DC-FF1A-C413-BD95-A18D39EA0D05}"/>
                    </a:ext>
                  </a:extLst>
                </p:cNvPr>
                <p:cNvCxnSpPr>
                  <a:cxnSpLocks/>
                </p:cNvCxnSpPr>
                <p:nvPr/>
              </p:nvCxnSpPr>
              <p:spPr>
                <a:xfrm rot="5400000">
                  <a:off x="2594959" y="145544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6441FF64-2B01-7E9B-CD56-24B79EE19EEF}"/>
                    </a:ext>
                  </a:extLst>
                </p:cNvPr>
                <p:cNvCxnSpPr>
                  <a:cxnSpLocks/>
                </p:cNvCxnSpPr>
                <p:nvPr/>
              </p:nvCxnSpPr>
              <p:spPr>
                <a:xfrm rot="5400000">
                  <a:off x="2125458" y="1457791"/>
                  <a:ext cx="0"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sp>
          <p:nvSpPr>
            <p:cNvPr id="520" name="TextBox 519">
              <a:extLst>
                <a:ext uri="{FF2B5EF4-FFF2-40B4-BE49-F238E27FC236}">
                  <a16:creationId xmlns:a16="http://schemas.microsoft.com/office/drawing/2014/main" id="{17BDC066-7DE3-FF53-C466-B805C837477F}"/>
                </a:ext>
              </a:extLst>
            </p:cNvPr>
            <p:cNvSpPr txBox="1"/>
            <p:nvPr/>
          </p:nvSpPr>
          <p:spPr>
            <a:xfrm>
              <a:off x="6226631" y="1632137"/>
              <a:ext cx="3207940"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200" dirty="0" err="1">
                  <a:solidFill>
                    <a:srgbClr val="E16161"/>
                  </a:solidFill>
                  <a:latin typeface="Avenir Next" panose="020B0503020202020204" pitchFamily="34" charset="0"/>
                </a:rPr>
                <a:t>i</a:t>
              </a:r>
              <a:r>
                <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rPr>
                <a:t>solation transistors</a:t>
              </a:r>
            </a:p>
          </p:txBody>
        </p:sp>
      </p:grpSp>
      <p:grpSp>
        <p:nvGrpSpPr>
          <p:cNvPr id="525" name="Group 524">
            <a:extLst>
              <a:ext uri="{FF2B5EF4-FFF2-40B4-BE49-F238E27FC236}">
                <a16:creationId xmlns:a16="http://schemas.microsoft.com/office/drawing/2014/main" id="{FC754EA4-035F-62F9-9956-8B5E7A2AFE2D}"/>
              </a:ext>
            </a:extLst>
          </p:cNvPr>
          <p:cNvGrpSpPr/>
          <p:nvPr/>
        </p:nvGrpSpPr>
        <p:grpSpPr>
          <a:xfrm>
            <a:off x="1735869" y="2025202"/>
            <a:ext cx="7685780" cy="457200"/>
            <a:chOff x="1735869" y="2025202"/>
            <a:chExt cx="7685780" cy="457200"/>
          </a:xfrm>
        </p:grpSpPr>
        <p:grpSp>
          <p:nvGrpSpPr>
            <p:cNvPr id="524" name="Group 523">
              <a:extLst>
                <a:ext uri="{FF2B5EF4-FFF2-40B4-BE49-F238E27FC236}">
                  <a16:creationId xmlns:a16="http://schemas.microsoft.com/office/drawing/2014/main" id="{294F1EE5-E029-C839-09AE-CD604EB8F0DA}"/>
                </a:ext>
              </a:extLst>
            </p:cNvPr>
            <p:cNvGrpSpPr/>
            <p:nvPr/>
          </p:nvGrpSpPr>
          <p:grpSpPr>
            <a:xfrm>
              <a:off x="1735869" y="2202248"/>
              <a:ext cx="4903097" cy="129425"/>
              <a:chOff x="1735869" y="2202248"/>
              <a:chExt cx="4903097" cy="129425"/>
            </a:xfrm>
          </p:grpSpPr>
          <p:sp>
            <p:nvSpPr>
              <p:cNvPr id="455" name="DRAM">
                <a:extLst>
                  <a:ext uri="{FF2B5EF4-FFF2-40B4-BE49-F238E27FC236}">
                    <a16:creationId xmlns:a16="http://schemas.microsoft.com/office/drawing/2014/main" id="{C80891E2-68C1-55D0-2A66-BB72F349A7D8}"/>
                  </a:ext>
                </a:extLst>
              </p:cNvPr>
              <p:cNvSpPr/>
              <p:nvPr/>
            </p:nvSpPr>
            <p:spPr>
              <a:xfrm rot="5400000">
                <a:off x="1785984"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89" name="Triangle 488">
                <a:extLst>
                  <a:ext uri="{FF2B5EF4-FFF2-40B4-BE49-F238E27FC236}">
                    <a16:creationId xmlns:a16="http://schemas.microsoft.com/office/drawing/2014/main" id="{7672112B-6377-BDEB-BC7C-96CAA5827227}"/>
                  </a:ext>
                </a:extLst>
              </p:cNvPr>
              <p:cNvSpPr/>
              <p:nvPr/>
            </p:nvSpPr>
            <p:spPr>
              <a:xfrm rot="5400000">
                <a:off x="1736968"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DRAM">
                <a:extLst>
                  <a:ext uri="{FF2B5EF4-FFF2-40B4-BE49-F238E27FC236}">
                    <a16:creationId xmlns:a16="http://schemas.microsoft.com/office/drawing/2014/main" id="{2346820B-3BB0-2B35-CE5C-98BF8A20F4FD}"/>
                  </a:ext>
                </a:extLst>
              </p:cNvPr>
              <p:cNvSpPr/>
              <p:nvPr/>
            </p:nvSpPr>
            <p:spPr>
              <a:xfrm rot="5400000">
                <a:off x="3340715"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0" name="Triangle 489">
                <a:extLst>
                  <a:ext uri="{FF2B5EF4-FFF2-40B4-BE49-F238E27FC236}">
                    <a16:creationId xmlns:a16="http://schemas.microsoft.com/office/drawing/2014/main" id="{30CE9415-5B5B-400C-1188-44883F8AC410}"/>
                  </a:ext>
                </a:extLst>
              </p:cNvPr>
              <p:cNvSpPr/>
              <p:nvPr/>
            </p:nvSpPr>
            <p:spPr>
              <a:xfrm rot="5400000">
                <a:off x="3293844"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DRAM">
                <a:extLst>
                  <a:ext uri="{FF2B5EF4-FFF2-40B4-BE49-F238E27FC236}">
                    <a16:creationId xmlns:a16="http://schemas.microsoft.com/office/drawing/2014/main" id="{5CC7670B-B5B2-2A8C-486B-D178BE3A19DD}"/>
                  </a:ext>
                </a:extLst>
              </p:cNvPr>
              <p:cNvSpPr/>
              <p:nvPr/>
            </p:nvSpPr>
            <p:spPr>
              <a:xfrm rot="5400000">
                <a:off x="4914298"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1" name="Triangle 490">
                <a:extLst>
                  <a:ext uri="{FF2B5EF4-FFF2-40B4-BE49-F238E27FC236}">
                    <a16:creationId xmlns:a16="http://schemas.microsoft.com/office/drawing/2014/main" id="{365B1E87-D1D7-AB94-A4DD-12877B56CAB3}"/>
                  </a:ext>
                </a:extLst>
              </p:cNvPr>
              <p:cNvSpPr/>
              <p:nvPr/>
            </p:nvSpPr>
            <p:spPr>
              <a:xfrm rot="5400000">
                <a:off x="4864189"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DRAM">
                <a:extLst>
                  <a:ext uri="{FF2B5EF4-FFF2-40B4-BE49-F238E27FC236}">
                    <a16:creationId xmlns:a16="http://schemas.microsoft.com/office/drawing/2014/main" id="{A451B454-A1E3-24A1-6092-986A1BE62441}"/>
                  </a:ext>
                </a:extLst>
              </p:cNvPr>
              <p:cNvSpPr/>
              <p:nvPr/>
            </p:nvSpPr>
            <p:spPr>
              <a:xfrm rot="5400000">
                <a:off x="6459602"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2" name="Triangle 491">
                <a:extLst>
                  <a:ext uri="{FF2B5EF4-FFF2-40B4-BE49-F238E27FC236}">
                    <a16:creationId xmlns:a16="http://schemas.microsoft.com/office/drawing/2014/main" id="{477250CC-01CB-0C6E-FDB3-8858BCD6932C}"/>
                  </a:ext>
                </a:extLst>
              </p:cNvPr>
              <p:cNvSpPr/>
              <p:nvPr/>
            </p:nvSpPr>
            <p:spPr>
              <a:xfrm rot="5400000">
                <a:off x="6416352"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2" name="TextBox 521">
              <a:extLst>
                <a:ext uri="{FF2B5EF4-FFF2-40B4-BE49-F238E27FC236}">
                  <a16:creationId xmlns:a16="http://schemas.microsoft.com/office/drawing/2014/main" id="{BA9BC4C1-D411-D6C5-0E9D-D04668B029EE}"/>
                </a:ext>
              </a:extLst>
            </p:cNvPr>
            <p:cNvSpPr txBox="1"/>
            <p:nvPr/>
          </p:nvSpPr>
          <p:spPr>
            <a:xfrm>
              <a:off x="6263422" y="2025202"/>
              <a:ext cx="315822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200" dirty="0">
                  <a:solidFill>
                    <a:srgbClr val="E16161"/>
                  </a:solidFill>
                  <a:latin typeface="Avenir Next" panose="020B0503020202020204" pitchFamily="34" charset="0"/>
                </a:rPr>
                <a:t>row decoder latch</a:t>
              </a:r>
              <a:endPar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endParaRPr>
            </a:p>
          </p:txBody>
        </p:sp>
      </p:grpSp>
      <p:sp>
        <p:nvSpPr>
          <p:cNvPr id="9" name="DRAM">
            <a:extLst>
              <a:ext uri="{FF2B5EF4-FFF2-40B4-BE49-F238E27FC236}">
                <a16:creationId xmlns:a16="http://schemas.microsoft.com/office/drawing/2014/main" id="{68B9DC2C-85B9-6628-8B96-25668D4F9E73}"/>
              </a:ext>
            </a:extLst>
          </p:cNvPr>
          <p:cNvSpPr/>
          <p:nvPr/>
        </p:nvSpPr>
        <p:spPr>
          <a:xfrm>
            <a:off x="2505897" y="4235990"/>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4" name="DRAM">
            <a:extLst>
              <a:ext uri="{FF2B5EF4-FFF2-40B4-BE49-F238E27FC236}">
                <a16:creationId xmlns:a16="http://schemas.microsoft.com/office/drawing/2014/main" id="{97406C44-E37B-AD0F-DC1B-69A7D18977AD}"/>
              </a:ext>
            </a:extLst>
          </p:cNvPr>
          <p:cNvSpPr/>
          <p:nvPr/>
        </p:nvSpPr>
        <p:spPr>
          <a:xfrm>
            <a:off x="1734835" y="5541521"/>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sp>
        <p:nvSpPr>
          <p:cNvPr id="6" name="DRAM">
            <a:extLst>
              <a:ext uri="{FF2B5EF4-FFF2-40B4-BE49-F238E27FC236}">
                <a16:creationId xmlns:a16="http://schemas.microsoft.com/office/drawing/2014/main" id="{49FDB80D-70C9-D39D-3852-11B34FF9393F}"/>
              </a:ext>
            </a:extLst>
          </p:cNvPr>
          <p:cNvSpPr/>
          <p:nvPr/>
        </p:nvSpPr>
        <p:spPr>
          <a:xfrm>
            <a:off x="1894180" y="4808864"/>
            <a:ext cx="5840880" cy="458293"/>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grpSp>
        <p:nvGrpSpPr>
          <p:cNvPr id="518" name="Group 517">
            <a:extLst>
              <a:ext uri="{FF2B5EF4-FFF2-40B4-BE49-F238E27FC236}">
                <a16:creationId xmlns:a16="http://schemas.microsoft.com/office/drawing/2014/main" id="{678A0DCB-F85C-F5E0-1848-222158028AC9}"/>
              </a:ext>
            </a:extLst>
          </p:cNvPr>
          <p:cNvGrpSpPr/>
          <p:nvPr/>
        </p:nvGrpSpPr>
        <p:grpSpPr>
          <a:xfrm>
            <a:off x="2746006" y="4891326"/>
            <a:ext cx="1406245" cy="301563"/>
            <a:chOff x="2746006" y="4891326"/>
            <a:chExt cx="1406245" cy="301563"/>
          </a:xfrm>
        </p:grpSpPr>
        <p:cxnSp>
          <p:nvCxnSpPr>
            <p:cNvPr id="499" name="Straight Connector 498">
              <a:extLst>
                <a:ext uri="{FF2B5EF4-FFF2-40B4-BE49-F238E27FC236}">
                  <a16:creationId xmlns:a16="http://schemas.microsoft.com/office/drawing/2014/main" id="{1DA8121E-227C-7033-F55B-39A535BD9345}"/>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1E3B1D11-8FD5-A48B-72D8-50D8236F0B48}"/>
                </a:ext>
              </a:extLst>
            </p:cNvPr>
            <p:cNvCxnSpPr>
              <a:cxnSpLocks/>
            </p:cNvCxnSpPr>
            <p:nvPr/>
          </p:nvCxnSpPr>
          <p:spPr>
            <a:xfrm flipH="1">
              <a:off x="2746006" y="5192889"/>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9E6D4C06-B05E-B477-A9E5-EF9113A2B0AF}"/>
                </a:ext>
              </a:extLst>
            </p:cNvPr>
            <p:cNvCxnSpPr>
              <a:cxnSpLocks/>
            </p:cNvCxnSpPr>
            <p:nvPr/>
          </p:nvCxnSpPr>
          <p:spPr>
            <a:xfrm flipV="1">
              <a:off x="3402589"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13" name="Straight Connector 512">
              <a:extLst>
                <a:ext uri="{FF2B5EF4-FFF2-40B4-BE49-F238E27FC236}">
                  <a16:creationId xmlns:a16="http://schemas.microsoft.com/office/drawing/2014/main" id="{AA72B7A4-E015-6F48-2833-D7A48EC7A88D}"/>
                </a:ext>
              </a:extLst>
            </p:cNvPr>
            <p:cNvCxnSpPr>
              <a:cxnSpLocks/>
            </p:cNvCxnSpPr>
            <p:nvPr/>
          </p:nvCxnSpPr>
          <p:spPr>
            <a:xfrm flipH="1">
              <a:off x="3405427"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grpSp>
        <p:nvGrpSpPr>
          <p:cNvPr id="521" name="Group 520">
            <a:extLst>
              <a:ext uri="{FF2B5EF4-FFF2-40B4-BE49-F238E27FC236}">
                <a16:creationId xmlns:a16="http://schemas.microsoft.com/office/drawing/2014/main" id="{C230AF51-91CC-96D4-A63E-358E554B9F59}"/>
              </a:ext>
            </a:extLst>
          </p:cNvPr>
          <p:cNvGrpSpPr/>
          <p:nvPr/>
        </p:nvGrpSpPr>
        <p:grpSpPr>
          <a:xfrm>
            <a:off x="4298007" y="4891326"/>
            <a:ext cx="1406245" cy="308237"/>
            <a:chOff x="2746006" y="4891326"/>
            <a:chExt cx="1406245" cy="308237"/>
          </a:xfrm>
        </p:grpSpPr>
        <p:cxnSp>
          <p:nvCxnSpPr>
            <p:cNvPr id="529" name="Straight Connector 528">
              <a:extLst>
                <a:ext uri="{FF2B5EF4-FFF2-40B4-BE49-F238E27FC236}">
                  <a16:creationId xmlns:a16="http://schemas.microsoft.com/office/drawing/2014/main" id="{7AE42B41-0F42-ECCF-E68E-BF3D20E1B3C5}"/>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E6769FF6-6447-E41E-EF42-BFBFBE490FF6}"/>
                </a:ext>
              </a:extLst>
            </p:cNvPr>
            <p:cNvCxnSpPr>
              <a:cxnSpLocks/>
            </p:cNvCxnSpPr>
            <p:nvPr/>
          </p:nvCxnSpPr>
          <p:spPr>
            <a:xfrm flipH="1">
              <a:off x="2746006" y="5199563"/>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252B1BB-FC57-D3AA-888A-A91AA5333586}"/>
                </a:ext>
              </a:extLst>
            </p:cNvPr>
            <p:cNvCxnSpPr>
              <a:cxnSpLocks/>
            </p:cNvCxnSpPr>
            <p:nvPr/>
          </p:nvCxnSpPr>
          <p:spPr>
            <a:xfrm flipV="1">
              <a:off x="3409263"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647F5E3B-2CD7-0045-D390-F6BC3DC93C67}"/>
                </a:ext>
              </a:extLst>
            </p:cNvPr>
            <p:cNvCxnSpPr>
              <a:cxnSpLocks/>
            </p:cNvCxnSpPr>
            <p:nvPr/>
          </p:nvCxnSpPr>
          <p:spPr>
            <a:xfrm flipH="1">
              <a:off x="3405427"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grpSp>
        <p:nvGrpSpPr>
          <p:cNvPr id="533" name="Group 532">
            <a:extLst>
              <a:ext uri="{FF2B5EF4-FFF2-40B4-BE49-F238E27FC236}">
                <a16:creationId xmlns:a16="http://schemas.microsoft.com/office/drawing/2014/main" id="{D6D017D0-3E43-7266-4005-47DEB5E5EC53}"/>
              </a:ext>
            </a:extLst>
          </p:cNvPr>
          <p:cNvGrpSpPr/>
          <p:nvPr/>
        </p:nvGrpSpPr>
        <p:grpSpPr>
          <a:xfrm>
            <a:off x="5843575" y="4889380"/>
            <a:ext cx="1412919" cy="301563"/>
            <a:chOff x="2746006" y="4891326"/>
            <a:chExt cx="1412919" cy="301563"/>
          </a:xfrm>
        </p:grpSpPr>
        <p:cxnSp>
          <p:nvCxnSpPr>
            <p:cNvPr id="534" name="Straight Connector 533">
              <a:extLst>
                <a:ext uri="{FF2B5EF4-FFF2-40B4-BE49-F238E27FC236}">
                  <a16:creationId xmlns:a16="http://schemas.microsoft.com/office/drawing/2014/main" id="{1342E8DA-AD8F-3255-88B7-37F4543EDA7D}"/>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5" name="Straight Connector 534">
              <a:extLst>
                <a:ext uri="{FF2B5EF4-FFF2-40B4-BE49-F238E27FC236}">
                  <a16:creationId xmlns:a16="http://schemas.microsoft.com/office/drawing/2014/main" id="{2C919C88-21C2-4728-B1AC-3E7B168C36F5}"/>
                </a:ext>
              </a:extLst>
            </p:cNvPr>
            <p:cNvCxnSpPr>
              <a:cxnSpLocks/>
            </p:cNvCxnSpPr>
            <p:nvPr/>
          </p:nvCxnSpPr>
          <p:spPr>
            <a:xfrm flipH="1">
              <a:off x="2746006" y="5192889"/>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ADBBF4D0-573D-294C-1E96-B8D4984DC09A}"/>
                </a:ext>
              </a:extLst>
            </p:cNvPr>
            <p:cNvCxnSpPr>
              <a:cxnSpLocks/>
            </p:cNvCxnSpPr>
            <p:nvPr/>
          </p:nvCxnSpPr>
          <p:spPr>
            <a:xfrm flipV="1">
              <a:off x="3409263"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87881CF6-9731-4D44-5ABD-F95AACD73FD7}"/>
                </a:ext>
              </a:extLst>
            </p:cNvPr>
            <p:cNvCxnSpPr>
              <a:cxnSpLocks/>
            </p:cNvCxnSpPr>
            <p:nvPr/>
          </p:nvCxnSpPr>
          <p:spPr>
            <a:xfrm flipH="1">
              <a:off x="3412101"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48" name="Straight Connector 447">
            <a:extLst>
              <a:ext uri="{FF2B5EF4-FFF2-40B4-BE49-F238E27FC236}">
                <a16:creationId xmlns:a16="http://schemas.microsoft.com/office/drawing/2014/main" id="{5A684679-BDDC-EB8E-7641-EA19004E6A9D}"/>
              </a:ext>
            </a:extLst>
          </p:cNvPr>
          <p:cNvCxnSpPr>
            <a:cxnSpLocks/>
            <a:stCxn id="7" idx="0"/>
            <a:endCxn id="9" idx="2"/>
          </p:cNvCxnSpPr>
          <p:nvPr/>
        </p:nvCxnSpPr>
        <p:spPr>
          <a:xfrm flipH="1" flipV="1">
            <a:off x="2601440" y="4465293"/>
            <a:ext cx="43" cy="506499"/>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06BB0381-346D-2C0A-D513-C2412D56752B}"/>
              </a:ext>
            </a:extLst>
          </p:cNvPr>
          <p:cNvCxnSpPr>
            <a:cxnSpLocks/>
          </p:cNvCxnSpPr>
          <p:nvPr/>
        </p:nvCxnSpPr>
        <p:spPr>
          <a:xfrm flipH="1" flipV="1">
            <a:off x="4156712" y="4446956"/>
            <a:ext cx="43" cy="515667"/>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C041F82E-2C68-3563-426B-65235A2A8BDD}"/>
              </a:ext>
            </a:extLst>
          </p:cNvPr>
          <p:cNvCxnSpPr>
            <a:cxnSpLocks/>
            <a:stCxn id="457" idx="0"/>
          </p:cNvCxnSpPr>
          <p:nvPr/>
        </p:nvCxnSpPr>
        <p:spPr>
          <a:xfrm flipH="1" flipV="1">
            <a:off x="5718923" y="4446956"/>
            <a:ext cx="43" cy="52483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351E3B95-ABEA-D0B0-462F-A3CFAD779BA5}"/>
              </a:ext>
            </a:extLst>
          </p:cNvPr>
          <p:cNvCxnSpPr>
            <a:cxnSpLocks/>
          </p:cNvCxnSpPr>
          <p:nvPr/>
        </p:nvCxnSpPr>
        <p:spPr>
          <a:xfrm flipH="1" flipV="1">
            <a:off x="7275447" y="4446956"/>
            <a:ext cx="43" cy="52483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5AD2D54E-8293-2E25-81ED-5735C1B808D9}"/>
              </a:ext>
            </a:extLst>
          </p:cNvPr>
          <p:cNvCxnSpPr>
            <a:cxnSpLocks/>
          </p:cNvCxnSpPr>
          <p:nvPr/>
        </p:nvCxnSpPr>
        <p:spPr>
          <a:xfrm flipV="1">
            <a:off x="2460320" y="5146429"/>
            <a:ext cx="0" cy="37330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D61EBDA-30BE-37F4-B18F-A151ABE214C0}"/>
              </a:ext>
            </a:extLst>
          </p:cNvPr>
          <p:cNvCxnSpPr>
            <a:cxnSpLocks/>
          </p:cNvCxnSpPr>
          <p:nvPr/>
        </p:nvCxnSpPr>
        <p:spPr>
          <a:xfrm flipV="1">
            <a:off x="4015466" y="5139207"/>
            <a:ext cx="0" cy="38052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B67637DE-DD52-7C48-68FC-9FA4804EBBA0}"/>
              </a:ext>
            </a:extLst>
          </p:cNvPr>
          <p:cNvCxnSpPr>
            <a:cxnSpLocks/>
          </p:cNvCxnSpPr>
          <p:nvPr/>
        </p:nvCxnSpPr>
        <p:spPr>
          <a:xfrm flipV="1">
            <a:off x="5570612" y="5139207"/>
            <a:ext cx="0" cy="38052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7" name="Straight Connector 496">
            <a:extLst>
              <a:ext uri="{FF2B5EF4-FFF2-40B4-BE49-F238E27FC236}">
                <a16:creationId xmlns:a16="http://schemas.microsoft.com/office/drawing/2014/main" id="{924D0C1A-3A9F-7377-B4C2-A4A5B9D52651}"/>
              </a:ext>
            </a:extLst>
          </p:cNvPr>
          <p:cNvCxnSpPr>
            <a:cxnSpLocks/>
          </p:cNvCxnSpPr>
          <p:nvPr/>
        </p:nvCxnSpPr>
        <p:spPr>
          <a:xfrm flipV="1">
            <a:off x="7275447" y="4896970"/>
            <a:ext cx="0" cy="62276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457" name="Trapezoid 456">
            <a:extLst>
              <a:ext uri="{FF2B5EF4-FFF2-40B4-BE49-F238E27FC236}">
                <a16:creationId xmlns:a16="http://schemas.microsoft.com/office/drawing/2014/main" id="{DBBE8450-7709-E16C-F7E9-E45DEB5F106A}"/>
              </a:ext>
            </a:extLst>
          </p:cNvPr>
          <p:cNvSpPr/>
          <p:nvPr/>
        </p:nvSpPr>
        <p:spPr>
          <a:xfrm>
            <a:off x="5470553"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Trapezoid 453">
            <a:extLst>
              <a:ext uri="{FF2B5EF4-FFF2-40B4-BE49-F238E27FC236}">
                <a16:creationId xmlns:a16="http://schemas.microsoft.com/office/drawing/2014/main" id="{BE7A46B5-30B2-D9B9-C137-C5785BE1F6FA}"/>
              </a:ext>
            </a:extLst>
          </p:cNvPr>
          <p:cNvSpPr/>
          <p:nvPr/>
        </p:nvSpPr>
        <p:spPr>
          <a:xfrm>
            <a:off x="3908342"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rapezoid 6">
            <a:extLst>
              <a:ext uri="{FF2B5EF4-FFF2-40B4-BE49-F238E27FC236}">
                <a16:creationId xmlns:a16="http://schemas.microsoft.com/office/drawing/2014/main" id="{ACB64C71-E0F3-F78F-A164-6FD9BDF9B86D}"/>
              </a:ext>
            </a:extLst>
          </p:cNvPr>
          <p:cNvSpPr/>
          <p:nvPr/>
        </p:nvSpPr>
        <p:spPr>
          <a:xfrm>
            <a:off x="2353070"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TextBox 550">
            <a:extLst>
              <a:ext uri="{FF2B5EF4-FFF2-40B4-BE49-F238E27FC236}">
                <a16:creationId xmlns:a16="http://schemas.microsoft.com/office/drawing/2014/main" id="{AB91CB6C-D84E-BF2F-DE90-16C5D1B4680C}"/>
              </a:ext>
            </a:extLst>
          </p:cNvPr>
          <p:cNvSpPr txBox="1"/>
          <p:nvPr/>
        </p:nvSpPr>
        <p:spPr>
          <a:xfrm>
            <a:off x="7476102" y="5032624"/>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dirty="0">
                <a:solidFill>
                  <a:srgbClr val="E16161"/>
                </a:solidFill>
                <a:latin typeface="Avenir Next" panose="020B0503020202020204" pitchFamily="34" charset="0"/>
              </a:rPr>
              <a:t>inter-mat</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dirty="0">
                <a:solidFill>
                  <a:srgbClr val="E16161"/>
                </a:solidFill>
                <a:latin typeface="Avenir Next" panose="020B0503020202020204" pitchFamily="34" charset="0"/>
              </a:rPr>
              <a:t>interconnect</a:t>
            </a:r>
            <a:endParaRPr kumimoji="0" lang="en-US" sz="2000" b="0" i="0" u="none" strike="noStrike" kern="1200" cap="none" spc="0" normalizeH="0" baseline="0" noProof="0" dirty="0">
              <a:ln>
                <a:noFill/>
              </a:ln>
              <a:solidFill>
                <a:srgbClr val="E16161"/>
              </a:solidFill>
              <a:effectLst/>
              <a:uLnTx/>
              <a:uFillTx/>
              <a:latin typeface="Avenir Next" panose="020B0503020202020204" pitchFamily="34" charset="0"/>
            </a:endParaRPr>
          </a:p>
        </p:txBody>
      </p:sp>
      <p:sp>
        <p:nvSpPr>
          <p:cNvPr id="552" name="TextBox 551">
            <a:extLst>
              <a:ext uri="{FF2B5EF4-FFF2-40B4-BE49-F238E27FC236}">
                <a16:creationId xmlns:a16="http://schemas.microsoft.com/office/drawing/2014/main" id="{23C3C069-2A74-8BBA-566C-3AB2BC9E0803}"/>
              </a:ext>
            </a:extLst>
          </p:cNvPr>
          <p:cNvSpPr txBox="1"/>
          <p:nvPr/>
        </p:nvSpPr>
        <p:spPr>
          <a:xfrm>
            <a:off x="7598002" y="4162936"/>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global</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s</a:t>
            </a:r>
            <a:r>
              <a:rPr kumimoji="0" lang="en-US" b="0" i="0" u="none" strike="noStrike" kern="1200" cap="none" spc="0" normalizeH="0" baseline="0" noProof="0" dirty="0" err="1">
                <a:ln>
                  <a:noFill/>
                </a:ln>
                <a:effectLst/>
                <a:uLnTx/>
                <a:uFillTx/>
                <a:latin typeface="Avenir Next" panose="020B0503020202020204" pitchFamily="34" charset="0"/>
              </a:rPr>
              <a:t>ense</a:t>
            </a:r>
            <a:r>
              <a:rPr kumimoji="0" lang="en-US" b="0" i="0" u="none" strike="noStrike" kern="1200" cap="none" spc="0" normalizeH="0" baseline="0" noProof="0" dirty="0">
                <a:ln>
                  <a:noFill/>
                </a:ln>
                <a:effectLst/>
                <a:uLnTx/>
                <a:uFillTx/>
                <a:latin typeface="Avenir Next" panose="020B0503020202020204" pitchFamily="34" charset="0"/>
              </a:rPr>
              <a:t> amplifier</a:t>
            </a:r>
          </a:p>
        </p:txBody>
      </p:sp>
      <p:sp>
        <p:nvSpPr>
          <p:cNvPr id="12" name="DRAM">
            <a:extLst>
              <a:ext uri="{FF2B5EF4-FFF2-40B4-BE49-F238E27FC236}">
                <a16:creationId xmlns:a16="http://schemas.microsoft.com/office/drawing/2014/main" id="{DDDC614F-18B1-7FD5-1DB0-E37F7A7470C2}"/>
              </a:ext>
            </a:extLst>
          </p:cNvPr>
          <p:cNvSpPr/>
          <p:nvPr/>
        </p:nvSpPr>
        <p:spPr>
          <a:xfrm>
            <a:off x="7180908" y="4214892"/>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 name="DRAM">
            <a:extLst>
              <a:ext uri="{FF2B5EF4-FFF2-40B4-BE49-F238E27FC236}">
                <a16:creationId xmlns:a16="http://schemas.microsoft.com/office/drawing/2014/main" id="{71E39812-F0AB-81A4-6BD4-1E7D687EF210}"/>
              </a:ext>
            </a:extLst>
          </p:cNvPr>
          <p:cNvSpPr/>
          <p:nvPr/>
        </p:nvSpPr>
        <p:spPr>
          <a:xfrm>
            <a:off x="5623381" y="4214892"/>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 name="DRAM">
            <a:extLst>
              <a:ext uri="{FF2B5EF4-FFF2-40B4-BE49-F238E27FC236}">
                <a16:creationId xmlns:a16="http://schemas.microsoft.com/office/drawing/2014/main" id="{2F1BF9EC-FEEE-567A-D8A6-52151182B9B8}"/>
              </a:ext>
            </a:extLst>
          </p:cNvPr>
          <p:cNvSpPr/>
          <p:nvPr/>
        </p:nvSpPr>
        <p:spPr>
          <a:xfrm>
            <a:off x="4063424" y="4220428"/>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3" name="DRAM">
            <a:extLst>
              <a:ext uri="{FF2B5EF4-FFF2-40B4-BE49-F238E27FC236}">
                <a16:creationId xmlns:a16="http://schemas.microsoft.com/office/drawing/2014/main" id="{8983E04C-65CF-9361-07AF-3EE88A95BF10}"/>
              </a:ext>
            </a:extLst>
          </p:cNvPr>
          <p:cNvSpPr/>
          <p:nvPr/>
        </p:nvSpPr>
        <p:spPr>
          <a:xfrm>
            <a:off x="5623380"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4" name="DRAM">
            <a:extLst>
              <a:ext uri="{FF2B5EF4-FFF2-40B4-BE49-F238E27FC236}">
                <a16:creationId xmlns:a16="http://schemas.microsoft.com/office/drawing/2014/main" id="{75926AFC-C125-27CC-3C7D-33A4BE06B09B}"/>
              </a:ext>
            </a:extLst>
          </p:cNvPr>
          <p:cNvSpPr/>
          <p:nvPr/>
        </p:nvSpPr>
        <p:spPr>
          <a:xfrm>
            <a:off x="7182011"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5" name="DRAM">
            <a:extLst>
              <a:ext uri="{FF2B5EF4-FFF2-40B4-BE49-F238E27FC236}">
                <a16:creationId xmlns:a16="http://schemas.microsoft.com/office/drawing/2014/main" id="{77DD4911-B2E3-1589-A6F2-A44D7908345D}"/>
              </a:ext>
            </a:extLst>
          </p:cNvPr>
          <p:cNvSpPr/>
          <p:nvPr/>
        </p:nvSpPr>
        <p:spPr>
          <a:xfrm>
            <a:off x="2505090"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6" name="DRAM">
            <a:extLst>
              <a:ext uri="{FF2B5EF4-FFF2-40B4-BE49-F238E27FC236}">
                <a16:creationId xmlns:a16="http://schemas.microsoft.com/office/drawing/2014/main" id="{86F79319-FD15-351F-B97E-0CBA62048F4C}"/>
              </a:ext>
            </a:extLst>
          </p:cNvPr>
          <p:cNvSpPr/>
          <p:nvPr/>
        </p:nvSpPr>
        <p:spPr>
          <a:xfrm>
            <a:off x="4059105" y="3870579"/>
            <a:ext cx="191086" cy="93092"/>
          </a:xfrm>
          <a:prstGeom prst="roundRect">
            <a:avLst>
              <a:gd name="adj" fmla="val 11319"/>
            </a:avLst>
          </a:prstGeom>
          <a:solidFill>
            <a:srgbClr val="595959"/>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 name="TextBox 1">
            <a:extLst>
              <a:ext uri="{FF2B5EF4-FFF2-40B4-BE49-F238E27FC236}">
                <a16:creationId xmlns:a16="http://schemas.microsoft.com/office/drawing/2014/main" id="{8401A077-8959-008A-464B-418658E72B16}"/>
              </a:ext>
            </a:extLst>
          </p:cNvPr>
          <p:cNvSpPr txBox="1"/>
          <p:nvPr/>
        </p:nvSpPr>
        <p:spPr>
          <a:xfrm>
            <a:off x="4035736" y="3746797"/>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helper FFs</a:t>
            </a:r>
            <a:endParaRPr kumimoji="0" lang="en-US" b="0" i="0" u="none" strike="noStrike" kern="1200" cap="none" spc="0" normalizeH="0" baseline="0" noProof="0" dirty="0">
              <a:ln>
                <a:noFill/>
              </a:ln>
              <a:effectLst/>
              <a:uLnTx/>
              <a:uFillTx/>
              <a:latin typeface="Avenir Next" panose="020B0503020202020204" pitchFamily="34" charset="0"/>
            </a:endParaRPr>
          </a:p>
        </p:txBody>
      </p:sp>
      <p:sp>
        <p:nvSpPr>
          <p:cNvPr id="4" name="DRAM">
            <a:extLst>
              <a:ext uri="{FF2B5EF4-FFF2-40B4-BE49-F238E27FC236}">
                <a16:creationId xmlns:a16="http://schemas.microsoft.com/office/drawing/2014/main" id="{99F4CDF9-0950-26A4-964E-9D6763047220}"/>
              </a:ext>
            </a:extLst>
          </p:cNvPr>
          <p:cNvSpPr/>
          <p:nvPr/>
        </p:nvSpPr>
        <p:spPr>
          <a:xfrm>
            <a:off x="4056915" y="3591913"/>
            <a:ext cx="191086" cy="229303"/>
          </a:xfrm>
          <a:prstGeom prst="roundRect">
            <a:avLst>
              <a:gd name="adj" fmla="val 11319"/>
            </a:avLst>
          </a:prstGeom>
          <a:solidFill>
            <a:srgbClr val="1A82C4"/>
          </a:solidFill>
          <a:ln w="3810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Tree>
    <p:extLst>
      <p:ext uri="{BB962C8B-B14F-4D97-AF65-F5344CB8AC3E}">
        <p14:creationId xmlns:p14="http://schemas.microsoft.com/office/powerpoint/2010/main" val="2446236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grpId="0" nodeType="withEffect">
                                  <p:stCondLst>
                                    <p:cond delay="0"/>
                                  </p:stCondLst>
                                  <p:childTnLst>
                                    <p:animMotion origin="layout" path="M -0.00087 -0.00046 L -0.00087 0.19815 L -0.17292 0.19815 L -0.17292 0.00046 " pathEditMode="relative" ptsTypes="AAAA">
                                      <p:cBhvr>
                                        <p:cTn id="6" dur="2000" fill="hold"/>
                                        <p:tgtEl>
                                          <p:spTgt spid="4"/>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4" name="Rectangle 543">
            <a:extLst>
              <a:ext uri="{FF2B5EF4-FFF2-40B4-BE49-F238E27FC236}">
                <a16:creationId xmlns:a16="http://schemas.microsoft.com/office/drawing/2014/main" id="{FEC35EAC-A50B-5A49-B3C2-0F7B72193D2B}"/>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674" name="TextBox 673">
            <a:extLst>
              <a:ext uri="{FF2B5EF4-FFF2-40B4-BE49-F238E27FC236}">
                <a16:creationId xmlns:a16="http://schemas.microsoft.com/office/drawing/2014/main" id="{FD98F5F3-B955-2541-81D7-C9DF9D1AAD1A}"/>
              </a:ext>
            </a:extLst>
          </p:cNvPr>
          <p:cNvSpPr txBox="1"/>
          <p:nvPr/>
        </p:nvSpPr>
        <p:spPr>
          <a:xfrm>
            <a:off x="5468635" y="1761482"/>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0" y="8882"/>
            <a:ext cx="9144000" cy="1049292"/>
          </a:xfrm>
        </p:spPr>
        <p:txBody>
          <a:bodyPr>
            <a:noAutofit/>
          </a:bodyPr>
          <a:lstStyle/>
          <a:p>
            <a:r>
              <a:rPr lang="en-US" sz="3600" dirty="0"/>
              <a:t>Background: </a:t>
            </a:r>
            <a:br>
              <a:rPr lang="en-US" sz="3600" dirty="0"/>
            </a:br>
            <a:r>
              <a:rPr lang="en-US" sz="2800" dirty="0"/>
              <a:t>DRAM Hierarchical Organization</a:t>
            </a:r>
          </a:p>
        </p:txBody>
      </p:sp>
    </p:spTree>
    <p:extLst>
      <p:ext uri="{BB962C8B-B14F-4D97-AF65-F5344CB8AC3E}">
        <p14:creationId xmlns:p14="http://schemas.microsoft.com/office/powerpoint/2010/main" val="2151751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44"/>
                                        </p:tgtEl>
                                        <p:attrNameLst>
                                          <p:attrName>style.visibility</p:attrName>
                                        </p:attrNameLst>
                                      </p:cBhvr>
                                      <p:to>
                                        <p:strVal val="visible"/>
                                      </p:to>
                                    </p:set>
                                    <p:animEffect transition="in" filter="fade">
                                      <p:cBhvr>
                                        <p:cTn id="7" dur="500"/>
                                        <p:tgtEl>
                                          <p:spTgt spid="54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58"/>
                                        </p:tgtEl>
                                        <p:attrNameLst>
                                          <p:attrName>style.visibility</p:attrName>
                                        </p:attrNameLst>
                                      </p:cBhvr>
                                      <p:to>
                                        <p:strVal val="visible"/>
                                      </p:to>
                                    </p:set>
                                    <p:animEffect transition="in" filter="fade">
                                      <p:cBhvr>
                                        <p:cTn id="10" dur="500"/>
                                        <p:tgtEl>
                                          <p:spTgt spid="5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74"/>
                                        </p:tgtEl>
                                        <p:attrNameLst>
                                          <p:attrName>style.visibility</p:attrName>
                                        </p:attrNameLst>
                                      </p:cBhvr>
                                      <p:to>
                                        <p:strVal val="visible"/>
                                      </p:to>
                                    </p:set>
                                    <p:animEffect transition="in" filter="fade">
                                      <p:cBhvr>
                                        <p:cTn id="13" dur="500"/>
                                        <p:tgtEl>
                                          <p:spTgt spid="674"/>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547"/>
                                        </p:tgtEl>
                                        <p:attrNameLst>
                                          <p:attrName>style.visibility</p:attrName>
                                        </p:attrNameLst>
                                      </p:cBhvr>
                                      <p:to>
                                        <p:strVal val="visible"/>
                                      </p:to>
                                    </p:set>
                                    <p:animEffect transition="in" filter="wipe(left)">
                                      <p:cBhvr>
                                        <p:cTn id="17" dur="500"/>
                                        <p:tgtEl>
                                          <p:spTgt spid="547"/>
                                        </p:tgtEl>
                                      </p:cBhvr>
                                    </p:animEffect>
                                  </p:childTnLst>
                                </p:cTn>
                              </p:par>
                            </p:childTnLst>
                          </p:cTn>
                        </p:par>
                        <p:par>
                          <p:cTn id="18" fill="hold">
                            <p:stCondLst>
                              <p:cond delay="1000"/>
                            </p:stCondLst>
                            <p:childTnLst>
                              <p:par>
                                <p:cTn id="19" presetID="22" presetClass="entr" presetSubtype="1" fill="hold" nodeType="afterEffect">
                                  <p:stCondLst>
                                    <p:cond delay="0"/>
                                  </p:stCondLst>
                                  <p:childTnLst>
                                    <p:set>
                                      <p:cBhvr>
                                        <p:cTn id="20" dur="1" fill="hold">
                                          <p:stCondLst>
                                            <p:cond delay="0"/>
                                          </p:stCondLst>
                                        </p:cTn>
                                        <p:tgtEl>
                                          <p:spTgt spid="548"/>
                                        </p:tgtEl>
                                        <p:attrNameLst>
                                          <p:attrName>style.visibility</p:attrName>
                                        </p:attrNameLst>
                                      </p:cBhvr>
                                      <p:to>
                                        <p:strVal val="visible"/>
                                      </p:to>
                                    </p:set>
                                    <p:animEffect transition="in" filter="wipe(up)">
                                      <p:cBhvr>
                                        <p:cTn id="21" dur="500"/>
                                        <p:tgtEl>
                                          <p:spTgt spid="54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654"/>
                                        </p:tgtEl>
                                        <p:attrNameLst>
                                          <p:attrName>style.visibility</p:attrName>
                                        </p:attrNameLst>
                                      </p:cBhvr>
                                      <p:to>
                                        <p:strVal val="visible"/>
                                      </p:to>
                                    </p:set>
                                    <p:animEffect transition="in" filter="fade">
                                      <p:cBhvr>
                                        <p:cTn id="26" dur="500"/>
                                        <p:tgtEl>
                                          <p:spTgt spid="654"/>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644"/>
                                        </p:tgtEl>
                                        <p:attrNameLst>
                                          <p:attrName>style.visibility</p:attrName>
                                        </p:attrNameLst>
                                      </p:cBhvr>
                                      <p:to>
                                        <p:strVal val="visible"/>
                                      </p:to>
                                    </p:set>
                                    <p:animEffect transition="in" filter="fade">
                                      <p:cBhvr>
                                        <p:cTn id="31" dur="500"/>
                                        <p:tgtEl>
                                          <p:spTgt spid="6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4" grpId="0" animBg="1"/>
      <p:bldP spid="558" grpId="0" animBg="1"/>
      <p:bldP spid="67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C6112B6E-51E6-F314-3B2A-68ABAE2277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Control Unit</a:t>
            </a:r>
          </a:p>
        </p:txBody>
      </p:sp>
      <p:sp>
        <p:nvSpPr>
          <p:cNvPr id="7" name="Rectangle 6">
            <a:extLst>
              <a:ext uri="{FF2B5EF4-FFF2-40B4-BE49-F238E27FC236}">
                <a16:creationId xmlns:a16="http://schemas.microsoft.com/office/drawing/2014/main" id="{3CA16D9C-7981-F702-951F-F4B48C0F4E1C}"/>
              </a:ext>
            </a:extLst>
          </p:cNvPr>
          <p:cNvSpPr/>
          <p:nvPr/>
        </p:nvSpPr>
        <p:spPr>
          <a:xfrm>
            <a:off x="0" y="1318680"/>
            <a:ext cx="9144000" cy="7772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The control unit </a:t>
            </a:r>
            <a:r>
              <a:rPr lang="en-US" sz="2200" b="1" dirty="0">
                <a:solidFill>
                  <a:schemeClr val="accent4"/>
                </a:solidFill>
                <a:latin typeface="Avenir Next" panose="020B0503020202020204" pitchFamily="34" charset="0"/>
              </a:rPr>
              <a:t>schedules</a:t>
            </a:r>
            <a:r>
              <a:rPr lang="en-US" sz="2200" b="1" dirty="0">
                <a:solidFill>
                  <a:schemeClr val="tx1"/>
                </a:solidFill>
                <a:latin typeface="Avenir Next" panose="020B0503020202020204" pitchFamily="34" charset="0"/>
              </a:rPr>
              <a:t> and </a:t>
            </a:r>
            <a:r>
              <a:rPr lang="en-US" sz="2200" b="1" dirty="0">
                <a:solidFill>
                  <a:schemeClr val="accent4"/>
                </a:solidFill>
                <a:latin typeface="Avenir Next" panose="020B0503020202020204" pitchFamily="34" charset="0"/>
              </a:rPr>
              <a:t>orchestrates</a:t>
            </a:r>
            <a:br>
              <a:rPr lang="en-US" sz="2200" b="1" dirty="0">
                <a:solidFill>
                  <a:schemeClr val="accent4"/>
                </a:solidFill>
                <a:latin typeface="Avenir Next" panose="020B0503020202020204" pitchFamily="34" charset="0"/>
              </a:rPr>
            </a:br>
            <a:r>
              <a:rPr lang="en-US" sz="2200" b="1" dirty="0">
                <a:solidFill>
                  <a:schemeClr val="tx1"/>
                </a:solidFill>
                <a:latin typeface="Avenir Next" panose="020B0503020202020204" pitchFamily="34" charset="0"/>
              </a:rPr>
              <a:t> the execution of multiple PUD operations </a:t>
            </a:r>
            <a:r>
              <a:rPr lang="en-US" sz="2200" b="1" dirty="0">
                <a:solidFill>
                  <a:schemeClr val="accent4"/>
                </a:solidFill>
                <a:latin typeface="Avenir Next" panose="020B0503020202020204" pitchFamily="34" charset="0"/>
              </a:rPr>
              <a:t>transparently</a:t>
            </a:r>
            <a:r>
              <a:rPr lang="en-US" sz="2200" b="1" dirty="0">
                <a:solidFill>
                  <a:schemeClr val="tx1"/>
                </a:solidFill>
                <a:latin typeface="Avenir Next" panose="020B0503020202020204" pitchFamily="34" charset="0"/>
              </a:rPr>
              <a:t> </a:t>
            </a:r>
          </a:p>
        </p:txBody>
      </p:sp>
      <p:grpSp>
        <p:nvGrpSpPr>
          <p:cNvPr id="2" name="Group 1">
            <a:extLst>
              <a:ext uri="{FF2B5EF4-FFF2-40B4-BE49-F238E27FC236}">
                <a16:creationId xmlns:a16="http://schemas.microsoft.com/office/drawing/2014/main" id="{91974072-0568-D524-A1FF-1EC2B7361CFB}"/>
              </a:ext>
            </a:extLst>
          </p:cNvPr>
          <p:cNvGrpSpPr/>
          <p:nvPr/>
        </p:nvGrpSpPr>
        <p:grpSpPr>
          <a:xfrm>
            <a:off x="1705203" y="2196139"/>
            <a:ext cx="5846786" cy="4165189"/>
            <a:chOff x="1705203" y="2196139"/>
            <a:chExt cx="5846786" cy="4165189"/>
          </a:xfrm>
        </p:grpSpPr>
        <p:pic>
          <p:nvPicPr>
            <p:cNvPr id="173" name="Picture 172">
              <a:extLst>
                <a:ext uri="{FF2B5EF4-FFF2-40B4-BE49-F238E27FC236}">
                  <a16:creationId xmlns:a16="http://schemas.microsoft.com/office/drawing/2014/main" id="{1D0E3253-6106-C8E3-7A11-D6BFA5B015AB}"/>
                </a:ext>
              </a:extLst>
            </p:cNvPr>
            <p:cNvPicPr>
              <a:picLocks noChangeAspect="1"/>
            </p:cNvPicPr>
            <p:nvPr/>
          </p:nvPicPr>
          <p:blipFill>
            <a:blip r:embed="rId3"/>
            <a:stretch>
              <a:fillRect/>
            </a:stretch>
          </p:blipFill>
          <p:spPr>
            <a:xfrm>
              <a:off x="1705203" y="2196139"/>
              <a:ext cx="5846786" cy="4165189"/>
            </a:xfrm>
            <a:prstGeom prst="rect">
              <a:avLst/>
            </a:prstGeom>
          </p:spPr>
        </p:pic>
        <p:sp>
          <p:nvSpPr>
            <p:cNvPr id="174" name="Oval 173">
              <a:extLst>
                <a:ext uri="{FF2B5EF4-FFF2-40B4-BE49-F238E27FC236}">
                  <a16:creationId xmlns:a16="http://schemas.microsoft.com/office/drawing/2014/main" id="{436E566E-AA19-D6B4-2B51-B8F42D06659C}"/>
                </a:ext>
              </a:extLst>
            </p:cNvPr>
            <p:cNvSpPr/>
            <p:nvPr/>
          </p:nvSpPr>
          <p:spPr>
            <a:xfrm>
              <a:off x="4529787" y="2196139"/>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Oval 174">
              <a:extLst>
                <a:ext uri="{FF2B5EF4-FFF2-40B4-BE49-F238E27FC236}">
                  <a16:creationId xmlns:a16="http://schemas.microsoft.com/office/drawing/2014/main" id="{2F81D165-94E2-61F3-2812-D59661E8C819}"/>
                </a:ext>
              </a:extLst>
            </p:cNvPr>
            <p:cNvSpPr/>
            <p:nvPr/>
          </p:nvSpPr>
          <p:spPr>
            <a:xfrm>
              <a:off x="3234935" y="2822186"/>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Oval 175">
              <a:extLst>
                <a:ext uri="{FF2B5EF4-FFF2-40B4-BE49-F238E27FC236}">
                  <a16:creationId xmlns:a16="http://schemas.microsoft.com/office/drawing/2014/main" id="{0180C2CB-45CA-6727-A23E-05F0D2BA433D}"/>
                </a:ext>
              </a:extLst>
            </p:cNvPr>
            <p:cNvSpPr/>
            <p:nvPr/>
          </p:nvSpPr>
          <p:spPr>
            <a:xfrm>
              <a:off x="3913608" y="4533671"/>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a:extLst>
                <a:ext uri="{FF2B5EF4-FFF2-40B4-BE49-F238E27FC236}">
                  <a16:creationId xmlns:a16="http://schemas.microsoft.com/office/drawing/2014/main" id="{D431A704-D8D8-599B-922F-AFEF85E4CEA0}"/>
                </a:ext>
              </a:extLst>
            </p:cNvPr>
            <p:cNvSpPr/>
            <p:nvPr/>
          </p:nvSpPr>
          <p:spPr>
            <a:xfrm>
              <a:off x="6013219" y="4533671"/>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77">
              <a:extLst>
                <a:ext uri="{FF2B5EF4-FFF2-40B4-BE49-F238E27FC236}">
                  <a16:creationId xmlns:a16="http://schemas.microsoft.com/office/drawing/2014/main" id="{F85E2129-13AD-6B14-20D4-5590EAF14B96}"/>
                </a:ext>
              </a:extLst>
            </p:cNvPr>
            <p:cNvSpPr/>
            <p:nvPr/>
          </p:nvSpPr>
          <p:spPr>
            <a:xfrm flipH="1">
              <a:off x="1705203" y="3429000"/>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DD838BB2-2AD6-3668-7541-2ECF6C495238}"/>
                </a:ext>
              </a:extLst>
            </p:cNvPr>
            <p:cNvSpPr/>
            <p:nvPr/>
          </p:nvSpPr>
          <p:spPr>
            <a:xfrm flipH="1">
              <a:off x="2416769" y="3046288"/>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367AC370-9318-1F18-13D4-DC42B75CA646}"/>
                </a:ext>
              </a:extLst>
            </p:cNvPr>
            <p:cNvSpPr/>
            <p:nvPr/>
          </p:nvSpPr>
          <p:spPr>
            <a:xfrm flipH="1">
              <a:off x="1718359" y="4874342"/>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8F0731F-D5D0-34B9-6638-16DA816F7FF9}"/>
                </a:ext>
              </a:extLst>
            </p:cNvPr>
            <p:cNvSpPr/>
            <p:nvPr/>
          </p:nvSpPr>
          <p:spPr>
            <a:xfrm flipH="1">
              <a:off x="2416769" y="4453563"/>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Rounded Rectangle 2">
            <a:extLst>
              <a:ext uri="{FF2B5EF4-FFF2-40B4-BE49-F238E27FC236}">
                <a16:creationId xmlns:a16="http://schemas.microsoft.com/office/drawing/2014/main" id="{DB3FCB2A-D02D-5DF4-9DEE-C3EFB93811D8}"/>
              </a:ext>
            </a:extLst>
          </p:cNvPr>
          <p:cNvSpPr/>
          <p:nvPr/>
        </p:nvSpPr>
        <p:spPr>
          <a:xfrm>
            <a:off x="1751249" y="5206168"/>
            <a:ext cx="5781037" cy="1142004"/>
          </a:xfrm>
          <a:prstGeom prst="roundRect">
            <a:avLst>
              <a:gd name="adj" fmla="val 7841"/>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ounded Rectangle 4">
            <a:extLst>
              <a:ext uri="{FF2B5EF4-FFF2-40B4-BE49-F238E27FC236}">
                <a16:creationId xmlns:a16="http://schemas.microsoft.com/office/drawing/2014/main" id="{033CF296-DF23-F5A9-6521-50DC851D8A5F}"/>
              </a:ext>
            </a:extLst>
          </p:cNvPr>
          <p:cNvSpPr/>
          <p:nvPr/>
        </p:nvSpPr>
        <p:spPr>
          <a:xfrm>
            <a:off x="1751249" y="3773982"/>
            <a:ext cx="1419002" cy="642139"/>
          </a:xfrm>
          <a:prstGeom prst="roundRect">
            <a:avLst>
              <a:gd name="adj" fmla="val 7841"/>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ed Rectangle 5">
            <a:extLst>
              <a:ext uri="{FF2B5EF4-FFF2-40B4-BE49-F238E27FC236}">
                <a16:creationId xmlns:a16="http://schemas.microsoft.com/office/drawing/2014/main" id="{AFD2086A-D04D-BF33-C987-E879C86A3CD6}"/>
              </a:ext>
            </a:extLst>
          </p:cNvPr>
          <p:cNvSpPr/>
          <p:nvPr/>
        </p:nvSpPr>
        <p:spPr>
          <a:xfrm>
            <a:off x="3690486" y="3019602"/>
            <a:ext cx="3835222" cy="1236634"/>
          </a:xfrm>
          <a:prstGeom prst="roundRect">
            <a:avLst>
              <a:gd name="adj" fmla="val 7841"/>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69246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 presetClass="exit" presetSubtype="0" fill="hold" grpId="1" nodeType="clickEffect">
                                  <p:stCondLst>
                                    <p:cond delay="0"/>
                                  </p:stCondLst>
                                  <p:childTnLst>
                                    <p:set>
                                      <p:cBhvr>
                                        <p:cTn id="11" dur="1" fill="hold">
                                          <p:stCondLst>
                                            <p:cond delay="0"/>
                                          </p:stCondLst>
                                        </p:cTn>
                                        <p:tgtEl>
                                          <p:spTgt spid="5"/>
                                        </p:tgtEl>
                                        <p:attrNameLst>
                                          <p:attrName>style.visibility</p:attrName>
                                        </p:attrNameLst>
                                      </p:cBhvr>
                                      <p:to>
                                        <p:strVal val="hidden"/>
                                      </p:to>
                                    </p:set>
                                  </p:childTnLst>
                                </p:cTn>
                              </p:par>
                              <p:par>
                                <p:cTn id="12" presetID="10" presetClass="entr" presetSubtype="0" fill="hold" grpId="0"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3"/>
                                        </p:tgtEl>
                                        <p:attrNameLst>
                                          <p:attrName>style.visibility</p:attrName>
                                        </p:attrNameLst>
                                      </p:cBhvr>
                                      <p:to>
                                        <p:strVal val="hidden"/>
                                      </p:to>
                                    </p:set>
                                  </p:childTnLst>
                                </p:cTn>
                              </p:par>
                              <p:par>
                                <p:cTn id="19" presetID="10"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5" grpId="0" animBg="1"/>
      <p:bldP spid="5" grpId="1" animBg="1"/>
      <p:bldP spid="6"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Main components of MIMDRAM:</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595959"/>
                  </a:solidFill>
                  <a:effectLst/>
                  <a:uLnTx/>
                  <a:uFillTx/>
                  <a:latin typeface="Avenir Next" panose="020B0503020202020204" pitchFamily="34" charset="0"/>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rgbClr val="595959"/>
                  </a:solidFill>
                  <a:latin typeface="Avenir Next" panose="020B0503020202020204" pitchFamily="34" charset="0"/>
                  <a:cs typeface="Gill Sans MT"/>
                </a:rPr>
                <a:t>Hardware</a:t>
              </a:r>
              <a:endParaRPr kumimoji="0" lang="en-US" sz="2200" i="0" u="none" strike="noStrike" kern="1200" cap="none" spc="0" normalizeH="0" baseline="0" noProof="0" dirty="0">
                <a:ln>
                  <a:noFill/>
                </a:ln>
                <a:solidFill>
                  <a:srgbClr val="595959"/>
                </a:solidFill>
                <a:effectLst/>
                <a:uLnTx/>
                <a:uFillTx/>
                <a:latin typeface="Avenir Next" panose="020B0503020202020204" pitchFamily="34" charset="0"/>
                <a:cs typeface="Gill Sans MT"/>
              </a:endParaRPr>
            </a:p>
            <a:p>
              <a:pPr marL="342900" lvl="0" indent="-342900" defTabSz="914400">
                <a:buFontTx/>
                <a:buChar char="-"/>
                <a:defRPr/>
              </a:pPr>
              <a:r>
                <a:rPr kumimoji="0" lang="en-US" i="0" u="none" strike="noStrike" kern="1200" cap="none" spc="0" normalizeH="0" baseline="0" noProof="0" dirty="0">
                  <a:ln>
                    <a:noFill/>
                  </a:ln>
                  <a:effectLst/>
                  <a:uLnTx/>
                  <a:uFillTx/>
                  <a:latin typeface="Avenir Next" panose="020B0503020202020204" pitchFamily="34" charset="0"/>
                  <a:cs typeface="Gill Sans MT"/>
                </a:rPr>
                <a:t>DRAM array modification </a:t>
              </a:r>
              <a:r>
                <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rPr>
                <a:t>to enable fine-grained PUD computation</a:t>
              </a:r>
            </a:p>
            <a:p>
              <a:pPr marL="342900" lvl="0" indent="-342900" defTabSz="914400">
                <a:buFontTx/>
                <a:buChar char="-"/>
                <a:defRPr/>
              </a:pPr>
              <a:r>
                <a:rPr lang="en-US" dirty="0">
                  <a:latin typeface="Avenir Next" panose="020B0503020202020204" pitchFamily="34" charset="0"/>
                  <a:cs typeface="Gill Sans MT"/>
                </a:rPr>
                <a:t>inter- and intra-mat interconnects </a:t>
              </a:r>
              <a:r>
                <a:rPr lang="en-US" dirty="0">
                  <a:solidFill>
                    <a:srgbClr val="E16161"/>
                  </a:solidFill>
                  <a:latin typeface="Avenir Next" panose="020B0503020202020204" pitchFamily="34" charset="0"/>
                  <a:cs typeface="Gill Sans MT"/>
                </a:rPr>
                <a:t>to enable PUD vector reduction</a:t>
              </a:r>
            </a:p>
            <a:p>
              <a:pPr marL="342900" lvl="0" indent="-342900" defTabSz="914400">
                <a:buFontTx/>
                <a:buChar char="-"/>
                <a:defRPr/>
              </a:pPr>
              <a:r>
                <a:rPr lang="en-US" dirty="0">
                  <a:latin typeface="Avenir Next" panose="020B0503020202020204" pitchFamily="34" charset="0"/>
                  <a:cs typeface="Gill Sans MT"/>
                </a:rPr>
                <a:t>control unit design</a:t>
              </a:r>
              <a:r>
                <a:rPr lang="en-US" dirty="0">
                  <a:solidFill>
                    <a:srgbClr val="E16161"/>
                  </a:solidFill>
                  <a:latin typeface="Avenir Next" panose="020B0503020202020204" pitchFamily="34" charset="0"/>
                  <a:cs typeface="Gill Sans MT"/>
                </a:rPr>
                <a:t> to orchestrate PUD execution </a:t>
              </a:r>
              <a:endPar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5"/>
            <a:ext cx="9144001" cy="1094830"/>
            <a:chOff x="406767" y="3421560"/>
            <a:chExt cx="8475012" cy="1105521"/>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Software</a:t>
              </a:r>
            </a:p>
            <a:p>
              <a:pPr marL="342900" lvl="0" indent="-342900" defTabSz="914400">
                <a:buFontTx/>
                <a:buChar char="-"/>
                <a:defRPr/>
              </a:pPr>
              <a:r>
                <a:rPr lang="en-US" sz="1900" b="1" dirty="0">
                  <a:latin typeface="Avenir Next" panose="020B0503020202020204" pitchFamily="34" charset="0"/>
                  <a:cs typeface="Gill Sans MT"/>
                </a:rPr>
                <a:t>new compiler support </a:t>
              </a:r>
              <a:r>
                <a:rPr lang="en-US" sz="1900" b="1" dirty="0">
                  <a:solidFill>
                    <a:schemeClr val="accent5"/>
                  </a:solidFill>
                  <a:latin typeface="Avenir Next" panose="020B0503020202020204" pitchFamily="34" charset="0"/>
                  <a:cs typeface="Gill Sans MT"/>
                </a:rPr>
                <a:t>to transparently generate PUD instructions</a:t>
              </a:r>
            </a:p>
            <a:p>
              <a:pPr marL="342900" lvl="0" indent="-342900" defTabSz="914400">
                <a:buFontTx/>
                <a:buChar char="-"/>
                <a:defRPr/>
              </a:pPr>
              <a:r>
                <a:rPr lang="en-US" sz="1900" dirty="0">
                  <a:latin typeface="Avenir Next" panose="020B0503020202020204" pitchFamily="34" charset="0"/>
                  <a:cs typeface="Gill Sans MT"/>
                </a:rPr>
                <a:t>system support </a:t>
              </a:r>
              <a:r>
                <a:rPr lang="en-US" sz="1900" dirty="0">
                  <a:solidFill>
                    <a:schemeClr val="accent5"/>
                  </a:solidFill>
                  <a:latin typeface="Avenir Next" panose="020B0503020202020204" pitchFamily="34" charset="0"/>
                  <a:cs typeface="Gill Sans MT"/>
                </a:rPr>
                <a:t>to map and execute PUD instructions </a:t>
              </a:r>
              <a:endParaRPr kumimoji="0" lang="en-US" sz="1900" i="0" u="none" strike="noStrike" kern="1200" cap="none" spc="0" normalizeH="0" baseline="0" noProof="0" dirty="0">
                <a:ln>
                  <a:noFill/>
                </a:ln>
                <a:solidFill>
                  <a:schemeClr val="accent5"/>
                </a:solidFill>
                <a:effectLst/>
                <a:uLnTx/>
                <a:uFillTx/>
                <a:latin typeface="Avenir Next" panose="020B0503020202020204" pitchFamily="34" charset="0"/>
                <a:cs typeface="Gill Sans MT"/>
              </a:endParaRP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
        <p:nvSpPr>
          <p:cNvPr id="2" name="Rectangle 1">
            <a:extLst>
              <a:ext uri="{FF2B5EF4-FFF2-40B4-BE49-F238E27FC236}">
                <a16:creationId xmlns:a16="http://schemas.microsoft.com/office/drawing/2014/main" id="{3FF95EE6-0176-2234-02C6-891EB1E0A789}"/>
              </a:ext>
            </a:extLst>
          </p:cNvPr>
          <p:cNvSpPr/>
          <p:nvPr/>
        </p:nvSpPr>
        <p:spPr>
          <a:xfrm>
            <a:off x="147701" y="3787369"/>
            <a:ext cx="8996299" cy="1355856"/>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CDD3C75-F3BB-83CA-9C34-01499E447FBE}"/>
              </a:ext>
            </a:extLst>
          </p:cNvPr>
          <p:cNvSpPr/>
          <p:nvPr/>
        </p:nvSpPr>
        <p:spPr>
          <a:xfrm>
            <a:off x="440195" y="5930278"/>
            <a:ext cx="8238943" cy="417567"/>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FF4E68E9-E74F-C1AC-BB4E-E8469EC2D583}"/>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MIMDRAM</a:t>
            </a:r>
            <a:r>
              <a:rPr lang="en-US" sz="2200" b="1" dirty="0">
                <a:solidFill>
                  <a:schemeClr val="tx1"/>
                </a:solidFill>
                <a:latin typeface="Avenir Next" panose="020B0503020202020204" pitchFamily="34" charset="0"/>
              </a:rPr>
              <a:t> is a hardware/software co-designed PUD system that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enables </a:t>
            </a:r>
            <a:r>
              <a:rPr lang="en-US" sz="2200" b="1" dirty="0">
                <a:solidFill>
                  <a:schemeClr val="accent4"/>
                </a:solidFill>
                <a:latin typeface="Avenir Next" panose="020B0503020202020204" pitchFamily="34" charset="0"/>
              </a:rPr>
              <a:t>fine-grained PUD computation </a:t>
            </a:r>
            <a:r>
              <a:rPr lang="en-US" sz="2200" b="1" dirty="0">
                <a:solidFill>
                  <a:schemeClr val="tx1"/>
                </a:solidFill>
                <a:latin typeface="Avenir Next" panose="020B0503020202020204" pitchFamily="34" charset="0"/>
              </a:rPr>
              <a:t>at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low cost </a:t>
            </a:r>
            <a:r>
              <a:rPr lang="en-US" sz="2200" b="1" dirty="0">
                <a:solidFill>
                  <a:schemeClr val="tx1"/>
                </a:solidFill>
                <a:latin typeface="Avenir Next" panose="020B0503020202020204" pitchFamily="34" charset="0"/>
              </a:rPr>
              <a:t>and </a:t>
            </a:r>
            <a:r>
              <a:rPr lang="en-US" sz="2200" b="1" dirty="0">
                <a:solidFill>
                  <a:srgbClr val="1A82C4"/>
                </a:solidFill>
                <a:latin typeface="Avenir Next" panose="020B0503020202020204" pitchFamily="34" charset="0"/>
              </a:rPr>
              <a:t>programming effort</a:t>
            </a:r>
          </a:p>
        </p:txBody>
      </p:sp>
      <p:sp>
        <p:nvSpPr>
          <p:cNvPr id="15" name="Up Arrow 14">
            <a:extLst>
              <a:ext uri="{FF2B5EF4-FFF2-40B4-BE49-F238E27FC236}">
                <a16:creationId xmlns:a16="http://schemas.microsoft.com/office/drawing/2014/main" id="{EF4581A5-AD8E-BDBD-9D6D-82C8211EEE51}"/>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20000"/>
                  <a:lumOff val="80000"/>
                </a:schemeClr>
              </a:solidFill>
            </a:endParaRPr>
          </a:p>
        </p:txBody>
      </p:sp>
    </p:spTree>
    <p:extLst>
      <p:ext uri="{BB962C8B-B14F-4D97-AF65-F5344CB8AC3E}">
        <p14:creationId xmlns:p14="http://schemas.microsoft.com/office/powerpoint/2010/main" val="176562278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DAE3152-EF73-7C24-AA26-102709B5CCF8}"/>
              </a:ext>
            </a:extLst>
          </p:cNvPr>
          <p:cNvGrpSpPr/>
          <p:nvPr/>
        </p:nvGrpSpPr>
        <p:grpSpPr>
          <a:xfrm>
            <a:off x="371659" y="1308732"/>
            <a:ext cx="8400681" cy="1328496"/>
            <a:chOff x="371659" y="2793619"/>
            <a:chExt cx="8400681" cy="1324131"/>
          </a:xfrm>
        </p:grpSpPr>
        <p:sp>
          <p:nvSpPr>
            <p:cNvPr id="4" name="Rounded Rectangle 3">
              <a:extLst>
                <a:ext uri="{FF2B5EF4-FFF2-40B4-BE49-F238E27FC236}">
                  <a16:creationId xmlns:a16="http://schemas.microsoft.com/office/drawing/2014/main" id="{A7E6E4CA-4219-9A84-8012-2A407B6E2FA5}"/>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Transparently: </a:t>
              </a:r>
            </a:p>
            <a:p>
              <a:pPr algn="ctr"/>
              <a:r>
                <a:rPr lang="en-US" sz="2200" b="1" u="sng" dirty="0">
                  <a:solidFill>
                    <a:schemeClr val="accent4"/>
                  </a:solidFill>
                  <a:latin typeface="Avenir Next" panose="020B0503020202020204" pitchFamily="34" charset="0"/>
                </a:rPr>
                <a:t>extract</a:t>
              </a:r>
              <a:r>
                <a:rPr lang="en-US" sz="2200" b="1" dirty="0">
                  <a:solidFill>
                    <a:schemeClr val="accent4"/>
                  </a:solidFill>
                  <a:latin typeface="Avenir Next" panose="020B0503020202020204" pitchFamily="34" charset="0"/>
                </a:rPr>
                <a:t> SIMD parallelism from an application, and</a:t>
              </a:r>
            </a:p>
            <a:p>
              <a:pPr algn="ctr"/>
              <a:r>
                <a:rPr lang="en-US" sz="2200" b="1" u="sng" dirty="0">
                  <a:solidFill>
                    <a:schemeClr val="accent4"/>
                  </a:solidFill>
                  <a:latin typeface="Avenir Next" panose="020B0503020202020204" pitchFamily="34" charset="0"/>
                </a:rPr>
                <a:t>schedule</a:t>
              </a:r>
              <a:r>
                <a:rPr lang="en-US" sz="2200" b="1" dirty="0">
                  <a:solidFill>
                    <a:schemeClr val="accent4"/>
                  </a:solidFill>
                  <a:latin typeface="Avenir Next" panose="020B0503020202020204" pitchFamily="34" charset="0"/>
                </a:rPr>
                <a:t> PUD instructions while maximizing </a:t>
              </a:r>
              <a:r>
                <a:rPr lang="en-US" sz="2200" b="1" u="sng" dirty="0">
                  <a:solidFill>
                    <a:schemeClr val="accent4"/>
                  </a:solidFill>
                  <a:latin typeface="Avenir Next" panose="020B0503020202020204" pitchFamily="34" charset="0"/>
                </a:rPr>
                <a:t>utilization</a:t>
              </a:r>
              <a:r>
                <a:rPr lang="en-US" sz="1600" b="1" dirty="0">
                  <a:solidFill>
                    <a:schemeClr val="accent4"/>
                  </a:solidFill>
                  <a:latin typeface="Avenir Next" panose="020B0503020202020204" pitchFamily="34" charset="0"/>
                </a:rPr>
                <a:t> </a:t>
              </a:r>
            </a:p>
          </p:txBody>
        </p:sp>
        <p:sp>
          <p:nvSpPr>
            <p:cNvPr id="5" name="TextBox 4">
              <a:extLst>
                <a:ext uri="{FF2B5EF4-FFF2-40B4-BE49-F238E27FC236}">
                  <a16:creationId xmlns:a16="http://schemas.microsoft.com/office/drawing/2014/main" id="{964CD386-BCB4-2F0B-2A1B-1C4D0C6C8168}"/>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6" name="Up Arrow 5">
            <a:extLst>
              <a:ext uri="{FF2B5EF4-FFF2-40B4-BE49-F238E27FC236}">
                <a16:creationId xmlns:a16="http://schemas.microsoft.com/office/drawing/2014/main" id="{A8F08BDB-400B-8331-1F5B-B874FEE83E31}"/>
              </a:ext>
            </a:extLst>
          </p:cNvPr>
          <p:cNvSpPr/>
          <p:nvPr/>
        </p:nvSpPr>
        <p:spPr>
          <a:xfrm rot="10800000">
            <a:off x="4331688" y="2913587"/>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lumMod val="20000"/>
                  <a:lumOff val="80000"/>
                </a:schemeClr>
              </a:solidFill>
            </a:endParaRPr>
          </a:p>
        </p:txBody>
      </p:sp>
      <p:sp>
        <p:nvSpPr>
          <p:cNvPr id="7" name="TextBox 6">
            <a:extLst>
              <a:ext uri="{FF2B5EF4-FFF2-40B4-BE49-F238E27FC236}">
                <a16:creationId xmlns:a16="http://schemas.microsoft.com/office/drawing/2014/main" id="{312828C3-9632-A1EE-3DD3-F4DEAF77E3F2}"/>
              </a:ext>
            </a:extLst>
          </p:cNvPr>
          <p:cNvSpPr txBox="1"/>
          <p:nvPr/>
        </p:nvSpPr>
        <p:spPr>
          <a:xfrm>
            <a:off x="1" y="3628154"/>
            <a:ext cx="9144000" cy="430887"/>
          </a:xfrm>
          <a:prstGeom prst="rect">
            <a:avLst/>
          </a:prstGeom>
          <a:noFill/>
        </p:spPr>
        <p:txBody>
          <a:bodyPr wrap="square">
            <a:spAutoFit/>
          </a:bodyPr>
          <a:lstStyle/>
          <a:p>
            <a:pPr algn="ctr"/>
            <a:r>
              <a:rPr lang="en-US" sz="2200" b="1" dirty="0">
                <a:latin typeface="Avenir Next" panose="020B0503020202020204" pitchFamily="34" charset="0"/>
              </a:rPr>
              <a:t>Three new LLVM-based passes targeting PUD execution</a:t>
            </a:r>
          </a:p>
        </p:txBody>
      </p:sp>
      <p:sp>
        <p:nvSpPr>
          <p:cNvPr id="10" name="Title 1">
            <a:extLst>
              <a:ext uri="{FF2B5EF4-FFF2-40B4-BE49-F238E27FC236}">
                <a16:creationId xmlns:a16="http://schemas.microsoft.com/office/drawing/2014/main" id="{73FB861D-C0E5-F24A-2621-83AF84FFD801}"/>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a:t>
            </a:r>
          </a:p>
        </p:txBody>
      </p:sp>
      <p:grpSp>
        <p:nvGrpSpPr>
          <p:cNvPr id="15" name="Group 14">
            <a:extLst>
              <a:ext uri="{FF2B5EF4-FFF2-40B4-BE49-F238E27FC236}">
                <a16:creationId xmlns:a16="http://schemas.microsoft.com/office/drawing/2014/main" id="{4D61C165-8173-658F-0DFF-1E651D5A89E4}"/>
              </a:ext>
            </a:extLst>
          </p:cNvPr>
          <p:cNvGrpSpPr/>
          <p:nvPr/>
        </p:nvGrpSpPr>
        <p:grpSpPr>
          <a:xfrm>
            <a:off x="400623" y="4241301"/>
            <a:ext cx="8342754" cy="1926446"/>
            <a:chOff x="400623" y="4241301"/>
            <a:chExt cx="8342754" cy="1926446"/>
          </a:xfrm>
        </p:grpSpPr>
        <p:pic>
          <p:nvPicPr>
            <p:cNvPr id="8" name="Picture 7">
              <a:extLst>
                <a:ext uri="{FF2B5EF4-FFF2-40B4-BE49-F238E27FC236}">
                  <a16:creationId xmlns:a16="http://schemas.microsoft.com/office/drawing/2014/main" id="{1E9FE1CE-C6ED-97FD-DE56-A674E05E227E}"/>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9" name="Oval 8">
              <a:extLst>
                <a:ext uri="{FF2B5EF4-FFF2-40B4-BE49-F238E27FC236}">
                  <a16:creationId xmlns:a16="http://schemas.microsoft.com/office/drawing/2014/main" id="{9B7F09A4-8F92-9029-8A3B-7BF2DB55491A}"/>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103C3D96-E6A9-DFB9-1A0A-4548E48A5148}"/>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17C791A2-37C6-342B-D2EE-53544BA899F6}"/>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774D2A2E-1453-4E4C-8549-95A4FC3A4C8F}"/>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691466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10" presetClass="entr" presetSubtype="0"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8E25129F-2203-3964-1F17-A648AE8B1E5B}"/>
              </a:ext>
            </a:extLst>
          </p:cNvPr>
          <p:cNvCxnSpPr/>
          <p:nvPr/>
        </p:nvCxnSpPr>
        <p:spPr>
          <a:xfrm>
            <a:off x="173282" y="3231741"/>
            <a:ext cx="879743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579" name="Title 1">
            <a:extLst>
              <a:ext uri="{FF2B5EF4-FFF2-40B4-BE49-F238E27FC236}">
                <a16:creationId xmlns:a16="http://schemas.microsoft.com/office/drawing/2014/main" id="{AE054452-7F75-8319-1170-449727F6259E}"/>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(II)</a:t>
            </a:r>
          </a:p>
        </p:txBody>
      </p:sp>
      <p:grpSp>
        <p:nvGrpSpPr>
          <p:cNvPr id="2" name="Group 1">
            <a:extLst>
              <a:ext uri="{FF2B5EF4-FFF2-40B4-BE49-F238E27FC236}">
                <a16:creationId xmlns:a16="http://schemas.microsoft.com/office/drawing/2014/main" id="{D92535BD-37B7-1AA4-4D10-17949F8E7439}"/>
              </a:ext>
            </a:extLst>
          </p:cNvPr>
          <p:cNvGrpSpPr/>
          <p:nvPr/>
        </p:nvGrpSpPr>
        <p:grpSpPr>
          <a:xfrm>
            <a:off x="400623" y="1166415"/>
            <a:ext cx="8342754" cy="1926446"/>
            <a:chOff x="400623" y="4241301"/>
            <a:chExt cx="8342754" cy="1926446"/>
          </a:xfrm>
        </p:grpSpPr>
        <p:pic>
          <p:nvPicPr>
            <p:cNvPr id="577" name="Picture 576">
              <a:extLst>
                <a:ext uri="{FF2B5EF4-FFF2-40B4-BE49-F238E27FC236}">
                  <a16:creationId xmlns:a16="http://schemas.microsoft.com/office/drawing/2014/main" id="{CE063829-72BF-46BE-8ABA-E751D2A2B378}"/>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578" name="Oval 577">
              <a:extLst>
                <a:ext uri="{FF2B5EF4-FFF2-40B4-BE49-F238E27FC236}">
                  <a16:creationId xmlns:a16="http://schemas.microsoft.com/office/drawing/2014/main" id="{37E626DB-214C-98C2-FA0C-353FFD1C75B2}"/>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a:extLst>
                <a:ext uri="{FF2B5EF4-FFF2-40B4-BE49-F238E27FC236}">
                  <a16:creationId xmlns:a16="http://schemas.microsoft.com/office/drawing/2014/main" id="{F985E7E6-9856-50AC-70E9-E45DE3B323A6}"/>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a:extLst>
                <a:ext uri="{FF2B5EF4-FFF2-40B4-BE49-F238E27FC236}">
                  <a16:creationId xmlns:a16="http://schemas.microsoft.com/office/drawing/2014/main" id="{4B4902AB-4F83-3FFA-FDFE-A8B09DB8D962}"/>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a:extLst>
                <a:ext uri="{FF2B5EF4-FFF2-40B4-BE49-F238E27FC236}">
                  <a16:creationId xmlns:a16="http://schemas.microsoft.com/office/drawing/2014/main" id="{5CF971A4-4F88-CEF0-F121-8FC6C635B8A4}"/>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83" name="Rectangle 582">
            <a:extLst>
              <a:ext uri="{FF2B5EF4-FFF2-40B4-BE49-F238E27FC236}">
                <a16:creationId xmlns:a16="http://schemas.microsoft.com/office/drawing/2014/main" id="{F0B91EE2-A89A-8BA0-E590-15F34D3C70A2}"/>
              </a:ext>
            </a:extLst>
          </p:cNvPr>
          <p:cNvSpPr/>
          <p:nvPr/>
        </p:nvSpPr>
        <p:spPr>
          <a:xfrm>
            <a:off x="4418753" y="1165565"/>
            <a:ext cx="4521315" cy="1975802"/>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9AFC0880-7E4F-7801-7D68-5F6FF347EDE2}"/>
              </a:ext>
            </a:extLst>
          </p:cNvPr>
          <p:cNvGrpSpPr/>
          <p:nvPr/>
        </p:nvGrpSpPr>
        <p:grpSpPr>
          <a:xfrm>
            <a:off x="408297" y="3442732"/>
            <a:ext cx="8400681" cy="819412"/>
            <a:chOff x="371659" y="2793619"/>
            <a:chExt cx="8400681" cy="1324131"/>
          </a:xfrm>
        </p:grpSpPr>
        <p:sp>
          <p:nvSpPr>
            <p:cNvPr id="20" name="Rounded Rectangle 19">
              <a:extLst>
                <a:ext uri="{FF2B5EF4-FFF2-40B4-BE49-F238E27FC236}">
                  <a16:creationId xmlns:a16="http://schemas.microsoft.com/office/drawing/2014/main" id="{4B247822-FAB6-F394-CA1A-4ED6619587C5}"/>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Identify SIMD parallelism, generate PUD instructions,</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 and set the appropriate vectorization factor </a:t>
              </a:r>
              <a:endParaRPr lang="en-US" b="1" dirty="0">
                <a:solidFill>
                  <a:schemeClr val="accent4"/>
                </a:solidFill>
                <a:latin typeface="Avenir Next" panose="020B0503020202020204" pitchFamily="34" charset="0"/>
              </a:endParaRPr>
            </a:p>
          </p:txBody>
        </p:sp>
        <p:sp>
          <p:nvSpPr>
            <p:cNvPr id="21" name="TextBox 20">
              <a:extLst>
                <a:ext uri="{FF2B5EF4-FFF2-40B4-BE49-F238E27FC236}">
                  <a16:creationId xmlns:a16="http://schemas.microsoft.com/office/drawing/2014/main" id="{67536B30-6510-9D52-3F2A-ADB3CF0CDDAC}"/>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Tree>
    <p:extLst>
      <p:ext uri="{BB962C8B-B14F-4D97-AF65-F5344CB8AC3E}">
        <p14:creationId xmlns:p14="http://schemas.microsoft.com/office/powerpoint/2010/main" val="406289135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8E25129F-2203-3964-1F17-A648AE8B1E5B}"/>
              </a:ext>
            </a:extLst>
          </p:cNvPr>
          <p:cNvCxnSpPr/>
          <p:nvPr/>
        </p:nvCxnSpPr>
        <p:spPr>
          <a:xfrm>
            <a:off x="173282" y="3231741"/>
            <a:ext cx="879743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579" name="Title 1">
            <a:extLst>
              <a:ext uri="{FF2B5EF4-FFF2-40B4-BE49-F238E27FC236}">
                <a16:creationId xmlns:a16="http://schemas.microsoft.com/office/drawing/2014/main" id="{AE054452-7F75-8319-1170-449727F6259E}"/>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(II)</a:t>
            </a:r>
          </a:p>
        </p:txBody>
      </p:sp>
      <p:grpSp>
        <p:nvGrpSpPr>
          <p:cNvPr id="2" name="Group 1">
            <a:extLst>
              <a:ext uri="{FF2B5EF4-FFF2-40B4-BE49-F238E27FC236}">
                <a16:creationId xmlns:a16="http://schemas.microsoft.com/office/drawing/2014/main" id="{D92535BD-37B7-1AA4-4D10-17949F8E7439}"/>
              </a:ext>
            </a:extLst>
          </p:cNvPr>
          <p:cNvGrpSpPr/>
          <p:nvPr/>
        </p:nvGrpSpPr>
        <p:grpSpPr>
          <a:xfrm>
            <a:off x="400623" y="1166415"/>
            <a:ext cx="8342754" cy="1926446"/>
            <a:chOff x="400623" y="4241301"/>
            <a:chExt cx="8342754" cy="1926446"/>
          </a:xfrm>
        </p:grpSpPr>
        <p:pic>
          <p:nvPicPr>
            <p:cNvPr id="577" name="Picture 576">
              <a:extLst>
                <a:ext uri="{FF2B5EF4-FFF2-40B4-BE49-F238E27FC236}">
                  <a16:creationId xmlns:a16="http://schemas.microsoft.com/office/drawing/2014/main" id="{CE063829-72BF-46BE-8ABA-E751D2A2B378}"/>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578" name="Oval 577">
              <a:extLst>
                <a:ext uri="{FF2B5EF4-FFF2-40B4-BE49-F238E27FC236}">
                  <a16:creationId xmlns:a16="http://schemas.microsoft.com/office/drawing/2014/main" id="{37E626DB-214C-98C2-FA0C-353FFD1C75B2}"/>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a:extLst>
                <a:ext uri="{FF2B5EF4-FFF2-40B4-BE49-F238E27FC236}">
                  <a16:creationId xmlns:a16="http://schemas.microsoft.com/office/drawing/2014/main" id="{F985E7E6-9856-50AC-70E9-E45DE3B323A6}"/>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a:extLst>
                <a:ext uri="{FF2B5EF4-FFF2-40B4-BE49-F238E27FC236}">
                  <a16:creationId xmlns:a16="http://schemas.microsoft.com/office/drawing/2014/main" id="{4B4902AB-4F83-3FFA-FDFE-A8B09DB8D962}"/>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a:extLst>
                <a:ext uri="{FF2B5EF4-FFF2-40B4-BE49-F238E27FC236}">
                  <a16:creationId xmlns:a16="http://schemas.microsoft.com/office/drawing/2014/main" id="{5CF971A4-4F88-CEF0-F121-8FC6C635B8A4}"/>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83" name="Rectangle 582">
            <a:extLst>
              <a:ext uri="{FF2B5EF4-FFF2-40B4-BE49-F238E27FC236}">
                <a16:creationId xmlns:a16="http://schemas.microsoft.com/office/drawing/2014/main" id="{F0B91EE2-A89A-8BA0-E590-15F34D3C70A2}"/>
              </a:ext>
            </a:extLst>
          </p:cNvPr>
          <p:cNvSpPr/>
          <p:nvPr/>
        </p:nvSpPr>
        <p:spPr>
          <a:xfrm>
            <a:off x="7104691" y="1166415"/>
            <a:ext cx="1828799" cy="2024112"/>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DDB5A88-2461-47BD-3F7F-877C3F012E74}"/>
              </a:ext>
            </a:extLst>
          </p:cNvPr>
          <p:cNvSpPr/>
          <p:nvPr/>
        </p:nvSpPr>
        <p:spPr>
          <a:xfrm>
            <a:off x="188744" y="1164760"/>
            <a:ext cx="4222943" cy="1982156"/>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a:extLst>
              <a:ext uri="{FF2B5EF4-FFF2-40B4-BE49-F238E27FC236}">
                <a16:creationId xmlns:a16="http://schemas.microsoft.com/office/drawing/2014/main" id="{DA1DBC26-A501-ADF7-1EBD-3416252E3523}"/>
              </a:ext>
            </a:extLst>
          </p:cNvPr>
          <p:cNvGrpSpPr/>
          <p:nvPr/>
        </p:nvGrpSpPr>
        <p:grpSpPr>
          <a:xfrm>
            <a:off x="408297" y="4503248"/>
            <a:ext cx="8400681" cy="819412"/>
            <a:chOff x="371659" y="2793619"/>
            <a:chExt cx="8400681" cy="1324131"/>
          </a:xfrm>
        </p:grpSpPr>
        <p:sp>
          <p:nvSpPr>
            <p:cNvPr id="19" name="Rounded Rectangle 18">
              <a:extLst>
                <a:ext uri="{FF2B5EF4-FFF2-40B4-BE49-F238E27FC236}">
                  <a16:creationId xmlns:a16="http://schemas.microsoft.com/office/drawing/2014/main" id="{DE7C0DA1-41F3-B088-117A-9D19F62E9743}"/>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Improve SIMD utilization by allowing the distribution of independent PUD instructions across DRAM mats</a:t>
              </a:r>
              <a:endParaRPr lang="en-US" b="1" dirty="0">
                <a:solidFill>
                  <a:schemeClr val="accent4"/>
                </a:solidFill>
                <a:latin typeface="Avenir Next" panose="020B0503020202020204" pitchFamily="34" charset="0"/>
              </a:endParaRPr>
            </a:p>
          </p:txBody>
        </p:sp>
        <p:sp>
          <p:nvSpPr>
            <p:cNvPr id="20" name="TextBox 19">
              <a:extLst>
                <a:ext uri="{FF2B5EF4-FFF2-40B4-BE49-F238E27FC236}">
                  <a16:creationId xmlns:a16="http://schemas.microsoft.com/office/drawing/2014/main" id="{884F55E7-A642-EE26-192F-DE82413F639E}"/>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grpSp>
        <p:nvGrpSpPr>
          <p:cNvPr id="21" name="Group 20">
            <a:extLst>
              <a:ext uri="{FF2B5EF4-FFF2-40B4-BE49-F238E27FC236}">
                <a16:creationId xmlns:a16="http://schemas.microsoft.com/office/drawing/2014/main" id="{91CFC40C-9822-A969-472E-4B1920D5590E}"/>
              </a:ext>
            </a:extLst>
          </p:cNvPr>
          <p:cNvGrpSpPr/>
          <p:nvPr/>
        </p:nvGrpSpPr>
        <p:grpSpPr>
          <a:xfrm>
            <a:off x="408297" y="3442732"/>
            <a:ext cx="8400681" cy="819412"/>
            <a:chOff x="371659" y="2793619"/>
            <a:chExt cx="8400681" cy="1324131"/>
          </a:xfrm>
        </p:grpSpPr>
        <p:sp>
          <p:nvSpPr>
            <p:cNvPr id="22" name="Rounded Rectangle 21">
              <a:extLst>
                <a:ext uri="{FF2B5EF4-FFF2-40B4-BE49-F238E27FC236}">
                  <a16:creationId xmlns:a16="http://schemas.microsoft.com/office/drawing/2014/main" id="{BDCE35CB-F5A9-EF0A-DB3F-9979F360F6F8}"/>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Identify SIMD parallelism, generate PUD instructions,</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 and set the appropriate vectorization factor </a:t>
              </a:r>
              <a:endParaRPr lang="en-US" b="1" dirty="0">
                <a:solidFill>
                  <a:schemeClr val="accent4"/>
                </a:solidFill>
                <a:latin typeface="Avenir Next" panose="020B0503020202020204" pitchFamily="34" charset="0"/>
              </a:endParaRPr>
            </a:p>
          </p:txBody>
        </p:sp>
        <p:sp>
          <p:nvSpPr>
            <p:cNvPr id="23" name="TextBox 22">
              <a:extLst>
                <a:ext uri="{FF2B5EF4-FFF2-40B4-BE49-F238E27FC236}">
                  <a16:creationId xmlns:a16="http://schemas.microsoft.com/office/drawing/2014/main" id="{90502784-36DD-3A8A-167B-E1261F016973}"/>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24" name="Rectangle 23">
            <a:extLst>
              <a:ext uri="{FF2B5EF4-FFF2-40B4-BE49-F238E27FC236}">
                <a16:creationId xmlns:a16="http://schemas.microsoft.com/office/drawing/2014/main" id="{420A389E-CAA5-1831-08B7-B2C81E14C4A4}"/>
              </a:ext>
            </a:extLst>
          </p:cNvPr>
          <p:cNvSpPr/>
          <p:nvPr/>
        </p:nvSpPr>
        <p:spPr>
          <a:xfrm>
            <a:off x="215058" y="3380520"/>
            <a:ext cx="8718432" cy="965235"/>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0931084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8E25129F-2203-3964-1F17-A648AE8B1E5B}"/>
              </a:ext>
            </a:extLst>
          </p:cNvPr>
          <p:cNvCxnSpPr/>
          <p:nvPr/>
        </p:nvCxnSpPr>
        <p:spPr>
          <a:xfrm>
            <a:off x="173282" y="3231741"/>
            <a:ext cx="8797436" cy="0"/>
          </a:xfrm>
          <a:prstGeom prst="line">
            <a:avLst/>
          </a:prstGeom>
          <a:ln w="28575">
            <a:prstDash val="dash"/>
          </a:ln>
        </p:spPr>
        <p:style>
          <a:lnRef idx="1">
            <a:schemeClr val="dk1"/>
          </a:lnRef>
          <a:fillRef idx="0">
            <a:schemeClr val="dk1"/>
          </a:fillRef>
          <a:effectRef idx="0">
            <a:schemeClr val="dk1"/>
          </a:effectRef>
          <a:fontRef idx="minor">
            <a:schemeClr val="tx1"/>
          </a:fontRef>
        </p:style>
      </p:cxnSp>
      <p:grpSp>
        <p:nvGrpSpPr>
          <p:cNvPr id="7" name="Group 6">
            <a:extLst>
              <a:ext uri="{FF2B5EF4-FFF2-40B4-BE49-F238E27FC236}">
                <a16:creationId xmlns:a16="http://schemas.microsoft.com/office/drawing/2014/main" id="{25725C9F-03EE-7F4A-276B-EDDE642C3DDB}"/>
              </a:ext>
            </a:extLst>
          </p:cNvPr>
          <p:cNvGrpSpPr/>
          <p:nvPr/>
        </p:nvGrpSpPr>
        <p:grpSpPr>
          <a:xfrm>
            <a:off x="408297" y="5563763"/>
            <a:ext cx="8400681" cy="819412"/>
            <a:chOff x="371659" y="2793619"/>
            <a:chExt cx="8400681" cy="1324131"/>
          </a:xfrm>
        </p:grpSpPr>
        <p:sp>
          <p:nvSpPr>
            <p:cNvPr id="8" name="Rounded Rectangle 7">
              <a:extLst>
                <a:ext uri="{FF2B5EF4-FFF2-40B4-BE49-F238E27FC236}">
                  <a16:creationId xmlns:a16="http://schemas.microsoft.com/office/drawing/2014/main" id="{182AF0CD-5C38-075D-335C-55BFC9A30E50}"/>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Generate the appropriate binary for </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data allocation and PUD instructions  </a:t>
              </a:r>
            </a:p>
          </p:txBody>
        </p:sp>
        <p:sp>
          <p:nvSpPr>
            <p:cNvPr id="9" name="TextBox 8">
              <a:extLst>
                <a:ext uri="{FF2B5EF4-FFF2-40B4-BE49-F238E27FC236}">
                  <a16:creationId xmlns:a16="http://schemas.microsoft.com/office/drawing/2014/main" id="{51B1CC48-0500-A983-736C-CDA41EBBF7D0}"/>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579" name="Title 1">
            <a:extLst>
              <a:ext uri="{FF2B5EF4-FFF2-40B4-BE49-F238E27FC236}">
                <a16:creationId xmlns:a16="http://schemas.microsoft.com/office/drawing/2014/main" id="{AE054452-7F75-8319-1170-449727F6259E}"/>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(III)</a:t>
            </a:r>
          </a:p>
        </p:txBody>
      </p:sp>
      <p:grpSp>
        <p:nvGrpSpPr>
          <p:cNvPr id="2" name="Group 1">
            <a:extLst>
              <a:ext uri="{FF2B5EF4-FFF2-40B4-BE49-F238E27FC236}">
                <a16:creationId xmlns:a16="http://schemas.microsoft.com/office/drawing/2014/main" id="{D92535BD-37B7-1AA4-4D10-17949F8E7439}"/>
              </a:ext>
            </a:extLst>
          </p:cNvPr>
          <p:cNvGrpSpPr/>
          <p:nvPr/>
        </p:nvGrpSpPr>
        <p:grpSpPr>
          <a:xfrm>
            <a:off x="400623" y="1166415"/>
            <a:ext cx="8342754" cy="1926446"/>
            <a:chOff x="400623" y="4241301"/>
            <a:chExt cx="8342754" cy="1926446"/>
          </a:xfrm>
        </p:grpSpPr>
        <p:pic>
          <p:nvPicPr>
            <p:cNvPr id="577" name="Picture 576">
              <a:extLst>
                <a:ext uri="{FF2B5EF4-FFF2-40B4-BE49-F238E27FC236}">
                  <a16:creationId xmlns:a16="http://schemas.microsoft.com/office/drawing/2014/main" id="{CE063829-72BF-46BE-8ABA-E751D2A2B378}"/>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578" name="Oval 577">
              <a:extLst>
                <a:ext uri="{FF2B5EF4-FFF2-40B4-BE49-F238E27FC236}">
                  <a16:creationId xmlns:a16="http://schemas.microsoft.com/office/drawing/2014/main" id="{37E626DB-214C-98C2-FA0C-353FFD1C75B2}"/>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a:extLst>
                <a:ext uri="{FF2B5EF4-FFF2-40B4-BE49-F238E27FC236}">
                  <a16:creationId xmlns:a16="http://schemas.microsoft.com/office/drawing/2014/main" id="{F985E7E6-9856-50AC-70E9-E45DE3B323A6}"/>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a:extLst>
                <a:ext uri="{FF2B5EF4-FFF2-40B4-BE49-F238E27FC236}">
                  <a16:creationId xmlns:a16="http://schemas.microsoft.com/office/drawing/2014/main" id="{4B4902AB-4F83-3FFA-FDFE-A8B09DB8D962}"/>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a:extLst>
                <a:ext uri="{FF2B5EF4-FFF2-40B4-BE49-F238E27FC236}">
                  <a16:creationId xmlns:a16="http://schemas.microsoft.com/office/drawing/2014/main" id="{5CF971A4-4F88-CEF0-F121-8FC6C635B8A4}"/>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Rectangle 2">
            <a:extLst>
              <a:ext uri="{FF2B5EF4-FFF2-40B4-BE49-F238E27FC236}">
                <a16:creationId xmlns:a16="http://schemas.microsoft.com/office/drawing/2014/main" id="{DDDB5A88-2461-47BD-3F7F-877C3F012E74}"/>
              </a:ext>
            </a:extLst>
          </p:cNvPr>
          <p:cNvSpPr/>
          <p:nvPr/>
        </p:nvSpPr>
        <p:spPr>
          <a:xfrm>
            <a:off x="179316" y="1135795"/>
            <a:ext cx="6915945" cy="2040617"/>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835626D9-C687-D330-3FEF-4AEF1338541B}"/>
              </a:ext>
            </a:extLst>
          </p:cNvPr>
          <p:cNvGrpSpPr/>
          <p:nvPr/>
        </p:nvGrpSpPr>
        <p:grpSpPr>
          <a:xfrm>
            <a:off x="408297" y="4503248"/>
            <a:ext cx="8400681" cy="819412"/>
            <a:chOff x="371659" y="2793619"/>
            <a:chExt cx="8400681" cy="1324131"/>
          </a:xfrm>
        </p:grpSpPr>
        <p:sp>
          <p:nvSpPr>
            <p:cNvPr id="11" name="Rounded Rectangle 10">
              <a:extLst>
                <a:ext uri="{FF2B5EF4-FFF2-40B4-BE49-F238E27FC236}">
                  <a16:creationId xmlns:a16="http://schemas.microsoft.com/office/drawing/2014/main" id="{065DCE51-3CEE-A53C-D617-86065D723704}"/>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Improve SIMD utilization by allowing the distribution of independent PUD instructions across DRAM mats</a:t>
              </a:r>
              <a:endParaRPr lang="en-US" b="1" dirty="0">
                <a:solidFill>
                  <a:schemeClr val="accent4"/>
                </a:solidFill>
                <a:latin typeface="Avenir Next" panose="020B0503020202020204" pitchFamily="34" charset="0"/>
              </a:endParaRPr>
            </a:p>
          </p:txBody>
        </p:sp>
        <p:sp>
          <p:nvSpPr>
            <p:cNvPr id="13" name="TextBox 12">
              <a:extLst>
                <a:ext uri="{FF2B5EF4-FFF2-40B4-BE49-F238E27FC236}">
                  <a16:creationId xmlns:a16="http://schemas.microsoft.com/office/drawing/2014/main" id="{4E41999A-29E9-2110-38F0-24D5399134D2}"/>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grpSp>
        <p:nvGrpSpPr>
          <p:cNvPr id="14" name="Group 13">
            <a:extLst>
              <a:ext uri="{FF2B5EF4-FFF2-40B4-BE49-F238E27FC236}">
                <a16:creationId xmlns:a16="http://schemas.microsoft.com/office/drawing/2014/main" id="{925EDFEC-8ABE-96B4-0A67-6D9BB38271BF}"/>
              </a:ext>
            </a:extLst>
          </p:cNvPr>
          <p:cNvGrpSpPr/>
          <p:nvPr/>
        </p:nvGrpSpPr>
        <p:grpSpPr>
          <a:xfrm>
            <a:off x="408297" y="3442732"/>
            <a:ext cx="8400681" cy="819412"/>
            <a:chOff x="371659" y="2793619"/>
            <a:chExt cx="8400681" cy="1324131"/>
          </a:xfrm>
        </p:grpSpPr>
        <p:sp>
          <p:nvSpPr>
            <p:cNvPr id="16" name="Rounded Rectangle 15">
              <a:extLst>
                <a:ext uri="{FF2B5EF4-FFF2-40B4-BE49-F238E27FC236}">
                  <a16:creationId xmlns:a16="http://schemas.microsoft.com/office/drawing/2014/main" id="{5BEA9F34-578D-9A16-FCA4-0CD921B5936E}"/>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Identify SIMD parallelism, generate PUD instructions,</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 and set the appropriate vectorization factor </a:t>
              </a:r>
              <a:endParaRPr lang="en-US" b="1" dirty="0">
                <a:solidFill>
                  <a:schemeClr val="accent4"/>
                </a:solidFill>
                <a:latin typeface="Avenir Next" panose="020B0503020202020204" pitchFamily="34" charset="0"/>
              </a:endParaRPr>
            </a:p>
          </p:txBody>
        </p:sp>
        <p:sp>
          <p:nvSpPr>
            <p:cNvPr id="17" name="TextBox 16">
              <a:extLst>
                <a:ext uri="{FF2B5EF4-FFF2-40B4-BE49-F238E27FC236}">
                  <a16:creationId xmlns:a16="http://schemas.microsoft.com/office/drawing/2014/main" id="{ADBA093D-D950-E5CF-130A-27BEB40D38BE}"/>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18" name="Rectangle 17">
            <a:extLst>
              <a:ext uri="{FF2B5EF4-FFF2-40B4-BE49-F238E27FC236}">
                <a16:creationId xmlns:a16="http://schemas.microsoft.com/office/drawing/2014/main" id="{9789863D-D85E-9C54-AFB9-07F9A8103860}"/>
              </a:ext>
            </a:extLst>
          </p:cNvPr>
          <p:cNvSpPr/>
          <p:nvPr/>
        </p:nvSpPr>
        <p:spPr>
          <a:xfrm>
            <a:off x="215058" y="3380520"/>
            <a:ext cx="8797436" cy="2024112"/>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8745498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83A56FE-C1F1-EB10-C7E5-6806F9847126}"/>
              </a:ext>
            </a:extLst>
          </p:cNvPr>
          <p:cNvSpPr>
            <a:spLocks noGrp="1"/>
          </p:cNvSpPr>
          <p:nvPr>
            <p:ph idx="1"/>
          </p:nvPr>
        </p:nvSpPr>
        <p:spPr>
          <a:xfrm>
            <a:off x="169011" y="1236742"/>
            <a:ext cx="8894602" cy="4993235"/>
          </a:xfrm>
        </p:spPr>
        <p:txBody>
          <a:bodyPr>
            <a:normAutofit/>
          </a:bodyPr>
          <a:lstStyle/>
          <a:p>
            <a:r>
              <a:rPr lang="en-US" dirty="0"/>
              <a:t>Instruction set architecture</a:t>
            </a:r>
            <a:br>
              <a:rPr lang="en-US" dirty="0"/>
            </a:br>
            <a:endParaRPr lang="en-US" dirty="0"/>
          </a:p>
          <a:p>
            <a:r>
              <a:rPr lang="en-US" dirty="0"/>
              <a:t>Execution &amp; data transposition </a:t>
            </a:r>
            <a:br>
              <a:rPr lang="en-US" dirty="0"/>
            </a:br>
            <a:endParaRPr lang="en-US" dirty="0"/>
          </a:p>
          <a:p>
            <a:r>
              <a:rPr lang="en-US" dirty="0"/>
              <a:t>Data coherence</a:t>
            </a:r>
            <a:br>
              <a:rPr lang="en-US" dirty="0"/>
            </a:br>
            <a:endParaRPr lang="en-US" dirty="0"/>
          </a:p>
          <a:p>
            <a:r>
              <a:rPr lang="en-US" dirty="0"/>
              <a:t>Address translation</a:t>
            </a:r>
            <a:br>
              <a:rPr lang="en-US" dirty="0"/>
            </a:br>
            <a:endParaRPr lang="en-US" dirty="0"/>
          </a:p>
          <a:p>
            <a:r>
              <a:rPr lang="en-US" dirty="0"/>
              <a:t>Data allocation &amp; alignment </a:t>
            </a:r>
            <a:br>
              <a:rPr lang="en-US" sz="2400" dirty="0"/>
            </a:br>
            <a:endParaRPr lang="en-US" sz="2400" dirty="0"/>
          </a:p>
          <a:p>
            <a:r>
              <a:rPr lang="en-US" dirty="0"/>
              <a:t>Mat label translation  </a:t>
            </a:r>
          </a:p>
        </p:txBody>
      </p:sp>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System Support</a:t>
            </a:r>
          </a:p>
        </p:txBody>
      </p:sp>
    </p:spTree>
    <p:extLst>
      <p:ext uri="{BB962C8B-B14F-4D97-AF65-F5344CB8AC3E}">
        <p14:creationId xmlns:p14="http://schemas.microsoft.com/office/powerpoint/2010/main" val="242308313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Methodology Overview</a:t>
            </a:r>
          </a:p>
        </p:txBody>
      </p:sp>
      <p:sp>
        <p:nvSpPr>
          <p:cNvPr id="5" name="Content Placeholder 2">
            <a:extLst>
              <a:ext uri="{FF2B5EF4-FFF2-40B4-BE49-F238E27FC236}">
                <a16:creationId xmlns:a16="http://schemas.microsoft.com/office/drawing/2014/main" id="{3B84FB2E-D1D2-0A59-CC90-336E2A9ED5EE}"/>
              </a:ext>
            </a:extLst>
          </p:cNvPr>
          <p:cNvSpPr>
            <a:spLocks noGrp="1"/>
          </p:cNvSpPr>
          <p:nvPr>
            <p:ph idx="1"/>
          </p:nvPr>
        </p:nvSpPr>
        <p:spPr>
          <a:xfrm>
            <a:off x="169011" y="1164304"/>
            <a:ext cx="8894602" cy="5248062"/>
          </a:xfrm>
        </p:spPr>
        <p:txBody>
          <a:bodyPr>
            <a:normAutofit lnSpcReduction="10000"/>
          </a:bodyPr>
          <a:lstStyle/>
          <a:p>
            <a:pPr>
              <a:lnSpc>
                <a:spcPct val="140000"/>
              </a:lnSpc>
              <a:spcBef>
                <a:spcPts val="600"/>
              </a:spcBef>
            </a:pPr>
            <a:r>
              <a:rPr lang="en-US" sz="2400" b="1" dirty="0">
                <a:solidFill>
                  <a:srgbClr val="D5712F"/>
                </a:solidFill>
                <a:latin typeface="Avenir Next" panose="020B0503020202020204" pitchFamily="34" charset="0"/>
              </a:rPr>
              <a:t>Evaluation Setup </a:t>
            </a:r>
          </a:p>
          <a:p>
            <a:pPr lvl="1">
              <a:lnSpc>
                <a:spcPct val="120000"/>
              </a:lnSpc>
              <a:spcBef>
                <a:spcPts val="0"/>
              </a:spcBef>
            </a:pPr>
            <a:r>
              <a:rPr lang="en-US" sz="2000" b="1" dirty="0">
                <a:solidFill>
                  <a:srgbClr val="D5712F"/>
                </a:solidFill>
                <a:latin typeface="Avenir Next" panose="020B0503020202020204" pitchFamily="34" charset="0"/>
              </a:rPr>
              <a:t>CPU: </a:t>
            </a:r>
            <a:r>
              <a:rPr lang="en-US" sz="2000" dirty="0">
                <a:solidFill>
                  <a:srgbClr val="D5712F"/>
                </a:solidFill>
              </a:rPr>
              <a:t>Intel Skylake CPU </a:t>
            </a:r>
            <a:endParaRPr lang="en-US" sz="2000" dirty="0">
              <a:solidFill>
                <a:srgbClr val="D5712F"/>
              </a:solidFill>
              <a:latin typeface="Avenir Next" panose="020B0503020202020204" pitchFamily="34" charset="0"/>
            </a:endParaRPr>
          </a:p>
          <a:p>
            <a:pPr lvl="1">
              <a:lnSpc>
                <a:spcPct val="120000"/>
              </a:lnSpc>
              <a:spcBef>
                <a:spcPts val="0"/>
              </a:spcBef>
            </a:pPr>
            <a:r>
              <a:rPr lang="en-US" sz="2000" b="1" dirty="0">
                <a:solidFill>
                  <a:srgbClr val="D5712F"/>
                </a:solidFill>
                <a:latin typeface="Avenir Next" panose="020B0503020202020204" pitchFamily="34" charset="0"/>
              </a:rPr>
              <a:t>GPU: </a:t>
            </a:r>
            <a:r>
              <a:rPr lang="en-US" sz="2000" dirty="0">
                <a:solidFill>
                  <a:srgbClr val="D5712F"/>
                </a:solidFill>
              </a:rPr>
              <a:t>NVIDIA A100 GPU</a:t>
            </a:r>
          </a:p>
          <a:p>
            <a:pPr lvl="1">
              <a:lnSpc>
                <a:spcPct val="120000"/>
              </a:lnSpc>
              <a:spcBef>
                <a:spcPts val="0"/>
              </a:spcBef>
            </a:pPr>
            <a:r>
              <a:rPr lang="en-US" sz="2000" b="1" dirty="0">
                <a:solidFill>
                  <a:srgbClr val="D5712F"/>
                </a:solidFill>
                <a:latin typeface="Avenir Next" panose="020B0503020202020204" pitchFamily="34" charset="0"/>
              </a:rPr>
              <a:t>PUD: </a:t>
            </a:r>
            <a:r>
              <a:rPr lang="en-US" sz="2000" dirty="0">
                <a:solidFill>
                  <a:srgbClr val="D5712F"/>
                </a:solidFill>
                <a:latin typeface="Avenir Next" panose="020B0503020202020204" pitchFamily="34" charset="0"/>
              </a:rPr>
              <a:t>SIMDRAM [Oliveira+, 2021] and </a:t>
            </a:r>
            <a:r>
              <a:rPr lang="en-US" sz="2000" dirty="0">
                <a:solidFill>
                  <a:srgbClr val="D5712F"/>
                </a:solidFill>
              </a:rPr>
              <a:t>DRISA [Li+, 2017]</a:t>
            </a:r>
            <a:endParaRPr lang="en-US" sz="2000" dirty="0">
              <a:solidFill>
                <a:srgbClr val="D5712F"/>
              </a:solidFill>
              <a:latin typeface="Avenir Next" panose="020B0503020202020204" pitchFamily="34" charset="0"/>
            </a:endParaRPr>
          </a:p>
          <a:p>
            <a:pPr lvl="1">
              <a:lnSpc>
                <a:spcPct val="120000"/>
              </a:lnSpc>
              <a:spcBef>
                <a:spcPts val="0"/>
              </a:spcBef>
            </a:pPr>
            <a:r>
              <a:rPr lang="en-US" sz="2000" b="1" dirty="0">
                <a:solidFill>
                  <a:srgbClr val="D5712F"/>
                </a:solidFill>
                <a:latin typeface="Avenir Next" panose="020B0503020202020204" pitchFamily="34" charset="0"/>
              </a:rPr>
              <a:t>PND: </a:t>
            </a:r>
            <a:r>
              <a:rPr lang="en-US" sz="2000" dirty="0">
                <a:solidFill>
                  <a:srgbClr val="D5712F"/>
                </a:solidFill>
              </a:rPr>
              <a:t>Fulcrum [</a:t>
            </a:r>
            <a:r>
              <a:rPr lang="en-US" sz="2000" dirty="0" err="1">
                <a:solidFill>
                  <a:srgbClr val="D5712F"/>
                </a:solidFill>
              </a:rPr>
              <a:t>Lenjani</a:t>
            </a:r>
            <a:r>
              <a:rPr lang="en-US" sz="2000" dirty="0">
                <a:solidFill>
                  <a:srgbClr val="D5712F"/>
                </a:solidFill>
              </a:rPr>
              <a:t>+, 2020] </a:t>
            </a:r>
          </a:p>
          <a:p>
            <a:pPr lvl="1">
              <a:lnSpc>
                <a:spcPct val="120000"/>
              </a:lnSpc>
              <a:spcBef>
                <a:spcPts val="0"/>
              </a:spcBef>
            </a:pPr>
            <a:r>
              <a:rPr lang="en-US" sz="2000" b="1" dirty="0">
                <a:solidFill>
                  <a:srgbClr val="D7793E"/>
                </a:solidFill>
                <a:hlinkClick r:id="rId3">
                  <a:extLst>
                    <a:ext uri="{A12FA001-AC4F-418D-AE19-62706E023703}">
                      <ahyp:hlinkClr xmlns:ahyp="http://schemas.microsoft.com/office/drawing/2018/hyperlinkcolor" val="tx"/>
                    </a:ext>
                  </a:extLst>
                </a:hlinkClick>
              </a:rPr>
              <a:t>https://github.com/CMU-SAFARI/MIMDRAM</a:t>
            </a:r>
            <a:br>
              <a:rPr lang="en-US" sz="2000" dirty="0">
                <a:solidFill>
                  <a:srgbClr val="D7793E"/>
                </a:solidFill>
                <a:latin typeface="Avenir Next" panose="020B0503020202020204" pitchFamily="34" charset="0"/>
              </a:rPr>
            </a:br>
            <a:endParaRPr lang="en-US" sz="2000" dirty="0">
              <a:solidFill>
                <a:srgbClr val="D7793E"/>
              </a:solidFill>
              <a:latin typeface="Avenir Next" panose="020B0503020202020204" pitchFamily="34" charset="0"/>
            </a:endParaRPr>
          </a:p>
          <a:p>
            <a:pPr marL="228600" marR="0" lvl="0" indent="-22860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schemeClr val="accent4"/>
                </a:solidFill>
                <a:effectLst/>
                <a:uLnTx/>
                <a:uFillTx/>
                <a:latin typeface="Avenir Next" panose="020B0503020202020204" pitchFamily="34" charset="0"/>
              </a:rPr>
              <a:t>Workloads: </a:t>
            </a:r>
          </a:p>
          <a:p>
            <a:pPr lvl="1">
              <a:lnSpc>
                <a:spcPct val="100000"/>
              </a:lnSpc>
              <a:spcBef>
                <a:spcPts val="600"/>
              </a:spcBef>
              <a:defRPr/>
            </a:pPr>
            <a:r>
              <a:rPr lang="en-US" sz="2000" dirty="0">
                <a:solidFill>
                  <a:schemeClr val="accent4"/>
                </a:solidFill>
              </a:rPr>
              <a:t>12 workloads from </a:t>
            </a:r>
            <a:r>
              <a:rPr lang="en-US" sz="2000" dirty="0" err="1">
                <a:solidFill>
                  <a:schemeClr val="accent4"/>
                </a:solidFill>
              </a:rPr>
              <a:t>Polybench</a:t>
            </a:r>
            <a:r>
              <a:rPr lang="en-US" sz="2000" dirty="0">
                <a:solidFill>
                  <a:schemeClr val="accent4"/>
                </a:solidFill>
              </a:rPr>
              <a:t>, </a:t>
            </a:r>
            <a:r>
              <a:rPr lang="en-US" sz="2000" dirty="0" err="1">
                <a:solidFill>
                  <a:schemeClr val="accent4"/>
                </a:solidFill>
              </a:rPr>
              <a:t>Rodinia</a:t>
            </a:r>
            <a:r>
              <a:rPr lang="en-US" sz="2000" dirty="0">
                <a:solidFill>
                  <a:schemeClr val="accent4"/>
                </a:solidFill>
              </a:rPr>
              <a:t>, Phoenix, and SPEC2017</a:t>
            </a:r>
          </a:p>
          <a:p>
            <a:pPr lvl="1">
              <a:lnSpc>
                <a:spcPct val="100000"/>
              </a:lnSpc>
              <a:spcBef>
                <a:spcPts val="600"/>
              </a:spcBef>
              <a:defRPr/>
            </a:pPr>
            <a:r>
              <a:rPr lang="en-US" sz="2000" dirty="0">
                <a:solidFill>
                  <a:schemeClr val="accent4"/>
                </a:solidFill>
              </a:rPr>
              <a:t>495 multi-programmed </a:t>
            </a:r>
            <a:r>
              <a:rPr lang="en-US" sz="2000" dirty="0">
                <a:solidFill>
                  <a:schemeClr val="accent4"/>
                </a:solidFill>
                <a:latin typeface="Avenir Next" panose="020B0503020202020204" pitchFamily="34" charset="0"/>
              </a:rPr>
              <a:t>application mixes  </a:t>
            </a:r>
            <a:br>
              <a:rPr lang="en-US" sz="2000" dirty="0">
                <a:solidFill>
                  <a:schemeClr val="accent4"/>
                </a:solidFill>
                <a:latin typeface="Avenir Next" panose="020B0503020202020204" pitchFamily="34" charset="0"/>
              </a:rPr>
            </a:br>
            <a:endParaRPr lang="en-US" sz="2000" dirty="0">
              <a:solidFill>
                <a:schemeClr val="accent4"/>
              </a:solidFill>
              <a:latin typeface="Avenir Next" panose="020B0503020202020204" pitchFamily="34" charset="0"/>
            </a:endParaRPr>
          </a:p>
          <a:p>
            <a:pPr>
              <a:lnSpc>
                <a:spcPct val="100000"/>
              </a:lnSpc>
              <a:spcBef>
                <a:spcPts val="600"/>
              </a:spcBef>
              <a:defRPr/>
            </a:pPr>
            <a:r>
              <a:rPr lang="en-US" sz="2400" b="1" dirty="0">
                <a:solidFill>
                  <a:schemeClr val="accent5"/>
                </a:solidFill>
              </a:rPr>
              <a:t>Two-Level Analysis</a:t>
            </a:r>
            <a:endParaRPr lang="en-US" sz="2400" b="1" dirty="0">
              <a:solidFill>
                <a:schemeClr val="accent5"/>
              </a:solidFill>
              <a:latin typeface="Avenir Next" panose="020B0503020202020204" pitchFamily="34" charset="0"/>
            </a:endParaRPr>
          </a:p>
          <a:p>
            <a:pPr lvl="1"/>
            <a:r>
              <a:rPr lang="en-US" sz="2000" b="1" dirty="0">
                <a:solidFill>
                  <a:schemeClr val="accent5"/>
                </a:solidFill>
              </a:rPr>
              <a:t>Single application </a:t>
            </a:r>
            <a:r>
              <a:rPr lang="en-US" sz="2000" dirty="0">
                <a:solidFill>
                  <a:schemeClr val="accent5"/>
                </a:solidFill>
              </a:rPr>
              <a:t>→ leverages intra-application data parallelism </a:t>
            </a:r>
          </a:p>
          <a:p>
            <a:pPr lvl="1"/>
            <a:r>
              <a:rPr lang="en-US" sz="2000" b="1" dirty="0">
                <a:solidFill>
                  <a:schemeClr val="accent5"/>
                </a:solidFill>
              </a:rPr>
              <a:t>Multi-programmed workload </a:t>
            </a:r>
            <a:r>
              <a:rPr lang="en-US" sz="2000" dirty="0">
                <a:solidFill>
                  <a:schemeClr val="accent5"/>
                </a:solidFill>
              </a:rPr>
              <a:t>→ leverages inter-application</a:t>
            </a:r>
            <a:br>
              <a:rPr lang="en-US" sz="2000" dirty="0">
                <a:solidFill>
                  <a:schemeClr val="accent5"/>
                </a:solidFill>
              </a:rPr>
            </a:br>
            <a:r>
              <a:rPr lang="en-US" sz="2000" dirty="0">
                <a:solidFill>
                  <a:schemeClr val="accent5"/>
                </a:solidFill>
              </a:rPr>
              <a:t>					 data parallelism</a:t>
            </a:r>
          </a:p>
        </p:txBody>
      </p:sp>
    </p:spTree>
    <p:extLst>
      <p:ext uri="{BB962C8B-B14F-4D97-AF65-F5344CB8AC3E}">
        <p14:creationId xmlns:p14="http://schemas.microsoft.com/office/powerpoint/2010/main" val="2542417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xEl>
                                              <p:pRg st="6" end="6"/>
                                            </p:txEl>
                                          </p:spTgt>
                                        </p:tgtEl>
                                        <p:attrNameLst>
                                          <p:attrName>style.visibility</p:attrName>
                                        </p:attrNameLst>
                                      </p:cBhvr>
                                      <p:to>
                                        <p:strVal val="visible"/>
                                      </p:to>
                                    </p:set>
                                    <p:animEffect transition="in" filter="fade">
                                      <p:cBhvr>
                                        <p:cTn id="7" dur="500"/>
                                        <p:tgtEl>
                                          <p:spTgt spid="5">
                                            <p:txEl>
                                              <p:pRg st="6" end="6"/>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5">
                                            <p:txEl>
                                              <p:pRg st="7" end="7"/>
                                            </p:txEl>
                                          </p:spTgt>
                                        </p:tgtEl>
                                        <p:attrNameLst>
                                          <p:attrName>style.visibility</p:attrName>
                                        </p:attrNameLst>
                                      </p:cBhvr>
                                      <p:to>
                                        <p:strVal val="visible"/>
                                      </p:to>
                                    </p:set>
                                    <p:animEffect transition="in" filter="fade">
                                      <p:cBhvr>
                                        <p:cTn id="10" dur="500"/>
                                        <p:tgtEl>
                                          <p:spTgt spid="5">
                                            <p:txEl>
                                              <p:pRg st="7" end="7"/>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5">
                                            <p:txEl>
                                              <p:pRg st="8" end="8"/>
                                            </p:txEl>
                                          </p:spTgt>
                                        </p:tgtEl>
                                        <p:attrNameLst>
                                          <p:attrName>style.visibility</p:attrName>
                                        </p:attrNameLst>
                                      </p:cBhvr>
                                      <p:to>
                                        <p:strVal val="visible"/>
                                      </p:to>
                                    </p:set>
                                    <p:animEffect transition="in" filter="fade">
                                      <p:cBhvr>
                                        <p:cTn id="13" dur="500"/>
                                        <p:tgtEl>
                                          <p:spTgt spid="5">
                                            <p:txEl>
                                              <p:pRg st="8" end="8"/>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5">
                                            <p:txEl>
                                              <p:pRg st="9" end="9"/>
                                            </p:txEl>
                                          </p:spTgt>
                                        </p:tgtEl>
                                        <p:attrNameLst>
                                          <p:attrName>style.visibility</p:attrName>
                                        </p:attrNameLst>
                                      </p:cBhvr>
                                      <p:to>
                                        <p:strVal val="visible"/>
                                      </p:to>
                                    </p:set>
                                    <p:animEffect transition="in" filter="fade">
                                      <p:cBhvr>
                                        <p:cTn id="18" dur="500"/>
                                        <p:tgtEl>
                                          <p:spTgt spid="5">
                                            <p:txEl>
                                              <p:pRg st="9" end="9"/>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5">
                                            <p:txEl>
                                              <p:pRg st="10" end="10"/>
                                            </p:txEl>
                                          </p:spTgt>
                                        </p:tgtEl>
                                        <p:attrNameLst>
                                          <p:attrName>style.visibility</p:attrName>
                                        </p:attrNameLst>
                                      </p:cBhvr>
                                      <p:to>
                                        <p:strVal val="visible"/>
                                      </p:to>
                                    </p:set>
                                    <p:animEffect transition="in" filter="fade">
                                      <p:cBhvr>
                                        <p:cTn id="21" dur="500"/>
                                        <p:tgtEl>
                                          <p:spTgt spid="5">
                                            <p:txEl>
                                              <p:pRg st="10" end="10"/>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5">
                                            <p:txEl>
                                              <p:pRg st="11" end="11"/>
                                            </p:txEl>
                                          </p:spTgt>
                                        </p:tgtEl>
                                        <p:attrNameLst>
                                          <p:attrName>style.visibility</p:attrName>
                                        </p:attrNameLst>
                                      </p:cBhvr>
                                      <p:to>
                                        <p:strVal val="visible"/>
                                      </p:to>
                                    </p:set>
                                    <p:animEffect transition="in" filter="fade">
                                      <p:cBhvr>
                                        <p:cTn id="24" dur="500"/>
                                        <p:tgtEl>
                                          <p:spTgt spid="5">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Single Application Analysis – Energy Efficiency</a:t>
            </a:r>
          </a:p>
        </p:txBody>
      </p:sp>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MIMDRAM significantly improves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energy efficiency compared to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CPU (30.6x), GPU (6.8x), and SIMDRAM (14.3x) </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graphicFrame>
        <p:nvGraphicFramePr>
          <p:cNvPr id="2" name="Chart 1">
            <a:extLst>
              <a:ext uri="{FF2B5EF4-FFF2-40B4-BE49-F238E27FC236}">
                <a16:creationId xmlns:a16="http://schemas.microsoft.com/office/drawing/2014/main" id="{0123B027-5D01-0D59-44F1-C99A9C4C56B5}"/>
              </a:ext>
            </a:extLst>
          </p:cNvPr>
          <p:cNvGraphicFramePr>
            <a:graphicFrameLocks/>
          </p:cNvGraphicFramePr>
          <p:nvPr>
            <p:extLst>
              <p:ext uri="{D42A27DB-BD31-4B8C-83A1-F6EECF244321}">
                <p14:modId xmlns:p14="http://schemas.microsoft.com/office/powerpoint/2010/main" val="3368132403"/>
              </p:ext>
            </p:extLst>
          </p:nvPr>
        </p:nvGraphicFramePr>
        <p:xfrm>
          <a:off x="37817" y="1219787"/>
          <a:ext cx="9063613" cy="3471740"/>
        </p:xfrm>
        <a:graphic>
          <a:graphicData uri="http://schemas.openxmlformats.org/drawingml/2006/chart">
            <c:chart xmlns:c="http://schemas.openxmlformats.org/drawingml/2006/chart" xmlns:r="http://schemas.openxmlformats.org/officeDocument/2006/relationships" r:id="rId3"/>
          </a:graphicData>
        </a:graphic>
      </p:graphicFrame>
      <p:sp>
        <p:nvSpPr>
          <p:cNvPr id="7" name="Rounded Rectangle 6">
            <a:extLst>
              <a:ext uri="{FF2B5EF4-FFF2-40B4-BE49-F238E27FC236}">
                <a16:creationId xmlns:a16="http://schemas.microsoft.com/office/drawing/2014/main" id="{2AD8B4C3-2AED-DDD1-5D92-FD6DF4EEFC4F}"/>
              </a:ext>
            </a:extLst>
          </p:cNvPr>
          <p:cNvSpPr/>
          <p:nvPr/>
        </p:nvSpPr>
        <p:spPr>
          <a:xfrm>
            <a:off x="8492737" y="1773868"/>
            <a:ext cx="570876" cy="2054771"/>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39461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t>Evaluation: </a:t>
            </a:r>
            <a:br>
              <a:rPr lang="en-US" sz="3600" dirty="0"/>
            </a:br>
            <a:r>
              <a:rPr lang="en-US" sz="2800" dirty="0"/>
              <a:t>Comparison to Other PIM Architectures</a:t>
            </a:r>
          </a:p>
        </p:txBody>
      </p:sp>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MIMDRAM significantly improves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performance/area compared to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DRISA (1.18x) and Fulcrum (1.92x)</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graphicFrame>
        <p:nvGraphicFramePr>
          <p:cNvPr id="7" name="Chart 6">
            <a:extLst>
              <a:ext uri="{FF2B5EF4-FFF2-40B4-BE49-F238E27FC236}">
                <a16:creationId xmlns:a16="http://schemas.microsoft.com/office/drawing/2014/main" id="{15815C0F-9A65-90AB-3F1A-829F02BFF636}"/>
              </a:ext>
            </a:extLst>
          </p:cNvPr>
          <p:cNvGraphicFramePr>
            <a:graphicFrameLocks/>
          </p:cNvGraphicFramePr>
          <p:nvPr>
            <p:extLst>
              <p:ext uri="{D42A27DB-BD31-4B8C-83A1-F6EECF244321}">
                <p14:modId xmlns:p14="http://schemas.microsoft.com/office/powerpoint/2010/main" val="4268367817"/>
              </p:ext>
            </p:extLst>
          </p:nvPr>
        </p:nvGraphicFramePr>
        <p:xfrm>
          <a:off x="87120" y="1082039"/>
          <a:ext cx="8894602" cy="3715514"/>
        </p:xfrm>
        <a:graphic>
          <a:graphicData uri="http://schemas.openxmlformats.org/drawingml/2006/chart">
            <c:chart xmlns:c="http://schemas.openxmlformats.org/drawingml/2006/chart" xmlns:r="http://schemas.openxmlformats.org/officeDocument/2006/relationships" r:id="rId3"/>
          </a:graphicData>
        </a:graphic>
      </p:graphicFrame>
      <p:sp>
        <p:nvSpPr>
          <p:cNvPr id="19" name="Rounded Rectangle 18">
            <a:extLst>
              <a:ext uri="{FF2B5EF4-FFF2-40B4-BE49-F238E27FC236}">
                <a16:creationId xmlns:a16="http://schemas.microsoft.com/office/drawing/2014/main" id="{1374448E-BEA8-1CE6-8DB7-E53DB960DA35}"/>
              </a:ext>
            </a:extLst>
          </p:cNvPr>
          <p:cNvSpPr/>
          <p:nvPr/>
        </p:nvSpPr>
        <p:spPr>
          <a:xfrm>
            <a:off x="8410846" y="1743190"/>
            <a:ext cx="570876" cy="2131498"/>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71972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p:grpSpPr>
            <p:cxnSp>
              <p:nvCxnSpPr>
                <p:cNvPr id="590" name="Straight Connector 589">
                  <a:extLst>
                    <a:ext uri="{FF2B5EF4-FFF2-40B4-BE49-F238E27FC236}">
                      <a16:creationId xmlns:a16="http://schemas.microsoft.com/office/drawing/2014/main" id="{836E4D4D-1D4F-BA4C-96DD-06F0B57315B6}"/>
                    </a:ext>
                  </a:extLst>
                </p:cNvPr>
                <p:cNvCxnSpPr>
                  <a:cxnSpLocks/>
                  <a:endCxn id="595"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cxnSpLocks/>
                  <a:endCxn id="597"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cxnSpLocks/>
                  <a:endCxn id="598"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cxnSpLocks/>
                  <a:endCxn id="599"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cxnSpLocks/>
                  <a:endCxn id="596"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p:grpSpPr>
            <p:cxnSp>
              <p:nvCxnSpPr>
                <p:cNvPr id="578" name="Straight Connector 577">
                  <a:extLst>
                    <a:ext uri="{FF2B5EF4-FFF2-40B4-BE49-F238E27FC236}">
                      <a16:creationId xmlns:a16="http://schemas.microsoft.com/office/drawing/2014/main" id="{C0E50F5D-7E35-9D43-8CEF-FCA0DC003F11}"/>
                    </a:ext>
                  </a:extLst>
                </p:cNvPr>
                <p:cNvCxnSpPr>
                  <a:cxnSpLocks/>
                  <a:endCxn id="58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cxnSpLocks/>
                  <a:endCxn id="585"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cxnSpLocks/>
                  <a:endCxn id="58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cxnSpLocks/>
                  <a:endCxn id="58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cxnSpLocks/>
                  <a:endCxn id="58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p:grpSpPr>
            <p:cxnSp>
              <p:nvCxnSpPr>
                <p:cNvPr id="566" name="Straight Connector 565">
                  <a:extLst>
                    <a:ext uri="{FF2B5EF4-FFF2-40B4-BE49-F238E27FC236}">
                      <a16:creationId xmlns:a16="http://schemas.microsoft.com/office/drawing/2014/main" id="{B5A7D713-2B54-EB4D-A2D5-A2BAC8D45C87}"/>
                    </a:ext>
                  </a:extLst>
                </p:cNvPr>
                <p:cNvCxnSpPr>
                  <a:cxnSpLocks/>
                  <a:endCxn id="57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cxnSpLocks/>
                  <a:endCxn id="57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cxnSpLocks/>
                  <a:endCxn id="57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cxnSpLocks/>
                  <a:endCxn id="57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cxnSpLocks/>
                  <a:endCxn id="57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89" name="Group 688">
            <a:extLst>
              <a:ext uri="{FF2B5EF4-FFF2-40B4-BE49-F238E27FC236}">
                <a16:creationId xmlns:a16="http://schemas.microsoft.com/office/drawing/2014/main" id="{A0061869-E958-1D94-99E6-029610E3EA2C}"/>
              </a:ext>
            </a:extLst>
          </p:cNvPr>
          <p:cNvGrpSpPr/>
          <p:nvPr/>
        </p:nvGrpSpPr>
        <p:grpSpPr>
          <a:xfrm>
            <a:off x="2038562" y="3600668"/>
            <a:ext cx="5790027" cy="215814"/>
            <a:chOff x="2192973" y="3754375"/>
            <a:chExt cx="5790027" cy="215814"/>
          </a:xfrm>
          <a:solidFill>
            <a:srgbClr val="1A82C4"/>
          </a:solidFill>
        </p:grpSpPr>
        <p:sp>
          <p:nvSpPr>
            <p:cNvPr id="59" name="DRAM">
              <a:extLst>
                <a:ext uri="{FF2B5EF4-FFF2-40B4-BE49-F238E27FC236}">
                  <a16:creationId xmlns:a16="http://schemas.microsoft.com/office/drawing/2014/main" id="{4251D829-3EEE-0C5D-B341-A915C470C3C7}"/>
                </a:ext>
              </a:extLst>
            </p:cNvPr>
            <p:cNvSpPr/>
            <p:nvPr/>
          </p:nvSpPr>
          <p:spPr>
            <a:xfrm>
              <a:off x="21929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 name="DRAM">
              <a:extLst>
                <a:ext uri="{FF2B5EF4-FFF2-40B4-BE49-F238E27FC236}">
                  <a16:creationId xmlns:a16="http://schemas.microsoft.com/office/drawing/2014/main" id="{5A96A7BD-921A-57C8-4B9A-828324A29EE6}"/>
                </a:ext>
              </a:extLst>
            </p:cNvPr>
            <p:cNvSpPr/>
            <p:nvPr/>
          </p:nvSpPr>
          <p:spPr>
            <a:xfrm>
              <a:off x="24222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27318C82-5651-7C5B-5669-AA11E35A6DB8}"/>
                </a:ext>
              </a:extLst>
            </p:cNvPr>
            <p:cNvSpPr/>
            <p:nvPr/>
          </p:nvSpPr>
          <p:spPr>
            <a:xfrm>
              <a:off x="26515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CBC1F3DE-E14F-5DEA-7A9D-06E2989A3619}"/>
                </a:ext>
              </a:extLst>
            </p:cNvPr>
            <p:cNvSpPr/>
            <p:nvPr/>
          </p:nvSpPr>
          <p:spPr>
            <a:xfrm>
              <a:off x="28808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3A77C1C4-B0C6-52A1-EE75-F012314A9744}"/>
                </a:ext>
              </a:extLst>
            </p:cNvPr>
            <p:cNvSpPr/>
            <p:nvPr/>
          </p:nvSpPr>
          <p:spPr>
            <a:xfrm>
              <a:off x="31101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5" name="DRAM">
              <a:extLst>
                <a:ext uri="{FF2B5EF4-FFF2-40B4-BE49-F238E27FC236}">
                  <a16:creationId xmlns:a16="http://schemas.microsoft.com/office/drawing/2014/main" id="{7A3EE5AF-1A46-3B4A-C55A-A7C08808111A}"/>
                </a:ext>
              </a:extLst>
            </p:cNvPr>
            <p:cNvSpPr/>
            <p:nvPr/>
          </p:nvSpPr>
          <p:spPr>
            <a:xfrm>
              <a:off x="37505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2" name="DRAM">
              <a:extLst>
                <a:ext uri="{FF2B5EF4-FFF2-40B4-BE49-F238E27FC236}">
                  <a16:creationId xmlns:a16="http://schemas.microsoft.com/office/drawing/2014/main" id="{527857B1-6B09-50EE-B67E-B15F220E66A5}"/>
                </a:ext>
              </a:extLst>
            </p:cNvPr>
            <p:cNvSpPr/>
            <p:nvPr/>
          </p:nvSpPr>
          <p:spPr>
            <a:xfrm>
              <a:off x="39798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3" name="DRAM">
              <a:extLst>
                <a:ext uri="{FF2B5EF4-FFF2-40B4-BE49-F238E27FC236}">
                  <a16:creationId xmlns:a16="http://schemas.microsoft.com/office/drawing/2014/main" id="{9A3E1F3B-FDDF-3970-6A98-99F171B4D757}"/>
                </a:ext>
              </a:extLst>
            </p:cNvPr>
            <p:cNvSpPr/>
            <p:nvPr/>
          </p:nvSpPr>
          <p:spPr>
            <a:xfrm>
              <a:off x="42091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7" name="DRAM">
              <a:extLst>
                <a:ext uri="{FF2B5EF4-FFF2-40B4-BE49-F238E27FC236}">
                  <a16:creationId xmlns:a16="http://schemas.microsoft.com/office/drawing/2014/main" id="{F6684409-512B-69BA-F2DD-05C5E29AFE8F}"/>
                </a:ext>
              </a:extLst>
            </p:cNvPr>
            <p:cNvSpPr/>
            <p:nvPr/>
          </p:nvSpPr>
          <p:spPr>
            <a:xfrm>
              <a:off x="44384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8" name="DRAM">
              <a:extLst>
                <a:ext uri="{FF2B5EF4-FFF2-40B4-BE49-F238E27FC236}">
                  <a16:creationId xmlns:a16="http://schemas.microsoft.com/office/drawing/2014/main" id="{85F2D4AF-54C7-6980-96B4-C4B7F9B34D22}"/>
                </a:ext>
              </a:extLst>
            </p:cNvPr>
            <p:cNvSpPr/>
            <p:nvPr/>
          </p:nvSpPr>
          <p:spPr>
            <a:xfrm>
              <a:off x="46677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9" name="DRAM">
              <a:extLst>
                <a:ext uri="{FF2B5EF4-FFF2-40B4-BE49-F238E27FC236}">
                  <a16:creationId xmlns:a16="http://schemas.microsoft.com/office/drawing/2014/main" id="{5B8D4748-A1B6-F743-E6F0-88A9B7DAB700}"/>
                </a:ext>
              </a:extLst>
            </p:cNvPr>
            <p:cNvSpPr/>
            <p:nvPr/>
          </p:nvSpPr>
          <p:spPr>
            <a:xfrm>
              <a:off x="53171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0" name="DRAM">
              <a:extLst>
                <a:ext uri="{FF2B5EF4-FFF2-40B4-BE49-F238E27FC236}">
                  <a16:creationId xmlns:a16="http://schemas.microsoft.com/office/drawing/2014/main" id="{54FAF9ED-6C38-1353-D985-39A74B896F00}"/>
                </a:ext>
              </a:extLst>
            </p:cNvPr>
            <p:cNvSpPr/>
            <p:nvPr/>
          </p:nvSpPr>
          <p:spPr>
            <a:xfrm>
              <a:off x="55464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1" name="DRAM">
              <a:extLst>
                <a:ext uri="{FF2B5EF4-FFF2-40B4-BE49-F238E27FC236}">
                  <a16:creationId xmlns:a16="http://schemas.microsoft.com/office/drawing/2014/main" id="{0FA5B190-A3FA-AA1D-CC74-E6B17528DB7C}"/>
                </a:ext>
              </a:extLst>
            </p:cNvPr>
            <p:cNvSpPr/>
            <p:nvPr/>
          </p:nvSpPr>
          <p:spPr>
            <a:xfrm>
              <a:off x="57757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2" name="DRAM">
              <a:extLst>
                <a:ext uri="{FF2B5EF4-FFF2-40B4-BE49-F238E27FC236}">
                  <a16:creationId xmlns:a16="http://schemas.microsoft.com/office/drawing/2014/main" id="{6F174D2D-4BEF-AF32-9A8D-E9EFBEB2A81E}"/>
                </a:ext>
              </a:extLst>
            </p:cNvPr>
            <p:cNvSpPr/>
            <p:nvPr/>
          </p:nvSpPr>
          <p:spPr>
            <a:xfrm>
              <a:off x="60050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3" name="DRAM">
              <a:extLst>
                <a:ext uri="{FF2B5EF4-FFF2-40B4-BE49-F238E27FC236}">
                  <a16:creationId xmlns:a16="http://schemas.microsoft.com/office/drawing/2014/main" id="{3C5410BA-F274-A19E-0DAF-2F1A340848D9}"/>
                </a:ext>
              </a:extLst>
            </p:cNvPr>
            <p:cNvSpPr/>
            <p:nvPr/>
          </p:nvSpPr>
          <p:spPr>
            <a:xfrm>
              <a:off x="62343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4" name="DRAM">
              <a:extLst>
                <a:ext uri="{FF2B5EF4-FFF2-40B4-BE49-F238E27FC236}">
                  <a16:creationId xmlns:a16="http://schemas.microsoft.com/office/drawing/2014/main" id="{412D2252-D6B4-3C9C-A580-A89193E6EF67}"/>
                </a:ext>
              </a:extLst>
            </p:cNvPr>
            <p:cNvSpPr/>
            <p:nvPr/>
          </p:nvSpPr>
          <p:spPr>
            <a:xfrm>
              <a:off x="68747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5" name="DRAM">
              <a:extLst>
                <a:ext uri="{FF2B5EF4-FFF2-40B4-BE49-F238E27FC236}">
                  <a16:creationId xmlns:a16="http://schemas.microsoft.com/office/drawing/2014/main" id="{F1EBFD94-E695-19FD-01E9-CE2B04C14396}"/>
                </a:ext>
              </a:extLst>
            </p:cNvPr>
            <p:cNvSpPr/>
            <p:nvPr/>
          </p:nvSpPr>
          <p:spPr>
            <a:xfrm>
              <a:off x="71040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6" name="DRAM">
              <a:extLst>
                <a:ext uri="{FF2B5EF4-FFF2-40B4-BE49-F238E27FC236}">
                  <a16:creationId xmlns:a16="http://schemas.microsoft.com/office/drawing/2014/main" id="{141A6FCE-37E9-637E-60BF-9D1C33050530}"/>
                </a:ext>
              </a:extLst>
            </p:cNvPr>
            <p:cNvSpPr/>
            <p:nvPr/>
          </p:nvSpPr>
          <p:spPr>
            <a:xfrm>
              <a:off x="73333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DRAM">
              <a:extLst>
                <a:ext uri="{FF2B5EF4-FFF2-40B4-BE49-F238E27FC236}">
                  <a16:creationId xmlns:a16="http://schemas.microsoft.com/office/drawing/2014/main" id="{28CD63E7-9B19-4E73-9BC8-799E219CE9CA}"/>
                </a:ext>
              </a:extLst>
            </p:cNvPr>
            <p:cNvSpPr/>
            <p:nvPr/>
          </p:nvSpPr>
          <p:spPr>
            <a:xfrm>
              <a:off x="75626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DRAM">
              <a:extLst>
                <a:ext uri="{FF2B5EF4-FFF2-40B4-BE49-F238E27FC236}">
                  <a16:creationId xmlns:a16="http://schemas.microsoft.com/office/drawing/2014/main" id="{00AB2330-2858-48AD-EDD3-1402EAE711FF}"/>
                </a:ext>
              </a:extLst>
            </p:cNvPr>
            <p:cNvSpPr/>
            <p:nvPr/>
          </p:nvSpPr>
          <p:spPr>
            <a:xfrm>
              <a:off x="77919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0" y="0"/>
            <a:ext cx="9144000" cy="1058174"/>
          </a:xfrm>
        </p:spPr>
        <p:txBody>
          <a:bodyPr>
            <a:noAutofit/>
          </a:bodyPr>
          <a:lstStyle/>
          <a:p>
            <a:r>
              <a:rPr lang="en-US" sz="3600" dirty="0"/>
              <a:t>Background: </a:t>
            </a:r>
            <a:br>
              <a:rPr lang="en-US" sz="3600" dirty="0"/>
            </a:br>
            <a:r>
              <a:rPr lang="en-US" sz="2800" dirty="0"/>
              <a:t>In-DRAM Row Copy </a:t>
            </a:r>
          </a:p>
        </p:txBody>
      </p:sp>
      <p:sp>
        <p:nvSpPr>
          <p:cNvPr id="7" name="TextBox 6">
            <a:extLst>
              <a:ext uri="{FF2B5EF4-FFF2-40B4-BE49-F238E27FC236}">
                <a16:creationId xmlns:a16="http://schemas.microsoft.com/office/drawing/2014/main" id="{A0070B9A-6790-B3E9-5F89-AAD0FD1E4FB2}"/>
              </a:ext>
            </a:extLst>
          </p:cNvPr>
          <p:cNvSpPr txBox="1"/>
          <p:nvPr/>
        </p:nvSpPr>
        <p:spPr>
          <a:xfrm>
            <a:off x="0" y="6062520"/>
            <a:ext cx="9144000" cy="430887"/>
          </a:xfrm>
          <a:prstGeom prst="rect">
            <a:avLst/>
          </a:prstGeom>
          <a:noFill/>
        </p:spPr>
        <p:txBody>
          <a:bodyPr wrap="square">
            <a:spAutoFit/>
          </a:bodyPr>
          <a:lstStyle/>
          <a:p>
            <a:pPr algn="ctr" fontAlgn="t"/>
            <a:r>
              <a:rPr lang="en-US" sz="1100" dirty="0">
                <a:effectLst/>
                <a:latin typeface="Avenir Next" panose="020B0503020202020204" pitchFamily="34" charset="0"/>
              </a:rPr>
              <a:t>Seshadri, Vivek, et al. "</a:t>
            </a:r>
            <a:r>
              <a:rPr lang="en-US" sz="1100" b="1" dirty="0" err="1">
                <a:solidFill>
                  <a:schemeClr val="accent4"/>
                </a:solidFill>
                <a:effectLst/>
                <a:latin typeface="Avenir Next" panose="020B0503020202020204" pitchFamily="34" charset="0"/>
              </a:rPr>
              <a:t>RowClone</a:t>
            </a:r>
            <a:r>
              <a:rPr lang="en-US" sz="1100" b="1" dirty="0">
                <a:solidFill>
                  <a:schemeClr val="accent4"/>
                </a:solidFill>
                <a:effectLst/>
                <a:latin typeface="Avenir Next" panose="020B0503020202020204" pitchFamily="34" charset="0"/>
              </a:rPr>
              <a:t>: Fast and Energy-Efficient </a:t>
            </a:r>
            <a:br>
              <a:rPr lang="en-US" sz="1100" b="1" dirty="0">
                <a:solidFill>
                  <a:schemeClr val="accent4"/>
                </a:solidFill>
                <a:effectLst/>
                <a:latin typeface="Avenir Next" panose="020B0503020202020204" pitchFamily="34" charset="0"/>
              </a:rPr>
            </a:br>
            <a:r>
              <a:rPr lang="en-US" sz="1100" b="1" dirty="0">
                <a:solidFill>
                  <a:schemeClr val="accent4"/>
                </a:solidFill>
                <a:latin typeface="Avenir Next" panose="020B0503020202020204" pitchFamily="34" charset="0"/>
              </a:rPr>
              <a:t>I</a:t>
            </a:r>
            <a:r>
              <a:rPr lang="en-US" sz="1100" b="1" dirty="0">
                <a:solidFill>
                  <a:schemeClr val="accent4"/>
                </a:solidFill>
                <a:effectLst/>
                <a:latin typeface="Avenir Next" panose="020B0503020202020204" pitchFamily="34" charset="0"/>
              </a:rPr>
              <a:t>n-DRAM Bulk Data Copy and Initialization</a:t>
            </a:r>
            <a:r>
              <a:rPr lang="en-US" sz="1100" dirty="0">
                <a:effectLst/>
                <a:latin typeface="Avenir Next" panose="020B0503020202020204" pitchFamily="34" charset="0"/>
              </a:rPr>
              <a:t>," in MICRO, 2013</a:t>
            </a:r>
            <a:endParaRPr lang="en-US" sz="1100" dirty="0">
              <a:latin typeface="Avenir Next" panose="020B0503020202020204" pitchFamily="34" charset="0"/>
            </a:endParaRPr>
          </a:p>
        </p:txBody>
      </p:sp>
      <p:sp>
        <p:nvSpPr>
          <p:cNvPr id="9" name="Rectangle 8">
            <a:extLst>
              <a:ext uri="{FF2B5EF4-FFF2-40B4-BE49-F238E27FC236}">
                <a16:creationId xmlns:a16="http://schemas.microsoft.com/office/drawing/2014/main" id="{B3F1732D-0BF9-D0CF-250D-2C372801221F}"/>
              </a:ext>
            </a:extLst>
          </p:cNvPr>
          <p:cNvSpPr/>
          <p:nvPr/>
        </p:nvSpPr>
        <p:spPr>
          <a:xfrm>
            <a:off x="0" y="1188985"/>
            <a:ext cx="9144000" cy="774258"/>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In-DRAM row copy is performed by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issuing back-to-back ACTIVATES </a:t>
            </a:r>
            <a:r>
              <a:rPr lang="en-US" sz="2200" b="1" dirty="0">
                <a:solidFill>
                  <a:schemeClr val="tx1"/>
                </a:solidFill>
                <a:latin typeface="Avenir Next" panose="020B0503020202020204" pitchFamily="34" charset="0"/>
              </a:rPr>
              <a:t>to the DRAM</a:t>
            </a:r>
          </a:p>
        </p:txBody>
      </p:sp>
      <p:sp>
        <p:nvSpPr>
          <p:cNvPr id="13" name="TextBox 12">
            <a:extLst>
              <a:ext uri="{FF2B5EF4-FFF2-40B4-BE49-F238E27FC236}">
                <a16:creationId xmlns:a16="http://schemas.microsoft.com/office/drawing/2014/main" id="{756BAAE3-1798-C9CF-E35B-CB75DD0CFF63}"/>
              </a:ext>
            </a:extLst>
          </p:cNvPr>
          <p:cNvSpPr txBox="1"/>
          <p:nvPr/>
        </p:nvSpPr>
        <p:spPr>
          <a:xfrm>
            <a:off x="7886431" y="2994006"/>
            <a:ext cx="1081825" cy="369332"/>
          </a:xfrm>
          <a:prstGeom prst="rect">
            <a:avLst/>
          </a:prstGeom>
          <a:noFill/>
        </p:spPr>
        <p:txBody>
          <a:bodyPr wrap="square">
            <a:spAutoFit/>
          </a:bodyPr>
          <a:lstStyle/>
          <a:p>
            <a:r>
              <a:rPr lang="en-US" sz="1800" b="1" i="1" dirty="0">
                <a:latin typeface="Avenir Next" panose="020B0503020202020204" pitchFamily="34" charset="0"/>
              </a:rPr>
              <a:t>← </a:t>
            </a:r>
            <a:r>
              <a:rPr lang="en-US" sz="1800" b="1" i="1" dirty="0" err="1">
                <a:latin typeface="Avenir Next" panose="020B0503020202020204" pitchFamily="34" charset="0"/>
              </a:rPr>
              <a:t>src</a:t>
            </a:r>
            <a:endParaRPr lang="en-US" i="1" dirty="0"/>
          </a:p>
        </p:txBody>
      </p:sp>
      <p:sp>
        <p:nvSpPr>
          <p:cNvPr id="14" name="TextBox 13">
            <a:extLst>
              <a:ext uri="{FF2B5EF4-FFF2-40B4-BE49-F238E27FC236}">
                <a16:creationId xmlns:a16="http://schemas.microsoft.com/office/drawing/2014/main" id="{857BFE81-8383-766D-7268-B24F780F7FFD}"/>
              </a:ext>
            </a:extLst>
          </p:cNvPr>
          <p:cNvSpPr txBox="1"/>
          <p:nvPr/>
        </p:nvSpPr>
        <p:spPr>
          <a:xfrm>
            <a:off x="7886431" y="3261680"/>
            <a:ext cx="1081825" cy="369332"/>
          </a:xfrm>
          <a:prstGeom prst="rect">
            <a:avLst/>
          </a:prstGeom>
          <a:noFill/>
        </p:spPr>
        <p:txBody>
          <a:bodyPr wrap="square">
            <a:spAutoFit/>
          </a:bodyPr>
          <a:lstStyle/>
          <a:p>
            <a:r>
              <a:rPr lang="en-US" b="1" i="1" dirty="0">
                <a:latin typeface="Avenir Next" panose="020B0503020202020204" pitchFamily="34" charset="0"/>
              </a:rPr>
              <a:t>← </a:t>
            </a:r>
            <a:r>
              <a:rPr lang="en-US" b="1" i="1" dirty="0" err="1">
                <a:latin typeface="Avenir Next" panose="020B0503020202020204" pitchFamily="34" charset="0"/>
              </a:rPr>
              <a:t>dst</a:t>
            </a:r>
            <a:endParaRPr lang="en-US" i="1" dirty="0"/>
          </a:p>
        </p:txBody>
      </p:sp>
      <p:grpSp>
        <p:nvGrpSpPr>
          <p:cNvPr id="17" name="Group 16">
            <a:extLst>
              <a:ext uri="{FF2B5EF4-FFF2-40B4-BE49-F238E27FC236}">
                <a16:creationId xmlns:a16="http://schemas.microsoft.com/office/drawing/2014/main" id="{F24FF27B-53BE-3B98-2532-FAC466552C57}"/>
              </a:ext>
            </a:extLst>
          </p:cNvPr>
          <p:cNvGrpSpPr/>
          <p:nvPr/>
        </p:nvGrpSpPr>
        <p:grpSpPr>
          <a:xfrm>
            <a:off x="7887087" y="2997894"/>
            <a:ext cx="1081825" cy="637006"/>
            <a:chOff x="7890474" y="2997894"/>
            <a:chExt cx="1081825" cy="637006"/>
          </a:xfrm>
          <a:solidFill>
            <a:schemeClr val="bg1"/>
          </a:solidFill>
        </p:grpSpPr>
        <p:sp>
          <p:nvSpPr>
            <p:cNvPr id="15" name="TextBox 14">
              <a:extLst>
                <a:ext uri="{FF2B5EF4-FFF2-40B4-BE49-F238E27FC236}">
                  <a16:creationId xmlns:a16="http://schemas.microsoft.com/office/drawing/2014/main" id="{E19468B2-763F-8CBB-4F4C-F524FAA5315F}"/>
                </a:ext>
              </a:extLst>
            </p:cNvPr>
            <p:cNvSpPr txBox="1"/>
            <p:nvPr/>
          </p:nvSpPr>
          <p:spPr>
            <a:xfrm>
              <a:off x="7890474" y="2997894"/>
              <a:ext cx="1081825" cy="369332"/>
            </a:xfrm>
            <a:prstGeom prst="rect">
              <a:avLst/>
            </a:prstGeom>
            <a:grpFill/>
          </p:spPr>
          <p:txBody>
            <a:bodyPr wrap="square">
              <a:spAutoFit/>
            </a:bodyPr>
            <a:lstStyle/>
            <a:p>
              <a:r>
                <a:rPr lang="en-US" sz="1800" b="1" i="1" dirty="0">
                  <a:solidFill>
                    <a:srgbClr val="C00000"/>
                  </a:solidFill>
                  <a:latin typeface="Avenir Next" panose="020B0503020202020204" pitchFamily="34" charset="0"/>
                </a:rPr>
                <a:t>← </a:t>
              </a:r>
              <a:r>
                <a:rPr lang="en-US" sz="1800" b="1" i="1" dirty="0" err="1">
                  <a:solidFill>
                    <a:srgbClr val="C00000"/>
                  </a:solidFill>
                  <a:latin typeface="Avenir Next" panose="020B0503020202020204" pitchFamily="34" charset="0"/>
                </a:rPr>
                <a:t>src</a:t>
              </a:r>
              <a:endParaRPr lang="en-US" i="1" dirty="0">
                <a:solidFill>
                  <a:srgbClr val="C00000"/>
                </a:solidFill>
              </a:endParaRPr>
            </a:p>
          </p:txBody>
        </p:sp>
        <p:sp>
          <p:nvSpPr>
            <p:cNvPr id="16" name="TextBox 15">
              <a:extLst>
                <a:ext uri="{FF2B5EF4-FFF2-40B4-BE49-F238E27FC236}">
                  <a16:creationId xmlns:a16="http://schemas.microsoft.com/office/drawing/2014/main" id="{DA3BD9A5-F1F8-A2C7-7396-FE7029C3528B}"/>
                </a:ext>
              </a:extLst>
            </p:cNvPr>
            <p:cNvSpPr txBox="1"/>
            <p:nvPr/>
          </p:nvSpPr>
          <p:spPr>
            <a:xfrm>
              <a:off x="7890474" y="3265568"/>
              <a:ext cx="1081825" cy="369332"/>
            </a:xfrm>
            <a:prstGeom prst="rect">
              <a:avLst/>
            </a:prstGeom>
            <a:grpFill/>
          </p:spPr>
          <p:txBody>
            <a:bodyPr wrap="square">
              <a:spAutoFit/>
            </a:bodyPr>
            <a:lstStyle/>
            <a:p>
              <a:r>
                <a:rPr lang="en-US" b="1" i="1" dirty="0">
                  <a:solidFill>
                    <a:schemeClr val="tx1">
                      <a:lumMod val="50000"/>
                      <a:lumOff val="50000"/>
                    </a:schemeClr>
                  </a:solidFill>
                  <a:latin typeface="Avenir Next" panose="020B0503020202020204" pitchFamily="34" charset="0"/>
                </a:rPr>
                <a:t>← </a:t>
              </a:r>
              <a:r>
                <a:rPr lang="en-US" b="1" i="1" dirty="0" err="1">
                  <a:solidFill>
                    <a:schemeClr val="tx1">
                      <a:lumMod val="50000"/>
                      <a:lumOff val="50000"/>
                    </a:schemeClr>
                  </a:solidFill>
                  <a:latin typeface="Avenir Next" panose="020B0503020202020204" pitchFamily="34" charset="0"/>
                </a:rPr>
                <a:t>dst</a:t>
              </a:r>
              <a:endParaRPr lang="en-US" i="1" dirty="0">
                <a:solidFill>
                  <a:schemeClr val="tx1">
                    <a:lumMod val="50000"/>
                    <a:lumOff val="50000"/>
                  </a:schemeClr>
                </a:solidFill>
              </a:endParaRPr>
            </a:p>
          </p:txBody>
        </p:sp>
      </p:grpSp>
    </p:spTree>
    <p:extLst>
      <p:ext uri="{BB962C8B-B14F-4D97-AF65-F5344CB8AC3E}">
        <p14:creationId xmlns:p14="http://schemas.microsoft.com/office/powerpoint/2010/main" val="2647613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612"/>
                                        </p:tgtEl>
                                        <p:attrNameLst>
                                          <p:attrName>style.visibility</p:attrName>
                                        </p:attrNameLst>
                                      </p:cBhvr>
                                      <p:to>
                                        <p:strVal val="visible"/>
                                      </p:to>
                                    </p:set>
                                    <p:animEffect transition="in" filter="wipe(left)">
                                      <p:cBhvr>
                                        <p:cTn id="16" dur="500"/>
                                        <p:tgtEl>
                                          <p:spTgt spid="612"/>
                                        </p:tgtEl>
                                      </p:cBhvr>
                                    </p:animEffect>
                                  </p:childTnLst>
                                </p:cTn>
                              </p:par>
                              <p:par>
                                <p:cTn id="17" presetID="22" presetClass="entr" presetSubtype="1" fill="hold" nodeType="withEffect">
                                  <p:stCondLst>
                                    <p:cond delay="0"/>
                                  </p:stCondLst>
                                  <p:childTnLst>
                                    <p:set>
                                      <p:cBhvr>
                                        <p:cTn id="18" dur="1" fill="hold">
                                          <p:stCondLst>
                                            <p:cond delay="0"/>
                                          </p:stCondLst>
                                        </p:cTn>
                                        <p:tgtEl>
                                          <p:spTgt spid="555"/>
                                        </p:tgtEl>
                                        <p:attrNameLst>
                                          <p:attrName>style.visibility</p:attrName>
                                        </p:attrNameLst>
                                      </p:cBhvr>
                                      <p:to>
                                        <p:strVal val="visible"/>
                                      </p:to>
                                    </p:set>
                                    <p:animEffect transition="in" filter="wipe(up)">
                                      <p:cBhvr>
                                        <p:cTn id="19" dur="500"/>
                                        <p:tgtEl>
                                          <p:spTgt spid="555"/>
                                        </p:tgtEl>
                                      </p:cBhvr>
                                    </p:animEffect>
                                  </p:childTnLst>
                                </p:cTn>
                              </p:par>
                              <p:par>
                                <p:cTn id="20" presetID="22" presetClass="entr" presetSubtype="8" fill="hold" nodeType="withEffect">
                                  <p:stCondLst>
                                    <p:cond delay="0"/>
                                  </p:stCondLst>
                                  <p:childTnLst>
                                    <p:set>
                                      <p:cBhvr>
                                        <p:cTn id="21" dur="1" fill="hold">
                                          <p:stCondLst>
                                            <p:cond delay="0"/>
                                          </p:stCondLst>
                                        </p:cTn>
                                        <p:tgtEl>
                                          <p:spTgt spid="620"/>
                                        </p:tgtEl>
                                        <p:attrNameLst>
                                          <p:attrName>style.visibility</p:attrName>
                                        </p:attrNameLst>
                                      </p:cBhvr>
                                      <p:to>
                                        <p:strVal val="visible"/>
                                      </p:to>
                                    </p:set>
                                    <p:animEffect transition="in" filter="wipe(left)">
                                      <p:cBhvr>
                                        <p:cTn id="22" dur="500"/>
                                        <p:tgtEl>
                                          <p:spTgt spid="620"/>
                                        </p:tgtEl>
                                      </p:cBhvr>
                                    </p:animEffect>
                                  </p:childTnLst>
                                </p:cTn>
                              </p:par>
                              <p:par>
                                <p:cTn id="23" presetID="22" presetClass="entr" presetSubtype="1" fill="hold" nodeType="withEffect">
                                  <p:stCondLst>
                                    <p:cond delay="0"/>
                                  </p:stCondLst>
                                  <p:childTnLst>
                                    <p:set>
                                      <p:cBhvr>
                                        <p:cTn id="24" dur="1" fill="hold">
                                          <p:stCondLst>
                                            <p:cond delay="0"/>
                                          </p:stCondLst>
                                        </p:cTn>
                                        <p:tgtEl>
                                          <p:spTgt spid="556"/>
                                        </p:tgtEl>
                                        <p:attrNameLst>
                                          <p:attrName>style.visibility</p:attrName>
                                        </p:attrNameLst>
                                      </p:cBhvr>
                                      <p:to>
                                        <p:strVal val="visible"/>
                                      </p:to>
                                    </p:set>
                                    <p:animEffect transition="in" filter="wipe(up)">
                                      <p:cBhvr>
                                        <p:cTn id="25" dur="500"/>
                                        <p:tgtEl>
                                          <p:spTgt spid="556"/>
                                        </p:tgtEl>
                                      </p:cBhvr>
                                    </p:animEffect>
                                  </p:childTnLst>
                                </p:cTn>
                              </p:par>
                              <p:par>
                                <p:cTn id="26" presetID="22" presetClass="entr" presetSubtype="8" fill="hold" nodeType="withEffect">
                                  <p:stCondLst>
                                    <p:cond delay="0"/>
                                  </p:stCondLst>
                                  <p:childTnLst>
                                    <p:set>
                                      <p:cBhvr>
                                        <p:cTn id="27" dur="1" fill="hold">
                                          <p:stCondLst>
                                            <p:cond delay="0"/>
                                          </p:stCondLst>
                                        </p:cTn>
                                        <p:tgtEl>
                                          <p:spTgt spid="628"/>
                                        </p:tgtEl>
                                        <p:attrNameLst>
                                          <p:attrName>style.visibility</p:attrName>
                                        </p:attrNameLst>
                                      </p:cBhvr>
                                      <p:to>
                                        <p:strVal val="visible"/>
                                      </p:to>
                                    </p:set>
                                    <p:animEffect transition="in" filter="wipe(left)">
                                      <p:cBhvr>
                                        <p:cTn id="28" dur="500"/>
                                        <p:tgtEl>
                                          <p:spTgt spid="628"/>
                                        </p:tgtEl>
                                      </p:cBhvr>
                                    </p:animEffect>
                                  </p:childTnLst>
                                </p:cTn>
                              </p:par>
                              <p:par>
                                <p:cTn id="29" presetID="22" presetClass="entr" presetSubtype="1" fill="hold" nodeType="withEffect">
                                  <p:stCondLst>
                                    <p:cond delay="0"/>
                                  </p:stCondLst>
                                  <p:childTnLst>
                                    <p:set>
                                      <p:cBhvr>
                                        <p:cTn id="30" dur="1" fill="hold">
                                          <p:stCondLst>
                                            <p:cond delay="0"/>
                                          </p:stCondLst>
                                        </p:cTn>
                                        <p:tgtEl>
                                          <p:spTgt spid="557"/>
                                        </p:tgtEl>
                                        <p:attrNameLst>
                                          <p:attrName>style.visibility</p:attrName>
                                        </p:attrNameLst>
                                      </p:cBhvr>
                                      <p:to>
                                        <p:strVal val="visible"/>
                                      </p:to>
                                    </p:set>
                                    <p:animEffect transition="in" filter="wipe(up)">
                                      <p:cBhvr>
                                        <p:cTn id="31" dur="500"/>
                                        <p:tgtEl>
                                          <p:spTgt spid="557"/>
                                        </p:tgtEl>
                                      </p:cBhvr>
                                    </p:animEffect>
                                  </p:childTnLst>
                                </p:cTn>
                              </p:par>
                              <p:par>
                                <p:cTn id="32" presetID="22" presetClass="entr" presetSubtype="8" fill="hold" nodeType="withEffect">
                                  <p:stCondLst>
                                    <p:cond delay="0"/>
                                  </p:stCondLst>
                                  <p:childTnLst>
                                    <p:set>
                                      <p:cBhvr>
                                        <p:cTn id="33" dur="1" fill="hold">
                                          <p:stCondLst>
                                            <p:cond delay="0"/>
                                          </p:stCondLst>
                                        </p:cTn>
                                        <p:tgtEl>
                                          <p:spTgt spid="636"/>
                                        </p:tgtEl>
                                        <p:attrNameLst>
                                          <p:attrName>style.visibility</p:attrName>
                                        </p:attrNameLst>
                                      </p:cBhvr>
                                      <p:to>
                                        <p:strVal val="visible"/>
                                      </p:to>
                                    </p:set>
                                    <p:animEffect transition="in" filter="wipe(left)">
                                      <p:cBhvr>
                                        <p:cTn id="34" dur="500"/>
                                        <p:tgtEl>
                                          <p:spTgt spid="636"/>
                                        </p:tgtEl>
                                      </p:cBhvr>
                                    </p:animEffect>
                                  </p:childTnLst>
                                </p:cTn>
                              </p:par>
                              <p:par>
                                <p:cTn id="35" presetID="22" presetClass="entr" presetSubtype="1" fill="hold" nodeType="withEffect">
                                  <p:stCondLst>
                                    <p:cond delay="0"/>
                                  </p:stCondLst>
                                  <p:childTnLst>
                                    <p:set>
                                      <p:cBhvr>
                                        <p:cTn id="36" dur="1" fill="hold">
                                          <p:stCondLst>
                                            <p:cond delay="0"/>
                                          </p:stCondLst>
                                        </p:cTn>
                                        <p:tgtEl>
                                          <p:spTgt spid="559"/>
                                        </p:tgtEl>
                                        <p:attrNameLst>
                                          <p:attrName>style.visibility</p:attrName>
                                        </p:attrNameLst>
                                      </p:cBhvr>
                                      <p:to>
                                        <p:strVal val="visible"/>
                                      </p:to>
                                    </p:set>
                                    <p:animEffect transition="in" filter="wipe(up)">
                                      <p:cBhvr>
                                        <p:cTn id="37" dur="500"/>
                                        <p:tgtEl>
                                          <p:spTgt spid="559"/>
                                        </p:tgtEl>
                                      </p:cBhvr>
                                    </p:animEffect>
                                  </p:childTnLst>
                                </p:cTn>
                              </p:par>
                              <p:par>
                                <p:cTn id="38" presetID="1" presetClass="entr" presetSubtype="0" fill="hold" nodeType="withEffect">
                                  <p:stCondLst>
                                    <p:cond delay="0"/>
                                  </p:stCondLst>
                                  <p:childTnLst>
                                    <p:set>
                                      <p:cBhvr>
                                        <p:cTn id="39" dur="1" fill="hold">
                                          <p:stCondLst>
                                            <p:cond delay="0"/>
                                          </p:stCondLst>
                                        </p:cTn>
                                        <p:tgtEl>
                                          <p:spTgt spid="689"/>
                                        </p:tgtEl>
                                        <p:attrNameLst>
                                          <p:attrName>style.visibility</p:attrName>
                                        </p:attrNameLst>
                                      </p:cBhvr>
                                      <p:to>
                                        <p:strVal val="visible"/>
                                      </p:to>
                                    </p:set>
                                  </p:childTnLst>
                                </p:cTn>
                              </p:par>
                              <p:par>
                                <p:cTn id="40" presetID="10" presetClass="entr" presetSubtype="0" fill="hold" nodeType="with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B42618-24F7-F63F-52F7-CFF1BEA03E15}"/>
              </a:ext>
            </a:extLst>
          </p:cNvPr>
          <p:cNvSpPr>
            <a:spLocks noGrp="1"/>
          </p:cNvSpPr>
          <p:nvPr>
            <p:ph type="title"/>
          </p:nvPr>
        </p:nvSpPr>
        <p:spPr>
          <a:xfrm>
            <a:off x="0" y="0"/>
            <a:ext cx="9144000" cy="1050332"/>
          </a:xfrm>
        </p:spPr>
        <p:txBody>
          <a:bodyPr>
            <a:normAutofit fontScale="90000"/>
          </a:bodyPr>
          <a:lstStyle/>
          <a:p>
            <a:r>
              <a:rPr lang="en-US" sz="4000" dirty="0"/>
              <a:t>Processing-in-Memory: </a:t>
            </a:r>
            <a:br>
              <a:rPr lang="en-US" dirty="0"/>
            </a:br>
            <a:r>
              <a:rPr lang="en-US" sz="3100" dirty="0"/>
              <a:t>Challenges</a:t>
            </a:r>
          </a:p>
        </p:txBody>
      </p:sp>
      <p:sp>
        <p:nvSpPr>
          <p:cNvPr id="7" name="Rectangle 6">
            <a:extLst>
              <a:ext uri="{FF2B5EF4-FFF2-40B4-BE49-F238E27FC236}">
                <a16:creationId xmlns:a16="http://schemas.microsoft.com/office/drawing/2014/main" id="{FE0D7D45-B8A4-E326-5469-496AF4D7A915}"/>
              </a:ext>
            </a:extLst>
          </p:cNvPr>
          <p:cNvSpPr/>
          <p:nvPr/>
        </p:nvSpPr>
        <p:spPr>
          <a:xfrm>
            <a:off x="44312" y="1204606"/>
            <a:ext cx="9144000" cy="769441"/>
          </a:xfrm>
          <a:prstGeom prst="rect">
            <a:avLst/>
          </a:prstGeom>
          <a:noFill/>
        </p:spPr>
        <p:txBody>
          <a:bodyPr wrap="square">
            <a:spAutoFit/>
          </a:bodyPr>
          <a:lstStyle/>
          <a:p>
            <a:pPr algn="ctr"/>
            <a:r>
              <a:rPr lang="en-US" sz="2200" b="1" dirty="0">
                <a:latin typeface="Avenir Next" panose="020B0503020202020204" pitchFamily="34" charset="0"/>
              </a:rPr>
              <a:t>Adopting PIM as a mainstream architecture </a:t>
            </a:r>
            <a:br>
              <a:rPr lang="en-US" sz="2200" b="1" dirty="0">
                <a:latin typeface="Avenir Next" panose="020B0503020202020204" pitchFamily="34" charset="0"/>
              </a:rPr>
            </a:br>
            <a:r>
              <a:rPr lang="en-US" sz="2200" b="1" u="sng" dirty="0">
                <a:latin typeface="Avenir Next" panose="020B0503020202020204" pitchFamily="34" charset="0"/>
              </a:rPr>
              <a:t>holistically</a:t>
            </a:r>
            <a:r>
              <a:rPr lang="en-US" sz="2200" b="1" dirty="0">
                <a:latin typeface="Avenir Next" panose="020B0503020202020204" pitchFamily="34" charset="0"/>
              </a:rPr>
              <a:t> and </a:t>
            </a:r>
            <a:r>
              <a:rPr lang="en-US" sz="2200" b="1" u="sng" dirty="0">
                <a:latin typeface="Avenir Next" panose="020B0503020202020204" pitchFamily="34" charset="0"/>
              </a:rPr>
              <a:t>efficiently</a:t>
            </a:r>
            <a:r>
              <a:rPr lang="en-US" sz="2200" b="1" dirty="0">
                <a:latin typeface="Avenir Next" panose="020B0503020202020204" pitchFamily="34" charset="0"/>
              </a:rPr>
              <a:t> is still very challenging due to </a:t>
            </a:r>
            <a:r>
              <a:rPr lang="en-US" sz="2200" b="1" u="sng" dirty="0">
                <a:latin typeface="Avenir Next" panose="020B0503020202020204" pitchFamily="34" charset="0"/>
              </a:rPr>
              <a:t>a lack of</a:t>
            </a:r>
            <a:r>
              <a:rPr lang="en-US" sz="2200" b="1" dirty="0">
                <a:latin typeface="Avenir Next" panose="020B0503020202020204" pitchFamily="34" charset="0"/>
              </a:rPr>
              <a:t>: </a:t>
            </a:r>
          </a:p>
        </p:txBody>
      </p:sp>
      <p:grpSp>
        <p:nvGrpSpPr>
          <p:cNvPr id="8" name="Group 7">
            <a:extLst>
              <a:ext uri="{FF2B5EF4-FFF2-40B4-BE49-F238E27FC236}">
                <a16:creationId xmlns:a16="http://schemas.microsoft.com/office/drawing/2014/main" id="{43353EDB-98E6-1613-B532-1CF9803AF10A}"/>
              </a:ext>
            </a:extLst>
          </p:cNvPr>
          <p:cNvGrpSpPr/>
          <p:nvPr/>
        </p:nvGrpSpPr>
        <p:grpSpPr>
          <a:xfrm>
            <a:off x="126900" y="2037060"/>
            <a:ext cx="9448800" cy="874931"/>
            <a:chOff x="568179" y="3421559"/>
            <a:chExt cx="8407213" cy="883477"/>
          </a:xfrm>
        </p:grpSpPr>
        <p:sp>
          <p:nvSpPr>
            <p:cNvPr id="9" name="TextBox 8">
              <a:extLst>
                <a:ext uri="{FF2B5EF4-FFF2-40B4-BE49-F238E27FC236}">
                  <a16:creationId xmlns:a16="http://schemas.microsoft.com/office/drawing/2014/main" id="{BAEF96DB-E03B-9008-2828-1537A7AC14D1}"/>
                </a:ext>
              </a:extLst>
            </p:cNvPr>
            <p:cNvSpPr txBox="1"/>
            <p:nvPr/>
          </p:nvSpPr>
          <p:spPr>
            <a:xfrm>
              <a:off x="568179" y="3421559"/>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i="0" u="none" strike="noStrike" kern="1200" cap="none" spc="0" normalizeH="0" baseline="0" noProof="0" dirty="0">
                  <a:ln>
                    <a:noFill/>
                  </a:ln>
                  <a:solidFill>
                    <a:schemeClr val="bg1">
                      <a:lumMod val="65000"/>
                    </a:schemeClr>
                  </a:solidFill>
                  <a:effectLst/>
                  <a:uLnTx/>
                  <a:uFillTx/>
                  <a:latin typeface="Avenir Next" panose="020B0503020202020204" pitchFamily="34" charset="0"/>
                  <a:cs typeface="Gill Sans MT"/>
                </a:rPr>
                <a:t>1</a:t>
              </a:r>
            </a:p>
          </p:txBody>
        </p:sp>
        <p:sp>
          <p:nvSpPr>
            <p:cNvPr id="10" name="TextBox 9">
              <a:extLst>
                <a:ext uri="{FF2B5EF4-FFF2-40B4-BE49-F238E27FC236}">
                  <a16:creationId xmlns:a16="http://schemas.microsoft.com/office/drawing/2014/main" id="{CF02394F-A07E-ABAF-FEFC-42F0B0B3AB18}"/>
                </a:ext>
              </a:extLst>
            </p:cNvPr>
            <p:cNvSpPr txBox="1"/>
            <p:nvPr/>
          </p:nvSpPr>
          <p:spPr>
            <a:xfrm>
              <a:off x="974390" y="3528080"/>
              <a:ext cx="8001002" cy="776956"/>
            </a:xfrm>
            <a:prstGeom prst="rect">
              <a:avLst/>
            </a:prstGeom>
            <a:noFill/>
          </p:spPr>
          <p:txBody>
            <a:bodyPr wrap="square" rtlCol="0">
              <a:spAutoFit/>
            </a:bodyPr>
            <a:lstStyle/>
            <a:p>
              <a:pPr lvl="0" defTabSz="914400">
                <a:defRPr/>
              </a:pPr>
              <a:r>
                <a:rPr lang="en-US" sz="2200" b="1" dirty="0">
                  <a:solidFill>
                    <a:schemeClr val="bg1">
                      <a:lumMod val="65000"/>
                    </a:schemeClr>
                  </a:solidFill>
                  <a:latin typeface="Avenir Next" panose="020B0503020202020204" pitchFamily="34" charset="0"/>
                  <a:cs typeface="Gill Sans MT"/>
                </a:rPr>
                <a:t>Workload characterization methodologies and </a:t>
              </a:r>
              <a:br>
                <a:rPr lang="en-US" sz="2200" b="1" dirty="0">
                  <a:solidFill>
                    <a:schemeClr val="bg1">
                      <a:lumMod val="65000"/>
                    </a:schemeClr>
                  </a:solidFill>
                  <a:latin typeface="Avenir Next" panose="020B0503020202020204" pitchFamily="34" charset="0"/>
                  <a:cs typeface="Gill Sans MT"/>
                </a:rPr>
              </a:br>
              <a:r>
                <a:rPr lang="en-US" sz="2200" b="1" dirty="0">
                  <a:solidFill>
                    <a:schemeClr val="bg1">
                      <a:lumMod val="65000"/>
                    </a:schemeClr>
                  </a:solidFill>
                  <a:latin typeface="Avenir Next" panose="020B0503020202020204" pitchFamily="34" charset="0"/>
                  <a:cs typeface="Gill Sans MT"/>
                </a:rPr>
                <a:t>benchmark suites targeting PIM architectures</a:t>
              </a:r>
              <a:endParaRPr kumimoji="0" lang="en-US" sz="2200" b="1" i="0" u="none" strike="noStrike" kern="1200" cap="none" spc="0" normalizeH="0" baseline="0" noProof="0" dirty="0">
                <a:ln>
                  <a:noFill/>
                </a:ln>
                <a:solidFill>
                  <a:schemeClr val="bg1">
                    <a:lumMod val="65000"/>
                  </a:schemeClr>
                </a:solidFill>
                <a:effectLst/>
                <a:uLnTx/>
                <a:uFillTx/>
                <a:latin typeface="Avenir Next" panose="020B0503020202020204" pitchFamily="34" charset="0"/>
                <a:cs typeface="Gill Sans MT"/>
              </a:endParaRPr>
            </a:p>
          </p:txBody>
        </p:sp>
      </p:grpSp>
      <p:grpSp>
        <p:nvGrpSpPr>
          <p:cNvPr id="11" name="Group 10">
            <a:extLst>
              <a:ext uri="{FF2B5EF4-FFF2-40B4-BE49-F238E27FC236}">
                <a16:creationId xmlns:a16="http://schemas.microsoft.com/office/drawing/2014/main" id="{7F09EDA1-42E4-0E90-BF1B-003A004BDC19}"/>
              </a:ext>
            </a:extLst>
          </p:cNvPr>
          <p:cNvGrpSpPr/>
          <p:nvPr/>
        </p:nvGrpSpPr>
        <p:grpSpPr>
          <a:xfrm>
            <a:off x="169011" y="2975004"/>
            <a:ext cx="9144000" cy="848609"/>
            <a:chOff x="406767" y="3421560"/>
            <a:chExt cx="8475011" cy="856896"/>
          </a:xfrm>
        </p:grpSpPr>
        <p:sp>
          <p:nvSpPr>
            <p:cNvPr id="12" name="TextBox 11">
              <a:extLst>
                <a:ext uri="{FF2B5EF4-FFF2-40B4-BE49-F238E27FC236}">
                  <a16:creationId xmlns:a16="http://schemas.microsoft.com/office/drawing/2014/main" id="{2DC841EA-8088-156B-DE0C-EA0A0D87F882}"/>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i="0" u="none" strike="noStrike" kern="1200" cap="none" spc="0" normalizeH="0" baseline="0" noProof="0" dirty="0">
                  <a:ln>
                    <a:noFill/>
                  </a:ln>
                  <a:solidFill>
                    <a:schemeClr val="bg1">
                      <a:lumMod val="65000"/>
                    </a:schemeClr>
                  </a:solidFill>
                  <a:effectLst/>
                  <a:uLnTx/>
                  <a:uFillTx/>
                  <a:latin typeface="Avenir Next" panose="020B0503020202020204" pitchFamily="34" charset="0"/>
                  <a:cs typeface="Gill Sans MT"/>
                </a:rPr>
                <a:t>2</a:t>
              </a:r>
            </a:p>
          </p:txBody>
        </p:sp>
        <p:sp>
          <p:nvSpPr>
            <p:cNvPr id="13" name="TextBox 12">
              <a:extLst>
                <a:ext uri="{FF2B5EF4-FFF2-40B4-BE49-F238E27FC236}">
                  <a16:creationId xmlns:a16="http://schemas.microsoft.com/office/drawing/2014/main" id="{524D72BB-FC6A-6E2F-0234-A5CCEDC39E68}"/>
                </a:ext>
              </a:extLst>
            </p:cNvPr>
            <p:cNvSpPr txBox="1"/>
            <p:nvPr/>
          </p:nvSpPr>
          <p:spPr>
            <a:xfrm>
              <a:off x="880776" y="3501501"/>
              <a:ext cx="8001002" cy="776955"/>
            </a:xfrm>
            <a:prstGeom prst="rect">
              <a:avLst/>
            </a:prstGeom>
            <a:noFill/>
          </p:spPr>
          <p:txBody>
            <a:bodyPr wrap="square" rtlCol="0">
              <a:spAutoFit/>
            </a:bodyPr>
            <a:lstStyle/>
            <a:p>
              <a:pPr lvl="0" defTabSz="914400">
                <a:defRPr/>
              </a:pPr>
              <a:r>
                <a:rPr lang="en-US" sz="2200" b="1" dirty="0">
                  <a:solidFill>
                    <a:schemeClr val="bg1">
                      <a:lumMod val="65000"/>
                    </a:schemeClr>
                  </a:solidFill>
                  <a:latin typeface="Avenir Next" panose="020B0503020202020204" pitchFamily="34" charset="0"/>
                  <a:cs typeface="Gill Sans MT"/>
                </a:rPr>
                <a:t>Execution paradigms that can map applications </a:t>
              </a:r>
              <a:br>
                <a:rPr lang="en-US" sz="2200" b="1" dirty="0">
                  <a:solidFill>
                    <a:schemeClr val="bg1">
                      <a:lumMod val="65000"/>
                    </a:schemeClr>
                  </a:solidFill>
                  <a:latin typeface="Avenir Next" panose="020B0503020202020204" pitchFamily="34" charset="0"/>
                  <a:cs typeface="Gill Sans MT"/>
                </a:rPr>
              </a:br>
              <a:r>
                <a:rPr lang="en-US" sz="2200" b="1" dirty="0">
                  <a:solidFill>
                    <a:schemeClr val="bg1">
                      <a:lumMod val="65000"/>
                    </a:schemeClr>
                  </a:solidFill>
                  <a:latin typeface="Avenir Next" panose="020B0503020202020204" pitchFamily="34" charset="0"/>
                  <a:cs typeface="Gill Sans MT"/>
                </a:rPr>
                <a:t>effectively onto PIM hardware resources</a:t>
              </a:r>
              <a:endParaRPr kumimoji="0" lang="en-US" sz="2200" b="1" i="0" u="none" strike="noStrike" kern="1200" cap="none" spc="0" normalizeH="0" baseline="0" noProof="0" dirty="0">
                <a:ln>
                  <a:noFill/>
                </a:ln>
                <a:solidFill>
                  <a:schemeClr val="bg1">
                    <a:lumMod val="65000"/>
                  </a:schemeClr>
                </a:solidFill>
                <a:effectLst/>
                <a:uLnTx/>
                <a:uFillTx/>
                <a:latin typeface="Avenir Next" panose="020B0503020202020204" pitchFamily="34" charset="0"/>
                <a:cs typeface="Gill Sans MT"/>
              </a:endParaRPr>
            </a:p>
          </p:txBody>
        </p:sp>
      </p:grpSp>
      <p:grpSp>
        <p:nvGrpSpPr>
          <p:cNvPr id="14" name="Group 13">
            <a:extLst>
              <a:ext uri="{FF2B5EF4-FFF2-40B4-BE49-F238E27FC236}">
                <a16:creationId xmlns:a16="http://schemas.microsoft.com/office/drawing/2014/main" id="{83C466CB-296E-ABC7-C899-195B01686C5C}"/>
              </a:ext>
            </a:extLst>
          </p:cNvPr>
          <p:cNvGrpSpPr/>
          <p:nvPr/>
        </p:nvGrpSpPr>
        <p:grpSpPr>
          <a:xfrm>
            <a:off x="169011" y="3886626"/>
            <a:ext cx="9144000" cy="848609"/>
            <a:chOff x="406767" y="3421560"/>
            <a:chExt cx="8475011" cy="856896"/>
          </a:xfrm>
        </p:grpSpPr>
        <p:sp>
          <p:nvSpPr>
            <p:cNvPr id="15" name="TextBox 14">
              <a:extLst>
                <a:ext uri="{FF2B5EF4-FFF2-40B4-BE49-F238E27FC236}">
                  <a16:creationId xmlns:a16="http://schemas.microsoft.com/office/drawing/2014/main" id="{C2B9C1D5-4DAA-44A1-5B2D-8E01CA774D50}"/>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chemeClr val="bg1">
                      <a:lumMod val="65000"/>
                    </a:schemeClr>
                  </a:solidFill>
                  <a:effectLst/>
                  <a:uLnTx/>
                  <a:uFillTx/>
                  <a:latin typeface="Avenir Next" panose="020B0503020202020204" pitchFamily="34" charset="0"/>
                  <a:cs typeface="Gill Sans MT"/>
                </a:rPr>
                <a:t>3</a:t>
              </a:r>
            </a:p>
          </p:txBody>
        </p:sp>
        <p:sp>
          <p:nvSpPr>
            <p:cNvPr id="16" name="TextBox 15">
              <a:extLst>
                <a:ext uri="{FF2B5EF4-FFF2-40B4-BE49-F238E27FC236}">
                  <a16:creationId xmlns:a16="http://schemas.microsoft.com/office/drawing/2014/main" id="{CB0D159F-97BE-1388-7CD8-1740668FBB67}"/>
                </a:ext>
              </a:extLst>
            </p:cNvPr>
            <p:cNvSpPr txBox="1"/>
            <p:nvPr/>
          </p:nvSpPr>
          <p:spPr>
            <a:xfrm>
              <a:off x="880776" y="3501501"/>
              <a:ext cx="8001002" cy="776955"/>
            </a:xfrm>
            <a:prstGeom prst="rect">
              <a:avLst/>
            </a:prstGeom>
            <a:noFill/>
          </p:spPr>
          <p:txBody>
            <a:bodyPr wrap="square" rtlCol="0">
              <a:spAutoFit/>
            </a:bodyPr>
            <a:lstStyle/>
            <a:p>
              <a:pPr lvl="0" defTabSz="914400">
                <a:defRPr/>
              </a:pPr>
              <a:r>
                <a:rPr lang="en-US" sz="2200" b="1" dirty="0">
                  <a:solidFill>
                    <a:schemeClr val="bg1">
                      <a:lumMod val="65000"/>
                    </a:schemeClr>
                  </a:solidFill>
                  <a:latin typeface="Avenir Next" panose="020B0503020202020204" pitchFamily="34" charset="0"/>
                  <a:cs typeface="Gill Sans MT"/>
                </a:rPr>
                <a:t>Compiler support and programming frameworks</a:t>
              </a:r>
              <a:br>
                <a:rPr lang="en-US" sz="2200" b="1" dirty="0">
                  <a:solidFill>
                    <a:schemeClr val="bg1">
                      <a:lumMod val="65000"/>
                    </a:schemeClr>
                  </a:solidFill>
                  <a:latin typeface="Avenir Next" panose="020B0503020202020204" pitchFamily="34" charset="0"/>
                  <a:cs typeface="Gill Sans MT"/>
                </a:rPr>
              </a:br>
              <a:r>
                <a:rPr lang="en-US" sz="2200" b="1" dirty="0">
                  <a:solidFill>
                    <a:schemeClr val="bg1">
                      <a:lumMod val="65000"/>
                    </a:schemeClr>
                  </a:solidFill>
                  <a:latin typeface="Avenir Next" panose="020B0503020202020204" pitchFamily="34" charset="0"/>
                  <a:cs typeface="Gill Sans MT"/>
                </a:rPr>
                <a:t>targeting PIM architectures</a:t>
              </a:r>
              <a:endParaRPr kumimoji="0" lang="en-US" sz="2200" b="1" i="0" u="none" strike="noStrike" kern="1200" cap="none" spc="0" normalizeH="0" baseline="0" noProof="0" dirty="0">
                <a:ln>
                  <a:noFill/>
                </a:ln>
                <a:solidFill>
                  <a:schemeClr val="bg1">
                    <a:lumMod val="65000"/>
                  </a:schemeClr>
                </a:solidFill>
                <a:effectLst/>
                <a:uLnTx/>
                <a:uFillTx/>
                <a:latin typeface="Avenir Next" panose="020B0503020202020204" pitchFamily="34" charset="0"/>
                <a:cs typeface="Gill Sans MT"/>
              </a:endParaRPr>
            </a:p>
          </p:txBody>
        </p:sp>
      </p:grpSp>
      <p:grpSp>
        <p:nvGrpSpPr>
          <p:cNvPr id="17" name="Group 16">
            <a:extLst>
              <a:ext uri="{FF2B5EF4-FFF2-40B4-BE49-F238E27FC236}">
                <a16:creationId xmlns:a16="http://schemas.microsoft.com/office/drawing/2014/main" id="{AE97B900-E22A-6F70-799B-1A4374E9B672}"/>
              </a:ext>
            </a:extLst>
          </p:cNvPr>
          <p:cNvGrpSpPr/>
          <p:nvPr/>
        </p:nvGrpSpPr>
        <p:grpSpPr>
          <a:xfrm>
            <a:off x="126900" y="4798248"/>
            <a:ext cx="9144000" cy="848609"/>
            <a:chOff x="406767" y="3421560"/>
            <a:chExt cx="8475011" cy="856896"/>
          </a:xfrm>
        </p:grpSpPr>
        <p:sp>
          <p:nvSpPr>
            <p:cNvPr id="18" name="TextBox 17">
              <a:extLst>
                <a:ext uri="{FF2B5EF4-FFF2-40B4-BE49-F238E27FC236}">
                  <a16:creationId xmlns:a16="http://schemas.microsoft.com/office/drawing/2014/main" id="{11E32860-7AD2-8A6A-217E-B90E90470E92}"/>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4</a:t>
              </a:r>
            </a:p>
          </p:txBody>
        </p:sp>
        <p:sp>
          <p:nvSpPr>
            <p:cNvPr id="19" name="TextBox 18">
              <a:extLst>
                <a:ext uri="{FF2B5EF4-FFF2-40B4-BE49-F238E27FC236}">
                  <a16:creationId xmlns:a16="http://schemas.microsoft.com/office/drawing/2014/main" id="{87C314A2-166E-35A4-2DFB-EF7D714E2D66}"/>
                </a:ext>
              </a:extLst>
            </p:cNvPr>
            <p:cNvSpPr txBox="1"/>
            <p:nvPr/>
          </p:nvSpPr>
          <p:spPr>
            <a:xfrm>
              <a:off x="880776" y="3501501"/>
              <a:ext cx="8001002" cy="776955"/>
            </a:xfrm>
            <a:prstGeom prst="rect">
              <a:avLst/>
            </a:prstGeom>
            <a:noFill/>
          </p:spPr>
          <p:txBody>
            <a:bodyPr wrap="square" rtlCol="0">
              <a:spAutoFit/>
            </a:bodyPr>
            <a:lstStyle/>
            <a:p>
              <a:pPr lvl="0" defTabSz="914400">
                <a:defRPr/>
              </a:pPr>
              <a:r>
                <a:rPr lang="en-US" sz="2200" b="1" dirty="0">
                  <a:solidFill>
                    <a:schemeClr val="accent5"/>
                  </a:solidFill>
                  <a:latin typeface="Avenir Next" panose="020B0503020202020204" pitchFamily="34" charset="0"/>
                  <a:cs typeface="Gill Sans MT"/>
                </a:rPr>
                <a:t>Adaptive data-aware runtime mechanisms </a:t>
              </a:r>
              <a:r>
                <a:rPr lang="en-US" sz="2200" b="1" dirty="0">
                  <a:solidFill>
                    <a:srgbClr val="44546A"/>
                  </a:solidFill>
                  <a:latin typeface="Avenir Next" panose="020B0503020202020204" pitchFamily="34" charset="0"/>
                  <a:cs typeface="Gill Sans MT"/>
                </a:rPr>
                <a:t>that use the intrinsic properties of data for efficient PIM execution</a:t>
              </a:r>
              <a:endParaRPr kumimoji="0" lang="en-US" sz="2200" b="1" i="0" u="none" strike="noStrike" kern="1200" cap="none" spc="0" normalizeH="0" baseline="0" noProof="0" dirty="0">
                <a:ln>
                  <a:noFill/>
                </a:ln>
                <a:solidFill>
                  <a:srgbClr val="44546A"/>
                </a:solidFill>
                <a:effectLst/>
                <a:uLnTx/>
                <a:uFillTx/>
                <a:latin typeface="Avenir Next" panose="020B0503020202020204" pitchFamily="34" charset="0"/>
                <a:cs typeface="Gill Sans MT"/>
              </a:endParaRPr>
            </a:p>
          </p:txBody>
        </p:sp>
      </p:grpSp>
      <p:sp>
        <p:nvSpPr>
          <p:cNvPr id="5" name="Rectangle 4">
            <a:extLst>
              <a:ext uri="{FF2B5EF4-FFF2-40B4-BE49-F238E27FC236}">
                <a16:creationId xmlns:a16="http://schemas.microsoft.com/office/drawing/2014/main" id="{34761AF0-80FE-CCAF-C877-D8C0BBB8F267}"/>
              </a:ext>
            </a:extLst>
          </p:cNvPr>
          <p:cNvSpPr/>
          <p:nvPr/>
        </p:nvSpPr>
        <p:spPr>
          <a:xfrm>
            <a:off x="0" y="5709869"/>
            <a:ext cx="9144000" cy="769441"/>
          </a:xfrm>
          <a:prstGeom prst="rect">
            <a:avLst/>
          </a:prstGeom>
          <a:solidFill>
            <a:schemeClr val="bg1">
              <a:lumMod val="95000"/>
            </a:schemeClr>
          </a:solidFill>
        </p:spPr>
        <p:txBody>
          <a:bodyPr wrap="square">
            <a:spAutoFit/>
          </a:bodyPr>
          <a:lstStyle/>
          <a:p>
            <a:pPr marL="0" lvl="1" algn="ctr" defTabSz="914400">
              <a:defRPr/>
            </a:pPr>
            <a:r>
              <a:rPr lang="en-US" sz="2200" b="1" dirty="0">
                <a:solidFill>
                  <a:srgbClr val="C00000"/>
                </a:solidFill>
                <a:latin typeface="Avenir Next" panose="020B0503020202020204" pitchFamily="34" charset="0"/>
                <a:cs typeface="Gill Sans MT"/>
              </a:rPr>
              <a:t>The </a:t>
            </a:r>
            <a:r>
              <a:rPr lang="en-US" sz="2200" b="1" u="sng" dirty="0">
                <a:solidFill>
                  <a:srgbClr val="C00000"/>
                </a:solidFill>
                <a:latin typeface="Avenir Next" panose="020B0503020202020204" pitchFamily="34" charset="0"/>
                <a:cs typeface="Gill Sans MT"/>
              </a:rPr>
              <a:t>lack of tools</a:t>
            </a:r>
            <a:r>
              <a:rPr lang="en-US" sz="2200" b="1" dirty="0">
                <a:solidFill>
                  <a:srgbClr val="C00000"/>
                </a:solidFill>
                <a:latin typeface="Avenir Next" panose="020B0503020202020204" pitchFamily="34" charset="0"/>
                <a:cs typeface="Gill Sans MT"/>
              </a:rPr>
              <a:t>, </a:t>
            </a:r>
            <a:r>
              <a:rPr lang="en-US" sz="2200" b="1" u="sng" dirty="0">
                <a:solidFill>
                  <a:srgbClr val="C00000"/>
                </a:solidFill>
                <a:latin typeface="Avenir Next" panose="020B0503020202020204" pitchFamily="34" charset="0"/>
                <a:cs typeface="Gill Sans MT"/>
              </a:rPr>
              <a:t>programming</a:t>
            </a:r>
            <a:r>
              <a:rPr lang="en-US" sz="2200" b="1" dirty="0">
                <a:solidFill>
                  <a:srgbClr val="C00000"/>
                </a:solidFill>
                <a:latin typeface="Avenir Next" panose="020B0503020202020204" pitchFamily="34" charset="0"/>
                <a:cs typeface="Gill Sans MT"/>
              </a:rPr>
              <a:t>, and </a:t>
            </a:r>
            <a:r>
              <a:rPr lang="en-US" sz="2200" b="1" u="sng" dirty="0">
                <a:solidFill>
                  <a:srgbClr val="C00000"/>
                </a:solidFill>
                <a:latin typeface="Avenir Next" panose="020B0503020202020204" pitchFamily="34" charset="0"/>
                <a:cs typeface="Gill Sans MT"/>
              </a:rPr>
              <a:t>system support</a:t>
            </a:r>
            <a:r>
              <a:rPr lang="en-US" sz="2200" b="1" dirty="0">
                <a:solidFill>
                  <a:srgbClr val="C00000"/>
                </a:solidFill>
                <a:latin typeface="Avenir Next" panose="020B0503020202020204" pitchFamily="34" charset="0"/>
                <a:cs typeface="Gill Sans MT"/>
              </a:rPr>
              <a:t> for </a:t>
            </a:r>
            <a:br>
              <a:rPr lang="en-US" sz="2200" b="1" dirty="0">
                <a:solidFill>
                  <a:srgbClr val="C00000"/>
                </a:solidFill>
                <a:latin typeface="Avenir Next" panose="020B0503020202020204" pitchFamily="34" charset="0"/>
                <a:cs typeface="Gill Sans MT"/>
              </a:rPr>
            </a:br>
            <a:r>
              <a:rPr lang="en-US" sz="2200" b="1" dirty="0">
                <a:solidFill>
                  <a:srgbClr val="C00000"/>
                </a:solidFill>
                <a:latin typeface="Avenir Next" panose="020B0503020202020204" pitchFamily="34" charset="0"/>
                <a:cs typeface="Gill Sans MT"/>
              </a:rPr>
              <a:t>PIM architectures limit the </a:t>
            </a:r>
            <a:r>
              <a:rPr lang="en-US" sz="2200" b="1" u="sng" dirty="0">
                <a:solidFill>
                  <a:srgbClr val="C00000"/>
                </a:solidFill>
                <a:latin typeface="Avenir Next" panose="020B0503020202020204" pitchFamily="34" charset="0"/>
                <a:cs typeface="Gill Sans MT"/>
              </a:rPr>
              <a:t>adoption</a:t>
            </a:r>
            <a:r>
              <a:rPr lang="en-US" sz="2200" b="1" dirty="0">
                <a:solidFill>
                  <a:srgbClr val="C00000"/>
                </a:solidFill>
                <a:latin typeface="Avenir Next" panose="020B0503020202020204" pitchFamily="34" charset="0"/>
                <a:cs typeface="Gill Sans MT"/>
              </a:rPr>
              <a:t> of PIM system</a:t>
            </a:r>
            <a:endParaRPr kumimoji="0" lang="en-US" sz="2200" b="1"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spTree>
    <p:extLst>
      <p:ext uri="{BB962C8B-B14F-4D97-AF65-F5344CB8AC3E}">
        <p14:creationId xmlns:p14="http://schemas.microsoft.com/office/powerpoint/2010/main" val="127145204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0" y="126238"/>
            <a:ext cx="9143999" cy="925840"/>
          </a:xfrm>
        </p:spPr>
        <p:txBody>
          <a:bodyPr>
            <a:noAutofit/>
          </a:bodyPr>
          <a:lstStyle/>
          <a:p>
            <a:r>
              <a:rPr lang="en-US" sz="3600" dirty="0"/>
              <a:t>Limitations of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10090"/>
            <a:ext cx="9144000" cy="685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84506"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Rigid and 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leading to a subpar performance in the presence of narrow values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1</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narrow values for PUD computation</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84506" y="3629581"/>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Throughput-Oriented Execution with Low Latency Tolerance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failing to reduce the latency of a single PUD operation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2</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DRAM parallelism for latency-oriented execution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84506" y="5047268"/>
            <a:ext cx="9144001" cy="1387216"/>
            <a:chOff x="406767" y="3421560"/>
            <a:chExt cx="8475012" cy="1400762"/>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32082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Scalability Challenges for High-Precision Operations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a:t>
              </a:r>
              <a:r>
                <a:rPr kumimoji="0" lang="en-US" sz="19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Gill Sans MT"/>
                </a:rPr>
                <a:t>ue</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to the linear/quadratically scaling nature of bit-serial algorithms </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3</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alternative data representation for </a:t>
              </a:r>
              <a:b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b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high-precision computation </a:t>
              </a:r>
            </a:p>
          </p:txBody>
        </p:sp>
      </p:grpSp>
    </p:spTree>
    <p:extLst>
      <p:ext uri="{BB962C8B-B14F-4D97-AF65-F5344CB8AC3E}">
        <p14:creationId xmlns:p14="http://schemas.microsoft.com/office/powerpoint/2010/main" val="260376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0" y="126238"/>
            <a:ext cx="9143999" cy="925840"/>
          </a:xfrm>
        </p:spPr>
        <p:txBody>
          <a:bodyPr>
            <a:noAutofit/>
          </a:bodyPr>
          <a:lstStyle/>
          <a:p>
            <a:r>
              <a:rPr lang="en-US" sz="3600" dirty="0"/>
              <a:t>Limitations of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10090"/>
            <a:ext cx="9144000" cy="685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84506"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Rigid and 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leading to a subpar performance in the presence of narrow values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1</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narrow values for PUD computation</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84506" y="3629581"/>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Throughput-Oriented Execution with Low Latency Tolerance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failing to reduce the latency of a single PUD operation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opportunity 2</a:t>
              </a: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 DRAM parallelism for latency-oriented execution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84506" y="5047268"/>
            <a:ext cx="9144001" cy="1387216"/>
            <a:chOff x="406767" y="3421560"/>
            <a:chExt cx="8475012" cy="1400762"/>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32082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Scalability Challenges for High-Precision Operations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d</a:t>
              </a:r>
              <a:r>
                <a:rPr kumimoji="0" lang="en-US" sz="1900" b="0" i="0" u="none" strike="noStrike" kern="1200" cap="none" spc="0" normalizeH="0" baseline="0" noProof="0" dirty="0" err="1">
                  <a:ln>
                    <a:noFill/>
                  </a:ln>
                  <a:solidFill>
                    <a:srgbClr val="FFFFFF">
                      <a:lumMod val="75000"/>
                    </a:srgbClr>
                  </a:solidFill>
                  <a:effectLst/>
                  <a:uLnTx/>
                  <a:uFillTx/>
                  <a:latin typeface="Avenir Next" panose="020B0503020202020204" pitchFamily="34" charset="0"/>
                  <a:ea typeface="+mn-ea"/>
                  <a:cs typeface="Gill Sans MT"/>
                </a:rPr>
                <a:t>ue</a:t>
              </a: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 to the linear/quadratically scaling nature of bit-serial algorithms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opportunity 3</a:t>
              </a: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 alternative data representation for </a:t>
              </a:r>
              <a:b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b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high-precision computation </a:t>
              </a:r>
            </a:p>
          </p:txBody>
        </p:sp>
      </p:grpSp>
    </p:spTree>
    <p:extLst>
      <p:ext uri="{BB962C8B-B14F-4D97-AF65-F5344CB8AC3E}">
        <p14:creationId xmlns:p14="http://schemas.microsoft.com/office/powerpoint/2010/main" val="317189905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1" y="126238"/>
            <a:ext cx="9143999" cy="925840"/>
          </a:xfrm>
        </p:spPr>
        <p:txBody>
          <a:bodyPr>
            <a:noAutofit/>
          </a:bodyPr>
          <a:lstStyle/>
          <a:p>
            <a:r>
              <a:rPr lang="en-US" sz="3600" dirty="0"/>
              <a:t>Limitations of Bit-Serial PUD Systems: </a:t>
            </a:r>
            <a:br>
              <a:rPr lang="en-US" sz="3600" dirty="0"/>
            </a:br>
            <a:r>
              <a:rPr lang="en-US" sz="2800" dirty="0"/>
              <a:t>Rigid and Static Data Representation (I)</a:t>
            </a:r>
          </a:p>
        </p:txBody>
      </p:sp>
      <p:sp>
        <p:nvSpPr>
          <p:cNvPr id="9" name="TextBox 8">
            <a:extLst>
              <a:ext uri="{FF2B5EF4-FFF2-40B4-BE49-F238E27FC236}">
                <a16:creationId xmlns:a16="http://schemas.microsoft.com/office/drawing/2014/main" id="{ED6E187A-227B-5FB2-730C-275B307AA61E}"/>
              </a:ext>
            </a:extLst>
          </p:cNvPr>
          <p:cNvSpPr txBox="1"/>
          <p:nvPr/>
        </p:nvSpPr>
        <p:spPr>
          <a:xfrm>
            <a:off x="730428" y="1167442"/>
            <a:ext cx="7785463"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38A87F"/>
                </a:solidFill>
                <a:effectLst/>
                <a:uLnTx/>
                <a:uFillTx/>
                <a:latin typeface="Avenir Next" panose="020B0503020202020204" pitchFamily="34" charset="0"/>
                <a:ea typeface="+mn-ea"/>
                <a:cs typeface="+mn-cs"/>
              </a:rPr>
              <a:t>Narrow Values</a:t>
            </a:r>
            <a:r>
              <a:rPr kumimoji="0" lang="en-US" sz="2000" b="0" i="0" u="none" strike="noStrike" kern="1200" cap="none" spc="0" normalizeH="0" baseline="0" noProof="0" dirty="0">
                <a:ln>
                  <a:noFill/>
                </a:ln>
                <a:solidFill>
                  <a:srgbClr val="38A87F"/>
                </a:solidFill>
                <a:effectLst/>
                <a:uLnTx/>
                <a:uFillTx/>
                <a:latin typeface="Avenir Next" panose="020B0503020202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data with small dynamic range stored in large data formats</a:t>
            </a:r>
            <a:endPar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6" name="Group 5">
            <a:extLst>
              <a:ext uri="{FF2B5EF4-FFF2-40B4-BE49-F238E27FC236}">
                <a16:creationId xmlns:a16="http://schemas.microsoft.com/office/drawing/2014/main" id="{3B472E7A-1D25-C51F-4A67-160537554FEA}"/>
              </a:ext>
            </a:extLst>
          </p:cNvPr>
          <p:cNvGrpSpPr/>
          <p:nvPr/>
        </p:nvGrpSpPr>
        <p:grpSpPr>
          <a:xfrm>
            <a:off x="1494069" y="2340279"/>
            <a:ext cx="5665956" cy="1281092"/>
            <a:chOff x="1494069" y="2340279"/>
            <a:chExt cx="5665956" cy="1281092"/>
          </a:xfrm>
        </p:grpSpPr>
        <p:sp>
          <p:nvSpPr>
            <p:cNvPr id="257" name="Rectangle 256">
              <a:extLst>
                <a:ext uri="{FF2B5EF4-FFF2-40B4-BE49-F238E27FC236}">
                  <a16:creationId xmlns:a16="http://schemas.microsoft.com/office/drawing/2014/main" id="{4D4B8C97-2D69-4CE4-56B6-DC25D0379C23}"/>
                </a:ext>
              </a:extLst>
            </p:cNvPr>
            <p:cNvSpPr/>
            <p:nvPr/>
          </p:nvSpPr>
          <p:spPr>
            <a:xfrm>
              <a:off x="2345162" y="2572164"/>
              <a:ext cx="482556" cy="369332"/>
            </a:xfrm>
            <a:prstGeom prst="rect">
              <a:avLst/>
            </a:prstGeom>
            <a:solidFill>
              <a:srgbClr val="FAE3B5"/>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8" name="Rectangle 257">
              <a:extLst>
                <a:ext uri="{FF2B5EF4-FFF2-40B4-BE49-F238E27FC236}">
                  <a16:creationId xmlns:a16="http://schemas.microsoft.com/office/drawing/2014/main" id="{D85C7EBC-54FD-224A-F323-9932C83ECDCD}"/>
                </a:ext>
              </a:extLst>
            </p:cNvPr>
            <p:cNvSpPr/>
            <p:nvPr/>
          </p:nvSpPr>
          <p:spPr>
            <a:xfrm>
              <a:off x="2905607" y="2572164"/>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9" name="Rectangle 258">
              <a:extLst>
                <a:ext uri="{FF2B5EF4-FFF2-40B4-BE49-F238E27FC236}">
                  <a16:creationId xmlns:a16="http://schemas.microsoft.com/office/drawing/2014/main" id="{23EBE84C-499D-1F24-2A90-0AB7B65727C4}"/>
                </a:ext>
              </a:extLst>
            </p:cNvPr>
            <p:cNvSpPr/>
            <p:nvPr/>
          </p:nvSpPr>
          <p:spPr>
            <a:xfrm>
              <a:off x="3466052" y="2578251"/>
              <a:ext cx="482556" cy="369332"/>
            </a:xfrm>
            <a:prstGeom prst="rect">
              <a:avLst/>
            </a:prstGeom>
            <a:solidFill>
              <a:srgbClr val="FAE3B5"/>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0" name="Rectangle 259">
              <a:extLst>
                <a:ext uri="{FF2B5EF4-FFF2-40B4-BE49-F238E27FC236}">
                  <a16:creationId xmlns:a16="http://schemas.microsoft.com/office/drawing/2014/main" id="{261C7368-7078-2C82-53EE-6B73B5E3F3F4}"/>
                </a:ext>
              </a:extLst>
            </p:cNvPr>
            <p:cNvSpPr/>
            <p:nvPr/>
          </p:nvSpPr>
          <p:spPr>
            <a:xfrm>
              <a:off x="4042230" y="2578251"/>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3" name="Rectangle 252">
              <a:extLst>
                <a:ext uri="{FF2B5EF4-FFF2-40B4-BE49-F238E27FC236}">
                  <a16:creationId xmlns:a16="http://schemas.microsoft.com/office/drawing/2014/main" id="{61F27CEF-82FE-E190-C12D-635D471B7C43}"/>
                </a:ext>
              </a:extLst>
            </p:cNvPr>
            <p:cNvSpPr/>
            <p:nvPr/>
          </p:nvSpPr>
          <p:spPr>
            <a:xfrm>
              <a:off x="4619213" y="2581488"/>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4" name="Rectangle 253">
              <a:extLst>
                <a:ext uri="{FF2B5EF4-FFF2-40B4-BE49-F238E27FC236}">
                  <a16:creationId xmlns:a16="http://schemas.microsoft.com/office/drawing/2014/main" id="{B103E2CF-D622-B26B-BB7A-34171E64141D}"/>
                </a:ext>
              </a:extLst>
            </p:cNvPr>
            <p:cNvSpPr/>
            <p:nvPr/>
          </p:nvSpPr>
          <p:spPr>
            <a:xfrm>
              <a:off x="5179658" y="2581488"/>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5" name="Rectangle 254">
              <a:extLst>
                <a:ext uri="{FF2B5EF4-FFF2-40B4-BE49-F238E27FC236}">
                  <a16:creationId xmlns:a16="http://schemas.microsoft.com/office/drawing/2014/main" id="{D58D0642-8792-CC26-1CF7-AF37225A547C}"/>
                </a:ext>
              </a:extLst>
            </p:cNvPr>
            <p:cNvSpPr/>
            <p:nvPr/>
          </p:nvSpPr>
          <p:spPr>
            <a:xfrm>
              <a:off x="5740103" y="2587575"/>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6" name="Rectangle 255">
              <a:extLst>
                <a:ext uri="{FF2B5EF4-FFF2-40B4-BE49-F238E27FC236}">
                  <a16:creationId xmlns:a16="http://schemas.microsoft.com/office/drawing/2014/main" id="{E9367A8D-941F-9DD0-B933-66FC779B2BFC}"/>
                </a:ext>
              </a:extLst>
            </p:cNvPr>
            <p:cNvSpPr/>
            <p:nvPr/>
          </p:nvSpPr>
          <p:spPr>
            <a:xfrm>
              <a:off x="6316281" y="2587575"/>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8" name="Rectangle 267">
              <a:extLst>
                <a:ext uri="{FF2B5EF4-FFF2-40B4-BE49-F238E27FC236}">
                  <a16:creationId xmlns:a16="http://schemas.microsoft.com/office/drawing/2014/main" id="{BA44489D-A5B3-D8FD-0C78-FF0F1CC4EEDB}"/>
                </a:ext>
              </a:extLst>
            </p:cNvPr>
            <p:cNvSpPr/>
            <p:nvPr/>
          </p:nvSpPr>
          <p:spPr>
            <a:xfrm>
              <a:off x="2345162" y="3236628"/>
              <a:ext cx="482556" cy="369332"/>
            </a:xfrm>
            <a:prstGeom prst="rect">
              <a:avLst/>
            </a:prstGeom>
            <a:solidFill>
              <a:srgbClr val="FAE3B5"/>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9" name="Rectangle 268">
              <a:extLst>
                <a:ext uri="{FF2B5EF4-FFF2-40B4-BE49-F238E27FC236}">
                  <a16:creationId xmlns:a16="http://schemas.microsoft.com/office/drawing/2014/main" id="{6DFAEC6B-1D94-5D69-27D3-BD7C771A2DE9}"/>
                </a:ext>
              </a:extLst>
            </p:cNvPr>
            <p:cNvSpPr/>
            <p:nvPr/>
          </p:nvSpPr>
          <p:spPr>
            <a:xfrm>
              <a:off x="2905607" y="3236628"/>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0" name="Rectangle 269">
              <a:extLst>
                <a:ext uri="{FF2B5EF4-FFF2-40B4-BE49-F238E27FC236}">
                  <a16:creationId xmlns:a16="http://schemas.microsoft.com/office/drawing/2014/main" id="{A4841B24-9CBF-45CB-12C5-8EE7D6B59037}"/>
                </a:ext>
              </a:extLst>
            </p:cNvPr>
            <p:cNvSpPr/>
            <p:nvPr/>
          </p:nvSpPr>
          <p:spPr>
            <a:xfrm>
              <a:off x="3466052" y="3242715"/>
              <a:ext cx="482556" cy="369332"/>
            </a:xfrm>
            <a:prstGeom prst="rect">
              <a:avLst/>
            </a:prstGeom>
            <a:solidFill>
              <a:srgbClr val="FAE3B5"/>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1" name="Rectangle 270">
              <a:extLst>
                <a:ext uri="{FF2B5EF4-FFF2-40B4-BE49-F238E27FC236}">
                  <a16:creationId xmlns:a16="http://schemas.microsoft.com/office/drawing/2014/main" id="{DC500FC6-3D4C-DC79-B12F-FFDE1C951560}"/>
                </a:ext>
              </a:extLst>
            </p:cNvPr>
            <p:cNvSpPr/>
            <p:nvPr/>
          </p:nvSpPr>
          <p:spPr>
            <a:xfrm>
              <a:off x="4042230" y="3242715"/>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4" name="Rectangle 263">
              <a:extLst>
                <a:ext uri="{FF2B5EF4-FFF2-40B4-BE49-F238E27FC236}">
                  <a16:creationId xmlns:a16="http://schemas.microsoft.com/office/drawing/2014/main" id="{A15464F0-2AD5-CB70-753F-70EA3533D2A4}"/>
                </a:ext>
              </a:extLst>
            </p:cNvPr>
            <p:cNvSpPr/>
            <p:nvPr/>
          </p:nvSpPr>
          <p:spPr>
            <a:xfrm>
              <a:off x="4619213" y="3245952"/>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5" name="Rectangle 264">
              <a:extLst>
                <a:ext uri="{FF2B5EF4-FFF2-40B4-BE49-F238E27FC236}">
                  <a16:creationId xmlns:a16="http://schemas.microsoft.com/office/drawing/2014/main" id="{83300634-1E57-8541-C428-E1E82053564C}"/>
                </a:ext>
              </a:extLst>
            </p:cNvPr>
            <p:cNvSpPr/>
            <p:nvPr/>
          </p:nvSpPr>
          <p:spPr>
            <a:xfrm>
              <a:off x="5179658" y="3245952"/>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6" name="Rectangle 265">
              <a:extLst>
                <a:ext uri="{FF2B5EF4-FFF2-40B4-BE49-F238E27FC236}">
                  <a16:creationId xmlns:a16="http://schemas.microsoft.com/office/drawing/2014/main" id="{F338E5BF-5213-1EA8-554A-4A49D3A6763C}"/>
                </a:ext>
              </a:extLst>
            </p:cNvPr>
            <p:cNvSpPr/>
            <p:nvPr/>
          </p:nvSpPr>
          <p:spPr>
            <a:xfrm>
              <a:off x="5740103" y="3252039"/>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7" name="Rectangle 266">
              <a:extLst>
                <a:ext uri="{FF2B5EF4-FFF2-40B4-BE49-F238E27FC236}">
                  <a16:creationId xmlns:a16="http://schemas.microsoft.com/office/drawing/2014/main" id="{C830439A-CE58-A24E-361F-8830FF5A674D}"/>
                </a:ext>
              </a:extLst>
            </p:cNvPr>
            <p:cNvSpPr/>
            <p:nvPr/>
          </p:nvSpPr>
          <p:spPr>
            <a:xfrm>
              <a:off x="6316281" y="3252039"/>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cxnSp>
          <p:nvCxnSpPr>
            <p:cNvPr id="273" name="Straight Connector 272">
              <a:extLst>
                <a:ext uri="{FF2B5EF4-FFF2-40B4-BE49-F238E27FC236}">
                  <a16:creationId xmlns:a16="http://schemas.microsoft.com/office/drawing/2014/main" id="{C9D2FF32-DA50-58A5-096D-0AA48E20927A}"/>
                </a:ext>
              </a:extLst>
            </p:cNvPr>
            <p:cNvCxnSpPr>
              <a:cxnSpLocks/>
            </p:cNvCxnSpPr>
            <p:nvPr/>
          </p:nvCxnSpPr>
          <p:spPr>
            <a:xfrm>
              <a:off x="2218944" y="3082167"/>
              <a:ext cx="476048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5" name="TextBox 274">
              <a:extLst>
                <a:ext uri="{FF2B5EF4-FFF2-40B4-BE49-F238E27FC236}">
                  <a16:creationId xmlns:a16="http://schemas.microsoft.com/office/drawing/2014/main" id="{CF11C3A0-0110-2FE2-82A2-DD4ED08BCDDD}"/>
                </a:ext>
              </a:extLst>
            </p:cNvPr>
            <p:cNvSpPr txBox="1"/>
            <p:nvPr/>
          </p:nvSpPr>
          <p:spPr>
            <a:xfrm>
              <a:off x="6798837" y="2340279"/>
              <a:ext cx="361188"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endPar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77" name="Rectangle 576">
              <a:extLst>
                <a:ext uri="{FF2B5EF4-FFF2-40B4-BE49-F238E27FC236}">
                  <a16:creationId xmlns:a16="http://schemas.microsoft.com/office/drawing/2014/main" id="{CCCC3FD7-778B-BB6F-83E1-D2ADD46B5125}"/>
                </a:ext>
              </a:extLst>
            </p:cNvPr>
            <p:cNvSpPr/>
            <p:nvPr/>
          </p:nvSpPr>
          <p:spPr>
            <a:xfrm>
              <a:off x="1745267" y="2572164"/>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endParaRPr kumimoji="0" lang="en-CH" sz="1800" b="1"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81" name="Rectangle 580">
              <a:extLst>
                <a:ext uri="{FF2B5EF4-FFF2-40B4-BE49-F238E27FC236}">
                  <a16:creationId xmlns:a16="http://schemas.microsoft.com/office/drawing/2014/main" id="{9496EC50-9D81-F0C6-64BF-67519FFEB3B5}"/>
                </a:ext>
              </a:extLst>
            </p:cNvPr>
            <p:cNvSpPr/>
            <p:nvPr/>
          </p:nvSpPr>
          <p:spPr>
            <a:xfrm>
              <a:off x="1494069" y="3236628"/>
              <a:ext cx="733754"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Sum</a:t>
              </a:r>
              <a:endParaRPr kumimoji="0" lang="en-CH" sz="1800" b="1"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grpSp>
      <p:grpSp>
        <p:nvGrpSpPr>
          <p:cNvPr id="2" name="Group 1">
            <a:extLst>
              <a:ext uri="{FF2B5EF4-FFF2-40B4-BE49-F238E27FC236}">
                <a16:creationId xmlns:a16="http://schemas.microsoft.com/office/drawing/2014/main" id="{C64A57F7-E174-B9B4-CF8F-47240AFE40D5}"/>
              </a:ext>
            </a:extLst>
          </p:cNvPr>
          <p:cNvGrpSpPr/>
          <p:nvPr/>
        </p:nvGrpSpPr>
        <p:grpSpPr>
          <a:xfrm>
            <a:off x="1745267" y="1784625"/>
            <a:ext cx="5053570" cy="673638"/>
            <a:chOff x="1745267" y="1784625"/>
            <a:chExt cx="5053570" cy="673638"/>
          </a:xfrm>
        </p:grpSpPr>
        <p:sp>
          <p:nvSpPr>
            <p:cNvPr id="243" name="Rectangle 242">
              <a:extLst>
                <a:ext uri="{FF2B5EF4-FFF2-40B4-BE49-F238E27FC236}">
                  <a16:creationId xmlns:a16="http://schemas.microsoft.com/office/drawing/2014/main" id="{8297DF9F-C383-0D26-E9EC-F4640B89BA55}"/>
                </a:ext>
              </a:extLst>
            </p:cNvPr>
            <p:cNvSpPr/>
            <p:nvPr/>
          </p:nvSpPr>
          <p:spPr>
            <a:xfrm>
              <a:off x="5179658" y="2082844"/>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4" name="Rectangle 243">
              <a:extLst>
                <a:ext uri="{FF2B5EF4-FFF2-40B4-BE49-F238E27FC236}">
                  <a16:creationId xmlns:a16="http://schemas.microsoft.com/office/drawing/2014/main" id="{37F9705B-9C65-2D34-348D-957FF0B7ACD9}"/>
                </a:ext>
              </a:extLst>
            </p:cNvPr>
            <p:cNvSpPr/>
            <p:nvPr/>
          </p:nvSpPr>
          <p:spPr>
            <a:xfrm>
              <a:off x="5740103" y="2088931"/>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5" name="Rectangle 244">
              <a:extLst>
                <a:ext uri="{FF2B5EF4-FFF2-40B4-BE49-F238E27FC236}">
                  <a16:creationId xmlns:a16="http://schemas.microsoft.com/office/drawing/2014/main" id="{36D3667D-86D5-F8D0-B918-9FADDB4A422E}"/>
                </a:ext>
              </a:extLst>
            </p:cNvPr>
            <p:cNvSpPr/>
            <p:nvPr/>
          </p:nvSpPr>
          <p:spPr>
            <a:xfrm>
              <a:off x="6316281" y="2088931"/>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76" name="Rectangle 575">
              <a:extLst>
                <a:ext uri="{FF2B5EF4-FFF2-40B4-BE49-F238E27FC236}">
                  <a16:creationId xmlns:a16="http://schemas.microsoft.com/office/drawing/2014/main" id="{736D7E86-49A4-B62D-AD97-D400240C6B5D}"/>
                </a:ext>
              </a:extLst>
            </p:cNvPr>
            <p:cNvSpPr/>
            <p:nvPr/>
          </p:nvSpPr>
          <p:spPr>
            <a:xfrm>
              <a:off x="1745267" y="2073520"/>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endParaRPr kumimoji="0" lang="en-CH" sz="1800" b="1"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83" name="TextBox 582">
              <a:extLst>
                <a:ext uri="{FF2B5EF4-FFF2-40B4-BE49-F238E27FC236}">
                  <a16:creationId xmlns:a16="http://schemas.microsoft.com/office/drawing/2014/main" id="{45B65F27-E811-C561-CD25-BC80B64A20E0}"/>
                </a:ext>
              </a:extLst>
            </p:cNvPr>
            <p:cNvSpPr txBox="1"/>
            <p:nvPr/>
          </p:nvSpPr>
          <p:spPr>
            <a:xfrm>
              <a:off x="6316280"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CH" sz="1400" b="0" i="0" u="none" strike="noStrike" kern="1200" cap="none" spc="0" normalizeH="0" baseline="-25000" noProof="0">
                <a:ln>
                  <a:noFill/>
                </a:ln>
                <a:solidFill>
                  <a:srgbClr val="000000"/>
                </a:solidFill>
                <a:effectLst/>
                <a:uLnTx/>
                <a:uFillTx/>
                <a:latin typeface="Avenir Next" panose="020B0503020202020204" pitchFamily="34" charset="0"/>
                <a:ea typeface="+mn-ea"/>
                <a:cs typeface="+mn-cs"/>
              </a:endParaRPr>
            </a:p>
          </p:txBody>
        </p:sp>
        <p:sp>
          <p:nvSpPr>
            <p:cNvPr id="585" name="TextBox 584">
              <a:extLst>
                <a:ext uri="{FF2B5EF4-FFF2-40B4-BE49-F238E27FC236}">
                  <a16:creationId xmlns:a16="http://schemas.microsoft.com/office/drawing/2014/main" id="{BDBDEFCD-B298-965F-A079-92104C0DA848}"/>
                </a:ext>
              </a:extLst>
            </p:cNvPr>
            <p:cNvSpPr txBox="1"/>
            <p:nvPr/>
          </p:nvSpPr>
          <p:spPr>
            <a:xfrm>
              <a:off x="5748864"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CH" sz="1400" b="0" i="0" u="none" strike="noStrike" kern="1200" cap="none" spc="0" normalizeH="0" baseline="-25000" noProof="0">
                <a:ln>
                  <a:noFill/>
                </a:ln>
                <a:solidFill>
                  <a:srgbClr val="000000"/>
                </a:solidFill>
                <a:effectLst/>
                <a:uLnTx/>
                <a:uFillTx/>
                <a:latin typeface="Avenir Next" panose="020B0503020202020204" pitchFamily="34" charset="0"/>
                <a:ea typeface="+mn-ea"/>
                <a:cs typeface="+mn-cs"/>
              </a:endParaRPr>
            </a:p>
          </p:txBody>
        </p:sp>
        <p:sp>
          <p:nvSpPr>
            <p:cNvPr id="586" name="TextBox 585">
              <a:extLst>
                <a:ext uri="{FF2B5EF4-FFF2-40B4-BE49-F238E27FC236}">
                  <a16:creationId xmlns:a16="http://schemas.microsoft.com/office/drawing/2014/main" id="{1B6AAF99-59F7-BA24-9305-874BB86128B0}"/>
                </a:ext>
              </a:extLst>
            </p:cNvPr>
            <p:cNvSpPr txBox="1"/>
            <p:nvPr/>
          </p:nvSpPr>
          <p:spPr>
            <a:xfrm>
              <a:off x="5181446"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2</a:t>
              </a:r>
              <a:endParaRPr kumimoji="0" lang="en-CH" sz="1400" b="0" i="0" u="none" strike="noStrike" kern="1200" cap="none" spc="0" normalizeH="0" baseline="-25000" noProof="0">
                <a:ln>
                  <a:noFill/>
                </a:ln>
                <a:solidFill>
                  <a:srgbClr val="000000"/>
                </a:solidFill>
                <a:effectLst/>
                <a:uLnTx/>
                <a:uFillTx/>
                <a:latin typeface="Avenir Next" panose="020B0503020202020204" pitchFamily="34" charset="0"/>
                <a:ea typeface="+mn-ea"/>
                <a:cs typeface="+mn-cs"/>
              </a:endParaRPr>
            </a:p>
          </p:txBody>
        </p:sp>
      </p:grpSp>
      <p:grpSp>
        <p:nvGrpSpPr>
          <p:cNvPr id="3" name="Group 2">
            <a:extLst>
              <a:ext uri="{FF2B5EF4-FFF2-40B4-BE49-F238E27FC236}">
                <a16:creationId xmlns:a16="http://schemas.microsoft.com/office/drawing/2014/main" id="{F49F0E6F-FC47-0E3F-4E1C-725E93EB181D}"/>
              </a:ext>
            </a:extLst>
          </p:cNvPr>
          <p:cNvGrpSpPr/>
          <p:nvPr/>
        </p:nvGrpSpPr>
        <p:grpSpPr>
          <a:xfrm>
            <a:off x="2344356" y="1784625"/>
            <a:ext cx="2757413" cy="667551"/>
            <a:chOff x="2344356" y="1784625"/>
            <a:chExt cx="2757413" cy="667551"/>
          </a:xfrm>
        </p:grpSpPr>
        <p:sp>
          <p:nvSpPr>
            <p:cNvPr id="246" name="Rectangle 245">
              <a:extLst>
                <a:ext uri="{FF2B5EF4-FFF2-40B4-BE49-F238E27FC236}">
                  <a16:creationId xmlns:a16="http://schemas.microsoft.com/office/drawing/2014/main" id="{7B51FCB1-EB54-6713-A82E-7FD2532C22FF}"/>
                </a:ext>
              </a:extLst>
            </p:cNvPr>
            <p:cNvSpPr/>
            <p:nvPr/>
          </p:nvSpPr>
          <p:spPr>
            <a:xfrm>
              <a:off x="2345162" y="2073520"/>
              <a:ext cx="482556" cy="369332"/>
            </a:xfrm>
            <a:prstGeom prst="rect">
              <a:avLst/>
            </a:prstGeom>
            <a:solidFill>
              <a:srgbClr val="F3DDB0"/>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7" name="Rectangle 246">
              <a:extLst>
                <a:ext uri="{FF2B5EF4-FFF2-40B4-BE49-F238E27FC236}">
                  <a16:creationId xmlns:a16="http://schemas.microsoft.com/office/drawing/2014/main" id="{746F0990-4A2C-C457-A1B7-87F245511830}"/>
                </a:ext>
              </a:extLst>
            </p:cNvPr>
            <p:cNvSpPr/>
            <p:nvPr/>
          </p:nvSpPr>
          <p:spPr>
            <a:xfrm>
              <a:off x="2905607" y="2073520"/>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8" name="Rectangle 247">
              <a:extLst>
                <a:ext uri="{FF2B5EF4-FFF2-40B4-BE49-F238E27FC236}">
                  <a16:creationId xmlns:a16="http://schemas.microsoft.com/office/drawing/2014/main" id="{FDFD56F9-CA93-325F-466D-106243507668}"/>
                </a:ext>
              </a:extLst>
            </p:cNvPr>
            <p:cNvSpPr/>
            <p:nvPr/>
          </p:nvSpPr>
          <p:spPr>
            <a:xfrm>
              <a:off x="3466052" y="2079607"/>
              <a:ext cx="482556" cy="369332"/>
            </a:xfrm>
            <a:prstGeom prst="rect">
              <a:avLst/>
            </a:prstGeom>
            <a:solidFill>
              <a:srgbClr val="FAE3B5"/>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9" name="Rectangle 248">
              <a:extLst>
                <a:ext uri="{FF2B5EF4-FFF2-40B4-BE49-F238E27FC236}">
                  <a16:creationId xmlns:a16="http://schemas.microsoft.com/office/drawing/2014/main" id="{AA0B7A5F-17E4-818F-3967-51C2AA254DD9}"/>
                </a:ext>
              </a:extLst>
            </p:cNvPr>
            <p:cNvSpPr/>
            <p:nvPr/>
          </p:nvSpPr>
          <p:spPr>
            <a:xfrm>
              <a:off x="4042230" y="2079607"/>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2" name="Rectangle 241">
              <a:extLst>
                <a:ext uri="{FF2B5EF4-FFF2-40B4-BE49-F238E27FC236}">
                  <a16:creationId xmlns:a16="http://schemas.microsoft.com/office/drawing/2014/main" id="{9491E2AD-7508-8EE9-2F0B-DEE65B828CF2}"/>
                </a:ext>
              </a:extLst>
            </p:cNvPr>
            <p:cNvSpPr/>
            <p:nvPr/>
          </p:nvSpPr>
          <p:spPr>
            <a:xfrm>
              <a:off x="4619213" y="2082844"/>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84" name="TextBox 583">
              <a:extLst>
                <a:ext uri="{FF2B5EF4-FFF2-40B4-BE49-F238E27FC236}">
                  <a16:creationId xmlns:a16="http://schemas.microsoft.com/office/drawing/2014/main" id="{9D0B41CD-A8E0-DD28-B8A6-7B31C90D99C6}"/>
                </a:ext>
              </a:extLst>
            </p:cNvPr>
            <p:cNvSpPr txBox="1"/>
            <p:nvPr/>
          </p:nvSpPr>
          <p:spPr>
            <a:xfrm>
              <a:off x="2344356"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7</a:t>
              </a:r>
              <a:endParaRPr kumimoji="0" lang="en-CH" sz="1400" b="0" i="0" u="none" strike="noStrike" kern="1200" cap="none" spc="0" normalizeH="0" baseline="-25000" noProof="0">
                <a:ln>
                  <a:noFill/>
                </a:ln>
                <a:solidFill>
                  <a:srgbClr val="000000"/>
                </a:solidFill>
                <a:effectLst/>
                <a:uLnTx/>
                <a:uFillTx/>
                <a:latin typeface="Avenir Next" panose="020B0503020202020204" pitchFamily="34" charset="0"/>
                <a:ea typeface="+mn-ea"/>
                <a:cs typeface="+mn-cs"/>
              </a:endParaRPr>
            </a:p>
          </p:txBody>
        </p:sp>
        <p:sp>
          <p:nvSpPr>
            <p:cNvPr id="587" name="TextBox 586">
              <a:extLst>
                <a:ext uri="{FF2B5EF4-FFF2-40B4-BE49-F238E27FC236}">
                  <a16:creationId xmlns:a16="http://schemas.microsoft.com/office/drawing/2014/main" id="{0F278871-4F5B-F993-791E-16A9FEEE3DFB}"/>
                </a:ext>
              </a:extLst>
            </p:cNvPr>
            <p:cNvSpPr txBox="1"/>
            <p:nvPr/>
          </p:nvSpPr>
          <p:spPr>
            <a:xfrm>
              <a:off x="4614028"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3</a:t>
              </a:r>
              <a:endParaRPr kumimoji="0" lang="en-CH" sz="1400" b="0" i="0" u="none" strike="noStrike" kern="1200" cap="none" spc="0" normalizeH="0" baseline="-25000" noProof="0">
                <a:ln>
                  <a:noFill/>
                </a:ln>
                <a:solidFill>
                  <a:srgbClr val="000000"/>
                </a:solidFill>
                <a:effectLst/>
                <a:uLnTx/>
                <a:uFillTx/>
                <a:latin typeface="Avenir Next" panose="020B0503020202020204" pitchFamily="34" charset="0"/>
                <a:ea typeface="+mn-ea"/>
                <a:cs typeface="+mn-cs"/>
              </a:endParaRPr>
            </a:p>
          </p:txBody>
        </p:sp>
        <p:sp>
          <p:nvSpPr>
            <p:cNvPr id="588" name="TextBox 587">
              <a:extLst>
                <a:ext uri="{FF2B5EF4-FFF2-40B4-BE49-F238E27FC236}">
                  <a16:creationId xmlns:a16="http://schemas.microsoft.com/office/drawing/2014/main" id="{5F009F6D-2257-3E50-86F0-6A471620EFC0}"/>
                </a:ext>
              </a:extLst>
            </p:cNvPr>
            <p:cNvSpPr txBox="1"/>
            <p:nvPr/>
          </p:nvSpPr>
          <p:spPr>
            <a:xfrm>
              <a:off x="4046610"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4</a:t>
              </a:r>
              <a:endParaRPr kumimoji="0" lang="en-CH" sz="1400" b="0" i="0" u="none" strike="noStrike" kern="1200" cap="none" spc="0" normalizeH="0" baseline="-25000" noProof="0">
                <a:ln>
                  <a:noFill/>
                </a:ln>
                <a:solidFill>
                  <a:srgbClr val="000000"/>
                </a:solidFill>
                <a:effectLst/>
                <a:uLnTx/>
                <a:uFillTx/>
                <a:latin typeface="Avenir Next" panose="020B0503020202020204" pitchFamily="34" charset="0"/>
                <a:ea typeface="+mn-ea"/>
                <a:cs typeface="+mn-cs"/>
              </a:endParaRPr>
            </a:p>
          </p:txBody>
        </p:sp>
        <p:sp>
          <p:nvSpPr>
            <p:cNvPr id="589" name="TextBox 588">
              <a:extLst>
                <a:ext uri="{FF2B5EF4-FFF2-40B4-BE49-F238E27FC236}">
                  <a16:creationId xmlns:a16="http://schemas.microsoft.com/office/drawing/2014/main" id="{9E9A5D43-EDC1-9528-2C55-0CD3438B68C3}"/>
                </a:ext>
              </a:extLst>
            </p:cNvPr>
            <p:cNvSpPr txBox="1"/>
            <p:nvPr/>
          </p:nvSpPr>
          <p:spPr>
            <a:xfrm>
              <a:off x="3479192"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5</a:t>
              </a:r>
              <a:endParaRPr kumimoji="0" lang="en-CH" sz="1400" b="0" i="0" u="none" strike="noStrike" kern="1200" cap="none" spc="0" normalizeH="0" baseline="-25000" noProof="0">
                <a:ln>
                  <a:noFill/>
                </a:ln>
                <a:solidFill>
                  <a:srgbClr val="000000"/>
                </a:solidFill>
                <a:effectLst/>
                <a:uLnTx/>
                <a:uFillTx/>
                <a:latin typeface="Avenir Next" panose="020B0503020202020204" pitchFamily="34" charset="0"/>
                <a:ea typeface="+mn-ea"/>
                <a:cs typeface="+mn-cs"/>
              </a:endParaRPr>
            </a:p>
          </p:txBody>
        </p:sp>
        <p:sp>
          <p:nvSpPr>
            <p:cNvPr id="590" name="TextBox 589">
              <a:extLst>
                <a:ext uri="{FF2B5EF4-FFF2-40B4-BE49-F238E27FC236}">
                  <a16:creationId xmlns:a16="http://schemas.microsoft.com/office/drawing/2014/main" id="{4EE03F61-FF82-AA81-F0E2-9D7F7FEB0AB1}"/>
                </a:ext>
              </a:extLst>
            </p:cNvPr>
            <p:cNvSpPr txBox="1"/>
            <p:nvPr/>
          </p:nvSpPr>
          <p:spPr>
            <a:xfrm>
              <a:off x="2911774"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6</a:t>
              </a:r>
              <a:endParaRPr kumimoji="0" lang="en-CH" sz="1400" b="0" i="0" u="none" strike="noStrike" kern="1200" cap="none" spc="0" normalizeH="0" baseline="-25000" noProof="0">
                <a:ln>
                  <a:noFill/>
                </a:ln>
                <a:solidFill>
                  <a:srgbClr val="000000"/>
                </a:solidFill>
                <a:effectLst/>
                <a:uLnTx/>
                <a:uFillTx/>
                <a:latin typeface="Avenir Next" panose="020B0503020202020204" pitchFamily="34" charset="0"/>
                <a:ea typeface="+mn-ea"/>
                <a:cs typeface="+mn-cs"/>
              </a:endParaRPr>
            </a:p>
          </p:txBody>
        </p:sp>
      </p:grpSp>
    </p:spTree>
    <p:extLst>
      <p:ext uri="{BB962C8B-B14F-4D97-AF65-F5344CB8AC3E}">
        <p14:creationId xmlns:p14="http://schemas.microsoft.com/office/powerpoint/2010/main" val="2599702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Rigid and Static Data Representation (I)</a:t>
            </a:r>
          </a:p>
        </p:txBody>
      </p:sp>
      <p:sp>
        <p:nvSpPr>
          <p:cNvPr id="9" name="TextBox 8">
            <a:extLst>
              <a:ext uri="{FF2B5EF4-FFF2-40B4-BE49-F238E27FC236}">
                <a16:creationId xmlns:a16="http://schemas.microsoft.com/office/drawing/2014/main" id="{ED6E187A-227B-5FB2-730C-275B307AA61E}"/>
              </a:ext>
            </a:extLst>
          </p:cNvPr>
          <p:cNvSpPr txBox="1"/>
          <p:nvPr/>
        </p:nvSpPr>
        <p:spPr>
          <a:xfrm>
            <a:off x="730428" y="1167442"/>
            <a:ext cx="7785463"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38A87F"/>
                </a:solidFill>
                <a:effectLst/>
                <a:uLnTx/>
                <a:uFillTx/>
                <a:latin typeface="Avenir Next" panose="020B0503020202020204" pitchFamily="34" charset="0"/>
                <a:ea typeface="+mn-ea"/>
                <a:cs typeface="+mn-cs"/>
              </a:rPr>
              <a:t>Narrow Values</a:t>
            </a:r>
            <a:r>
              <a:rPr kumimoji="0" lang="en-US" sz="2000" b="0" i="0" u="none" strike="noStrike" kern="1200" cap="none" spc="0" normalizeH="0" baseline="0" noProof="0" dirty="0">
                <a:ln>
                  <a:noFill/>
                </a:ln>
                <a:solidFill>
                  <a:srgbClr val="38A87F"/>
                </a:solidFill>
                <a:effectLst/>
                <a:uLnTx/>
                <a:uFillTx/>
                <a:latin typeface="Avenir Next" panose="020B0503020202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data with small dynamic range stored in large data formats</a:t>
            </a:r>
            <a:endPar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455" name="Group 454">
            <a:extLst>
              <a:ext uri="{FF2B5EF4-FFF2-40B4-BE49-F238E27FC236}">
                <a16:creationId xmlns:a16="http://schemas.microsoft.com/office/drawing/2014/main" id="{DB87B8FF-3C45-506C-31D0-34E24E28D3BF}"/>
              </a:ext>
            </a:extLst>
          </p:cNvPr>
          <p:cNvGrpSpPr/>
          <p:nvPr/>
        </p:nvGrpSpPr>
        <p:grpSpPr>
          <a:xfrm>
            <a:off x="199176" y="3706073"/>
            <a:ext cx="8944823" cy="550955"/>
            <a:chOff x="199176" y="3706073"/>
            <a:chExt cx="8944823" cy="550955"/>
          </a:xfrm>
        </p:grpSpPr>
        <p:sp>
          <p:nvSpPr>
            <p:cNvPr id="277" name="Left Brace 276">
              <a:extLst>
                <a:ext uri="{FF2B5EF4-FFF2-40B4-BE49-F238E27FC236}">
                  <a16:creationId xmlns:a16="http://schemas.microsoft.com/office/drawing/2014/main" id="{DBE45A4C-DF8B-0D39-0FC6-C7EBF9761988}"/>
                </a:ext>
              </a:extLst>
            </p:cNvPr>
            <p:cNvSpPr/>
            <p:nvPr/>
          </p:nvSpPr>
          <p:spPr>
            <a:xfrm rot="16200000">
              <a:off x="3633596" y="2370673"/>
              <a:ext cx="210663" cy="2881464"/>
            </a:xfrm>
            <a:prstGeom prst="leftBrace">
              <a:avLst>
                <a:gd name="adj1" fmla="val 31249"/>
                <a:gd name="adj2" fmla="val 49130"/>
              </a:avLst>
            </a:prstGeom>
            <a:solidFill>
              <a:srgbClr val="F4B945"/>
            </a:solidFill>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9" name="TextBox 278">
              <a:extLst>
                <a:ext uri="{FF2B5EF4-FFF2-40B4-BE49-F238E27FC236}">
                  <a16:creationId xmlns:a16="http://schemas.microsoft.com/office/drawing/2014/main" id="{E1137607-703B-D65A-C330-F021444AC0AD}"/>
                </a:ext>
              </a:extLst>
            </p:cNvPr>
            <p:cNvSpPr txBox="1"/>
            <p:nvPr/>
          </p:nvSpPr>
          <p:spPr>
            <a:xfrm>
              <a:off x="199176" y="3887696"/>
              <a:ext cx="8944823"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inconsequential bits → do </a:t>
              </a:r>
              <a:r>
                <a:rPr kumimoji="0" lang="en-US" sz="1800" b="1" i="0" u="sng" strike="noStrike" kern="1200" cap="none" spc="0" normalizeH="0" baseline="0" noProof="0" dirty="0">
                  <a:ln>
                    <a:noFill/>
                  </a:ln>
                  <a:solidFill>
                    <a:srgbClr val="C02800"/>
                  </a:solidFill>
                  <a:effectLst/>
                  <a:uLnTx/>
                  <a:uFillTx/>
                  <a:latin typeface="Avenir Next" panose="020B0503020202020204" pitchFamily="34" charset="0"/>
                  <a:ea typeface="+mn-ea"/>
                  <a:cs typeface="+mn-cs"/>
                </a:rPr>
                <a:t>not</a:t>
              </a:r>
              <a:r>
                <a:rPr kumimoji="0" lang="en-US" sz="180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 contribute to the output’s dynamic range </a:t>
              </a:r>
              <a:endParaRPr kumimoji="0" lang="en-US" sz="1800" b="0" i="0" u="sng" strike="noStrike" kern="1200" cap="none" spc="0" normalizeH="0" baseline="0" noProof="0" dirty="0">
                <a:ln>
                  <a:noFill/>
                </a:ln>
                <a:solidFill>
                  <a:srgbClr val="C02800"/>
                </a:solidFill>
                <a:effectLst/>
                <a:uLnTx/>
                <a:uFillTx/>
                <a:latin typeface="Calibri" panose="020F0502020204030204"/>
                <a:ea typeface="+mn-ea"/>
                <a:cs typeface="+mn-cs"/>
              </a:endParaRPr>
            </a:p>
          </p:txBody>
        </p:sp>
      </p:grpSp>
      <p:grpSp>
        <p:nvGrpSpPr>
          <p:cNvPr id="5" name="Group 4">
            <a:extLst>
              <a:ext uri="{FF2B5EF4-FFF2-40B4-BE49-F238E27FC236}">
                <a16:creationId xmlns:a16="http://schemas.microsoft.com/office/drawing/2014/main" id="{93672651-180A-5DED-824E-918D93FBC839}"/>
              </a:ext>
            </a:extLst>
          </p:cNvPr>
          <p:cNvGrpSpPr/>
          <p:nvPr/>
        </p:nvGrpSpPr>
        <p:grpSpPr>
          <a:xfrm>
            <a:off x="2344356" y="4711246"/>
            <a:ext cx="1081825" cy="842034"/>
            <a:chOff x="7868816" y="2300187"/>
            <a:chExt cx="1081825" cy="842034"/>
          </a:xfrm>
        </p:grpSpPr>
        <p:sp>
          <p:nvSpPr>
            <p:cNvPr id="7" name="TextBox 6">
              <a:extLst>
                <a:ext uri="{FF2B5EF4-FFF2-40B4-BE49-F238E27FC236}">
                  <a16:creationId xmlns:a16="http://schemas.microsoft.com/office/drawing/2014/main" id="{E097188D-44DF-8F82-6479-B993EB18EF02}"/>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28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28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2800"/>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C22626E3-9ECD-13B5-CFC8-1ADAB7D7173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7</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8BB66E45-B488-8657-B49C-355F312D167A}"/>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7</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grpSp>
        <p:nvGrpSpPr>
          <p:cNvPr id="13" name="Group 12">
            <a:extLst>
              <a:ext uri="{FF2B5EF4-FFF2-40B4-BE49-F238E27FC236}">
                <a16:creationId xmlns:a16="http://schemas.microsoft.com/office/drawing/2014/main" id="{966BE59F-3289-2B76-905A-111B723AB105}"/>
              </a:ext>
            </a:extLst>
          </p:cNvPr>
          <p:cNvGrpSpPr/>
          <p:nvPr/>
        </p:nvGrpSpPr>
        <p:grpSpPr>
          <a:xfrm>
            <a:off x="950941" y="4802246"/>
            <a:ext cx="1414038" cy="1414038"/>
            <a:chOff x="4876800" y="1600199"/>
            <a:chExt cx="2819401" cy="2819401"/>
          </a:xfrm>
        </p:grpSpPr>
        <p:grpSp>
          <p:nvGrpSpPr>
            <p:cNvPr id="14" name="Group 13">
              <a:extLst>
                <a:ext uri="{FF2B5EF4-FFF2-40B4-BE49-F238E27FC236}">
                  <a16:creationId xmlns:a16="http://schemas.microsoft.com/office/drawing/2014/main" id="{AA2B7154-F53A-9812-51E1-88A606F4AED8}"/>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B06A4E81-498B-6EF4-BE4C-33867825700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C402D2F3-A7F7-E460-E071-1B03058CD58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987DB235-8CD0-71BD-8CCE-5E53A63167C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31A755FC-36BB-AA8D-F783-A17C96911A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8BD0ADE2-030A-CC8C-500F-2349A7C57CD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5" name="Group 14">
              <a:extLst>
                <a:ext uri="{FF2B5EF4-FFF2-40B4-BE49-F238E27FC236}">
                  <a16:creationId xmlns:a16="http://schemas.microsoft.com/office/drawing/2014/main" id="{322CCBE8-357B-E5BA-BA7E-25A3903E452A}"/>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734EE216-ECA2-F853-9DD6-27335054D56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BB349234-DC63-DB0F-6728-542999662CF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4877639A-BA0A-BAC5-F69E-1748FCF9742D}"/>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6A269B06-505F-A48D-0222-91E88D2052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14132352-5C89-7652-D66C-A4AF6225C7E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 name="Group 15">
              <a:extLst>
                <a:ext uri="{FF2B5EF4-FFF2-40B4-BE49-F238E27FC236}">
                  <a16:creationId xmlns:a16="http://schemas.microsoft.com/office/drawing/2014/main" id="{F96FFB24-2657-C73F-9146-505890F0EC9E}"/>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2A7F38CE-6925-50F8-BAAF-E97DFE7E7294}"/>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FE5B3B8-FD30-1B17-CC15-070E04C7E2FC}"/>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3FE6176-B072-9F66-ED28-2BF3A91ABECA}"/>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0EE5012-3966-A8D6-466E-0446FEDB6D05}"/>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6DCFAC3-D0E7-C73B-A753-03F3B12B1FAD}"/>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79821BAF-8F83-3537-395E-C01FEF7A4908}"/>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7C1F716B-8BB7-3152-FF80-AEB7E18C227A}"/>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73A6FB41-3EEC-87A1-D41C-0B45CF073C25}"/>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61EA1610-74B3-63EE-F093-20B7317E09AF}"/>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12C001-2C02-9311-7999-25F8579BA14C}"/>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7EA3B34-A909-956C-5689-652E68AB8E98}"/>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79E27D88-B769-DA0A-4EA4-085470776A28}"/>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35092AE0-DE98-2935-68D5-0F9C8829C9B9}"/>
                  </a:ext>
                </a:extLst>
              </p:cNvPr>
              <p:cNvSpPr/>
              <p:nvPr/>
            </p:nvSpPr>
            <p:spPr>
              <a:xfrm>
                <a:off x="54864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ED192D2C-79D0-8025-D7F7-D52CB462398A}"/>
                  </a:ext>
                </a:extLst>
              </p:cNvPr>
              <p:cNvSpPr/>
              <p:nvPr/>
            </p:nvSpPr>
            <p:spPr>
              <a:xfrm>
                <a:off x="59436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1FD66C8D-6847-4102-3C42-705350944753}"/>
                  </a:ext>
                </a:extLst>
              </p:cNvPr>
              <p:cNvSpPr/>
              <p:nvPr/>
            </p:nvSpPr>
            <p:spPr>
              <a:xfrm>
                <a:off x="64008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87ED6BB4-11BF-4988-880A-1189354F74C3}"/>
                  </a:ext>
                </a:extLst>
              </p:cNvPr>
              <p:cNvSpPr/>
              <p:nvPr/>
            </p:nvSpPr>
            <p:spPr>
              <a:xfrm>
                <a:off x="68580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DA92CD7F-1C28-245F-E835-F75F2D9698D9}"/>
                  </a:ext>
                </a:extLst>
              </p:cNvPr>
              <p:cNvSpPr/>
              <p:nvPr/>
            </p:nvSpPr>
            <p:spPr>
              <a:xfrm>
                <a:off x="73152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09523EE9-0852-1719-6CFF-1B7CA1F77519}"/>
                  </a:ext>
                </a:extLst>
              </p:cNvPr>
              <p:cNvSpPr/>
              <p:nvPr/>
            </p:nvSpPr>
            <p:spPr>
              <a:xfrm>
                <a:off x="54864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EF1E6CF6-2436-E0CC-B482-AF3A0C0A5252}"/>
                  </a:ext>
                </a:extLst>
              </p:cNvPr>
              <p:cNvSpPr/>
              <p:nvPr/>
            </p:nvSpPr>
            <p:spPr>
              <a:xfrm>
                <a:off x="59436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3623BF06-07BF-2E1D-1765-BB0967125A20}"/>
                  </a:ext>
                </a:extLst>
              </p:cNvPr>
              <p:cNvSpPr/>
              <p:nvPr/>
            </p:nvSpPr>
            <p:spPr>
              <a:xfrm>
                <a:off x="64008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16BEBEB9-7B6A-6F36-082C-D0A0992DFA9D}"/>
                  </a:ext>
                </a:extLst>
              </p:cNvPr>
              <p:cNvSpPr/>
              <p:nvPr/>
            </p:nvSpPr>
            <p:spPr>
              <a:xfrm>
                <a:off x="68580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D5DC8D4C-0961-45A4-4AA7-0F73B75EB773}"/>
                  </a:ext>
                </a:extLst>
              </p:cNvPr>
              <p:cNvSpPr/>
              <p:nvPr/>
            </p:nvSpPr>
            <p:spPr>
              <a:xfrm>
                <a:off x="73152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37C5B26D-1A57-146E-7B54-8B3E7DC433C5}"/>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6982253C-F2D9-6C23-AD77-AC19B750385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EFEFDA5D-CE09-7940-7A6A-8B589FBD9CF5}"/>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C412354-8D4C-9631-747A-2DBFFD63517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70DF51C0-A409-C2E5-E76E-1ED3CF1C4FE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C1F12B9B-7195-8878-C768-AB8341B12A0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483ED660-B685-4EF4-04F6-DEF1B9BA72A6}"/>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15406F0A-1588-D9A8-C3F4-1AD09523F678}"/>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F5D67670-A46F-0604-E96F-5072DDDB96F9}"/>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36D46DC2-7B55-2D70-F704-A97DFF0E09DB}"/>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0E464D85-C1BE-1907-DF22-A383055F2CB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EEFA6ECD-997F-4E40-5131-03E716BB988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25AF3473-010D-F9F6-6010-74F559D15BE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D7E25CB1-90F5-F0FA-D050-3C4B4A28589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 name="Oval 42">
                <a:extLst>
                  <a:ext uri="{FF2B5EF4-FFF2-40B4-BE49-F238E27FC236}">
                    <a16:creationId xmlns:a16="http://schemas.microsoft.com/office/drawing/2014/main" id="{961E100B-BB44-7B9E-C091-8ADD9CBCF62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381" name="Rectangle 380">
            <a:extLst>
              <a:ext uri="{FF2B5EF4-FFF2-40B4-BE49-F238E27FC236}">
                <a16:creationId xmlns:a16="http://schemas.microsoft.com/office/drawing/2014/main" id="{173E870C-48FC-949D-6AC1-38D2134CA812}"/>
              </a:ext>
            </a:extLst>
          </p:cNvPr>
          <p:cNvSpPr/>
          <p:nvPr/>
        </p:nvSpPr>
        <p:spPr>
          <a:xfrm>
            <a:off x="798540" y="4463684"/>
            <a:ext cx="1641036"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82" name="Straight Connector 381">
            <a:extLst>
              <a:ext uri="{FF2B5EF4-FFF2-40B4-BE49-F238E27FC236}">
                <a16:creationId xmlns:a16="http://schemas.microsoft.com/office/drawing/2014/main" id="{618B4935-4E6B-BC61-039E-6D3CE6FBA968}"/>
              </a:ext>
            </a:extLst>
          </p:cNvPr>
          <p:cNvCxnSpPr>
            <a:cxnSpLocks/>
          </p:cNvCxnSpPr>
          <p:nvPr/>
        </p:nvCxnSpPr>
        <p:spPr>
          <a:xfrm flipH="1">
            <a:off x="722340" y="4616084"/>
            <a:ext cx="1884756"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a16="http://schemas.microsoft.com/office/drawing/2014/main" id="{26EF496F-A115-5F1C-64ED-3271BAE13A88}"/>
              </a:ext>
            </a:extLst>
          </p:cNvPr>
          <p:cNvCxnSpPr>
            <a:cxnSpLocks/>
          </p:cNvCxnSpPr>
          <p:nvPr/>
        </p:nvCxnSpPr>
        <p:spPr>
          <a:xfrm flipH="1">
            <a:off x="724685" y="4616084"/>
            <a:ext cx="1882411"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F6450BC5-477C-45F9-F46C-E13151A858E3}"/>
              </a:ext>
            </a:extLst>
          </p:cNvPr>
          <p:cNvCxnSpPr/>
          <p:nvPr/>
        </p:nvCxnSpPr>
        <p:spPr>
          <a:xfrm flipV="1">
            <a:off x="1069930" y="461608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93" name="DRAM">
            <a:extLst>
              <a:ext uri="{FF2B5EF4-FFF2-40B4-BE49-F238E27FC236}">
                <a16:creationId xmlns:a16="http://schemas.microsoft.com/office/drawing/2014/main" id="{98523907-D1BF-F99A-C36E-7DCE11D4AF9A}"/>
              </a:ext>
            </a:extLst>
          </p:cNvPr>
          <p:cNvSpPr/>
          <p:nvPr/>
        </p:nvSpPr>
        <p:spPr>
          <a:xfrm rot="16200000">
            <a:off x="-534414" y="518703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447" name="Group 446">
            <a:extLst>
              <a:ext uri="{FF2B5EF4-FFF2-40B4-BE49-F238E27FC236}">
                <a16:creationId xmlns:a16="http://schemas.microsoft.com/office/drawing/2014/main" id="{673C4288-DD40-969C-066C-6DA685E273DC}"/>
              </a:ext>
            </a:extLst>
          </p:cNvPr>
          <p:cNvGrpSpPr/>
          <p:nvPr/>
        </p:nvGrpSpPr>
        <p:grpSpPr>
          <a:xfrm>
            <a:off x="950939" y="5269433"/>
            <a:ext cx="1414038" cy="191087"/>
            <a:chOff x="1828799" y="2017072"/>
            <a:chExt cx="1414038" cy="191087"/>
          </a:xfrm>
          <a:solidFill>
            <a:srgbClr val="1A82C4"/>
          </a:solidFill>
        </p:grpSpPr>
        <p:sp>
          <p:nvSpPr>
            <p:cNvPr id="448" name="DRAM">
              <a:extLst>
                <a:ext uri="{FF2B5EF4-FFF2-40B4-BE49-F238E27FC236}">
                  <a16:creationId xmlns:a16="http://schemas.microsoft.com/office/drawing/2014/main" id="{6CE88C92-1F58-2C6D-3E4B-AA3F7F2A775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49" name="Straight Connector 448">
              <a:extLst>
                <a:ext uri="{FF2B5EF4-FFF2-40B4-BE49-F238E27FC236}">
                  <a16:creationId xmlns:a16="http://schemas.microsoft.com/office/drawing/2014/main" id="{A4FC6FC9-6151-EEF0-1521-B16B7A3B47E8}"/>
                </a:ext>
              </a:extLst>
            </p:cNvPr>
            <p:cNvCxnSpPr>
              <a:cxnSpLocks/>
              <a:stCxn id="454" idx="6"/>
              <a:endCxn id="4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50" name="Oval 449">
              <a:extLst>
                <a:ext uri="{FF2B5EF4-FFF2-40B4-BE49-F238E27FC236}">
                  <a16:creationId xmlns:a16="http://schemas.microsoft.com/office/drawing/2014/main" id="{8DBF77A7-302F-163D-72A5-8B0565A2F599}"/>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CD9EAD6E-EBAC-8730-F2B2-20DAA6436CFF}"/>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407F19E5-9731-206D-5CB5-D4C455EE5C59}"/>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77DA1ACB-4546-3B6A-2975-4041F030D915}"/>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B9A5A25C-0CC3-853C-8719-3C3B33F94035}"/>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9" name="Group 478">
            <a:extLst>
              <a:ext uri="{FF2B5EF4-FFF2-40B4-BE49-F238E27FC236}">
                <a16:creationId xmlns:a16="http://schemas.microsoft.com/office/drawing/2014/main" id="{97BACA76-29EA-0D09-6DE5-704BD35EC45F}"/>
              </a:ext>
            </a:extLst>
          </p:cNvPr>
          <p:cNvGrpSpPr/>
          <p:nvPr/>
        </p:nvGrpSpPr>
        <p:grpSpPr>
          <a:xfrm>
            <a:off x="950939" y="4809641"/>
            <a:ext cx="1414038" cy="191087"/>
            <a:chOff x="1828799" y="2017072"/>
            <a:chExt cx="1414038" cy="191087"/>
          </a:xfrm>
          <a:solidFill>
            <a:srgbClr val="1A82C4"/>
          </a:solidFill>
        </p:grpSpPr>
        <p:sp>
          <p:nvSpPr>
            <p:cNvPr id="480" name="DRAM">
              <a:extLst>
                <a:ext uri="{FF2B5EF4-FFF2-40B4-BE49-F238E27FC236}">
                  <a16:creationId xmlns:a16="http://schemas.microsoft.com/office/drawing/2014/main" id="{44F44AD5-E170-10AF-ED1C-DDF1B7BE677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81" name="Straight Connector 480">
              <a:extLst>
                <a:ext uri="{FF2B5EF4-FFF2-40B4-BE49-F238E27FC236}">
                  <a16:creationId xmlns:a16="http://schemas.microsoft.com/office/drawing/2014/main" id="{39A8D622-5AB8-5A9E-567D-098B11274F6F}"/>
                </a:ext>
              </a:extLst>
            </p:cNvPr>
            <p:cNvCxnSpPr>
              <a:cxnSpLocks/>
              <a:stCxn id="486" idx="6"/>
              <a:endCxn id="480"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82" name="Oval 481">
              <a:extLst>
                <a:ext uri="{FF2B5EF4-FFF2-40B4-BE49-F238E27FC236}">
                  <a16:creationId xmlns:a16="http://schemas.microsoft.com/office/drawing/2014/main" id="{C9CBC458-8EF4-94FD-846E-C9E47C4D2141}"/>
                </a:ext>
              </a:extLst>
            </p:cNvPr>
            <p:cNvSpPr/>
            <p:nvPr/>
          </p:nvSpPr>
          <p:spPr>
            <a:xfrm>
              <a:off x="21345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3" name="Oval 482">
              <a:extLst>
                <a:ext uri="{FF2B5EF4-FFF2-40B4-BE49-F238E27FC236}">
                  <a16:creationId xmlns:a16="http://schemas.microsoft.com/office/drawing/2014/main" id="{5A67FD1F-CD02-4817-4F78-11760B6F5D13}"/>
                </a:ext>
              </a:extLst>
            </p:cNvPr>
            <p:cNvSpPr/>
            <p:nvPr/>
          </p:nvSpPr>
          <p:spPr>
            <a:xfrm>
              <a:off x="23638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Oval 483">
              <a:extLst>
                <a:ext uri="{FF2B5EF4-FFF2-40B4-BE49-F238E27FC236}">
                  <a16:creationId xmlns:a16="http://schemas.microsoft.com/office/drawing/2014/main" id="{C804DC69-039A-CF24-7DBA-4B5231CD3739}"/>
                </a:ext>
              </a:extLst>
            </p:cNvPr>
            <p:cNvSpPr/>
            <p:nvPr/>
          </p:nvSpPr>
          <p:spPr>
            <a:xfrm>
              <a:off x="25931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Oval 484">
              <a:extLst>
                <a:ext uri="{FF2B5EF4-FFF2-40B4-BE49-F238E27FC236}">
                  <a16:creationId xmlns:a16="http://schemas.microsoft.com/office/drawing/2014/main" id="{C227D62F-27AA-5454-C2D9-87CE1932FA43}"/>
                </a:ext>
              </a:extLst>
            </p:cNvPr>
            <p:cNvSpPr/>
            <p:nvPr/>
          </p:nvSpPr>
          <p:spPr>
            <a:xfrm>
              <a:off x="28224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Oval 485">
              <a:extLst>
                <a:ext uri="{FF2B5EF4-FFF2-40B4-BE49-F238E27FC236}">
                  <a16:creationId xmlns:a16="http://schemas.microsoft.com/office/drawing/2014/main" id="{97B2ADE9-2640-8668-3211-210F80E19B62}"/>
                </a:ext>
              </a:extLst>
            </p:cNvPr>
            <p:cNvSpPr/>
            <p:nvPr/>
          </p:nvSpPr>
          <p:spPr>
            <a:xfrm>
              <a:off x="30517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1" name="Group 510">
            <a:extLst>
              <a:ext uri="{FF2B5EF4-FFF2-40B4-BE49-F238E27FC236}">
                <a16:creationId xmlns:a16="http://schemas.microsoft.com/office/drawing/2014/main" id="{65D619EE-C3D8-054E-83B1-2C7B66CDA814}"/>
              </a:ext>
            </a:extLst>
          </p:cNvPr>
          <p:cNvGrpSpPr/>
          <p:nvPr/>
        </p:nvGrpSpPr>
        <p:grpSpPr>
          <a:xfrm>
            <a:off x="950939" y="5039247"/>
            <a:ext cx="1414038" cy="191087"/>
            <a:chOff x="1828799" y="2017072"/>
            <a:chExt cx="1414038" cy="191087"/>
          </a:xfrm>
        </p:grpSpPr>
        <p:sp>
          <p:nvSpPr>
            <p:cNvPr id="512" name="DRAM">
              <a:extLst>
                <a:ext uri="{FF2B5EF4-FFF2-40B4-BE49-F238E27FC236}">
                  <a16:creationId xmlns:a16="http://schemas.microsoft.com/office/drawing/2014/main" id="{B183F1CB-63F7-00DA-CBE2-2AB0CFDF58C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13" name="Straight Connector 512">
              <a:extLst>
                <a:ext uri="{FF2B5EF4-FFF2-40B4-BE49-F238E27FC236}">
                  <a16:creationId xmlns:a16="http://schemas.microsoft.com/office/drawing/2014/main" id="{59045FD8-3333-F3E1-B7E1-6A2775EF0BE6}"/>
                </a:ext>
              </a:extLst>
            </p:cNvPr>
            <p:cNvCxnSpPr>
              <a:cxnSpLocks/>
              <a:stCxn id="518" idx="6"/>
              <a:endCxn id="51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14" name="Oval 513">
              <a:extLst>
                <a:ext uri="{FF2B5EF4-FFF2-40B4-BE49-F238E27FC236}">
                  <a16:creationId xmlns:a16="http://schemas.microsoft.com/office/drawing/2014/main" id="{42A50B7F-256A-38B8-8537-0C240ED753D6}"/>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79F42D55-DA42-1AED-36C9-E504512C7379}"/>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26B67C0E-E109-C3B3-9E2F-4061911DAA0A}"/>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121D67C-D273-F21B-B3CE-FED779F2BF5D}"/>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A4ED17A5-40A1-D2DB-E551-CE35834BD0E8}"/>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43" name="Group 542">
            <a:extLst>
              <a:ext uri="{FF2B5EF4-FFF2-40B4-BE49-F238E27FC236}">
                <a16:creationId xmlns:a16="http://schemas.microsoft.com/office/drawing/2014/main" id="{5B1BE162-9792-F0D1-9810-F5E99227724E}"/>
              </a:ext>
            </a:extLst>
          </p:cNvPr>
          <p:cNvGrpSpPr/>
          <p:nvPr/>
        </p:nvGrpSpPr>
        <p:grpSpPr>
          <a:xfrm>
            <a:off x="1177254" y="5491263"/>
            <a:ext cx="1184734" cy="191086"/>
            <a:chOff x="2058103" y="2017072"/>
            <a:chExt cx="1184734" cy="191086"/>
          </a:xfrm>
          <a:solidFill>
            <a:srgbClr val="FCC83A"/>
          </a:solidFill>
        </p:grpSpPr>
        <p:cxnSp>
          <p:nvCxnSpPr>
            <p:cNvPr id="544" name="Straight Connector 543">
              <a:extLst>
                <a:ext uri="{FF2B5EF4-FFF2-40B4-BE49-F238E27FC236}">
                  <a16:creationId xmlns:a16="http://schemas.microsoft.com/office/drawing/2014/main" id="{B495271C-05D1-A068-C24A-D4FCD3DADC72}"/>
                </a:ext>
              </a:extLst>
            </p:cNvPr>
            <p:cNvCxnSpPr>
              <a:cxnSpLocks/>
              <a:stCxn id="549" idx="6"/>
            </p:cNvCxnSpPr>
            <p:nvPr/>
          </p:nvCxnSpPr>
          <p:spPr>
            <a:xfrm flipH="1">
              <a:off x="2058103"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545" name="Oval 544">
              <a:extLst>
                <a:ext uri="{FF2B5EF4-FFF2-40B4-BE49-F238E27FC236}">
                  <a16:creationId xmlns:a16="http://schemas.microsoft.com/office/drawing/2014/main" id="{3F36469C-2059-61BB-4888-22C10EC3D993}"/>
                </a:ext>
              </a:extLst>
            </p:cNvPr>
            <p:cNvSpPr/>
            <p:nvPr/>
          </p:nvSpPr>
          <p:spPr>
            <a:xfrm>
              <a:off x="213453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A882"/>
                </a:solidFill>
                <a:effectLst/>
                <a:uLnTx/>
                <a:uFillTx/>
                <a:latin typeface="Avenir Next" panose="020B0503020202020204" pitchFamily="34" charset="0"/>
                <a:ea typeface="+mn-ea"/>
                <a:cs typeface="+mn-cs"/>
              </a:endParaRPr>
            </a:p>
          </p:txBody>
        </p:sp>
        <p:sp>
          <p:nvSpPr>
            <p:cNvPr id="546" name="Oval 545">
              <a:extLst>
                <a:ext uri="{FF2B5EF4-FFF2-40B4-BE49-F238E27FC236}">
                  <a16:creationId xmlns:a16="http://schemas.microsoft.com/office/drawing/2014/main" id="{DC8CCD08-1549-F648-487A-401807AB6538}"/>
                </a:ext>
              </a:extLst>
            </p:cNvPr>
            <p:cNvSpPr/>
            <p:nvPr/>
          </p:nvSpPr>
          <p:spPr>
            <a:xfrm>
              <a:off x="236384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A882"/>
                </a:solidFill>
                <a:effectLst/>
                <a:uLnTx/>
                <a:uFillTx/>
                <a:latin typeface="Avenir Next" panose="020B0503020202020204" pitchFamily="34" charset="0"/>
                <a:ea typeface="+mn-ea"/>
                <a:cs typeface="+mn-cs"/>
              </a:endParaRPr>
            </a:p>
          </p:txBody>
        </p:sp>
        <p:sp>
          <p:nvSpPr>
            <p:cNvPr id="547" name="Oval 546">
              <a:extLst>
                <a:ext uri="{FF2B5EF4-FFF2-40B4-BE49-F238E27FC236}">
                  <a16:creationId xmlns:a16="http://schemas.microsoft.com/office/drawing/2014/main" id="{A81D68DF-AB2E-EC6E-6453-B30501E48AE9}"/>
                </a:ext>
              </a:extLst>
            </p:cNvPr>
            <p:cNvSpPr/>
            <p:nvPr/>
          </p:nvSpPr>
          <p:spPr>
            <a:xfrm>
              <a:off x="2593144"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A882"/>
                </a:solidFill>
                <a:effectLst/>
                <a:uLnTx/>
                <a:uFillTx/>
                <a:latin typeface="Avenir Next" panose="020B0503020202020204" pitchFamily="34" charset="0"/>
                <a:ea typeface="+mn-ea"/>
                <a:cs typeface="+mn-cs"/>
              </a:endParaRPr>
            </a:p>
          </p:txBody>
        </p:sp>
        <p:sp>
          <p:nvSpPr>
            <p:cNvPr id="548" name="Oval 547">
              <a:extLst>
                <a:ext uri="{FF2B5EF4-FFF2-40B4-BE49-F238E27FC236}">
                  <a16:creationId xmlns:a16="http://schemas.microsoft.com/office/drawing/2014/main" id="{DE7AB9B4-AF42-FB41-C4D6-C35131928119}"/>
                </a:ext>
              </a:extLst>
            </p:cNvPr>
            <p:cNvSpPr/>
            <p:nvPr/>
          </p:nvSpPr>
          <p:spPr>
            <a:xfrm>
              <a:off x="282244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A882"/>
                </a:solidFill>
                <a:effectLst/>
                <a:uLnTx/>
                <a:uFillTx/>
                <a:latin typeface="Avenir Next" panose="020B0503020202020204" pitchFamily="34" charset="0"/>
                <a:ea typeface="+mn-ea"/>
                <a:cs typeface="+mn-cs"/>
              </a:endParaRPr>
            </a:p>
          </p:txBody>
        </p:sp>
        <p:sp>
          <p:nvSpPr>
            <p:cNvPr id="549" name="Oval 548">
              <a:extLst>
                <a:ext uri="{FF2B5EF4-FFF2-40B4-BE49-F238E27FC236}">
                  <a16:creationId xmlns:a16="http://schemas.microsoft.com/office/drawing/2014/main" id="{D5BA1640-0A0D-9CDD-9967-FD3D523AD02E}"/>
                </a:ext>
              </a:extLst>
            </p:cNvPr>
            <p:cNvSpPr/>
            <p:nvPr/>
          </p:nvSpPr>
          <p:spPr>
            <a:xfrm>
              <a:off x="305175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A882"/>
                </a:solidFill>
                <a:effectLst/>
                <a:uLnTx/>
                <a:uFillTx/>
                <a:latin typeface="Avenir Next" panose="020B0503020202020204" pitchFamily="34" charset="0"/>
                <a:ea typeface="+mn-ea"/>
                <a:cs typeface="+mn-cs"/>
              </a:endParaRPr>
            </a:p>
          </p:txBody>
        </p:sp>
      </p:grpSp>
      <p:sp>
        <p:nvSpPr>
          <p:cNvPr id="571" name="TextBox 570">
            <a:extLst>
              <a:ext uri="{FF2B5EF4-FFF2-40B4-BE49-F238E27FC236}">
                <a16:creationId xmlns:a16="http://schemas.microsoft.com/office/drawing/2014/main" id="{CC0AFFDB-D4C5-6986-CD4F-09453F9CB416}"/>
              </a:ext>
            </a:extLst>
          </p:cNvPr>
          <p:cNvSpPr txBox="1"/>
          <p:nvPr/>
        </p:nvSpPr>
        <p:spPr>
          <a:xfrm>
            <a:off x="2344356" y="5420299"/>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 Sum</a:t>
            </a:r>
            <a:r>
              <a:rPr kumimoji="0" lang="en-US" sz="1800" b="1" i="1"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rPr>
              <a:t>7</a:t>
            </a:r>
            <a:endParaRPr kumimoji="0" lang="en-US" sz="1800" b="0" i="1" u="none" strike="noStrike" kern="1200" cap="none" spc="0" normalizeH="0" baseline="-25000" noProof="0" dirty="0">
              <a:ln>
                <a:noFill/>
              </a:ln>
              <a:solidFill>
                <a:srgbClr val="39A882"/>
              </a:solidFill>
              <a:effectLst/>
              <a:uLnTx/>
              <a:uFillTx/>
              <a:latin typeface="Calibri" panose="020F0502020204030204"/>
              <a:ea typeface="+mn-ea"/>
              <a:cs typeface="+mn-cs"/>
            </a:endParaRPr>
          </a:p>
        </p:txBody>
      </p:sp>
      <p:sp>
        <p:nvSpPr>
          <p:cNvPr id="257" name="Rectangle 256">
            <a:extLst>
              <a:ext uri="{FF2B5EF4-FFF2-40B4-BE49-F238E27FC236}">
                <a16:creationId xmlns:a16="http://schemas.microsoft.com/office/drawing/2014/main" id="{4D4B8C97-2D69-4CE4-56B6-DC25D0379C23}"/>
              </a:ext>
            </a:extLst>
          </p:cNvPr>
          <p:cNvSpPr/>
          <p:nvPr/>
        </p:nvSpPr>
        <p:spPr>
          <a:xfrm>
            <a:off x="2345162" y="2572164"/>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8" name="Rectangle 257">
            <a:extLst>
              <a:ext uri="{FF2B5EF4-FFF2-40B4-BE49-F238E27FC236}">
                <a16:creationId xmlns:a16="http://schemas.microsoft.com/office/drawing/2014/main" id="{D85C7EBC-54FD-224A-F323-9932C83ECDCD}"/>
              </a:ext>
            </a:extLst>
          </p:cNvPr>
          <p:cNvSpPr/>
          <p:nvPr/>
        </p:nvSpPr>
        <p:spPr>
          <a:xfrm>
            <a:off x="2905607" y="2572164"/>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9" name="Rectangle 258">
            <a:extLst>
              <a:ext uri="{FF2B5EF4-FFF2-40B4-BE49-F238E27FC236}">
                <a16:creationId xmlns:a16="http://schemas.microsoft.com/office/drawing/2014/main" id="{23EBE84C-499D-1F24-2A90-0AB7B65727C4}"/>
              </a:ext>
            </a:extLst>
          </p:cNvPr>
          <p:cNvSpPr/>
          <p:nvPr/>
        </p:nvSpPr>
        <p:spPr>
          <a:xfrm>
            <a:off x="3466052" y="2578251"/>
            <a:ext cx="482556" cy="369332"/>
          </a:xfrm>
          <a:prstGeom prst="rect">
            <a:avLst/>
          </a:prstGeom>
          <a:solidFill>
            <a:srgbClr val="FAE3B5"/>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0" name="Rectangle 259">
            <a:extLst>
              <a:ext uri="{FF2B5EF4-FFF2-40B4-BE49-F238E27FC236}">
                <a16:creationId xmlns:a16="http://schemas.microsoft.com/office/drawing/2014/main" id="{261C7368-7078-2C82-53EE-6B73B5E3F3F4}"/>
              </a:ext>
            </a:extLst>
          </p:cNvPr>
          <p:cNvSpPr/>
          <p:nvPr/>
        </p:nvSpPr>
        <p:spPr>
          <a:xfrm>
            <a:off x="4042230" y="2578251"/>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3" name="Rectangle 252">
            <a:extLst>
              <a:ext uri="{FF2B5EF4-FFF2-40B4-BE49-F238E27FC236}">
                <a16:creationId xmlns:a16="http://schemas.microsoft.com/office/drawing/2014/main" id="{61F27CEF-82FE-E190-C12D-635D471B7C43}"/>
              </a:ext>
            </a:extLst>
          </p:cNvPr>
          <p:cNvSpPr/>
          <p:nvPr/>
        </p:nvSpPr>
        <p:spPr>
          <a:xfrm>
            <a:off x="4619213" y="2581488"/>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4" name="Rectangle 253">
            <a:extLst>
              <a:ext uri="{FF2B5EF4-FFF2-40B4-BE49-F238E27FC236}">
                <a16:creationId xmlns:a16="http://schemas.microsoft.com/office/drawing/2014/main" id="{B103E2CF-D622-B26B-BB7A-34171E64141D}"/>
              </a:ext>
            </a:extLst>
          </p:cNvPr>
          <p:cNvSpPr/>
          <p:nvPr/>
        </p:nvSpPr>
        <p:spPr>
          <a:xfrm>
            <a:off x="5179658" y="2581488"/>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5" name="Rectangle 254">
            <a:extLst>
              <a:ext uri="{FF2B5EF4-FFF2-40B4-BE49-F238E27FC236}">
                <a16:creationId xmlns:a16="http://schemas.microsoft.com/office/drawing/2014/main" id="{D58D0642-8792-CC26-1CF7-AF37225A547C}"/>
              </a:ext>
            </a:extLst>
          </p:cNvPr>
          <p:cNvSpPr/>
          <p:nvPr/>
        </p:nvSpPr>
        <p:spPr>
          <a:xfrm>
            <a:off x="5740103" y="2587575"/>
            <a:ext cx="482556" cy="369332"/>
          </a:xfrm>
          <a:prstGeom prst="rect">
            <a:avLst/>
          </a:prstGeom>
          <a:solidFill>
            <a:schemeClr val="accent2">
              <a:lumMod val="40000"/>
              <a:lumOff val="6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6" name="Rectangle 255">
            <a:extLst>
              <a:ext uri="{FF2B5EF4-FFF2-40B4-BE49-F238E27FC236}">
                <a16:creationId xmlns:a16="http://schemas.microsoft.com/office/drawing/2014/main" id="{E9367A8D-941F-9DD0-B933-66FC779B2BFC}"/>
              </a:ext>
            </a:extLst>
          </p:cNvPr>
          <p:cNvSpPr/>
          <p:nvPr/>
        </p:nvSpPr>
        <p:spPr>
          <a:xfrm>
            <a:off x="6316281" y="2587575"/>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8" name="Rectangle 267">
            <a:extLst>
              <a:ext uri="{FF2B5EF4-FFF2-40B4-BE49-F238E27FC236}">
                <a16:creationId xmlns:a16="http://schemas.microsoft.com/office/drawing/2014/main" id="{BA44489D-A5B3-D8FD-0C78-FF0F1CC4EEDB}"/>
              </a:ext>
            </a:extLst>
          </p:cNvPr>
          <p:cNvSpPr/>
          <p:nvPr/>
        </p:nvSpPr>
        <p:spPr>
          <a:xfrm>
            <a:off x="2345162" y="3236628"/>
            <a:ext cx="482556" cy="369332"/>
          </a:xfrm>
          <a:prstGeom prst="rect">
            <a:avLst/>
          </a:prstGeom>
          <a:solidFill>
            <a:srgbClr val="FAE3B5"/>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9" name="Rectangle 268">
            <a:extLst>
              <a:ext uri="{FF2B5EF4-FFF2-40B4-BE49-F238E27FC236}">
                <a16:creationId xmlns:a16="http://schemas.microsoft.com/office/drawing/2014/main" id="{6DFAEC6B-1D94-5D69-27D3-BD7C771A2DE9}"/>
              </a:ext>
            </a:extLst>
          </p:cNvPr>
          <p:cNvSpPr/>
          <p:nvPr/>
        </p:nvSpPr>
        <p:spPr>
          <a:xfrm>
            <a:off x="2905607" y="3236628"/>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0" name="Rectangle 269">
            <a:extLst>
              <a:ext uri="{FF2B5EF4-FFF2-40B4-BE49-F238E27FC236}">
                <a16:creationId xmlns:a16="http://schemas.microsoft.com/office/drawing/2014/main" id="{A4841B24-9CBF-45CB-12C5-8EE7D6B59037}"/>
              </a:ext>
            </a:extLst>
          </p:cNvPr>
          <p:cNvSpPr/>
          <p:nvPr/>
        </p:nvSpPr>
        <p:spPr>
          <a:xfrm>
            <a:off x="3466052" y="3242715"/>
            <a:ext cx="482556" cy="369332"/>
          </a:xfrm>
          <a:prstGeom prst="rect">
            <a:avLst/>
          </a:prstGeom>
          <a:solidFill>
            <a:srgbClr val="FAE3B5"/>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1" name="Rectangle 270">
            <a:extLst>
              <a:ext uri="{FF2B5EF4-FFF2-40B4-BE49-F238E27FC236}">
                <a16:creationId xmlns:a16="http://schemas.microsoft.com/office/drawing/2014/main" id="{DC500FC6-3D4C-DC79-B12F-FFDE1C951560}"/>
              </a:ext>
            </a:extLst>
          </p:cNvPr>
          <p:cNvSpPr/>
          <p:nvPr/>
        </p:nvSpPr>
        <p:spPr>
          <a:xfrm>
            <a:off x="4042230" y="3242715"/>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4" name="Rectangle 263">
            <a:extLst>
              <a:ext uri="{FF2B5EF4-FFF2-40B4-BE49-F238E27FC236}">
                <a16:creationId xmlns:a16="http://schemas.microsoft.com/office/drawing/2014/main" id="{A15464F0-2AD5-CB70-753F-70EA3533D2A4}"/>
              </a:ext>
            </a:extLst>
          </p:cNvPr>
          <p:cNvSpPr/>
          <p:nvPr/>
        </p:nvSpPr>
        <p:spPr>
          <a:xfrm>
            <a:off x="4619213" y="3245952"/>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5" name="Rectangle 264">
            <a:extLst>
              <a:ext uri="{FF2B5EF4-FFF2-40B4-BE49-F238E27FC236}">
                <a16:creationId xmlns:a16="http://schemas.microsoft.com/office/drawing/2014/main" id="{83300634-1E57-8541-C428-E1E82053564C}"/>
              </a:ext>
            </a:extLst>
          </p:cNvPr>
          <p:cNvSpPr/>
          <p:nvPr/>
        </p:nvSpPr>
        <p:spPr>
          <a:xfrm>
            <a:off x="5179658" y="3245952"/>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6" name="Rectangle 265">
            <a:extLst>
              <a:ext uri="{FF2B5EF4-FFF2-40B4-BE49-F238E27FC236}">
                <a16:creationId xmlns:a16="http://schemas.microsoft.com/office/drawing/2014/main" id="{F338E5BF-5213-1EA8-554A-4A49D3A6763C}"/>
              </a:ext>
            </a:extLst>
          </p:cNvPr>
          <p:cNvSpPr/>
          <p:nvPr/>
        </p:nvSpPr>
        <p:spPr>
          <a:xfrm>
            <a:off x="5740103" y="3252039"/>
            <a:ext cx="482556" cy="369332"/>
          </a:xfrm>
          <a:prstGeom prst="rect">
            <a:avLst/>
          </a:prstGeom>
          <a:solidFill>
            <a:schemeClr val="accent2">
              <a:lumMod val="40000"/>
              <a:lumOff val="6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7" name="Rectangle 266">
            <a:extLst>
              <a:ext uri="{FF2B5EF4-FFF2-40B4-BE49-F238E27FC236}">
                <a16:creationId xmlns:a16="http://schemas.microsoft.com/office/drawing/2014/main" id="{C830439A-CE58-A24E-361F-8830FF5A674D}"/>
              </a:ext>
            </a:extLst>
          </p:cNvPr>
          <p:cNvSpPr/>
          <p:nvPr/>
        </p:nvSpPr>
        <p:spPr>
          <a:xfrm>
            <a:off x="6316281" y="3252039"/>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cxnSp>
        <p:nvCxnSpPr>
          <p:cNvPr id="273" name="Straight Connector 272">
            <a:extLst>
              <a:ext uri="{FF2B5EF4-FFF2-40B4-BE49-F238E27FC236}">
                <a16:creationId xmlns:a16="http://schemas.microsoft.com/office/drawing/2014/main" id="{C9D2FF32-DA50-58A5-096D-0AA48E20927A}"/>
              </a:ext>
            </a:extLst>
          </p:cNvPr>
          <p:cNvCxnSpPr>
            <a:cxnSpLocks/>
          </p:cNvCxnSpPr>
          <p:nvPr/>
        </p:nvCxnSpPr>
        <p:spPr>
          <a:xfrm>
            <a:off x="2218944" y="3082167"/>
            <a:ext cx="476048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5" name="TextBox 274">
            <a:extLst>
              <a:ext uri="{FF2B5EF4-FFF2-40B4-BE49-F238E27FC236}">
                <a16:creationId xmlns:a16="http://schemas.microsoft.com/office/drawing/2014/main" id="{CF11C3A0-0110-2FE2-82A2-DD4ED08BCDDD}"/>
              </a:ext>
            </a:extLst>
          </p:cNvPr>
          <p:cNvSpPr txBox="1"/>
          <p:nvPr/>
        </p:nvSpPr>
        <p:spPr>
          <a:xfrm>
            <a:off x="6798837" y="2340279"/>
            <a:ext cx="361188"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endPar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77" name="Rectangle 576">
            <a:extLst>
              <a:ext uri="{FF2B5EF4-FFF2-40B4-BE49-F238E27FC236}">
                <a16:creationId xmlns:a16="http://schemas.microsoft.com/office/drawing/2014/main" id="{CCCC3FD7-778B-BB6F-83E1-D2ADD46B5125}"/>
              </a:ext>
            </a:extLst>
          </p:cNvPr>
          <p:cNvSpPr/>
          <p:nvPr/>
        </p:nvSpPr>
        <p:spPr>
          <a:xfrm>
            <a:off x="1745267" y="2572164"/>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endParaRPr kumimoji="0" lang="en-CH" sz="1800" b="1"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81" name="Rectangle 580">
            <a:extLst>
              <a:ext uri="{FF2B5EF4-FFF2-40B4-BE49-F238E27FC236}">
                <a16:creationId xmlns:a16="http://schemas.microsoft.com/office/drawing/2014/main" id="{9496EC50-9D81-F0C6-64BF-67519FFEB3B5}"/>
              </a:ext>
            </a:extLst>
          </p:cNvPr>
          <p:cNvSpPr/>
          <p:nvPr/>
        </p:nvSpPr>
        <p:spPr>
          <a:xfrm>
            <a:off x="1494069" y="3236628"/>
            <a:ext cx="733754"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Sum</a:t>
            </a:r>
            <a:endParaRPr kumimoji="0" lang="en-CH" sz="1800" b="1"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43" name="Rectangle 242">
            <a:extLst>
              <a:ext uri="{FF2B5EF4-FFF2-40B4-BE49-F238E27FC236}">
                <a16:creationId xmlns:a16="http://schemas.microsoft.com/office/drawing/2014/main" id="{8297DF9F-C383-0D26-E9EC-F4640B89BA55}"/>
              </a:ext>
            </a:extLst>
          </p:cNvPr>
          <p:cNvSpPr/>
          <p:nvPr/>
        </p:nvSpPr>
        <p:spPr>
          <a:xfrm>
            <a:off x="5179658" y="2082844"/>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4" name="Rectangle 243">
            <a:extLst>
              <a:ext uri="{FF2B5EF4-FFF2-40B4-BE49-F238E27FC236}">
                <a16:creationId xmlns:a16="http://schemas.microsoft.com/office/drawing/2014/main" id="{37F9705B-9C65-2D34-348D-957FF0B7ACD9}"/>
              </a:ext>
            </a:extLst>
          </p:cNvPr>
          <p:cNvSpPr/>
          <p:nvPr/>
        </p:nvSpPr>
        <p:spPr>
          <a:xfrm>
            <a:off x="5740103" y="2088931"/>
            <a:ext cx="482556" cy="369332"/>
          </a:xfrm>
          <a:prstGeom prst="rect">
            <a:avLst/>
          </a:prstGeom>
          <a:solidFill>
            <a:schemeClr val="accent2">
              <a:lumMod val="40000"/>
              <a:lumOff val="6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5" name="Rectangle 244">
            <a:extLst>
              <a:ext uri="{FF2B5EF4-FFF2-40B4-BE49-F238E27FC236}">
                <a16:creationId xmlns:a16="http://schemas.microsoft.com/office/drawing/2014/main" id="{36D3667D-86D5-F8D0-B918-9FADDB4A422E}"/>
              </a:ext>
            </a:extLst>
          </p:cNvPr>
          <p:cNvSpPr/>
          <p:nvPr/>
        </p:nvSpPr>
        <p:spPr>
          <a:xfrm>
            <a:off x="6316281" y="2088931"/>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76" name="Rectangle 575">
            <a:extLst>
              <a:ext uri="{FF2B5EF4-FFF2-40B4-BE49-F238E27FC236}">
                <a16:creationId xmlns:a16="http://schemas.microsoft.com/office/drawing/2014/main" id="{736D7E86-49A4-B62D-AD97-D400240C6B5D}"/>
              </a:ext>
            </a:extLst>
          </p:cNvPr>
          <p:cNvSpPr/>
          <p:nvPr/>
        </p:nvSpPr>
        <p:spPr>
          <a:xfrm>
            <a:off x="1745267" y="2073520"/>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endParaRPr kumimoji="0" lang="en-CH" sz="1800" b="1"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83" name="TextBox 582">
            <a:extLst>
              <a:ext uri="{FF2B5EF4-FFF2-40B4-BE49-F238E27FC236}">
                <a16:creationId xmlns:a16="http://schemas.microsoft.com/office/drawing/2014/main" id="{45B65F27-E811-C561-CD25-BC80B64A20E0}"/>
              </a:ext>
            </a:extLst>
          </p:cNvPr>
          <p:cNvSpPr txBox="1"/>
          <p:nvPr/>
        </p:nvSpPr>
        <p:spPr>
          <a:xfrm>
            <a:off x="6316280"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37A880"/>
                </a:solidFill>
                <a:effectLst/>
                <a:uLnTx/>
                <a:uFillTx/>
                <a:latin typeface="Avenir Next" panose="020B0503020202020204" pitchFamily="34" charset="0"/>
                <a:ea typeface="+mn-ea"/>
                <a:cs typeface="+mn-cs"/>
              </a:rPr>
              <a:t>0</a:t>
            </a:r>
            <a:endParaRPr kumimoji="0" lang="en-CH" sz="1400" b="0" i="0" u="none" strike="noStrike" kern="1200" cap="none" spc="0" normalizeH="0" baseline="-25000" noProof="0">
              <a:ln>
                <a:noFill/>
              </a:ln>
              <a:solidFill>
                <a:srgbClr val="37A880"/>
              </a:solidFill>
              <a:effectLst/>
              <a:uLnTx/>
              <a:uFillTx/>
              <a:latin typeface="Avenir Next" panose="020B0503020202020204" pitchFamily="34" charset="0"/>
              <a:ea typeface="+mn-ea"/>
              <a:cs typeface="+mn-cs"/>
            </a:endParaRPr>
          </a:p>
        </p:txBody>
      </p:sp>
      <p:sp>
        <p:nvSpPr>
          <p:cNvPr id="585" name="TextBox 584">
            <a:extLst>
              <a:ext uri="{FF2B5EF4-FFF2-40B4-BE49-F238E27FC236}">
                <a16:creationId xmlns:a16="http://schemas.microsoft.com/office/drawing/2014/main" id="{BDBDEFCD-B298-965F-A079-92104C0DA848}"/>
              </a:ext>
            </a:extLst>
          </p:cNvPr>
          <p:cNvSpPr txBox="1"/>
          <p:nvPr/>
        </p:nvSpPr>
        <p:spPr>
          <a:xfrm>
            <a:off x="5748864"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37A880"/>
                </a:solidFill>
                <a:effectLst/>
                <a:uLnTx/>
                <a:uFillTx/>
                <a:latin typeface="Avenir Next" panose="020B0503020202020204" pitchFamily="34" charset="0"/>
                <a:ea typeface="+mn-ea"/>
                <a:cs typeface="+mn-cs"/>
              </a:rPr>
              <a:t>1</a:t>
            </a:r>
            <a:endParaRPr kumimoji="0" lang="en-CH" sz="1400" b="0" i="0" u="none" strike="noStrike" kern="1200" cap="none" spc="0" normalizeH="0" baseline="-25000" noProof="0">
              <a:ln>
                <a:noFill/>
              </a:ln>
              <a:solidFill>
                <a:srgbClr val="37A880"/>
              </a:solidFill>
              <a:effectLst/>
              <a:uLnTx/>
              <a:uFillTx/>
              <a:latin typeface="Avenir Next" panose="020B0503020202020204" pitchFamily="34" charset="0"/>
              <a:ea typeface="+mn-ea"/>
              <a:cs typeface="+mn-cs"/>
            </a:endParaRPr>
          </a:p>
        </p:txBody>
      </p:sp>
      <p:sp>
        <p:nvSpPr>
          <p:cNvPr id="586" name="TextBox 585">
            <a:extLst>
              <a:ext uri="{FF2B5EF4-FFF2-40B4-BE49-F238E27FC236}">
                <a16:creationId xmlns:a16="http://schemas.microsoft.com/office/drawing/2014/main" id="{1B6AAF99-59F7-BA24-9305-874BB86128B0}"/>
              </a:ext>
            </a:extLst>
          </p:cNvPr>
          <p:cNvSpPr txBox="1"/>
          <p:nvPr/>
        </p:nvSpPr>
        <p:spPr>
          <a:xfrm>
            <a:off x="5181446"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37A880"/>
                </a:solidFill>
                <a:effectLst/>
                <a:uLnTx/>
                <a:uFillTx/>
                <a:latin typeface="Avenir Next" panose="020B0503020202020204" pitchFamily="34" charset="0"/>
                <a:ea typeface="+mn-ea"/>
                <a:cs typeface="+mn-cs"/>
              </a:rPr>
              <a:t>2</a:t>
            </a:r>
            <a:endParaRPr kumimoji="0" lang="en-CH" sz="1400" b="0" i="0" u="none" strike="noStrike" kern="1200" cap="none" spc="0" normalizeH="0" baseline="-25000" noProof="0">
              <a:ln>
                <a:noFill/>
              </a:ln>
              <a:solidFill>
                <a:srgbClr val="37A880"/>
              </a:solidFill>
              <a:effectLst/>
              <a:uLnTx/>
              <a:uFillTx/>
              <a:latin typeface="Avenir Next" panose="020B0503020202020204" pitchFamily="34" charset="0"/>
              <a:ea typeface="+mn-ea"/>
              <a:cs typeface="+mn-cs"/>
            </a:endParaRPr>
          </a:p>
        </p:txBody>
      </p:sp>
      <p:sp>
        <p:nvSpPr>
          <p:cNvPr id="246" name="Rectangle 245">
            <a:extLst>
              <a:ext uri="{FF2B5EF4-FFF2-40B4-BE49-F238E27FC236}">
                <a16:creationId xmlns:a16="http://schemas.microsoft.com/office/drawing/2014/main" id="{7B51FCB1-EB54-6713-A82E-7FD2532C22FF}"/>
              </a:ext>
            </a:extLst>
          </p:cNvPr>
          <p:cNvSpPr/>
          <p:nvPr/>
        </p:nvSpPr>
        <p:spPr>
          <a:xfrm>
            <a:off x="2345162" y="2073520"/>
            <a:ext cx="482556" cy="369332"/>
          </a:xfrm>
          <a:prstGeom prst="rect">
            <a:avLst/>
          </a:prstGeom>
          <a:solidFill>
            <a:srgbClr val="FAE3B5"/>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7" name="Rectangle 246">
            <a:extLst>
              <a:ext uri="{FF2B5EF4-FFF2-40B4-BE49-F238E27FC236}">
                <a16:creationId xmlns:a16="http://schemas.microsoft.com/office/drawing/2014/main" id="{746F0990-4A2C-C457-A1B7-87F245511830}"/>
              </a:ext>
            </a:extLst>
          </p:cNvPr>
          <p:cNvSpPr/>
          <p:nvPr/>
        </p:nvSpPr>
        <p:spPr>
          <a:xfrm>
            <a:off x="2905607" y="2073520"/>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8" name="Rectangle 247">
            <a:extLst>
              <a:ext uri="{FF2B5EF4-FFF2-40B4-BE49-F238E27FC236}">
                <a16:creationId xmlns:a16="http://schemas.microsoft.com/office/drawing/2014/main" id="{FDFD56F9-CA93-325F-466D-106243507668}"/>
              </a:ext>
            </a:extLst>
          </p:cNvPr>
          <p:cNvSpPr/>
          <p:nvPr/>
        </p:nvSpPr>
        <p:spPr>
          <a:xfrm>
            <a:off x="3466052" y="2079607"/>
            <a:ext cx="482556" cy="369332"/>
          </a:xfrm>
          <a:prstGeom prst="rect">
            <a:avLst/>
          </a:prstGeom>
          <a:solidFill>
            <a:srgbClr val="FAE3B5"/>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9" name="Rectangle 248">
            <a:extLst>
              <a:ext uri="{FF2B5EF4-FFF2-40B4-BE49-F238E27FC236}">
                <a16:creationId xmlns:a16="http://schemas.microsoft.com/office/drawing/2014/main" id="{AA0B7A5F-17E4-818F-3967-51C2AA254DD9}"/>
              </a:ext>
            </a:extLst>
          </p:cNvPr>
          <p:cNvSpPr/>
          <p:nvPr/>
        </p:nvSpPr>
        <p:spPr>
          <a:xfrm>
            <a:off x="4042230" y="2079607"/>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2" name="Rectangle 241">
            <a:extLst>
              <a:ext uri="{FF2B5EF4-FFF2-40B4-BE49-F238E27FC236}">
                <a16:creationId xmlns:a16="http://schemas.microsoft.com/office/drawing/2014/main" id="{9491E2AD-7508-8EE9-2F0B-DEE65B828CF2}"/>
              </a:ext>
            </a:extLst>
          </p:cNvPr>
          <p:cNvSpPr/>
          <p:nvPr/>
        </p:nvSpPr>
        <p:spPr>
          <a:xfrm>
            <a:off x="4619213" y="2082844"/>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84" name="TextBox 583">
            <a:extLst>
              <a:ext uri="{FF2B5EF4-FFF2-40B4-BE49-F238E27FC236}">
                <a16:creationId xmlns:a16="http://schemas.microsoft.com/office/drawing/2014/main" id="{9D0B41CD-A8E0-DD28-B8A6-7B31C90D99C6}"/>
              </a:ext>
            </a:extLst>
          </p:cNvPr>
          <p:cNvSpPr txBox="1"/>
          <p:nvPr/>
        </p:nvSpPr>
        <p:spPr>
          <a:xfrm>
            <a:off x="2344356"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7</a:t>
            </a:r>
            <a:endParaRPr kumimoji="0" lang="en-CH" sz="1400" b="0" i="0" u="none" strike="noStrike" kern="1200" cap="none" spc="0" normalizeH="0" baseline="-25000" noProof="0">
              <a:ln>
                <a:noFill/>
              </a:ln>
              <a:solidFill>
                <a:srgbClr val="C00000"/>
              </a:solidFill>
              <a:effectLst/>
              <a:uLnTx/>
              <a:uFillTx/>
              <a:latin typeface="Avenir Next" panose="020B0503020202020204" pitchFamily="34" charset="0"/>
              <a:ea typeface="+mn-ea"/>
              <a:cs typeface="+mn-cs"/>
            </a:endParaRPr>
          </a:p>
        </p:txBody>
      </p:sp>
      <p:sp>
        <p:nvSpPr>
          <p:cNvPr id="587" name="TextBox 586">
            <a:extLst>
              <a:ext uri="{FF2B5EF4-FFF2-40B4-BE49-F238E27FC236}">
                <a16:creationId xmlns:a16="http://schemas.microsoft.com/office/drawing/2014/main" id="{0F278871-4F5B-F993-791E-16A9FEEE3DFB}"/>
              </a:ext>
            </a:extLst>
          </p:cNvPr>
          <p:cNvSpPr txBox="1"/>
          <p:nvPr/>
        </p:nvSpPr>
        <p:spPr>
          <a:xfrm>
            <a:off x="4614028"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3</a:t>
            </a:r>
            <a:endParaRPr kumimoji="0" lang="en-CH" sz="1400" b="0" i="0" u="none" strike="noStrike" kern="1200" cap="none" spc="0" normalizeH="0" baseline="-25000" noProof="0">
              <a:ln>
                <a:noFill/>
              </a:ln>
              <a:solidFill>
                <a:srgbClr val="C00000"/>
              </a:solidFill>
              <a:effectLst/>
              <a:uLnTx/>
              <a:uFillTx/>
              <a:latin typeface="Avenir Next" panose="020B0503020202020204" pitchFamily="34" charset="0"/>
              <a:ea typeface="+mn-ea"/>
              <a:cs typeface="+mn-cs"/>
            </a:endParaRPr>
          </a:p>
        </p:txBody>
      </p:sp>
      <p:sp>
        <p:nvSpPr>
          <p:cNvPr id="588" name="TextBox 587">
            <a:extLst>
              <a:ext uri="{FF2B5EF4-FFF2-40B4-BE49-F238E27FC236}">
                <a16:creationId xmlns:a16="http://schemas.microsoft.com/office/drawing/2014/main" id="{5F009F6D-2257-3E50-86F0-6A471620EFC0}"/>
              </a:ext>
            </a:extLst>
          </p:cNvPr>
          <p:cNvSpPr txBox="1"/>
          <p:nvPr/>
        </p:nvSpPr>
        <p:spPr>
          <a:xfrm>
            <a:off x="4046610"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4</a:t>
            </a:r>
            <a:endParaRPr kumimoji="0" lang="en-CH" sz="1400" b="0" i="0" u="none" strike="noStrike" kern="1200" cap="none" spc="0" normalizeH="0" baseline="-25000" noProof="0">
              <a:ln>
                <a:noFill/>
              </a:ln>
              <a:solidFill>
                <a:srgbClr val="C00000"/>
              </a:solidFill>
              <a:effectLst/>
              <a:uLnTx/>
              <a:uFillTx/>
              <a:latin typeface="Avenir Next" panose="020B0503020202020204" pitchFamily="34" charset="0"/>
              <a:ea typeface="+mn-ea"/>
              <a:cs typeface="+mn-cs"/>
            </a:endParaRPr>
          </a:p>
        </p:txBody>
      </p:sp>
      <p:sp>
        <p:nvSpPr>
          <p:cNvPr id="589" name="TextBox 588">
            <a:extLst>
              <a:ext uri="{FF2B5EF4-FFF2-40B4-BE49-F238E27FC236}">
                <a16:creationId xmlns:a16="http://schemas.microsoft.com/office/drawing/2014/main" id="{9E9A5D43-EDC1-9528-2C55-0CD3438B68C3}"/>
              </a:ext>
            </a:extLst>
          </p:cNvPr>
          <p:cNvSpPr txBox="1"/>
          <p:nvPr/>
        </p:nvSpPr>
        <p:spPr>
          <a:xfrm>
            <a:off x="3479192"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5</a:t>
            </a:r>
            <a:endParaRPr kumimoji="0" lang="en-CH" sz="1400" b="0" i="0" u="none" strike="noStrike" kern="1200" cap="none" spc="0" normalizeH="0" baseline="-25000" noProof="0">
              <a:ln>
                <a:noFill/>
              </a:ln>
              <a:solidFill>
                <a:srgbClr val="C00000"/>
              </a:solidFill>
              <a:effectLst/>
              <a:uLnTx/>
              <a:uFillTx/>
              <a:latin typeface="Avenir Next" panose="020B0503020202020204" pitchFamily="34" charset="0"/>
              <a:ea typeface="+mn-ea"/>
              <a:cs typeface="+mn-cs"/>
            </a:endParaRPr>
          </a:p>
        </p:txBody>
      </p:sp>
      <p:sp>
        <p:nvSpPr>
          <p:cNvPr id="590" name="TextBox 589">
            <a:extLst>
              <a:ext uri="{FF2B5EF4-FFF2-40B4-BE49-F238E27FC236}">
                <a16:creationId xmlns:a16="http://schemas.microsoft.com/office/drawing/2014/main" id="{4EE03F61-FF82-AA81-F0E2-9D7F7FEB0AB1}"/>
              </a:ext>
            </a:extLst>
          </p:cNvPr>
          <p:cNvSpPr txBox="1"/>
          <p:nvPr/>
        </p:nvSpPr>
        <p:spPr>
          <a:xfrm>
            <a:off x="2911774"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6</a:t>
            </a:r>
            <a:endParaRPr kumimoji="0" lang="en-CH" sz="1400" b="0" i="0" u="none" strike="noStrike" kern="1200" cap="none" spc="0" normalizeH="0" baseline="-25000" noProof="0">
              <a:ln>
                <a:noFill/>
              </a:ln>
              <a:solidFill>
                <a:srgbClr val="C00000"/>
              </a:solidFill>
              <a:effectLst/>
              <a:uLnTx/>
              <a:uFillTx/>
              <a:latin typeface="Avenir Next" panose="020B0503020202020204" pitchFamily="34" charset="0"/>
              <a:ea typeface="+mn-ea"/>
              <a:cs typeface="+mn-cs"/>
            </a:endParaRPr>
          </a:p>
        </p:txBody>
      </p:sp>
      <p:cxnSp>
        <p:nvCxnSpPr>
          <p:cNvPr id="593" name="Straight Connector 592">
            <a:extLst>
              <a:ext uri="{FF2B5EF4-FFF2-40B4-BE49-F238E27FC236}">
                <a16:creationId xmlns:a16="http://schemas.microsoft.com/office/drawing/2014/main" id="{13A16E62-7729-D662-BB55-ECD6C271EE45}"/>
              </a:ext>
            </a:extLst>
          </p:cNvPr>
          <p:cNvCxnSpPr>
            <a:cxnSpLocks/>
          </p:cNvCxnSpPr>
          <p:nvPr/>
        </p:nvCxnSpPr>
        <p:spPr>
          <a:xfrm>
            <a:off x="657822" y="4289522"/>
            <a:ext cx="7828356" cy="0"/>
          </a:xfrm>
          <a:prstGeom prst="line">
            <a:avLst/>
          </a:prstGeom>
          <a:ln w="28575">
            <a:solidFill>
              <a:schemeClr val="bg2">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457" name="Group 456">
            <a:extLst>
              <a:ext uri="{FF2B5EF4-FFF2-40B4-BE49-F238E27FC236}">
                <a16:creationId xmlns:a16="http://schemas.microsoft.com/office/drawing/2014/main" id="{B18190B7-73DF-0122-C473-239DCC542C5B}"/>
              </a:ext>
            </a:extLst>
          </p:cNvPr>
          <p:cNvGrpSpPr/>
          <p:nvPr/>
        </p:nvGrpSpPr>
        <p:grpSpPr>
          <a:xfrm>
            <a:off x="3487615" y="4347374"/>
            <a:ext cx="5395576" cy="2273567"/>
            <a:chOff x="3487615" y="4414280"/>
            <a:chExt cx="5395576" cy="2273567"/>
          </a:xfrm>
        </p:grpSpPr>
        <p:sp>
          <p:nvSpPr>
            <p:cNvPr id="12" name="Rectangle 11">
              <a:extLst>
                <a:ext uri="{FF2B5EF4-FFF2-40B4-BE49-F238E27FC236}">
                  <a16:creationId xmlns:a16="http://schemas.microsoft.com/office/drawing/2014/main" id="{A189D302-49BE-0C7E-783B-55CA48406DE7}"/>
                </a:ext>
              </a:extLst>
            </p:cNvPr>
            <p:cNvSpPr/>
            <p:nvPr/>
          </p:nvSpPr>
          <p:spPr>
            <a:xfrm>
              <a:off x="7300051" y="4598731"/>
              <a:ext cx="1351843" cy="1349480"/>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91CD4461-5D4B-4516-7EBA-6D0F04C4D40B}"/>
                </a:ext>
              </a:extLst>
            </p:cNvPr>
            <p:cNvSpPr/>
            <p:nvPr/>
          </p:nvSpPr>
          <p:spPr>
            <a:xfrm>
              <a:off x="4637845" y="4588846"/>
              <a:ext cx="1325444" cy="1360783"/>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689" name="Group 688">
              <a:extLst>
                <a:ext uri="{FF2B5EF4-FFF2-40B4-BE49-F238E27FC236}">
                  <a16:creationId xmlns:a16="http://schemas.microsoft.com/office/drawing/2014/main" id="{7A08B445-9E72-99E5-21E2-9FEDACDD7538}"/>
                </a:ext>
              </a:extLst>
            </p:cNvPr>
            <p:cNvGrpSpPr/>
            <p:nvPr/>
          </p:nvGrpSpPr>
          <p:grpSpPr>
            <a:xfrm>
              <a:off x="3487615" y="4414280"/>
              <a:ext cx="2717153" cy="2273567"/>
              <a:chOff x="3717655" y="4615565"/>
              <a:chExt cx="2717153" cy="2273567"/>
            </a:xfrm>
          </p:grpSpPr>
          <p:grpSp>
            <p:nvGrpSpPr>
              <p:cNvPr id="602" name="Group 601">
                <a:extLst>
                  <a:ext uri="{FF2B5EF4-FFF2-40B4-BE49-F238E27FC236}">
                    <a16:creationId xmlns:a16="http://schemas.microsoft.com/office/drawing/2014/main" id="{F91BB94A-CB64-17AA-FC5A-2CC99E75EF0E}"/>
                  </a:ext>
                </a:extLst>
              </p:cNvPr>
              <p:cNvGrpSpPr/>
              <p:nvPr/>
            </p:nvGrpSpPr>
            <p:grpSpPr>
              <a:xfrm>
                <a:off x="4185381" y="4615566"/>
                <a:ext cx="2249427" cy="1554480"/>
                <a:chOff x="4214803" y="4492238"/>
                <a:chExt cx="2249427" cy="1554480"/>
              </a:xfrm>
            </p:grpSpPr>
            <p:cxnSp>
              <p:nvCxnSpPr>
                <p:cNvPr id="597" name="Straight Arrow Connector 596">
                  <a:extLst>
                    <a:ext uri="{FF2B5EF4-FFF2-40B4-BE49-F238E27FC236}">
                      <a16:creationId xmlns:a16="http://schemas.microsoft.com/office/drawing/2014/main" id="{A8B9E30E-E242-9DEF-760F-261C1C3B4324}"/>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8" name="Straight Arrow Connector 597">
                  <a:extLst>
                    <a:ext uri="{FF2B5EF4-FFF2-40B4-BE49-F238E27FC236}">
                      <a16:creationId xmlns:a16="http://schemas.microsoft.com/office/drawing/2014/main" id="{FD94142A-CBAB-C5BB-5065-F93F942154BF}"/>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12" name="Group 611">
                <a:extLst>
                  <a:ext uri="{FF2B5EF4-FFF2-40B4-BE49-F238E27FC236}">
                    <a16:creationId xmlns:a16="http://schemas.microsoft.com/office/drawing/2014/main" id="{372B8565-8070-DF91-7FBF-B9248CDDEC9B}"/>
                  </a:ext>
                </a:extLst>
              </p:cNvPr>
              <p:cNvGrpSpPr/>
              <p:nvPr/>
            </p:nvGrpSpPr>
            <p:grpSpPr>
              <a:xfrm>
                <a:off x="4189009" y="6150915"/>
                <a:ext cx="268139" cy="513446"/>
                <a:chOff x="4189009" y="6113670"/>
                <a:chExt cx="268139" cy="513446"/>
              </a:xfrm>
              <a:noFill/>
            </p:grpSpPr>
            <p:sp>
              <p:nvSpPr>
                <p:cNvPr id="609" name="Rectangle 608">
                  <a:extLst>
                    <a:ext uri="{FF2B5EF4-FFF2-40B4-BE49-F238E27FC236}">
                      <a16:creationId xmlns:a16="http://schemas.microsoft.com/office/drawing/2014/main" id="{516C89E7-7129-0DAC-C21D-AAC701CA51F3}"/>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0</a:t>
                  </a:r>
                </a:p>
              </p:txBody>
            </p:sp>
            <p:cxnSp>
              <p:nvCxnSpPr>
                <p:cNvPr id="611" name="Straight Connector 610">
                  <a:extLst>
                    <a:ext uri="{FF2B5EF4-FFF2-40B4-BE49-F238E27FC236}">
                      <a16:creationId xmlns:a16="http://schemas.microsoft.com/office/drawing/2014/main" id="{056CF12D-A19F-1C26-51D2-44F8DB43177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4" name="Group 613">
                <a:extLst>
                  <a:ext uri="{FF2B5EF4-FFF2-40B4-BE49-F238E27FC236}">
                    <a16:creationId xmlns:a16="http://schemas.microsoft.com/office/drawing/2014/main" id="{3D02003F-A764-FC4F-CE57-51F4BD8552BF}"/>
                  </a:ext>
                </a:extLst>
              </p:cNvPr>
              <p:cNvGrpSpPr/>
              <p:nvPr/>
            </p:nvGrpSpPr>
            <p:grpSpPr>
              <a:xfrm>
                <a:off x="4456819" y="6150915"/>
                <a:ext cx="268139" cy="513446"/>
                <a:chOff x="4189009" y="6113670"/>
                <a:chExt cx="268139" cy="513446"/>
              </a:xfrm>
              <a:noFill/>
            </p:grpSpPr>
            <p:sp>
              <p:nvSpPr>
                <p:cNvPr id="615" name="Rectangle 614">
                  <a:extLst>
                    <a:ext uri="{FF2B5EF4-FFF2-40B4-BE49-F238E27FC236}">
                      <a16:creationId xmlns:a16="http://schemas.microsoft.com/office/drawing/2014/main" id="{0B974A54-9082-AF18-BAAD-9496A87EACD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1</a:t>
                  </a:r>
                </a:p>
              </p:txBody>
            </p:sp>
            <p:cxnSp>
              <p:nvCxnSpPr>
                <p:cNvPr id="616" name="Straight Connector 615">
                  <a:extLst>
                    <a:ext uri="{FF2B5EF4-FFF2-40B4-BE49-F238E27FC236}">
                      <a16:creationId xmlns:a16="http://schemas.microsoft.com/office/drawing/2014/main" id="{148C530E-29F2-FEF2-28D6-441335C6392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0" name="Group 619">
                <a:extLst>
                  <a:ext uri="{FF2B5EF4-FFF2-40B4-BE49-F238E27FC236}">
                    <a16:creationId xmlns:a16="http://schemas.microsoft.com/office/drawing/2014/main" id="{6E4BD431-8ABE-64A5-B9A1-57ECE51D049B}"/>
                  </a:ext>
                </a:extLst>
              </p:cNvPr>
              <p:cNvGrpSpPr/>
              <p:nvPr/>
            </p:nvGrpSpPr>
            <p:grpSpPr>
              <a:xfrm>
                <a:off x="4724629" y="6150915"/>
                <a:ext cx="268139" cy="513446"/>
                <a:chOff x="4189009" y="6113670"/>
                <a:chExt cx="268139" cy="513446"/>
              </a:xfrm>
              <a:noFill/>
            </p:grpSpPr>
            <p:sp>
              <p:nvSpPr>
                <p:cNvPr id="621" name="Rectangle 620">
                  <a:extLst>
                    <a:ext uri="{FF2B5EF4-FFF2-40B4-BE49-F238E27FC236}">
                      <a16:creationId xmlns:a16="http://schemas.microsoft.com/office/drawing/2014/main" id="{DE1C2EAB-7175-095C-E5D7-208F53259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2</a:t>
                  </a:r>
                </a:p>
              </p:txBody>
            </p:sp>
            <p:cxnSp>
              <p:nvCxnSpPr>
                <p:cNvPr id="622" name="Straight Connector 621">
                  <a:extLst>
                    <a:ext uri="{FF2B5EF4-FFF2-40B4-BE49-F238E27FC236}">
                      <a16:creationId xmlns:a16="http://schemas.microsoft.com/office/drawing/2014/main" id="{EB43F6C2-EEE6-2519-A602-089A4B1BCBC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3" name="Group 622">
                <a:extLst>
                  <a:ext uri="{FF2B5EF4-FFF2-40B4-BE49-F238E27FC236}">
                    <a16:creationId xmlns:a16="http://schemas.microsoft.com/office/drawing/2014/main" id="{AA37BBA1-F003-7A29-AAAC-E4809A6D8124}"/>
                  </a:ext>
                </a:extLst>
              </p:cNvPr>
              <p:cNvGrpSpPr/>
              <p:nvPr/>
            </p:nvGrpSpPr>
            <p:grpSpPr>
              <a:xfrm>
                <a:off x="4992439" y="6150915"/>
                <a:ext cx="268139" cy="513446"/>
                <a:chOff x="4189009" y="6113670"/>
                <a:chExt cx="268139" cy="513446"/>
              </a:xfrm>
              <a:noFill/>
            </p:grpSpPr>
            <p:sp>
              <p:nvSpPr>
                <p:cNvPr id="624" name="Rectangle 623">
                  <a:extLst>
                    <a:ext uri="{FF2B5EF4-FFF2-40B4-BE49-F238E27FC236}">
                      <a16:creationId xmlns:a16="http://schemas.microsoft.com/office/drawing/2014/main" id="{9A7305D6-1888-0245-5562-8E5404B7DA8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3</a:t>
                  </a:r>
                </a:p>
              </p:txBody>
            </p:sp>
            <p:cxnSp>
              <p:nvCxnSpPr>
                <p:cNvPr id="625" name="Straight Connector 624">
                  <a:extLst>
                    <a:ext uri="{FF2B5EF4-FFF2-40B4-BE49-F238E27FC236}">
                      <a16:creationId xmlns:a16="http://schemas.microsoft.com/office/drawing/2014/main" id="{3305EEAD-7F33-B512-46EC-C8687B5C8F1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6" name="Group 625">
                <a:extLst>
                  <a:ext uri="{FF2B5EF4-FFF2-40B4-BE49-F238E27FC236}">
                    <a16:creationId xmlns:a16="http://schemas.microsoft.com/office/drawing/2014/main" id="{838EE107-3A46-D363-69D8-9F129D5CB1ED}"/>
                  </a:ext>
                </a:extLst>
              </p:cNvPr>
              <p:cNvGrpSpPr/>
              <p:nvPr/>
            </p:nvGrpSpPr>
            <p:grpSpPr>
              <a:xfrm>
                <a:off x="5260249" y="6150915"/>
                <a:ext cx="268139" cy="513446"/>
                <a:chOff x="4189009" y="6113670"/>
                <a:chExt cx="268139" cy="513446"/>
              </a:xfrm>
              <a:noFill/>
            </p:grpSpPr>
            <p:sp>
              <p:nvSpPr>
                <p:cNvPr id="627" name="Rectangle 626">
                  <a:extLst>
                    <a:ext uri="{FF2B5EF4-FFF2-40B4-BE49-F238E27FC236}">
                      <a16:creationId xmlns:a16="http://schemas.microsoft.com/office/drawing/2014/main" id="{0C27905C-3D15-E514-31C3-FB3CB118BEC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4</a:t>
                  </a:r>
                </a:p>
              </p:txBody>
            </p:sp>
            <p:cxnSp>
              <p:nvCxnSpPr>
                <p:cNvPr id="628" name="Straight Connector 627">
                  <a:extLst>
                    <a:ext uri="{FF2B5EF4-FFF2-40B4-BE49-F238E27FC236}">
                      <a16:creationId xmlns:a16="http://schemas.microsoft.com/office/drawing/2014/main" id="{67F7F671-C203-8CAF-4AB0-B83C7225484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9" name="Group 628">
                <a:extLst>
                  <a:ext uri="{FF2B5EF4-FFF2-40B4-BE49-F238E27FC236}">
                    <a16:creationId xmlns:a16="http://schemas.microsoft.com/office/drawing/2014/main" id="{C3FE3AB1-8DDF-D616-1F86-9D4DCB099722}"/>
                  </a:ext>
                </a:extLst>
              </p:cNvPr>
              <p:cNvGrpSpPr/>
              <p:nvPr/>
            </p:nvGrpSpPr>
            <p:grpSpPr>
              <a:xfrm>
                <a:off x="5528059" y="6150915"/>
                <a:ext cx="268139" cy="513446"/>
                <a:chOff x="4189009" y="6113670"/>
                <a:chExt cx="268139" cy="513446"/>
              </a:xfrm>
              <a:noFill/>
            </p:grpSpPr>
            <p:sp>
              <p:nvSpPr>
                <p:cNvPr id="630" name="Rectangle 629">
                  <a:extLst>
                    <a:ext uri="{FF2B5EF4-FFF2-40B4-BE49-F238E27FC236}">
                      <a16:creationId xmlns:a16="http://schemas.microsoft.com/office/drawing/2014/main" id="{260286A8-4520-9CE9-5DE5-320A11A4D3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5</a:t>
                  </a:r>
                </a:p>
              </p:txBody>
            </p:sp>
            <p:cxnSp>
              <p:nvCxnSpPr>
                <p:cNvPr id="631" name="Straight Connector 630">
                  <a:extLst>
                    <a:ext uri="{FF2B5EF4-FFF2-40B4-BE49-F238E27FC236}">
                      <a16:creationId xmlns:a16="http://schemas.microsoft.com/office/drawing/2014/main" id="{9C88F2D9-D40F-A64F-15DD-92B5653A385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2" name="Group 631">
                <a:extLst>
                  <a:ext uri="{FF2B5EF4-FFF2-40B4-BE49-F238E27FC236}">
                    <a16:creationId xmlns:a16="http://schemas.microsoft.com/office/drawing/2014/main" id="{2ED0DB6B-323F-DB1B-B8B4-4417734038D3}"/>
                  </a:ext>
                </a:extLst>
              </p:cNvPr>
              <p:cNvGrpSpPr/>
              <p:nvPr/>
            </p:nvGrpSpPr>
            <p:grpSpPr>
              <a:xfrm>
                <a:off x="5795869" y="6150915"/>
                <a:ext cx="268139" cy="513446"/>
                <a:chOff x="4189009" y="6113670"/>
                <a:chExt cx="268139" cy="513446"/>
              </a:xfrm>
              <a:noFill/>
            </p:grpSpPr>
            <p:sp>
              <p:nvSpPr>
                <p:cNvPr id="633" name="Rectangle 632">
                  <a:extLst>
                    <a:ext uri="{FF2B5EF4-FFF2-40B4-BE49-F238E27FC236}">
                      <a16:creationId xmlns:a16="http://schemas.microsoft.com/office/drawing/2014/main" id="{F8A0DB38-F106-8A0A-2ECA-54C8F6191D35}"/>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6</a:t>
                  </a:r>
                </a:p>
              </p:txBody>
            </p:sp>
            <p:cxnSp>
              <p:nvCxnSpPr>
                <p:cNvPr id="634" name="Straight Connector 633">
                  <a:extLst>
                    <a:ext uri="{FF2B5EF4-FFF2-40B4-BE49-F238E27FC236}">
                      <a16:creationId xmlns:a16="http://schemas.microsoft.com/office/drawing/2014/main" id="{E69E60A1-356B-37FF-D470-903D65EFF44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5" name="Group 634">
                <a:extLst>
                  <a:ext uri="{FF2B5EF4-FFF2-40B4-BE49-F238E27FC236}">
                    <a16:creationId xmlns:a16="http://schemas.microsoft.com/office/drawing/2014/main" id="{2A39D244-7371-B852-6A6F-883D1DB72248}"/>
                  </a:ext>
                </a:extLst>
              </p:cNvPr>
              <p:cNvGrpSpPr/>
              <p:nvPr/>
            </p:nvGrpSpPr>
            <p:grpSpPr>
              <a:xfrm>
                <a:off x="6063677" y="6150915"/>
                <a:ext cx="268139" cy="513446"/>
                <a:chOff x="4189009" y="6113670"/>
                <a:chExt cx="268139" cy="513446"/>
              </a:xfrm>
              <a:noFill/>
            </p:grpSpPr>
            <p:sp>
              <p:nvSpPr>
                <p:cNvPr id="636" name="Rectangle 635">
                  <a:extLst>
                    <a:ext uri="{FF2B5EF4-FFF2-40B4-BE49-F238E27FC236}">
                      <a16:creationId xmlns:a16="http://schemas.microsoft.com/office/drawing/2014/main" id="{CEA3A8DB-AF1D-BF09-6839-0716150BB1D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7</a:t>
                  </a:r>
                </a:p>
              </p:txBody>
            </p:sp>
            <p:cxnSp>
              <p:nvCxnSpPr>
                <p:cNvPr id="637" name="Straight Connector 636">
                  <a:extLst>
                    <a:ext uri="{FF2B5EF4-FFF2-40B4-BE49-F238E27FC236}">
                      <a16:creationId xmlns:a16="http://schemas.microsoft.com/office/drawing/2014/main" id="{5DAA8A40-2B0A-3333-5A8C-B307D5B22F6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41" name="Straight Connector 640">
                <a:extLst>
                  <a:ext uri="{FF2B5EF4-FFF2-40B4-BE49-F238E27FC236}">
                    <a16:creationId xmlns:a16="http://schemas.microsoft.com/office/drawing/2014/main" id="{67B53DCB-381D-B830-3E12-AEEAD849CC0C}"/>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B3B5499A-E64F-1CCF-F084-E76AF616BA4E}"/>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5" name="Straight Connector 644">
                <a:extLst>
                  <a:ext uri="{FF2B5EF4-FFF2-40B4-BE49-F238E27FC236}">
                    <a16:creationId xmlns:a16="http://schemas.microsoft.com/office/drawing/2014/main" id="{B6426F35-01FB-79CF-80CF-BA759854023C}"/>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7" name="Straight Connector 646">
                <a:extLst>
                  <a:ext uri="{FF2B5EF4-FFF2-40B4-BE49-F238E27FC236}">
                    <a16:creationId xmlns:a16="http://schemas.microsoft.com/office/drawing/2014/main" id="{D0E2DC8D-2C07-0577-3002-9D120758DF11}"/>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23D8C91F-8DE4-397D-AEEC-66D55ED6CC8E}"/>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1" name="Straight Connector 650">
                <a:extLst>
                  <a:ext uri="{FF2B5EF4-FFF2-40B4-BE49-F238E27FC236}">
                    <a16:creationId xmlns:a16="http://schemas.microsoft.com/office/drawing/2014/main" id="{1CC3B5EC-FE33-0B45-D772-76298816DD47}"/>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3" name="Straight Connector 652">
                <a:extLst>
                  <a:ext uri="{FF2B5EF4-FFF2-40B4-BE49-F238E27FC236}">
                    <a16:creationId xmlns:a16="http://schemas.microsoft.com/office/drawing/2014/main" id="{014CE12B-4FFF-8BE4-8F1E-8E45C6EF88DF}"/>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35A98E5C-780E-ABBE-30A6-F2C12838A9CB}"/>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56" name="Rectangle 655">
                <a:extLst>
                  <a:ext uri="{FF2B5EF4-FFF2-40B4-BE49-F238E27FC236}">
                    <a16:creationId xmlns:a16="http://schemas.microsoft.com/office/drawing/2014/main" id="{11433632-CE17-D32A-083A-5C0103B3B32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Bit-Precision</a:t>
                </a:r>
              </a:p>
            </p:txBody>
          </p:sp>
          <p:sp>
            <p:nvSpPr>
              <p:cNvPr id="657" name="Rectangle 656">
                <a:extLst>
                  <a:ext uri="{FF2B5EF4-FFF2-40B4-BE49-F238E27FC236}">
                    <a16:creationId xmlns:a16="http://schemas.microsoft.com/office/drawing/2014/main" id="{71C69F49-35D4-1CF9-4F1F-AE1D1412BE77}"/>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Latency</a:t>
                </a:r>
              </a:p>
            </p:txBody>
          </p:sp>
          <p:cxnSp>
            <p:nvCxnSpPr>
              <p:cNvPr id="663" name="Straight Connector 662">
                <a:extLst>
                  <a:ext uri="{FF2B5EF4-FFF2-40B4-BE49-F238E27FC236}">
                    <a16:creationId xmlns:a16="http://schemas.microsoft.com/office/drawing/2014/main" id="{439EB261-4DD5-EB1A-B29B-071E29CBED27}"/>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2C85C4B9-4D85-91F3-A7D7-BE50543C7628}"/>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7B3C1A45-5DC5-E24C-2B5A-A00D3F3D1EBB}"/>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B04DA355-AA8A-05DF-AC3C-CE6C80228FA6}"/>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7" name="Straight Connector 666">
                <a:extLst>
                  <a:ext uri="{FF2B5EF4-FFF2-40B4-BE49-F238E27FC236}">
                    <a16:creationId xmlns:a16="http://schemas.microsoft.com/office/drawing/2014/main" id="{B3BFA8E6-25B8-E62A-70CC-E41ACE81E55C}"/>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8" name="Straight Connector 667">
                <a:extLst>
                  <a:ext uri="{FF2B5EF4-FFF2-40B4-BE49-F238E27FC236}">
                    <a16:creationId xmlns:a16="http://schemas.microsoft.com/office/drawing/2014/main" id="{39F2526E-9E7A-ED38-3432-3888FB3D3E7D}"/>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A5682C75-1090-EDD4-92BF-FCF8B5ADDA23}"/>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AF8C8A7-F75A-4A7C-3940-BD54E7E90FC5}"/>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688" name="Group 687">
                <a:extLst>
                  <a:ext uri="{FF2B5EF4-FFF2-40B4-BE49-F238E27FC236}">
                    <a16:creationId xmlns:a16="http://schemas.microsoft.com/office/drawing/2014/main" id="{9C194386-B56A-9F3B-B470-1EA5B8E80505}"/>
                  </a:ext>
                </a:extLst>
              </p:cNvPr>
              <p:cNvGrpSpPr/>
              <p:nvPr/>
            </p:nvGrpSpPr>
            <p:grpSpPr>
              <a:xfrm>
                <a:off x="4317336" y="4790131"/>
                <a:ext cx="1876809" cy="1360783"/>
                <a:chOff x="4317336" y="4733925"/>
                <a:chExt cx="1876809" cy="1416990"/>
              </a:xfrm>
            </p:grpSpPr>
            <p:cxnSp>
              <p:nvCxnSpPr>
                <p:cNvPr id="671" name="Straight Connector 670">
                  <a:extLst>
                    <a:ext uri="{FF2B5EF4-FFF2-40B4-BE49-F238E27FC236}">
                      <a16:creationId xmlns:a16="http://schemas.microsoft.com/office/drawing/2014/main" id="{C1018BC5-19B7-C8E4-6754-E08DCAFA5D9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756A0EF1-77B3-964F-1074-A28A8B49C5F4}"/>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36A6DC26-90B6-C71D-3F14-9792825D3415}"/>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A628D611-1639-B3A9-5CDB-026E861C966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6AC68AAE-2174-1A32-3F3B-D7C59F7DC382}"/>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0" name="Straight Connector 679">
                  <a:extLst>
                    <a:ext uri="{FF2B5EF4-FFF2-40B4-BE49-F238E27FC236}">
                      <a16:creationId xmlns:a16="http://schemas.microsoft.com/office/drawing/2014/main" id="{58610461-04D2-9143-EEF4-85159304A866}"/>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3133E4B4-53A4-6D06-0FFE-AE66B7CF721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0B2A503C-A371-739A-6E2D-D00DA6D2C61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690" name="Group 689">
              <a:extLst>
                <a:ext uri="{FF2B5EF4-FFF2-40B4-BE49-F238E27FC236}">
                  <a16:creationId xmlns:a16="http://schemas.microsoft.com/office/drawing/2014/main" id="{2764FF4E-EF58-D3CD-22A7-6A9B4D2CD60B}"/>
                </a:ext>
              </a:extLst>
            </p:cNvPr>
            <p:cNvGrpSpPr/>
            <p:nvPr/>
          </p:nvGrpSpPr>
          <p:grpSpPr>
            <a:xfrm>
              <a:off x="6162409" y="4414280"/>
              <a:ext cx="2720782" cy="2273567"/>
              <a:chOff x="3717655" y="4615565"/>
              <a:chExt cx="2720782" cy="2273567"/>
            </a:xfrm>
          </p:grpSpPr>
          <p:grpSp>
            <p:nvGrpSpPr>
              <p:cNvPr id="691" name="Group 690">
                <a:extLst>
                  <a:ext uri="{FF2B5EF4-FFF2-40B4-BE49-F238E27FC236}">
                    <a16:creationId xmlns:a16="http://schemas.microsoft.com/office/drawing/2014/main" id="{B84619A2-F4A5-1A8E-673D-7468B5F1B6F9}"/>
                  </a:ext>
                </a:extLst>
              </p:cNvPr>
              <p:cNvGrpSpPr/>
              <p:nvPr/>
            </p:nvGrpSpPr>
            <p:grpSpPr>
              <a:xfrm>
                <a:off x="4189010" y="4615566"/>
                <a:ext cx="2249427" cy="1554480"/>
                <a:chOff x="4218432" y="4492238"/>
                <a:chExt cx="2249427" cy="1554480"/>
              </a:xfrm>
            </p:grpSpPr>
            <p:cxnSp>
              <p:nvCxnSpPr>
                <p:cNvPr id="743" name="Straight Arrow Connector 742">
                  <a:extLst>
                    <a:ext uri="{FF2B5EF4-FFF2-40B4-BE49-F238E27FC236}">
                      <a16:creationId xmlns:a16="http://schemas.microsoft.com/office/drawing/2014/main" id="{3DA769C2-2C1F-25EE-D581-C27A636306D5}"/>
                    </a:ext>
                  </a:extLst>
                </p:cNvPr>
                <p:cNvCxnSpPr>
                  <a:cxnSpLocks/>
                </p:cNvCxnSpPr>
                <p:nvPr/>
              </p:nvCxnSpPr>
              <p:spPr>
                <a:xfrm flipV="1">
                  <a:off x="4230878"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44" name="Straight Arrow Connector 743">
                  <a:extLst>
                    <a:ext uri="{FF2B5EF4-FFF2-40B4-BE49-F238E27FC236}">
                      <a16:creationId xmlns:a16="http://schemas.microsoft.com/office/drawing/2014/main" id="{817BADD8-7FF3-AD8A-E502-3DFC2B3F5086}"/>
                    </a:ext>
                  </a:extLst>
                </p:cNvPr>
                <p:cNvCxnSpPr>
                  <a:cxnSpLocks/>
                </p:cNvCxnSpPr>
                <p:nvPr/>
              </p:nvCxnSpPr>
              <p:spPr>
                <a:xfrm>
                  <a:off x="4218432"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E602C8B4-B97B-F2CF-51C0-6AF16D2817AC}"/>
                  </a:ext>
                </a:extLst>
              </p:cNvPr>
              <p:cNvGrpSpPr/>
              <p:nvPr/>
            </p:nvGrpSpPr>
            <p:grpSpPr>
              <a:xfrm>
                <a:off x="4189009" y="6150915"/>
                <a:ext cx="268139" cy="513446"/>
                <a:chOff x="4189009" y="6113670"/>
                <a:chExt cx="268139" cy="513446"/>
              </a:xfrm>
              <a:noFill/>
            </p:grpSpPr>
            <p:sp>
              <p:nvSpPr>
                <p:cNvPr id="741" name="Rectangle 740">
                  <a:extLst>
                    <a:ext uri="{FF2B5EF4-FFF2-40B4-BE49-F238E27FC236}">
                      <a16:creationId xmlns:a16="http://schemas.microsoft.com/office/drawing/2014/main" id="{BBE6F490-5D1C-D403-C2E0-B29290D3F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0</a:t>
                  </a:r>
                </a:p>
              </p:txBody>
            </p:sp>
            <p:cxnSp>
              <p:nvCxnSpPr>
                <p:cNvPr id="742" name="Straight Connector 741">
                  <a:extLst>
                    <a:ext uri="{FF2B5EF4-FFF2-40B4-BE49-F238E27FC236}">
                      <a16:creationId xmlns:a16="http://schemas.microsoft.com/office/drawing/2014/main" id="{F26DDC9E-03A4-EDB9-9DA1-16E1DB4C7BE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3" name="Group 692">
                <a:extLst>
                  <a:ext uri="{FF2B5EF4-FFF2-40B4-BE49-F238E27FC236}">
                    <a16:creationId xmlns:a16="http://schemas.microsoft.com/office/drawing/2014/main" id="{CD3B0899-0FBD-BF4E-8696-DDCF6C731F40}"/>
                  </a:ext>
                </a:extLst>
              </p:cNvPr>
              <p:cNvGrpSpPr/>
              <p:nvPr/>
            </p:nvGrpSpPr>
            <p:grpSpPr>
              <a:xfrm>
                <a:off x="4456819" y="6150915"/>
                <a:ext cx="268139" cy="513446"/>
                <a:chOff x="4189009" y="6113670"/>
                <a:chExt cx="268139" cy="513446"/>
              </a:xfrm>
              <a:noFill/>
            </p:grpSpPr>
            <p:sp>
              <p:nvSpPr>
                <p:cNvPr id="739" name="Rectangle 738">
                  <a:extLst>
                    <a:ext uri="{FF2B5EF4-FFF2-40B4-BE49-F238E27FC236}">
                      <a16:creationId xmlns:a16="http://schemas.microsoft.com/office/drawing/2014/main" id="{F96D9859-17AD-D9E6-0776-866BA8BB81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1</a:t>
                  </a:r>
                </a:p>
              </p:txBody>
            </p:sp>
            <p:cxnSp>
              <p:nvCxnSpPr>
                <p:cNvPr id="740" name="Straight Connector 739">
                  <a:extLst>
                    <a:ext uri="{FF2B5EF4-FFF2-40B4-BE49-F238E27FC236}">
                      <a16:creationId xmlns:a16="http://schemas.microsoft.com/office/drawing/2014/main" id="{07B374D2-88A5-68FD-C3C7-B5CA83E0430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4" name="Group 693">
                <a:extLst>
                  <a:ext uri="{FF2B5EF4-FFF2-40B4-BE49-F238E27FC236}">
                    <a16:creationId xmlns:a16="http://schemas.microsoft.com/office/drawing/2014/main" id="{E0516CC6-1D47-CBF9-156F-7D8DB002FF58}"/>
                  </a:ext>
                </a:extLst>
              </p:cNvPr>
              <p:cNvGrpSpPr/>
              <p:nvPr/>
            </p:nvGrpSpPr>
            <p:grpSpPr>
              <a:xfrm>
                <a:off x="4724629" y="6150915"/>
                <a:ext cx="268139" cy="513446"/>
                <a:chOff x="4189009" y="6113670"/>
                <a:chExt cx="268139" cy="513446"/>
              </a:xfrm>
              <a:noFill/>
            </p:grpSpPr>
            <p:sp>
              <p:nvSpPr>
                <p:cNvPr id="737" name="Rectangle 736">
                  <a:extLst>
                    <a:ext uri="{FF2B5EF4-FFF2-40B4-BE49-F238E27FC236}">
                      <a16:creationId xmlns:a16="http://schemas.microsoft.com/office/drawing/2014/main" id="{2FAD3491-7FCF-CAB5-FC03-A3BFDF4F1EB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2</a:t>
                  </a:r>
                </a:p>
              </p:txBody>
            </p:sp>
            <p:cxnSp>
              <p:nvCxnSpPr>
                <p:cNvPr id="738" name="Straight Connector 737">
                  <a:extLst>
                    <a:ext uri="{FF2B5EF4-FFF2-40B4-BE49-F238E27FC236}">
                      <a16:creationId xmlns:a16="http://schemas.microsoft.com/office/drawing/2014/main" id="{0BA42362-F157-C8FA-640F-CA369EBDAE1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5" name="Group 694">
                <a:extLst>
                  <a:ext uri="{FF2B5EF4-FFF2-40B4-BE49-F238E27FC236}">
                    <a16:creationId xmlns:a16="http://schemas.microsoft.com/office/drawing/2014/main" id="{787DAF52-A74B-7D21-057A-AA5E0444FD47}"/>
                  </a:ext>
                </a:extLst>
              </p:cNvPr>
              <p:cNvGrpSpPr/>
              <p:nvPr/>
            </p:nvGrpSpPr>
            <p:grpSpPr>
              <a:xfrm>
                <a:off x="4992439" y="6150915"/>
                <a:ext cx="268139" cy="513446"/>
                <a:chOff x="4189009" y="6113670"/>
                <a:chExt cx="268139" cy="513446"/>
              </a:xfrm>
              <a:noFill/>
            </p:grpSpPr>
            <p:sp>
              <p:nvSpPr>
                <p:cNvPr id="735" name="Rectangle 734">
                  <a:extLst>
                    <a:ext uri="{FF2B5EF4-FFF2-40B4-BE49-F238E27FC236}">
                      <a16:creationId xmlns:a16="http://schemas.microsoft.com/office/drawing/2014/main" id="{66ADDB16-25F1-25DD-49B4-5250E438FE7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3</a:t>
                  </a:r>
                </a:p>
              </p:txBody>
            </p:sp>
            <p:cxnSp>
              <p:nvCxnSpPr>
                <p:cNvPr id="736" name="Straight Connector 735">
                  <a:extLst>
                    <a:ext uri="{FF2B5EF4-FFF2-40B4-BE49-F238E27FC236}">
                      <a16:creationId xmlns:a16="http://schemas.microsoft.com/office/drawing/2014/main" id="{B4059F60-FDF5-65D6-FB20-E6A2A319D26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6" name="Group 695">
                <a:extLst>
                  <a:ext uri="{FF2B5EF4-FFF2-40B4-BE49-F238E27FC236}">
                    <a16:creationId xmlns:a16="http://schemas.microsoft.com/office/drawing/2014/main" id="{0B623794-F9FE-3D34-76BA-A213B3640C74}"/>
                  </a:ext>
                </a:extLst>
              </p:cNvPr>
              <p:cNvGrpSpPr/>
              <p:nvPr/>
            </p:nvGrpSpPr>
            <p:grpSpPr>
              <a:xfrm>
                <a:off x="5260249" y="6150915"/>
                <a:ext cx="268139" cy="513446"/>
                <a:chOff x="4189009" y="6113670"/>
                <a:chExt cx="268139" cy="513446"/>
              </a:xfrm>
              <a:noFill/>
            </p:grpSpPr>
            <p:sp>
              <p:nvSpPr>
                <p:cNvPr id="733" name="Rectangle 732">
                  <a:extLst>
                    <a:ext uri="{FF2B5EF4-FFF2-40B4-BE49-F238E27FC236}">
                      <a16:creationId xmlns:a16="http://schemas.microsoft.com/office/drawing/2014/main" id="{3DC7102B-FFD2-BF68-59E9-2EB9B834B72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4</a:t>
                  </a:r>
                </a:p>
              </p:txBody>
            </p:sp>
            <p:cxnSp>
              <p:nvCxnSpPr>
                <p:cNvPr id="734" name="Straight Connector 733">
                  <a:extLst>
                    <a:ext uri="{FF2B5EF4-FFF2-40B4-BE49-F238E27FC236}">
                      <a16:creationId xmlns:a16="http://schemas.microsoft.com/office/drawing/2014/main" id="{6FD31B8D-A46B-AF94-2CC4-B195957D3A3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7" name="Group 696">
                <a:extLst>
                  <a:ext uri="{FF2B5EF4-FFF2-40B4-BE49-F238E27FC236}">
                    <a16:creationId xmlns:a16="http://schemas.microsoft.com/office/drawing/2014/main" id="{98B6E931-439B-57E2-2726-70CDD02ABA8F}"/>
                  </a:ext>
                </a:extLst>
              </p:cNvPr>
              <p:cNvGrpSpPr/>
              <p:nvPr/>
            </p:nvGrpSpPr>
            <p:grpSpPr>
              <a:xfrm>
                <a:off x="5528059" y="6150915"/>
                <a:ext cx="268139" cy="513446"/>
                <a:chOff x="4189009" y="6113670"/>
                <a:chExt cx="268139" cy="513446"/>
              </a:xfrm>
              <a:noFill/>
            </p:grpSpPr>
            <p:sp>
              <p:nvSpPr>
                <p:cNvPr id="731" name="Rectangle 730">
                  <a:extLst>
                    <a:ext uri="{FF2B5EF4-FFF2-40B4-BE49-F238E27FC236}">
                      <a16:creationId xmlns:a16="http://schemas.microsoft.com/office/drawing/2014/main" id="{01DDE7AE-9B7F-8AE3-B89C-A7A417B91DC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5</a:t>
                  </a:r>
                </a:p>
              </p:txBody>
            </p:sp>
            <p:cxnSp>
              <p:nvCxnSpPr>
                <p:cNvPr id="732" name="Straight Connector 731">
                  <a:extLst>
                    <a:ext uri="{FF2B5EF4-FFF2-40B4-BE49-F238E27FC236}">
                      <a16:creationId xmlns:a16="http://schemas.microsoft.com/office/drawing/2014/main" id="{7FCF43D4-5EEC-37B3-6248-D1A8773D46AB}"/>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8" name="Group 697">
                <a:extLst>
                  <a:ext uri="{FF2B5EF4-FFF2-40B4-BE49-F238E27FC236}">
                    <a16:creationId xmlns:a16="http://schemas.microsoft.com/office/drawing/2014/main" id="{1E0F03D7-7B01-AD75-00A8-4D7BE944115B}"/>
                  </a:ext>
                </a:extLst>
              </p:cNvPr>
              <p:cNvGrpSpPr/>
              <p:nvPr/>
            </p:nvGrpSpPr>
            <p:grpSpPr>
              <a:xfrm>
                <a:off x="5795869" y="6150915"/>
                <a:ext cx="268139" cy="513446"/>
                <a:chOff x="4189009" y="6113670"/>
                <a:chExt cx="268139" cy="513446"/>
              </a:xfrm>
              <a:noFill/>
            </p:grpSpPr>
            <p:sp>
              <p:nvSpPr>
                <p:cNvPr id="729" name="Rectangle 728">
                  <a:extLst>
                    <a:ext uri="{FF2B5EF4-FFF2-40B4-BE49-F238E27FC236}">
                      <a16:creationId xmlns:a16="http://schemas.microsoft.com/office/drawing/2014/main" id="{A0D44990-8DFC-8755-49B8-B442B950B7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6</a:t>
                  </a:r>
                </a:p>
              </p:txBody>
            </p:sp>
            <p:cxnSp>
              <p:nvCxnSpPr>
                <p:cNvPr id="730" name="Straight Connector 729">
                  <a:extLst>
                    <a:ext uri="{FF2B5EF4-FFF2-40B4-BE49-F238E27FC236}">
                      <a16:creationId xmlns:a16="http://schemas.microsoft.com/office/drawing/2014/main" id="{A82D7A3C-044B-878A-552D-0D95F95D3246}"/>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9" name="Group 698">
                <a:extLst>
                  <a:ext uri="{FF2B5EF4-FFF2-40B4-BE49-F238E27FC236}">
                    <a16:creationId xmlns:a16="http://schemas.microsoft.com/office/drawing/2014/main" id="{8FC978D0-C19D-F730-E68D-7E99186BB0C8}"/>
                  </a:ext>
                </a:extLst>
              </p:cNvPr>
              <p:cNvGrpSpPr/>
              <p:nvPr/>
            </p:nvGrpSpPr>
            <p:grpSpPr>
              <a:xfrm>
                <a:off x="6063677" y="6150915"/>
                <a:ext cx="268139" cy="513446"/>
                <a:chOff x="4189009" y="6113670"/>
                <a:chExt cx="268139" cy="513446"/>
              </a:xfrm>
              <a:noFill/>
            </p:grpSpPr>
            <p:sp>
              <p:nvSpPr>
                <p:cNvPr id="727" name="Rectangle 726">
                  <a:extLst>
                    <a:ext uri="{FF2B5EF4-FFF2-40B4-BE49-F238E27FC236}">
                      <a16:creationId xmlns:a16="http://schemas.microsoft.com/office/drawing/2014/main" id="{8C94CC76-F7E8-907F-F980-D591152F422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7</a:t>
                  </a:r>
                </a:p>
              </p:txBody>
            </p:sp>
            <p:cxnSp>
              <p:nvCxnSpPr>
                <p:cNvPr id="728" name="Straight Connector 727">
                  <a:extLst>
                    <a:ext uri="{FF2B5EF4-FFF2-40B4-BE49-F238E27FC236}">
                      <a16:creationId xmlns:a16="http://schemas.microsoft.com/office/drawing/2014/main" id="{D7F96D94-6013-3967-E2D0-B1AE860F90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00" name="Straight Connector 699">
                <a:extLst>
                  <a:ext uri="{FF2B5EF4-FFF2-40B4-BE49-F238E27FC236}">
                    <a16:creationId xmlns:a16="http://schemas.microsoft.com/office/drawing/2014/main" id="{A2659D29-0FDA-D825-3F59-219AB01BF63C}"/>
                  </a:ext>
                </a:extLst>
              </p:cNvPr>
              <p:cNvCxnSpPr>
                <a:cxnSpLocks/>
              </p:cNvCxnSpPr>
              <p:nvPr/>
            </p:nvCxnSpPr>
            <p:spPr>
              <a:xfrm rot="5400000" flipV="1">
                <a:off x="4148483"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a:extLst>
                  <a:ext uri="{FF2B5EF4-FFF2-40B4-BE49-F238E27FC236}">
                    <a16:creationId xmlns:a16="http://schemas.microsoft.com/office/drawing/2014/main" id="{47432813-E79D-A330-64B7-C1AC2FC43B9D}"/>
                  </a:ext>
                </a:extLst>
              </p:cNvPr>
              <p:cNvCxnSpPr>
                <a:cxnSpLocks/>
              </p:cNvCxnSpPr>
              <p:nvPr/>
            </p:nvCxnSpPr>
            <p:spPr>
              <a:xfrm rot="5400000" flipV="1">
                <a:off x="4148483"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7349F909-C512-8CF6-1F78-8F18C6396FA2}"/>
                  </a:ext>
                </a:extLst>
              </p:cNvPr>
              <p:cNvCxnSpPr>
                <a:cxnSpLocks/>
              </p:cNvCxnSpPr>
              <p:nvPr/>
            </p:nvCxnSpPr>
            <p:spPr>
              <a:xfrm rot="5400000" flipV="1">
                <a:off x="4148483"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a:extLst>
                  <a:ext uri="{FF2B5EF4-FFF2-40B4-BE49-F238E27FC236}">
                    <a16:creationId xmlns:a16="http://schemas.microsoft.com/office/drawing/2014/main" id="{79C0C00A-22F6-55FE-0FFA-6CBE5430F1F8}"/>
                  </a:ext>
                </a:extLst>
              </p:cNvPr>
              <p:cNvCxnSpPr>
                <a:cxnSpLocks/>
              </p:cNvCxnSpPr>
              <p:nvPr/>
            </p:nvCxnSpPr>
            <p:spPr>
              <a:xfrm rot="5400000" flipV="1">
                <a:off x="4148483"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A41FDED2-0831-DC5C-9F34-2ED5402BE836}"/>
                  </a:ext>
                </a:extLst>
              </p:cNvPr>
              <p:cNvCxnSpPr>
                <a:cxnSpLocks/>
              </p:cNvCxnSpPr>
              <p:nvPr/>
            </p:nvCxnSpPr>
            <p:spPr>
              <a:xfrm rot="5400000" flipV="1">
                <a:off x="4148483"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286D665F-FF0E-0BFC-5CBD-07ABC2A04636}"/>
                  </a:ext>
                </a:extLst>
              </p:cNvPr>
              <p:cNvCxnSpPr>
                <a:cxnSpLocks/>
              </p:cNvCxnSpPr>
              <p:nvPr/>
            </p:nvCxnSpPr>
            <p:spPr>
              <a:xfrm rot="5400000" flipV="1">
                <a:off x="4148483"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CE018DB4-5460-E2B2-186B-D513421D1E4F}"/>
                  </a:ext>
                </a:extLst>
              </p:cNvPr>
              <p:cNvCxnSpPr>
                <a:cxnSpLocks/>
              </p:cNvCxnSpPr>
              <p:nvPr/>
            </p:nvCxnSpPr>
            <p:spPr>
              <a:xfrm rot="5400000" flipV="1">
                <a:off x="4148483"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37DB6FBF-450D-DBAC-0BD7-B84ECA2EFF02}"/>
                  </a:ext>
                </a:extLst>
              </p:cNvPr>
              <p:cNvCxnSpPr>
                <a:cxnSpLocks/>
              </p:cNvCxnSpPr>
              <p:nvPr/>
            </p:nvCxnSpPr>
            <p:spPr>
              <a:xfrm rot="5400000" flipV="1">
                <a:off x="4148483"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08" name="Rectangle 707">
                <a:extLst>
                  <a:ext uri="{FF2B5EF4-FFF2-40B4-BE49-F238E27FC236}">
                    <a16:creationId xmlns:a16="http://schemas.microsoft.com/office/drawing/2014/main" id="{DF958C84-069C-08EA-EB45-0101A06431A3}"/>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Bit-Precision</a:t>
                </a:r>
              </a:p>
            </p:txBody>
          </p:sp>
          <p:sp>
            <p:nvSpPr>
              <p:cNvPr id="709" name="Rectangle 708">
                <a:extLst>
                  <a:ext uri="{FF2B5EF4-FFF2-40B4-BE49-F238E27FC236}">
                    <a16:creationId xmlns:a16="http://schemas.microsoft.com/office/drawing/2014/main" id="{10977D70-A002-757E-AA11-CE61F97D636D}"/>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Energy</a:t>
                </a:r>
              </a:p>
            </p:txBody>
          </p:sp>
          <p:cxnSp>
            <p:nvCxnSpPr>
              <p:cNvPr id="710" name="Straight Connector 709">
                <a:extLst>
                  <a:ext uri="{FF2B5EF4-FFF2-40B4-BE49-F238E27FC236}">
                    <a16:creationId xmlns:a16="http://schemas.microsoft.com/office/drawing/2014/main" id="{F1EDB6E8-92A5-3255-5B34-68DA4FDF9E3E}"/>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33A3DF41-3512-E360-5633-9E764617D16D}"/>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55194CC9-8C36-D6CD-21D8-D339F5E82F7A}"/>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28DBE861-8640-67EA-85EC-3260DB3F4020}"/>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a:extLst>
                  <a:ext uri="{FF2B5EF4-FFF2-40B4-BE49-F238E27FC236}">
                    <a16:creationId xmlns:a16="http://schemas.microsoft.com/office/drawing/2014/main" id="{4C6704D0-8C61-CEFA-E439-B2748C239DE7}"/>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a:extLst>
                  <a:ext uri="{FF2B5EF4-FFF2-40B4-BE49-F238E27FC236}">
                    <a16:creationId xmlns:a16="http://schemas.microsoft.com/office/drawing/2014/main" id="{69109E17-40F5-12A7-1EB4-3A63601F22C6}"/>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a:extLst>
                  <a:ext uri="{FF2B5EF4-FFF2-40B4-BE49-F238E27FC236}">
                    <a16:creationId xmlns:a16="http://schemas.microsoft.com/office/drawing/2014/main" id="{CCD51CE6-99B0-C847-3C40-439D28CF2EA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a:extLst>
                  <a:ext uri="{FF2B5EF4-FFF2-40B4-BE49-F238E27FC236}">
                    <a16:creationId xmlns:a16="http://schemas.microsoft.com/office/drawing/2014/main" id="{CC95D11C-214F-6357-6249-A937913FC4F9}"/>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718" name="Group 717">
                <a:extLst>
                  <a:ext uri="{FF2B5EF4-FFF2-40B4-BE49-F238E27FC236}">
                    <a16:creationId xmlns:a16="http://schemas.microsoft.com/office/drawing/2014/main" id="{88286879-ABD9-EBB4-5322-1F3328D0A8ED}"/>
                  </a:ext>
                </a:extLst>
              </p:cNvPr>
              <p:cNvGrpSpPr/>
              <p:nvPr/>
            </p:nvGrpSpPr>
            <p:grpSpPr>
              <a:xfrm>
                <a:off x="4317336" y="4790131"/>
                <a:ext cx="1876809" cy="1360783"/>
                <a:chOff x="4317336" y="4733925"/>
                <a:chExt cx="1876809" cy="1416990"/>
              </a:xfrm>
            </p:grpSpPr>
            <p:cxnSp>
              <p:nvCxnSpPr>
                <p:cNvPr id="719" name="Straight Connector 718">
                  <a:extLst>
                    <a:ext uri="{FF2B5EF4-FFF2-40B4-BE49-F238E27FC236}">
                      <a16:creationId xmlns:a16="http://schemas.microsoft.com/office/drawing/2014/main" id="{D1E77318-709F-BA6D-8125-B1B674421172}"/>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7B0AE5E3-750C-3475-914B-72C194D22F5C}"/>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1" name="Straight Connector 720">
                  <a:extLst>
                    <a:ext uri="{FF2B5EF4-FFF2-40B4-BE49-F238E27FC236}">
                      <a16:creationId xmlns:a16="http://schemas.microsoft.com/office/drawing/2014/main" id="{497F2F22-DC4F-25EE-5333-7792A597DD04}"/>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a:extLst>
                    <a:ext uri="{FF2B5EF4-FFF2-40B4-BE49-F238E27FC236}">
                      <a16:creationId xmlns:a16="http://schemas.microsoft.com/office/drawing/2014/main" id="{C2FA1206-F135-E9D0-F3B7-5CB81B962D8D}"/>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a:extLst>
                    <a:ext uri="{FF2B5EF4-FFF2-40B4-BE49-F238E27FC236}">
                      <a16:creationId xmlns:a16="http://schemas.microsoft.com/office/drawing/2014/main" id="{B5ADC192-C2EA-078C-FF03-EE6CF1DC980B}"/>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a:extLst>
                    <a:ext uri="{FF2B5EF4-FFF2-40B4-BE49-F238E27FC236}">
                      <a16:creationId xmlns:a16="http://schemas.microsoft.com/office/drawing/2014/main" id="{A3BE27FD-502B-3DA5-4856-7B2A1B1DD723}"/>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7D9AA5B1-87E8-58FF-039A-40B0327DDCDE}"/>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5A904DDD-81ED-0AD3-F527-6EEFC3E5B93D}"/>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cxnSp>
          <p:nvCxnSpPr>
            <p:cNvPr id="477" name="Straight Connector 476">
              <a:extLst>
                <a:ext uri="{FF2B5EF4-FFF2-40B4-BE49-F238E27FC236}">
                  <a16:creationId xmlns:a16="http://schemas.microsoft.com/office/drawing/2014/main" id="{27C95BCF-642F-8DCC-D647-5FB84866844B}"/>
                </a:ext>
              </a:extLst>
            </p:cNvPr>
            <p:cNvCxnSpPr>
              <a:cxnSpLocks/>
            </p:cNvCxnSpPr>
            <p:nvPr/>
          </p:nvCxnSpPr>
          <p:spPr>
            <a:xfrm flipV="1">
              <a:off x="3977633" y="5496315"/>
              <a:ext cx="663387" cy="456094"/>
            </a:xfrm>
            <a:prstGeom prst="line">
              <a:avLst/>
            </a:prstGeom>
            <a:ln w="57150">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243A1ACD-2C80-E073-0B5A-A8120A026F66}"/>
                </a:ext>
              </a:extLst>
            </p:cNvPr>
            <p:cNvCxnSpPr>
              <a:cxnSpLocks/>
            </p:cNvCxnSpPr>
            <p:nvPr/>
          </p:nvCxnSpPr>
          <p:spPr>
            <a:xfrm flipV="1">
              <a:off x="6654278" y="5499944"/>
              <a:ext cx="663563" cy="456348"/>
            </a:xfrm>
            <a:prstGeom prst="line">
              <a:avLst/>
            </a:prstGeom>
            <a:ln w="57150">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40384168-4FBE-9928-B4A3-DE8FEA758F54}"/>
                </a:ext>
              </a:extLst>
            </p:cNvPr>
            <p:cNvCxnSpPr>
              <a:cxnSpLocks/>
            </p:cNvCxnSpPr>
            <p:nvPr/>
          </p:nvCxnSpPr>
          <p:spPr>
            <a:xfrm flipV="1">
              <a:off x="7312898" y="4607050"/>
              <a:ext cx="1325185" cy="892894"/>
            </a:xfrm>
            <a:prstGeom prst="line">
              <a:avLst/>
            </a:prstGeom>
            <a:ln w="571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FA05918D-82F0-8041-D989-538C2073760A}"/>
                </a:ext>
              </a:extLst>
            </p:cNvPr>
            <p:cNvCxnSpPr>
              <a:cxnSpLocks/>
            </p:cNvCxnSpPr>
            <p:nvPr/>
          </p:nvCxnSpPr>
          <p:spPr>
            <a:xfrm flipV="1">
              <a:off x="4641020" y="4588846"/>
              <a:ext cx="1331348" cy="907469"/>
            </a:xfrm>
            <a:prstGeom prst="line">
              <a:avLst/>
            </a:prstGeom>
            <a:ln w="5715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620009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81"/>
                                        </p:tgtEl>
                                        <p:attrNameLst>
                                          <p:attrName>style.visibility</p:attrName>
                                        </p:attrNameLst>
                                      </p:cBhvr>
                                      <p:to>
                                        <p:strVal val="visible"/>
                                      </p:to>
                                    </p:set>
                                    <p:animEffect transition="in" filter="fade">
                                      <p:cBhvr>
                                        <p:cTn id="7" dur="500"/>
                                        <p:tgtEl>
                                          <p:spTgt spid="381"/>
                                        </p:tgtEl>
                                      </p:cBhvr>
                                    </p:animEffect>
                                  </p:childTnLst>
                                </p:cTn>
                              </p:par>
                              <p:par>
                                <p:cTn id="8" presetID="22" presetClass="entr" presetSubtype="8" fill="hold" nodeType="withEffect">
                                  <p:stCondLst>
                                    <p:cond delay="0"/>
                                  </p:stCondLst>
                                  <p:childTnLst>
                                    <p:set>
                                      <p:cBhvr>
                                        <p:cTn id="9" dur="1" fill="hold">
                                          <p:stCondLst>
                                            <p:cond delay="0"/>
                                          </p:stCondLst>
                                        </p:cTn>
                                        <p:tgtEl>
                                          <p:spTgt spid="388"/>
                                        </p:tgtEl>
                                        <p:attrNameLst>
                                          <p:attrName>style.visibility</p:attrName>
                                        </p:attrNameLst>
                                      </p:cBhvr>
                                      <p:to>
                                        <p:strVal val="visible"/>
                                      </p:to>
                                    </p:set>
                                    <p:animEffect transition="in" filter="wipe(left)">
                                      <p:cBhvr>
                                        <p:cTn id="10" dur="500"/>
                                        <p:tgtEl>
                                          <p:spTgt spid="388"/>
                                        </p:tgtEl>
                                      </p:cBhvr>
                                    </p:animEffect>
                                  </p:childTnLst>
                                </p:cTn>
                              </p:par>
                              <p:par>
                                <p:cTn id="11" presetID="22" presetClass="entr" presetSubtype="1" fill="hold" nodeType="withEffect">
                                  <p:stCondLst>
                                    <p:cond delay="0"/>
                                  </p:stCondLst>
                                  <p:childTnLst>
                                    <p:set>
                                      <p:cBhvr>
                                        <p:cTn id="12" dur="1" fill="hold">
                                          <p:stCondLst>
                                            <p:cond delay="0"/>
                                          </p:stCondLst>
                                        </p:cTn>
                                        <p:tgtEl>
                                          <p:spTgt spid="389"/>
                                        </p:tgtEl>
                                        <p:attrNameLst>
                                          <p:attrName>style.visibility</p:attrName>
                                        </p:attrNameLst>
                                      </p:cBhvr>
                                      <p:to>
                                        <p:strVal val="visible"/>
                                      </p:to>
                                    </p:set>
                                    <p:animEffect transition="in" filter="wipe(up)">
                                      <p:cBhvr>
                                        <p:cTn id="13" dur="500"/>
                                        <p:tgtEl>
                                          <p:spTgt spid="389"/>
                                        </p:tgtEl>
                                      </p:cBhvr>
                                    </p:animEffect>
                                  </p:childTnLst>
                                </p:cTn>
                              </p:par>
                              <p:par>
                                <p:cTn id="14" presetID="22" presetClass="entr" presetSubtype="8" fill="hold" nodeType="withEffect">
                                  <p:stCondLst>
                                    <p:cond delay="0"/>
                                  </p:stCondLst>
                                  <p:childTnLst>
                                    <p:set>
                                      <p:cBhvr>
                                        <p:cTn id="15" dur="1" fill="hold">
                                          <p:stCondLst>
                                            <p:cond delay="0"/>
                                          </p:stCondLst>
                                        </p:cTn>
                                        <p:tgtEl>
                                          <p:spTgt spid="479"/>
                                        </p:tgtEl>
                                        <p:attrNameLst>
                                          <p:attrName>style.visibility</p:attrName>
                                        </p:attrNameLst>
                                      </p:cBhvr>
                                      <p:to>
                                        <p:strVal val="visible"/>
                                      </p:to>
                                    </p:set>
                                    <p:animEffect transition="in" filter="wipe(left)">
                                      <p:cBhvr>
                                        <p:cTn id="16" dur="500"/>
                                        <p:tgtEl>
                                          <p:spTgt spid="479"/>
                                        </p:tgtEl>
                                      </p:cBhvr>
                                    </p:animEffect>
                                  </p:childTnLst>
                                </p:cTn>
                              </p:par>
                              <p:par>
                                <p:cTn id="17" presetID="22" presetClass="entr" presetSubtype="8" fill="hold" nodeType="withEffect">
                                  <p:stCondLst>
                                    <p:cond delay="0"/>
                                  </p:stCondLst>
                                  <p:childTnLst>
                                    <p:set>
                                      <p:cBhvr>
                                        <p:cTn id="18" dur="1" fill="hold">
                                          <p:stCondLst>
                                            <p:cond delay="0"/>
                                          </p:stCondLst>
                                        </p:cTn>
                                        <p:tgtEl>
                                          <p:spTgt spid="511"/>
                                        </p:tgtEl>
                                        <p:attrNameLst>
                                          <p:attrName>style.visibility</p:attrName>
                                        </p:attrNameLst>
                                      </p:cBhvr>
                                      <p:to>
                                        <p:strVal val="visible"/>
                                      </p:to>
                                    </p:set>
                                    <p:animEffect transition="in" filter="wipe(left)">
                                      <p:cBhvr>
                                        <p:cTn id="19" dur="500"/>
                                        <p:tgtEl>
                                          <p:spTgt spid="511"/>
                                        </p:tgtEl>
                                      </p:cBhvr>
                                    </p:animEffect>
                                  </p:childTnLst>
                                </p:cTn>
                              </p:par>
                              <p:par>
                                <p:cTn id="20" presetID="22" presetClass="entr" presetSubtype="8" fill="hold" nodeType="withEffect">
                                  <p:stCondLst>
                                    <p:cond delay="0"/>
                                  </p:stCondLst>
                                  <p:childTnLst>
                                    <p:set>
                                      <p:cBhvr>
                                        <p:cTn id="21" dur="1" fill="hold">
                                          <p:stCondLst>
                                            <p:cond delay="0"/>
                                          </p:stCondLst>
                                        </p:cTn>
                                        <p:tgtEl>
                                          <p:spTgt spid="447"/>
                                        </p:tgtEl>
                                        <p:attrNameLst>
                                          <p:attrName>style.visibility</p:attrName>
                                        </p:attrNameLst>
                                      </p:cBhvr>
                                      <p:to>
                                        <p:strVal val="visible"/>
                                      </p:to>
                                    </p:set>
                                    <p:animEffect transition="in" filter="wipe(left)">
                                      <p:cBhvr>
                                        <p:cTn id="22" dur="500"/>
                                        <p:tgtEl>
                                          <p:spTgt spid="447"/>
                                        </p:tgtEl>
                                      </p:cBhvr>
                                    </p:animEffect>
                                  </p:childTnLst>
                                </p:cTn>
                              </p:par>
                              <p:par>
                                <p:cTn id="23" presetID="22" presetClass="entr" presetSubtype="8" fill="hold" nodeType="withEffect">
                                  <p:stCondLst>
                                    <p:cond delay="0"/>
                                  </p:stCondLst>
                                  <p:childTnLst>
                                    <p:set>
                                      <p:cBhvr>
                                        <p:cTn id="24" dur="1" fill="hold">
                                          <p:stCondLst>
                                            <p:cond delay="0"/>
                                          </p:stCondLst>
                                        </p:cTn>
                                        <p:tgtEl>
                                          <p:spTgt spid="543"/>
                                        </p:tgtEl>
                                        <p:attrNameLst>
                                          <p:attrName>style.visibility</p:attrName>
                                        </p:attrNameLst>
                                      </p:cBhvr>
                                      <p:to>
                                        <p:strVal val="visible"/>
                                      </p:to>
                                    </p:set>
                                    <p:animEffect transition="in" filter="wipe(left)">
                                      <p:cBhvr>
                                        <p:cTn id="25" dur="500"/>
                                        <p:tgtEl>
                                          <p:spTgt spid="543"/>
                                        </p:tgtEl>
                                      </p:cBhvr>
                                    </p:animEffect>
                                  </p:childTnLst>
                                </p:cTn>
                              </p:par>
                              <p:par>
                                <p:cTn id="26" presetID="10" presetClass="entr" presetSubtype="0" fill="hold" nodeType="withEffect">
                                  <p:stCondLst>
                                    <p:cond delay="0"/>
                                  </p:stCondLst>
                                  <p:childTnLst>
                                    <p:set>
                                      <p:cBhvr>
                                        <p:cTn id="27" dur="1" fill="hold">
                                          <p:stCondLst>
                                            <p:cond delay="0"/>
                                          </p:stCondLst>
                                        </p:cTn>
                                        <p:tgtEl>
                                          <p:spTgt spid="455"/>
                                        </p:tgtEl>
                                        <p:attrNameLst>
                                          <p:attrName>style.visibility</p:attrName>
                                        </p:attrNameLst>
                                      </p:cBhvr>
                                      <p:to>
                                        <p:strVal val="visible"/>
                                      </p:to>
                                    </p:set>
                                    <p:animEffect transition="in" filter="fade">
                                      <p:cBhvr>
                                        <p:cTn id="28" dur="500"/>
                                        <p:tgtEl>
                                          <p:spTgt spid="455"/>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457"/>
                                        </p:tgtEl>
                                        <p:attrNameLst>
                                          <p:attrName>style.visibility</p:attrName>
                                        </p:attrNameLst>
                                      </p:cBhvr>
                                      <p:to>
                                        <p:strVal val="visible"/>
                                      </p:to>
                                    </p:set>
                                    <p:animEffect transition="in" filter="fade">
                                      <p:cBhvr>
                                        <p:cTn id="33" dur="500"/>
                                        <p:tgtEl>
                                          <p:spTgt spid="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Rigid and Static Data Representation (II)</a:t>
            </a:r>
          </a:p>
        </p:txBody>
      </p:sp>
      <p:sp>
        <p:nvSpPr>
          <p:cNvPr id="2" name="Rectangle 1">
            <a:extLst>
              <a:ext uri="{FF2B5EF4-FFF2-40B4-BE49-F238E27FC236}">
                <a16:creationId xmlns:a16="http://schemas.microsoft.com/office/drawing/2014/main" id="{3320F8F4-278A-38FE-E093-83761E630E1A}"/>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A7FC7"/>
                </a:solidFill>
                <a:effectLst/>
                <a:uLnTx/>
                <a:uFillTx/>
                <a:latin typeface="Avenir Next" panose="020B0503020202020204" pitchFamily="34" charset="0"/>
                <a:ea typeface="+mn-ea"/>
                <a:cs typeface="+mn-cs"/>
              </a:rPr>
              <a:t>Application Analysis: </a:t>
            </a:r>
            <a:b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quantify the amount </a:t>
            </a:r>
            <a:r>
              <a:rPr kumimoji="0" lang="en-US" sz="2200" b="1" i="0" u="none" strike="noStrike" kern="1200" cap="none" spc="0" normalizeH="0" baseline="0" noProof="0" dirty="0">
                <a:ln>
                  <a:noFill/>
                </a:ln>
                <a:solidFill>
                  <a:srgbClr val="1D82C5"/>
                </a:solidFill>
                <a:effectLst/>
                <a:uLnTx/>
                <a:uFillTx/>
                <a:latin typeface="Avenir Next" panose="020B0503020202020204" pitchFamily="34" charset="0"/>
                <a:ea typeface="+mn-ea"/>
                <a:cs typeface="+mn-cs"/>
              </a:rPr>
              <a:t>required bit-precision</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real applications</a:t>
            </a:r>
          </a:p>
        </p:txBody>
      </p:sp>
      <p:sp>
        <p:nvSpPr>
          <p:cNvPr id="11" name="pl6">
            <a:extLst>
              <a:ext uri="{FF2B5EF4-FFF2-40B4-BE49-F238E27FC236}">
                <a16:creationId xmlns:a16="http://schemas.microsoft.com/office/drawing/2014/main" id="{5487BBF9-DE8C-04C1-FB31-6F82B7DCDF87}"/>
              </a:ext>
            </a:extLst>
          </p:cNvPr>
          <p:cNvSpPr/>
          <p:nvPr/>
        </p:nvSpPr>
        <p:spPr>
          <a:xfrm>
            <a:off x="862682" y="4593452"/>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 name="pl7">
            <a:extLst>
              <a:ext uri="{FF2B5EF4-FFF2-40B4-BE49-F238E27FC236}">
                <a16:creationId xmlns:a16="http://schemas.microsoft.com/office/drawing/2014/main" id="{8A831FA0-D784-A2B5-5A4C-BD2A71CF8D54}"/>
              </a:ext>
            </a:extLst>
          </p:cNvPr>
          <p:cNvSpPr/>
          <p:nvPr/>
        </p:nvSpPr>
        <p:spPr>
          <a:xfrm>
            <a:off x="862682" y="3968874"/>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3" name="pl8">
            <a:extLst>
              <a:ext uri="{FF2B5EF4-FFF2-40B4-BE49-F238E27FC236}">
                <a16:creationId xmlns:a16="http://schemas.microsoft.com/office/drawing/2014/main" id="{5A7FA3DB-B191-5CEF-7236-51CF0F188D1B}"/>
              </a:ext>
            </a:extLst>
          </p:cNvPr>
          <p:cNvSpPr/>
          <p:nvPr/>
        </p:nvSpPr>
        <p:spPr>
          <a:xfrm>
            <a:off x="862682" y="3344297"/>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4" name="pl9">
            <a:extLst>
              <a:ext uri="{FF2B5EF4-FFF2-40B4-BE49-F238E27FC236}">
                <a16:creationId xmlns:a16="http://schemas.microsoft.com/office/drawing/2014/main" id="{11B70755-A56B-FC39-6975-E0FA771BCEAE}"/>
              </a:ext>
            </a:extLst>
          </p:cNvPr>
          <p:cNvSpPr/>
          <p:nvPr/>
        </p:nvSpPr>
        <p:spPr>
          <a:xfrm>
            <a:off x="862682" y="2719718"/>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5" name="pl10">
            <a:extLst>
              <a:ext uri="{FF2B5EF4-FFF2-40B4-BE49-F238E27FC236}">
                <a16:creationId xmlns:a16="http://schemas.microsoft.com/office/drawing/2014/main" id="{9DFBDA7B-FC39-BE6B-3CF8-AA5F45B76DFF}"/>
              </a:ext>
            </a:extLst>
          </p:cNvPr>
          <p:cNvSpPr/>
          <p:nvPr/>
        </p:nvSpPr>
        <p:spPr>
          <a:xfrm>
            <a:off x="862682" y="4905742"/>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6" name="pl11">
            <a:extLst>
              <a:ext uri="{FF2B5EF4-FFF2-40B4-BE49-F238E27FC236}">
                <a16:creationId xmlns:a16="http://schemas.microsoft.com/office/drawing/2014/main" id="{5C467747-4608-22BC-63A6-0565362A9253}"/>
              </a:ext>
            </a:extLst>
          </p:cNvPr>
          <p:cNvSpPr/>
          <p:nvPr/>
        </p:nvSpPr>
        <p:spPr>
          <a:xfrm>
            <a:off x="862682" y="4281164"/>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7" name="pl12">
            <a:extLst>
              <a:ext uri="{FF2B5EF4-FFF2-40B4-BE49-F238E27FC236}">
                <a16:creationId xmlns:a16="http://schemas.microsoft.com/office/drawing/2014/main" id="{0AA02E45-B7D1-C305-19A1-CC9FFB31E423}"/>
              </a:ext>
            </a:extLst>
          </p:cNvPr>
          <p:cNvSpPr/>
          <p:nvPr/>
        </p:nvSpPr>
        <p:spPr>
          <a:xfrm>
            <a:off x="862682" y="3656585"/>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8" name="pl13">
            <a:extLst>
              <a:ext uri="{FF2B5EF4-FFF2-40B4-BE49-F238E27FC236}">
                <a16:creationId xmlns:a16="http://schemas.microsoft.com/office/drawing/2014/main" id="{B01EC4B1-8879-B65B-78BF-DCD742806436}"/>
              </a:ext>
            </a:extLst>
          </p:cNvPr>
          <p:cNvSpPr/>
          <p:nvPr/>
        </p:nvSpPr>
        <p:spPr>
          <a:xfrm>
            <a:off x="862682" y="3032007"/>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9" name="pl14">
            <a:extLst>
              <a:ext uri="{FF2B5EF4-FFF2-40B4-BE49-F238E27FC236}">
                <a16:creationId xmlns:a16="http://schemas.microsoft.com/office/drawing/2014/main" id="{CF0E9A49-7E1C-5FD8-0B61-CF99379B2525}"/>
              </a:ext>
            </a:extLst>
          </p:cNvPr>
          <p:cNvSpPr/>
          <p:nvPr/>
        </p:nvSpPr>
        <p:spPr>
          <a:xfrm>
            <a:off x="862682" y="2407429"/>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6" name="pl31">
            <a:extLst>
              <a:ext uri="{FF2B5EF4-FFF2-40B4-BE49-F238E27FC236}">
                <a16:creationId xmlns:a16="http://schemas.microsoft.com/office/drawing/2014/main" id="{E60946E3-9BC4-78CA-5A02-B7D4DB33BDD6}"/>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7" name="pl52">
            <a:extLst>
              <a:ext uri="{FF2B5EF4-FFF2-40B4-BE49-F238E27FC236}">
                <a16:creationId xmlns:a16="http://schemas.microsoft.com/office/drawing/2014/main" id="{041FAEFD-F84E-4291-A461-D3F5C69B2D83}"/>
              </a:ext>
            </a:extLst>
          </p:cNvPr>
          <p:cNvSpPr/>
          <p:nvPr/>
        </p:nvSpPr>
        <p:spPr>
          <a:xfrm>
            <a:off x="1255433"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6" name="Group 5">
            <a:extLst>
              <a:ext uri="{FF2B5EF4-FFF2-40B4-BE49-F238E27FC236}">
                <a16:creationId xmlns:a16="http://schemas.microsoft.com/office/drawing/2014/main" id="{641C67DB-BFDA-7138-B154-E28444A3C846}"/>
              </a:ext>
            </a:extLst>
          </p:cNvPr>
          <p:cNvGrpSpPr/>
          <p:nvPr/>
        </p:nvGrpSpPr>
        <p:grpSpPr>
          <a:xfrm>
            <a:off x="1713642" y="3110079"/>
            <a:ext cx="392751" cy="1795663"/>
            <a:chOff x="1713642" y="3234771"/>
            <a:chExt cx="392751" cy="1795663"/>
          </a:xfrm>
        </p:grpSpPr>
        <p:grpSp>
          <p:nvGrpSpPr>
            <p:cNvPr id="5" name="Group 4">
              <a:extLst>
                <a:ext uri="{FF2B5EF4-FFF2-40B4-BE49-F238E27FC236}">
                  <a16:creationId xmlns:a16="http://schemas.microsoft.com/office/drawing/2014/main" id="{C1D6C682-F48A-C37A-0ED7-80892A0F61FB}"/>
                </a:ext>
              </a:extLst>
            </p:cNvPr>
            <p:cNvGrpSpPr/>
            <p:nvPr/>
          </p:nvGrpSpPr>
          <p:grpSpPr>
            <a:xfrm>
              <a:off x="1713642" y="3234771"/>
              <a:ext cx="392751" cy="1795663"/>
              <a:chOff x="1713642" y="3234771"/>
              <a:chExt cx="392751" cy="1795663"/>
            </a:xfrm>
          </p:grpSpPr>
          <p:sp>
            <p:nvSpPr>
              <p:cNvPr id="24" name="pl19">
                <a:extLst>
                  <a:ext uri="{FF2B5EF4-FFF2-40B4-BE49-F238E27FC236}">
                    <a16:creationId xmlns:a16="http://schemas.microsoft.com/office/drawing/2014/main" id="{F3158FF9-B23E-4243-39F0-E185EE6C4422}"/>
                  </a:ext>
                </a:extLst>
              </p:cNvPr>
              <p:cNvSpPr/>
              <p:nvPr/>
            </p:nvSpPr>
            <p:spPr>
              <a:xfrm>
                <a:off x="1910018" y="3234771"/>
                <a:ext cx="0" cy="1795661"/>
              </a:xfrm>
              <a:custGeom>
                <a:avLst/>
                <a:gdLst/>
                <a:ahLst/>
                <a:cxnLst/>
                <a:rect l="0" t="0" r="0" b="0"/>
                <a:pathLst>
                  <a:path h="2645394">
                    <a:moveTo>
                      <a:pt x="0" y="0"/>
                    </a:moveTo>
                    <a:lnTo>
                      <a:pt x="0" y="2645394"/>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3" name="Group 2">
                <a:extLst>
                  <a:ext uri="{FF2B5EF4-FFF2-40B4-BE49-F238E27FC236}">
                    <a16:creationId xmlns:a16="http://schemas.microsoft.com/office/drawing/2014/main" id="{CE35746E-6D9E-1B69-3E50-941861C7FFF6}"/>
                  </a:ext>
                </a:extLst>
              </p:cNvPr>
              <p:cNvGrpSpPr/>
              <p:nvPr/>
            </p:nvGrpSpPr>
            <p:grpSpPr>
              <a:xfrm>
                <a:off x="1713642" y="3234771"/>
                <a:ext cx="392751" cy="1795663"/>
                <a:chOff x="1713642" y="3234771"/>
                <a:chExt cx="392751" cy="1795663"/>
              </a:xfrm>
            </p:grpSpPr>
            <p:sp>
              <p:nvSpPr>
                <p:cNvPr id="23" name="pl18">
                  <a:extLst>
                    <a:ext uri="{FF2B5EF4-FFF2-40B4-BE49-F238E27FC236}">
                      <a16:creationId xmlns:a16="http://schemas.microsoft.com/office/drawing/2014/main" id="{6813F2A8-FD32-10EF-7C34-C724BB94A330}"/>
                    </a:ext>
                  </a:extLst>
                </p:cNvPr>
                <p:cNvSpPr/>
                <p:nvPr/>
              </p:nvSpPr>
              <p:spPr>
                <a:xfrm>
                  <a:off x="1713642" y="3234771"/>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5" name="pl20">
                  <a:extLst>
                    <a:ext uri="{FF2B5EF4-FFF2-40B4-BE49-F238E27FC236}">
                      <a16:creationId xmlns:a16="http://schemas.microsoft.com/office/drawing/2014/main" id="{479B90D4-FB82-0A20-BD6F-BF0AF6F66971}"/>
                    </a:ext>
                  </a:extLst>
                </p:cNvPr>
                <p:cNvSpPr/>
                <p:nvPr/>
              </p:nvSpPr>
              <p:spPr>
                <a:xfrm>
                  <a:off x="1713642" y="503043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0" name="pl55">
                  <a:extLst>
                    <a:ext uri="{FF2B5EF4-FFF2-40B4-BE49-F238E27FC236}">
                      <a16:creationId xmlns:a16="http://schemas.microsoft.com/office/drawing/2014/main" id="{166C572F-A84D-2B10-634C-33CB3A7D08F0}"/>
                    </a:ext>
                  </a:extLst>
                </p:cNvPr>
                <p:cNvSpPr/>
                <p:nvPr/>
              </p:nvSpPr>
              <p:spPr>
                <a:xfrm>
                  <a:off x="1910018" y="3234771"/>
                  <a:ext cx="0" cy="702650"/>
                </a:xfrm>
                <a:custGeom>
                  <a:avLst/>
                  <a:gdLst/>
                  <a:ahLst/>
                  <a:cxnLst/>
                  <a:rect l="0" t="0" r="0" b="0"/>
                  <a:pathLst>
                    <a:path h="1035154">
                      <a:moveTo>
                        <a:pt x="0" y="1035154"/>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1" name="pl56">
                  <a:extLst>
                    <a:ext uri="{FF2B5EF4-FFF2-40B4-BE49-F238E27FC236}">
                      <a16:creationId xmlns:a16="http://schemas.microsoft.com/office/drawing/2014/main" id="{4CA862FF-5CF8-7A82-C069-B9FA5C8417EE}"/>
                    </a:ext>
                  </a:extLst>
                </p:cNvPr>
                <p:cNvSpPr/>
                <p:nvPr/>
              </p:nvSpPr>
              <p:spPr>
                <a:xfrm>
                  <a:off x="1910018" y="4483928"/>
                  <a:ext cx="0" cy="546506"/>
                </a:xfrm>
                <a:custGeom>
                  <a:avLst/>
                  <a:gdLst/>
                  <a:ahLst/>
                  <a:cxnLst/>
                  <a:rect l="0" t="0" r="0" b="0"/>
                  <a:pathLst>
                    <a:path h="805120">
                      <a:moveTo>
                        <a:pt x="0" y="0"/>
                      </a:moveTo>
                      <a:lnTo>
                        <a:pt x="0" y="80512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2" name="pg57">
                  <a:extLst>
                    <a:ext uri="{FF2B5EF4-FFF2-40B4-BE49-F238E27FC236}">
                      <a16:creationId xmlns:a16="http://schemas.microsoft.com/office/drawing/2014/main" id="{8F3B88A2-F8FF-073F-7533-F86B14E8F225}"/>
                    </a:ext>
                  </a:extLst>
                </p:cNvPr>
                <p:cNvSpPr/>
                <p:nvPr/>
              </p:nvSpPr>
              <p:spPr>
                <a:xfrm>
                  <a:off x="1713642" y="3937422"/>
                  <a:ext cx="392751" cy="546506"/>
                </a:xfrm>
                <a:custGeom>
                  <a:avLst/>
                  <a:gdLst/>
                  <a:ahLst/>
                  <a:cxnLst/>
                  <a:rect l="0" t="0" r="0" b="0"/>
                  <a:pathLst>
                    <a:path w="372080" h="805120">
                      <a:moveTo>
                        <a:pt x="0" y="0"/>
                      </a:moveTo>
                      <a:lnTo>
                        <a:pt x="0" y="805120"/>
                      </a:lnTo>
                      <a:lnTo>
                        <a:pt x="372080" y="80512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grpSp>
        </p:grpSp>
        <p:sp>
          <p:nvSpPr>
            <p:cNvPr id="63" name="pl58">
              <a:extLst>
                <a:ext uri="{FF2B5EF4-FFF2-40B4-BE49-F238E27FC236}">
                  <a16:creationId xmlns:a16="http://schemas.microsoft.com/office/drawing/2014/main" id="{3F468E12-6DD5-FCC2-59B1-DC0BC0CE1851}"/>
                </a:ext>
              </a:extLst>
            </p:cNvPr>
            <p:cNvSpPr/>
            <p:nvPr/>
          </p:nvSpPr>
          <p:spPr>
            <a:xfrm>
              <a:off x="1713642" y="4249711"/>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grpSp>
      <p:sp>
        <p:nvSpPr>
          <p:cNvPr id="65" name="pl60">
            <a:extLst>
              <a:ext uri="{FF2B5EF4-FFF2-40B4-BE49-F238E27FC236}">
                <a16:creationId xmlns:a16="http://schemas.microsoft.com/office/drawing/2014/main" id="{95B327FE-6ACC-D920-8581-40EA30C9482F}"/>
              </a:ext>
            </a:extLst>
          </p:cNvPr>
          <p:cNvSpPr/>
          <p:nvPr/>
        </p:nvSpPr>
        <p:spPr>
          <a:xfrm>
            <a:off x="256460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9" name="pl64">
            <a:extLst>
              <a:ext uri="{FF2B5EF4-FFF2-40B4-BE49-F238E27FC236}">
                <a16:creationId xmlns:a16="http://schemas.microsoft.com/office/drawing/2014/main" id="{A27A6DB6-9ACD-4C96-5727-8B0F5C083449}"/>
              </a:ext>
            </a:extLst>
          </p:cNvPr>
          <p:cNvSpPr/>
          <p:nvPr/>
        </p:nvSpPr>
        <p:spPr>
          <a:xfrm>
            <a:off x="3219188"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3" name="pl68">
            <a:extLst>
              <a:ext uri="{FF2B5EF4-FFF2-40B4-BE49-F238E27FC236}">
                <a16:creationId xmlns:a16="http://schemas.microsoft.com/office/drawing/2014/main" id="{B1360394-FA59-CD8F-92FF-D73DC51FA618}"/>
              </a:ext>
            </a:extLst>
          </p:cNvPr>
          <p:cNvSpPr/>
          <p:nvPr/>
        </p:nvSpPr>
        <p:spPr>
          <a:xfrm>
            <a:off x="387377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6" name="pl71">
            <a:extLst>
              <a:ext uri="{FF2B5EF4-FFF2-40B4-BE49-F238E27FC236}">
                <a16:creationId xmlns:a16="http://schemas.microsoft.com/office/drawing/2014/main" id="{8BFF09A2-B620-8DEB-7FBB-BC847D33F82F}"/>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7" name="pl72">
            <a:extLst>
              <a:ext uri="{FF2B5EF4-FFF2-40B4-BE49-F238E27FC236}">
                <a16:creationId xmlns:a16="http://schemas.microsoft.com/office/drawing/2014/main" id="{AB94C4A4-6849-07F8-0BC4-E59C977E6C1E}"/>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1" name="pl76">
            <a:extLst>
              <a:ext uri="{FF2B5EF4-FFF2-40B4-BE49-F238E27FC236}">
                <a16:creationId xmlns:a16="http://schemas.microsoft.com/office/drawing/2014/main" id="{26A11A16-AF44-1376-8679-1E807B7277EC}"/>
              </a:ext>
            </a:extLst>
          </p:cNvPr>
          <p:cNvSpPr/>
          <p:nvPr/>
        </p:nvSpPr>
        <p:spPr>
          <a:xfrm>
            <a:off x="518294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5" name="pl80">
            <a:extLst>
              <a:ext uri="{FF2B5EF4-FFF2-40B4-BE49-F238E27FC236}">
                <a16:creationId xmlns:a16="http://schemas.microsoft.com/office/drawing/2014/main" id="{94A9CBE2-C218-5182-79E4-9B4D1E8F09AC}"/>
              </a:ext>
            </a:extLst>
          </p:cNvPr>
          <p:cNvSpPr/>
          <p:nvPr/>
        </p:nvSpPr>
        <p:spPr>
          <a:xfrm>
            <a:off x="5837530"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04" name="rc99">
            <a:extLst>
              <a:ext uri="{FF2B5EF4-FFF2-40B4-BE49-F238E27FC236}">
                <a16:creationId xmlns:a16="http://schemas.microsoft.com/office/drawing/2014/main" id="{629ECC19-F407-1590-383E-A4FFE7B0F73C}"/>
              </a:ext>
            </a:extLst>
          </p:cNvPr>
          <p:cNvSpPr/>
          <p:nvPr/>
        </p:nvSpPr>
        <p:spPr>
          <a:xfrm>
            <a:off x="862682" y="2282513"/>
            <a:ext cx="7985941" cy="2748143"/>
          </a:xfrm>
          <a:prstGeom prst="rect">
            <a:avLst/>
          </a:prstGeom>
          <a:ln w="12318" cap="rnd">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05" name="pl100">
            <a:extLst>
              <a:ext uri="{FF2B5EF4-FFF2-40B4-BE49-F238E27FC236}">
                <a16:creationId xmlns:a16="http://schemas.microsoft.com/office/drawing/2014/main" id="{19AC61BE-6ED6-E32C-3F89-FB6C8E99E6A9}"/>
              </a:ext>
            </a:extLst>
          </p:cNvPr>
          <p:cNvSpPr/>
          <p:nvPr/>
        </p:nvSpPr>
        <p:spPr>
          <a:xfrm>
            <a:off x="862682" y="2282513"/>
            <a:ext cx="0" cy="2748143"/>
          </a:xfrm>
          <a:custGeom>
            <a:avLst/>
            <a:gdLst/>
            <a:ahLst/>
            <a:cxnLst/>
            <a:rect l="0" t="0" r="0" b="0"/>
            <a:pathLst>
              <a:path h="4048604">
                <a:moveTo>
                  <a:pt x="0" y="4048604"/>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06" name="tx101">
            <a:extLst>
              <a:ext uri="{FF2B5EF4-FFF2-40B4-BE49-F238E27FC236}">
                <a16:creationId xmlns:a16="http://schemas.microsoft.com/office/drawing/2014/main" id="{A9146ED4-DC8E-0187-B763-24A789C2B049}"/>
              </a:ext>
            </a:extLst>
          </p:cNvPr>
          <p:cNvSpPr/>
          <p:nvPr/>
        </p:nvSpPr>
        <p:spPr>
          <a:xfrm>
            <a:off x="728027" y="4874740"/>
            <a:ext cx="74555" cy="61918"/>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a:ln>
                  <a:noFill/>
                </a:ln>
                <a:solidFill>
                  <a:srgbClr val="000000">
                    <a:alpha val="100000"/>
                  </a:srgbClr>
                </a:solidFill>
                <a:effectLst/>
                <a:uLnTx/>
                <a:uFillTx/>
                <a:latin typeface="Avenir Next" panose="020B0503020202020204" pitchFamily="34" charset="0"/>
                <a:ea typeface="+mn-ea"/>
                <a:cs typeface="Helvetica"/>
              </a:rPr>
              <a:t>0</a:t>
            </a:r>
          </a:p>
        </p:txBody>
      </p:sp>
      <p:sp>
        <p:nvSpPr>
          <p:cNvPr id="107" name="tx102">
            <a:extLst>
              <a:ext uri="{FF2B5EF4-FFF2-40B4-BE49-F238E27FC236}">
                <a16:creationId xmlns:a16="http://schemas.microsoft.com/office/drawing/2014/main" id="{BB993369-CF61-E812-8D59-9909E945EBF8}"/>
              </a:ext>
            </a:extLst>
          </p:cNvPr>
          <p:cNvSpPr/>
          <p:nvPr/>
        </p:nvSpPr>
        <p:spPr>
          <a:xfrm>
            <a:off x="728027" y="4249910"/>
            <a:ext cx="74555" cy="62171"/>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a:ln>
                  <a:noFill/>
                </a:ln>
                <a:solidFill>
                  <a:srgbClr val="000000">
                    <a:alpha val="100000"/>
                  </a:srgbClr>
                </a:solidFill>
                <a:effectLst/>
                <a:uLnTx/>
                <a:uFillTx/>
                <a:latin typeface="Avenir Next" panose="020B0503020202020204" pitchFamily="34" charset="0"/>
                <a:ea typeface="+mn-ea"/>
                <a:cs typeface="Helvetica"/>
              </a:rPr>
              <a:t>8</a:t>
            </a:r>
          </a:p>
        </p:txBody>
      </p:sp>
      <p:sp>
        <p:nvSpPr>
          <p:cNvPr id="108" name="tx103">
            <a:extLst>
              <a:ext uri="{FF2B5EF4-FFF2-40B4-BE49-F238E27FC236}">
                <a16:creationId xmlns:a16="http://schemas.microsoft.com/office/drawing/2014/main" id="{289310B5-DA4C-57C9-1F2C-38120C891557}"/>
              </a:ext>
            </a:extLst>
          </p:cNvPr>
          <p:cNvSpPr/>
          <p:nvPr/>
        </p:nvSpPr>
        <p:spPr>
          <a:xfrm>
            <a:off x="653471" y="3625416"/>
            <a:ext cx="149110" cy="62087"/>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a:ln>
                  <a:noFill/>
                </a:ln>
                <a:solidFill>
                  <a:srgbClr val="000000">
                    <a:alpha val="100000"/>
                  </a:srgbClr>
                </a:solidFill>
                <a:effectLst/>
                <a:uLnTx/>
                <a:uFillTx/>
                <a:latin typeface="Avenir Next" panose="020B0503020202020204" pitchFamily="34" charset="0"/>
                <a:ea typeface="+mn-ea"/>
                <a:cs typeface="Helvetica"/>
              </a:rPr>
              <a:t>16</a:t>
            </a:r>
          </a:p>
        </p:txBody>
      </p:sp>
      <p:sp>
        <p:nvSpPr>
          <p:cNvPr id="109" name="tx104">
            <a:extLst>
              <a:ext uri="{FF2B5EF4-FFF2-40B4-BE49-F238E27FC236}">
                <a16:creationId xmlns:a16="http://schemas.microsoft.com/office/drawing/2014/main" id="{D2CB325D-E9B5-3CDA-7C37-7FE69809F71E}"/>
              </a:ext>
            </a:extLst>
          </p:cNvPr>
          <p:cNvSpPr/>
          <p:nvPr/>
        </p:nvSpPr>
        <p:spPr>
          <a:xfrm>
            <a:off x="653471" y="3002437"/>
            <a:ext cx="149110" cy="60487"/>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24</a:t>
            </a:r>
          </a:p>
        </p:txBody>
      </p:sp>
      <p:sp>
        <p:nvSpPr>
          <p:cNvPr id="110" name="tx105">
            <a:extLst>
              <a:ext uri="{FF2B5EF4-FFF2-40B4-BE49-F238E27FC236}">
                <a16:creationId xmlns:a16="http://schemas.microsoft.com/office/drawing/2014/main" id="{E9C21F27-41D3-905D-9AB1-7FB8F4FDC869}"/>
              </a:ext>
            </a:extLst>
          </p:cNvPr>
          <p:cNvSpPr/>
          <p:nvPr/>
        </p:nvSpPr>
        <p:spPr>
          <a:xfrm>
            <a:off x="653471" y="2376217"/>
            <a:ext cx="149110" cy="62129"/>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a:ln>
                  <a:noFill/>
                </a:ln>
                <a:solidFill>
                  <a:srgbClr val="000000">
                    <a:alpha val="100000"/>
                  </a:srgbClr>
                </a:solidFill>
                <a:effectLst/>
                <a:uLnTx/>
                <a:uFillTx/>
                <a:latin typeface="Avenir Next" panose="020B0503020202020204" pitchFamily="34" charset="0"/>
                <a:ea typeface="+mn-ea"/>
                <a:cs typeface="Helvetica"/>
              </a:rPr>
              <a:t>32</a:t>
            </a:r>
          </a:p>
        </p:txBody>
      </p:sp>
      <p:sp>
        <p:nvSpPr>
          <p:cNvPr id="111" name="pl106">
            <a:extLst>
              <a:ext uri="{FF2B5EF4-FFF2-40B4-BE49-F238E27FC236}">
                <a16:creationId xmlns:a16="http://schemas.microsoft.com/office/drawing/2014/main" id="{786B481A-0595-3691-8D41-22921371D8C0}"/>
              </a:ext>
            </a:extLst>
          </p:cNvPr>
          <p:cNvSpPr/>
          <p:nvPr/>
        </p:nvSpPr>
        <p:spPr>
          <a:xfrm>
            <a:off x="829292" y="4905742"/>
            <a:ext cx="36576"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2" name="pl107">
            <a:extLst>
              <a:ext uri="{FF2B5EF4-FFF2-40B4-BE49-F238E27FC236}">
                <a16:creationId xmlns:a16="http://schemas.microsoft.com/office/drawing/2014/main" id="{40CDD37D-8F6C-AFE2-44A3-1F185A294996}"/>
              </a:ext>
            </a:extLst>
          </p:cNvPr>
          <p:cNvSpPr/>
          <p:nvPr/>
        </p:nvSpPr>
        <p:spPr>
          <a:xfrm>
            <a:off x="829292" y="4281164"/>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3" name="pl108">
            <a:extLst>
              <a:ext uri="{FF2B5EF4-FFF2-40B4-BE49-F238E27FC236}">
                <a16:creationId xmlns:a16="http://schemas.microsoft.com/office/drawing/2014/main" id="{5F141F2C-8504-D2D0-8CF3-65D5CBD104E2}"/>
              </a:ext>
            </a:extLst>
          </p:cNvPr>
          <p:cNvSpPr/>
          <p:nvPr/>
        </p:nvSpPr>
        <p:spPr>
          <a:xfrm>
            <a:off x="829292" y="3656585"/>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4" name="pl109">
            <a:extLst>
              <a:ext uri="{FF2B5EF4-FFF2-40B4-BE49-F238E27FC236}">
                <a16:creationId xmlns:a16="http://schemas.microsoft.com/office/drawing/2014/main" id="{CF5A5185-B3C3-DE04-5170-4A3B04CBD08A}"/>
              </a:ext>
            </a:extLst>
          </p:cNvPr>
          <p:cNvSpPr/>
          <p:nvPr/>
        </p:nvSpPr>
        <p:spPr>
          <a:xfrm>
            <a:off x="829292" y="3032007"/>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5" name="pl110">
            <a:extLst>
              <a:ext uri="{FF2B5EF4-FFF2-40B4-BE49-F238E27FC236}">
                <a16:creationId xmlns:a16="http://schemas.microsoft.com/office/drawing/2014/main" id="{F646F155-0A6E-9603-274F-9F23F4A27061}"/>
              </a:ext>
            </a:extLst>
          </p:cNvPr>
          <p:cNvSpPr/>
          <p:nvPr/>
        </p:nvSpPr>
        <p:spPr>
          <a:xfrm>
            <a:off x="829292" y="2407429"/>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6" name="pl111">
            <a:extLst>
              <a:ext uri="{FF2B5EF4-FFF2-40B4-BE49-F238E27FC236}">
                <a16:creationId xmlns:a16="http://schemas.microsoft.com/office/drawing/2014/main" id="{E1B3E5DE-C24C-91D1-B55C-9490EAFB193A}"/>
              </a:ext>
            </a:extLst>
          </p:cNvPr>
          <p:cNvSpPr/>
          <p:nvPr/>
        </p:nvSpPr>
        <p:spPr>
          <a:xfrm>
            <a:off x="862682" y="5030657"/>
            <a:ext cx="7985941" cy="0"/>
          </a:xfrm>
          <a:custGeom>
            <a:avLst/>
            <a:gdLst/>
            <a:ahLst/>
            <a:cxnLst/>
            <a:rect l="0" t="0" r="0" b="0"/>
            <a:pathLst>
              <a:path w="7565628">
                <a:moveTo>
                  <a:pt x="0" y="0"/>
                </a:moveTo>
                <a:lnTo>
                  <a:pt x="7565628"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7" name="pl112">
            <a:extLst>
              <a:ext uri="{FF2B5EF4-FFF2-40B4-BE49-F238E27FC236}">
                <a16:creationId xmlns:a16="http://schemas.microsoft.com/office/drawing/2014/main" id="{DE6AEB49-84AC-E110-C621-BF12675C5882}"/>
              </a:ext>
            </a:extLst>
          </p:cNvPr>
          <p:cNvSpPr/>
          <p:nvPr/>
        </p:nvSpPr>
        <p:spPr>
          <a:xfrm>
            <a:off x="1255433"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8" name="pl113">
            <a:extLst>
              <a:ext uri="{FF2B5EF4-FFF2-40B4-BE49-F238E27FC236}">
                <a16:creationId xmlns:a16="http://schemas.microsoft.com/office/drawing/2014/main" id="{4C5A4B6E-AAAF-C2D1-338A-35838633029B}"/>
              </a:ext>
            </a:extLst>
          </p:cNvPr>
          <p:cNvSpPr/>
          <p:nvPr/>
        </p:nvSpPr>
        <p:spPr>
          <a:xfrm>
            <a:off x="1910018"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9" name="pl114">
            <a:extLst>
              <a:ext uri="{FF2B5EF4-FFF2-40B4-BE49-F238E27FC236}">
                <a16:creationId xmlns:a16="http://schemas.microsoft.com/office/drawing/2014/main" id="{3971A2A3-451F-9139-2485-6597369934B5}"/>
              </a:ext>
            </a:extLst>
          </p:cNvPr>
          <p:cNvSpPr/>
          <p:nvPr/>
        </p:nvSpPr>
        <p:spPr>
          <a:xfrm>
            <a:off x="256460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0" name="pl115">
            <a:extLst>
              <a:ext uri="{FF2B5EF4-FFF2-40B4-BE49-F238E27FC236}">
                <a16:creationId xmlns:a16="http://schemas.microsoft.com/office/drawing/2014/main" id="{A771E851-1119-F3A8-3DFE-FDBF18502992}"/>
              </a:ext>
            </a:extLst>
          </p:cNvPr>
          <p:cNvSpPr/>
          <p:nvPr/>
        </p:nvSpPr>
        <p:spPr>
          <a:xfrm>
            <a:off x="3219188"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1" name="pl116">
            <a:extLst>
              <a:ext uri="{FF2B5EF4-FFF2-40B4-BE49-F238E27FC236}">
                <a16:creationId xmlns:a16="http://schemas.microsoft.com/office/drawing/2014/main" id="{94DB12B2-A3D8-62E5-E6D0-822DB9D60DA6}"/>
              </a:ext>
            </a:extLst>
          </p:cNvPr>
          <p:cNvSpPr/>
          <p:nvPr/>
        </p:nvSpPr>
        <p:spPr>
          <a:xfrm>
            <a:off x="387377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2" name="pl117">
            <a:extLst>
              <a:ext uri="{FF2B5EF4-FFF2-40B4-BE49-F238E27FC236}">
                <a16:creationId xmlns:a16="http://schemas.microsoft.com/office/drawing/2014/main" id="{3BC8B574-0067-4CED-29A2-34DF878649A2}"/>
              </a:ext>
            </a:extLst>
          </p:cNvPr>
          <p:cNvSpPr/>
          <p:nvPr/>
        </p:nvSpPr>
        <p:spPr>
          <a:xfrm>
            <a:off x="4528359"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3" name="pl118">
            <a:extLst>
              <a:ext uri="{FF2B5EF4-FFF2-40B4-BE49-F238E27FC236}">
                <a16:creationId xmlns:a16="http://schemas.microsoft.com/office/drawing/2014/main" id="{4E63FD36-3B44-DEF0-980F-62A80E215FE7}"/>
              </a:ext>
            </a:extLst>
          </p:cNvPr>
          <p:cNvSpPr/>
          <p:nvPr/>
        </p:nvSpPr>
        <p:spPr>
          <a:xfrm>
            <a:off x="518294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4" name="pl119">
            <a:extLst>
              <a:ext uri="{FF2B5EF4-FFF2-40B4-BE49-F238E27FC236}">
                <a16:creationId xmlns:a16="http://schemas.microsoft.com/office/drawing/2014/main" id="{6A49F5AB-E93C-5076-18C4-CECADD956B17}"/>
              </a:ext>
            </a:extLst>
          </p:cNvPr>
          <p:cNvSpPr/>
          <p:nvPr/>
        </p:nvSpPr>
        <p:spPr>
          <a:xfrm>
            <a:off x="5837530"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5" name="pl120">
            <a:extLst>
              <a:ext uri="{FF2B5EF4-FFF2-40B4-BE49-F238E27FC236}">
                <a16:creationId xmlns:a16="http://schemas.microsoft.com/office/drawing/2014/main" id="{EC91E9D3-0703-D0A7-22CF-F4E3716EFFCE}"/>
              </a:ext>
            </a:extLst>
          </p:cNvPr>
          <p:cNvSpPr/>
          <p:nvPr/>
        </p:nvSpPr>
        <p:spPr>
          <a:xfrm>
            <a:off x="6492115"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6" name="pl121">
            <a:extLst>
              <a:ext uri="{FF2B5EF4-FFF2-40B4-BE49-F238E27FC236}">
                <a16:creationId xmlns:a16="http://schemas.microsoft.com/office/drawing/2014/main" id="{3D3377A1-8206-4E77-998E-8A29C8A9CAAC}"/>
              </a:ext>
            </a:extLst>
          </p:cNvPr>
          <p:cNvSpPr/>
          <p:nvPr/>
        </p:nvSpPr>
        <p:spPr>
          <a:xfrm>
            <a:off x="7146701"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7" name="pl122">
            <a:extLst>
              <a:ext uri="{FF2B5EF4-FFF2-40B4-BE49-F238E27FC236}">
                <a16:creationId xmlns:a16="http://schemas.microsoft.com/office/drawing/2014/main" id="{66DDEFAC-99B9-4EB4-4EF7-F5EB59E34C6A}"/>
              </a:ext>
            </a:extLst>
          </p:cNvPr>
          <p:cNvSpPr/>
          <p:nvPr/>
        </p:nvSpPr>
        <p:spPr>
          <a:xfrm>
            <a:off x="7801285"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8" name="pl123">
            <a:extLst>
              <a:ext uri="{FF2B5EF4-FFF2-40B4-BE49-F238E27FC236}">
                <a16:creationId xmlns:a16="http://schemas.microsoft.com/office/drawing/2014/main" id="{9380B8F9-1B25-DCD1-B357-E00B3D9552B3}"/>
              </a:ext>
            </a:extLst>
          </p:cNvPr>
          <p:cNvSpPr/>
          <p:nvPr/>
        </p:nvSpPr>
        <p:spPr>
          <a:xfrm>
            <a:off x="8455871"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9" name="tx124">
            <a:extLst>
              <a:ext uri="{FF2B5EF4-FFF2-40B4-BE49-F238E27FC236}">
                <a16:creationId xmlns:a16="http://schemas.microsoft.com/office/drawing/2014/main" id="{60064526-7BB6-0533-1FB9-7774F0C83CE2}"/>
              </a:ext>
            </a:extLst>
          </p:cNvPr>
          <p:cNvSpPr/>
          <p:nvPr/>
        </p:nvSpPr>
        <p:spPr>
          <a:xfrm>
            <a:off x="1147363" y="5079108"/>
            <a:ext cx="216138" cy="300540"/>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Helvetica"/>
              </a:rPr>
              <a:t>pca</a:t>
            </a:r>
            <a:endParaRPr kumimoji="0"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Helvetica"/>
            </a:endParaRPr>
          </a:p>
        </p:txBody>
      </p:sp>
      <p:sp>
        <p:nvSpPr>
          <p:cNvPr id="130" name="tx125">
            <a:extLst>
              <a:ext uri="{FF2B5EF4-FFF2-40B4-BE49-F238E27FC236}">
                <a16:creationId xmlns:a16="http://schemas.microsoft.com/office/drawing/2014/main" id="{0B2B7C16-9C20-70A8-2689-82473CEDF0BE}"/>
              </a:ext>
            </a:extLst>
          </p:cNvPr>
          <p:cNvSpPr/>
          <p:nvPr/>
        </p:nvSpPr>
        <p:spPr>
          <a:xfrm>
            <a:off x="1761071" y="5079108"/>
            <a:ext cx="297894" cy="300540"/>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2mm</a:t>
            </a:r>
          </a:p>
        </p:txBody>
      </p:sp>
      <p:sp>
        <p:nvSpPr>
          <p:cNvPr id="131" name="tx126">
            <a:extLst>
              <a:ext uri="{FF2B5EF4-FFF2-40B4-BE49-F238E27FC236}">
                <a16:creationId xmlns:a16="http://schemas.microsoft.com/office/drawing/2014/main" id="{62D2B931-E8EF-CBA1-644B-65CF8F967236}"/>
              </a:ext>
            </a:extLst>
          </p:cNvPr>
          <p:cNvSpPr/>
          <p:nvPr/>
        </p:nvSpPr>
        <p:spPr>
          <a:xfrm>
            <a:off x="2415656" y="5078350"/>
            <a:ext cx="297894" cy="302057"/>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3mm</a:t>
            </a:r>
          </a:p>
        </p:txBody>
      </p:sp>
      <p:sp>
        <p:nvSpPr>
          <p:cNvPr id="132" name="tx127">
            <a:extLst>
              <a:ext uri="{FF2B5EF4-FFF2-40B4-BE49-F238E27FC236}">
                <a16:creationId xmlns:a16="http://schemas.microsoft.com/office/drawing/2014/main" id="{9C9C4051-21E9-F855-4125-978F592FCC8D}"/>
              </a:ext>
            </a:extLst>
          </p:cNvPr>
          <p:cNvSpPr/>
          <p:nvPr/>
        </p:nvSpPr>
        <p:spPr>
          <a:xfrm>
            <a:off x="3114883" y="5089072"/>
            <a:ext cx="208611" cy="259831"/>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alpha val="100000"/>
                  </a:srgbClr>
                </a:solidFill>
                <a:effectLst/>
                <a:uLnTx/>
                <a:uFillTx/>
                <a:latin typeface="Avenir Next" panose="020B0503020202020204" pitchFamily="34" charset="0"/>
                <a:ea typeface="+mn-ea"/>
                <a:cs typeface="Helvetica"/>
              </a:rPr>
              <a:t>cov</a:t>
            </a:r>
            <a:endPar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endParaRPr>
          </a:p>
        </p:txBody>
      </p:sp>
      <p:sp>
        <p:nvSpPr>
          <p:cNvPr id="133" name="tx128">
            <a:extLst>
              <a:ext uri="{FF2B5EF4-FFF2-40B4-BE49-F238E27FC236}">
                <a16:creationId xmlns:a16="http://schemas.microsoft.com/office/drawing/2014/main" id="{AA7F4687-8628-4E0F-8A7C-8578AB08C1BC}"/>
              </a:ext>
            </a:extLst>
          </p:cNvPr>
          <p:cNvSpPr/>
          <p:nvPr/>
        </p:nvSpPr>
        <p:spPr>
          <a:xfrm>
            <a:off x="3799218" y="5134150"/>
            <a:ext cx="149110" cy="169675"/>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dg</a:t>
            </a:r>
          </a:p>
        </p:txBody>
      </p:sp>
      <p:sp>
        <p:nvSpPr>
          <p:cNvPr id="134" name="tx129">
            <a:extLst>
              <a:ext uri="{FF2B5EF4-FFF2-40B4-BE49-F238E27FC236}">
                <a16:creationId xmlns:a16="http://schemas.microsoft.com/office/drawing/2014/main" id="{2ADD78C3-1066-0031-2391-029394B66379}"/>
              </a:ext>
            </a:extLst>
          </p:cNvPr>
          <p:cNvSpPr/>
          <p:nvPr/>
        </p:nvSpPr>
        <p:spPr>
          <a:xfrm>
            <a:off x="4416559" y="5077191"/>
            <a:ext cx="223600" cy="304374"/>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alpha val="100000"/>
                  </a:srgbClr>
                </a:solidFill>
                <a:effectLst/>
                <a:uLnTx/>
                <a:uFillTx/>
                <a:latin typeface="Avenir Next" panose="020B0503020202020204" pitchFamily="34" charset="0"/>
                <a:ea typeface="+mn-ea"/>
                <a:cs typeface="Helvetica"/>
              </a:rPr>
              <a:t>fdtd</a:t>
            </a:r>
            <a:endPar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endParaRPr>
          </a:p>
        </p:txBody>
      </p:sp>
      <p:sp>
        <p:nvSpPr>
          <p:cNvPr id="135" name="tx130">
            <a:extLst>
              <a:ext uri="{FF2B5EF4-FFF2-40B4-BE49-F238E27FC236}">
                <a16:creationId xmlns:a16="http://schemas.microsoft.com/office/drawing/2014/main" id="{BC7DEF3E-D792-DBC1-2752-6DABE6DECB39}"/>
              </a:ext>
            </a:extLst>
          </p:cNvPr>
          <p:cNvSpPr/>
          <p:nvPr/>
        </p:nvSpPr>
        <p:spPr>
          <a:xfrm>
            <a:off x="5033998" y="5158537"/>
            <a:ext cx="297894" cy="120901"/>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alpha val="100000"/>
                  </a:srgbClr>
                </a:solidFill>
                <a:effectLst/>
                <a:uLnTx/>
                <a:uFillTx/>
                <a:latin typeface="Avenir Next" panose="020B0503020202020204" pitchFamily="34" charset="0"/>
                <a:ea typeface="+mn-ea"/>
                <a:cs typeface="Helvetica"/>
              </a:rPr>
              <a:t>gmm</a:t>
            </a:r>
            <a:endPar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endParaRPr>
          </a:p>
        </p:txBody>
      </p:sp>
      <p:sp>
        <p:nvSpPr>
          <p:cNvPr id="136" name="tx131">
            <a:extLst>
              <a:ext uri="{FF2B5EF4-FFF2-40B4-BE49-F238E27FC236}">
                <a16:creationId xmlns:a16="http://schemas.microsoft.com/office/drawing/2014/main" id="{696DDD59-0CCE-AA00-05F9-BAD1BDC4843E}"/>
              </a:ext>
            </a:extLst>
          </p:cNvPr>
          <p:cNvSpPr/>
          <p:nvPr/>
        </p:nvSpPr>
        <p:spPr>
          <a:xfrm>
            <a:off x="5759390" y="5131618"/>
            <a:ext cx="141583" cy="174739"/>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alpha val="100000"/>
                  </a:srgbClr>
                </a:solidFill>
                <a:effectLst/>
                <a:uLnTx/>
                <a:uFillTx/>
                <a:latin typeface="Avenir Next" panose="020B0503020202020204" pitchFamily="34" charset="0"/>
                <a:ea typeface="+mn-ea"/>
                <a:cs typeface="Helvetica"/>
              </a:rPr>
              <a:t>gs</a:t>
            </a:r>
            <a:endPar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endParaRPr>
          </a:p>
        </p:txBody>
      </p:sp>
      <p:sp>
        <p:nvSpPr>
          <p:cNvPr id="137" name="tx132">
            <a:extLst>
              <a:ext uri="{FF2B5EF4-FFF2-40B4-BE49-F238E27FC236}">
                <a16:creationId xmlns:a16="http://schemas.microsoft.com/office/drawing/2014/main" id="{661C5D17-DE59-E1AB-CEDC-BE5C9D78FA53}"/>
              </a:ext>
            </a:extLst>
          </p:cNvPr>
          <p:cNvSpPr/>
          <p:nvPr/>
        </p:nvSpPr>
        <p:spPr>
          <a:xfrm>
            <a:off x="6410033" y="5125425"/>
            <a:ext cx="149110" cy="187125"/>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bp</a:t>
            </a:r>
          </a:p>
        </p:txBody>
      </p:sp>
      <p:sp>
        <p:nvSpPr>
          <p:cNvPr id="138" name="tx133">
            <a:extLst>
              <a:ext uri="{FF2B5EF4-FFF2-40B4-BE49-F238E27FC236}">
                <a16:creationId xmlns:a16="http://schemas.microsoft.com/office/drawing/2014/main" id="{F3F63E4F-7F94-9381-32E6-05567550D5E8}"/>
              </a:ext>
            </a:extLst>
          </p:cNvPr>
          <p:cNvSpPr/>
          <p:nvPr/>
        </p:nvSpPr>
        <p:spPr>
          <a:xfrm>
            <a:off x="7053767" y="5125403"/>
            <a:ext cx="171365" cy="187168"/>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alpha val="100000"/>
                  </a:srgbClr>
                </a:solidFill>
                <a:effectLst/>
                <a:uLnTx/>
                <a:uFillTx/>
                <a:latin typeface="Avenir Next" panose="020B0503020202020204" pitchFamily="34" charset="0"/>
                <a:ea typeface="+mn-ea"/>
                <a:cs typeface="Helvetica"/>
              </a:rPr>
              <a:t>hw</a:t>
            </a:r>
            <a:endPar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endParaRPr>
          </a:p>
        </p:txBody>
      </p:sp>
      <p:sp>
        <p:nvSpPr>
          <p:cNvPr id="139" name="tx134">
            <a:extLst>
              <a:ext uri="{FF2B5EF4-FFF2-40B4-BE49-F238E27FC236}">
                <a16:creationId xmlns:a16="http://schemas.microsoft.com/office/drawing/2014/main" id="{94EBE8D2-746A-C83A-C4B6-FE76C07DC968}"/>
              </a:ext>
            </a:extLst>
          </p:cNvPr>
          <p:cNvSpPr/>
          <p:nvPr/>
        </p:nvSpPr>
        <p:spPr>
          <a:xfrm>
            <a:off x="7711937" y="5164176"/>
            <a:ext cx="178696" cy="109623"/>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km</a:t>
            </a:r>
          </a:p>
        </p:txBody>
      </p:sp>
      <p:sp>
        <p:nvSpPr>
          <p:cNvPr id="140" name="tx135">
            <a:extLst>
              <a:ext uri="{FF2B5EF4-FFF2-40B4-BE49-F238E27FC236}">
                <a16:creationId xmlns:a16="http://schemas.microsoft.com/office/drawing/2014/main" id="{F5461113-F642-C573-8EB3-122068A056BA}"/>
              </a:ext>
            </a:extLst>
          </p:cNvPr>
          <p:cNvSpPr/>
          <p:nvPr/>
        </p:nvSpPr>
        <p:spPr>
          <a:xfrm>
            <a:off x="8310523" y="5123351"/>
            <a:ext cx="290694" cy="191272"/>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x264</a:t>
            </a:r>
          </a:p>
        </p:txBody>
      </p:sp>
      <p:sp>
        <p:nvSpPr>
          <p:cNvPr id="142" name="tx137">
            <a:extLst>
              <a:ext uri="{FF2B5EF4-FFF2-40B4-BE49-F238E27FC236}">
                <a16:creationId xmlns:a16="http://schemas.microsoft.com/office/drawing/2014/main" id="{85057B24-0C82-0B23-B58A-AEEAD6211B28}"/>
              </a:ext>
            </a:extLst>
          </p:cNvPr>
          <p:cNvSpPr/>
          <p:nvPr/>
        </p:nvSpPr>
        <p:spPr>
          <a:xfrm rot="16200000">
            <a:off x="-917644" y="3528510"/>
            <a:ext cx="2748144" cy="256145"/>
          </a:xfrm>
          <a:prstGeom prst="rect">
            <a:avLst/>
          </a:prstGeom>
          <a:noFill/>
        </p:spPr>
        <p:txBody>
          <a:bodyPr wrap="none" lIns="0" tIns="0" rIns="0" bIns="0" anchor="ctr" anchorCtr="1"/>
          <a:lstStyle/>
          <a:p>
            <a:pPr marL="0" marR="0" lvl="0" indent="0" algn="l" defTabSz="457200" rtl="0" eaLnBrk="1" fontAlgn="auto" latinLnBrk="0" hangingPunct="1">
              <a:lnSpc>
                <a:spcPts val="12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Required</a:t>
            </a:r>
            <a:r>
              <a:rPr kumimoji="0" sz="2000" b="1"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 Bit-Precision</a:t>
            </a:r>
          </a:p>
        </p:txBody>
      </p:sp>
      <p:grpSp>
        <p:nvGrpSpPr>
          <p:cNvPr id="295" name="Group 294">
            <a:extLst>
              <a:ext uri="{FF2B5EF4-FFF2-40B4-BE49-F238E27FC236}">
                <a16:creationId xmlns:a16="http://schemas.microsoft.com/office/drawing/2014/main" id="{9B1563CB-A096-FADD-E2A3-8FC31D7DBED7}"/>
              </a:ext>
            </a:extLst>
          </p:cNvPr>
          <p:cNvGrpSpPr/>
          <p:nvPr/>
        </p:nvGrpSpPr>
        <p:grpSpPr>
          <a:xfrm>
            <a:off x="367862" y="5246788"/>
            <a:ext cx="7646275" cy="1032798"/>
            <a:chOff x="367862" y="5246788"/>
            <a:chExt cx="7646275" cy="1032798"/>
          </a:xfrm>
        </p:grpSpPr>
        <p:cxnSp>
          <p:nvCxnSpPr>
            <p:cNvPr id="282" name="Elbow Connector 281">
              <a:extLst>
                <a:ext uri="{FF2B5EF4-FFF2-40B4-BE49-F238E27FC236}">
                  <a16:creationId xmlns:a16="http://schemas.microsoft.com/office/drawing/2014/main" id="{CBC78DE3-BCBA-70AC-9305-56A290C87F87}"/>
                </a:ext>
              </a:extLst>
            </p:cNvPr>
            <p:cNvCxnSpPr>
              <a:cxnSpLocks/>
              <a:endCxn id="285" idx="1"/>
            </p:cNvCxnSpPr>
            <p:nvPr/>
          </p:nvCxnSpPr>
          <p:spPr>
            <a:xfrm rot="16200000" flipH="1">
              <a:off x="325868" y="5288782"/>
              <a:ext cx="848132" cy="764143"/>
            </a:xfrm>
            <a:prstGeom prst="bentConnector2">
              <a:avLst/>
            </a:prstGeom>
            <a:ln w="19050">
              <a:solidFill>
                <a:schemeClr val="accent1"/>
              </a:solidFill>
              <a:prstDash val="dash"/>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85" name="TextBox 284">
              <a:extLst>
                <a:ext uri="{FF2B5EF4-FFF2-40B4-BE49-F238E27FC236}">
                  <a16:creationId xmlns:a16="http://schemas.microsoft.com/office/drawing/2014/main" id="{EA27A229-8B0D-1E2A-3FC7-A44700A8E677}"/>
                </a:ext>
              </a:extLst>
            </p:cNvPr>
            <p:cNvSpPr txBox="1"/>
            <p:nvPr/>
          </p:nvSpPr>
          <p:spPr>
            <a:xfrm>
              <a:off x="1132006" y="5910254"/>
              <a:ext cx="6882131"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minimum number of bits required to represent input operands</a:t>
              </a:r>
              <a:endParaRPr kumimoji="0" lang="en-US" sz="1800" b="0" i="0" u="none" strike="noStrike" kern="1200" cap="none" spc="0" normalizeH="0" baseline="0" noProof="0" dirty="0">
                <a:ln>
                  <a:noFill/>
                </a:ln>
                <a:solidFill>
                  <a:srgbClr val="C02800"/>
                </a:solidFill>
                <a:effectLst/>
                <a:uLnTx/>
                <a:uFillTx/>
                <a:latin typeface="Calibri" panose="020F0502020204030204"/>
                <a:ea typeface="+mn-ea"/>
                <a:cs typeface="+mn-cs"/>
              </a:endParaRPr>
            </a:p>
          </p:txBody>
        </p:sp>
      </p:grpSp>
      <p:grpSp>
        <p:nvGrpSpPr>
          <p:cNvPr id="296" name="Group 295">
            <a:extLst>
              <a:ext uri="{FF2B5EF4-FFF2-40B4-BE49-F238E27FC236}">
                <a16:creationId xmlns:a16="http://schemas.microsoft.com/office/drawing/2014/main" id="{E5C68199-1BD3-9C8D-64A0-344C4B9D53A2}"/>
              </a:ext>
            </a:extLst>
          </p:cNvPr>
          <p:cNvGrpSpPr/>
          <p:nvPr/>
        </p:nvGrpSpPr>
        <p:grpSpPr>
          <a:xfrm>
            <a:off x="2060637" y="2924676"/>
            <a:ext cx="3619387" cy="2166036"/>
            <a:chOff x="2060637" y="3049368"/>
            <a:chExt cx="3619387" cy="2166036"/>
          </a:xfrm>
        </p:grpSpPr>
        <p:sp>
          <p:nvSpPr>
            <p:cNvPr id="291" name="TextBox 290">
              <a:extLst>
                <a:ext uri="{FF2B5EF4-FFF2-40B4-BE49-F238E27FC236}">
                  <a16:creationId xmlns:a16="http://schemas.microsoft.com/office/drawing/2014/main" id="{B3D4B68B-6F07-8726-2624-8B2097F206AA}"/>
                </a:ext>
              </a:extLst>
            </p:cNvPr>
            <p:cNvSpPr txBox="1"/>
            <p:nvPr/>
          </p:nvSpPr>
          <p:spPr>
            <a:xfrm>
              <a:off x="2106393" y="3049368"/>
              <a:ext cx="2506937"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largest bit-precision</a:t>
              </a:r>
              <a:endParaRPr kumimoji="0" lang="en-US" sz="1800" b="0" i="0" u="none" strike="noStrike" kern="1200" cap="none" spc="0" normalizeH="0" baseline="0" noProof="0" dirty="0">
                <a:ln>
                  <a:noFill/>
                </a:ln>
                <a:solidFill>
                  <a:srgbClr val="C02800"/>
                </a:solidFill>
                <a:effectLst/>
                <a:uLnTx/>
                <a:uFillTx/>
                <a:latin typeface="Calibri" panose="020F0502020204030204"/>
                <a:ea typeface="+mn-ea"/>
                <a:cs typeface="+mn-cs"/>
              </a:endParaRPr>
            </a:p>
          </p:txBody>
        </p:sp>
        <p:sp>
          <p:nvSpPr>
            <p:cNvPr id="292" name="TextBox 291">
              <a:extLst>
                <a:ext uri="{FF2B5EF4-FFF2-40B4-BE49-F238E27FC236}">
                  <a16:creationId xmlns:a16="http://schemas.microsoft.com/office/drawing/2014/main" id="{AFC11D1C-1D5A-1424-BBA5-C88869C3EA94}"/>
                </a:ext>
              </a:extLst>
            </p:cNvPr>
            <p:cNvSpPr txBox="1"/>
            <p:nvPr/>
          </p:nvSpPr>
          <p:spPr>
            <a:xfrm>
              <a:off x="2060637" y="4846072"/>
              <a:ext cx="2506937"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smallest bit-precision</a:t>
              </a:r>
              <a:endParaRPr kumimoji="0" lang="en-US" sz="1800" b="0" i="0" u="none" strike="noStrike" kern="1200" cap="none" spc="0" normalizeH="0" baseline="0" noProof="0" dirty="0">
                <a:ln>
                  <a:noFill/>
                </a:ln>
                <a:solidFill>
                  <a:srgbClr val="C02800"/>
                </a:solidFill>
                <a:effectLst/>
                <a:uLnTx/>
                <a:uFillTx/>
                <a:latin typeface="Calibri" panose="020F0502020204030204"/>
                <a:ea typeface="+mn-ea"/>
                <a:cs typeface="+mn-cs"/>
              </a:endParaRPr>
            </a:p>
          </p:txBody>
        </p:sp>
        <p:sp>
          <p:nvSpPr>
            <p:cNvPr id="293" name="TextBox 292">
              <a:extLst>
                <a:ext uri="{FF2B5EF4-FFF2-40B4-BE49-F238E27FC236}">
                  <a16:creationId xmlns:a16="http://schemas.microsoft.com/office/drawing/2014/main" id="{7D0DFAF6-D293-DD0E-70C6-2A4CDC0DA93D}"/>
                </a:ext>
              </a:extLst>
            </p:cNvPr>
            <p:cNvSpPr txBox="1"/>
            <p:nvPr/>
          </p:nvSpPr>
          <p:spPr>
            <a:xfrm>
              <a:off x="2302769" y="4059592"/>
              <a:ext cx="337725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bit-precision distribution</a:t>
              </a:r>
              <a:endParaRPr kumimoji="0" lang="en-US" sz="1800" b="0" i="0" u="none" strike="noStrike" kern="1200" cap="none" spc="0" normalizeH="0" baseline="0" noProof="0" dirty="0">
                <a:ln>
                  <a:noFill/>
                </a:ln>
                <a:solidFill>
                  <a:srgbClr val="C02800"/>
                </a:solidFill>
                <a:effectLst/>
                <a:uLnTx/>
                <a:uFillTx/>
                <a:latin typeface="Calibri" panose="020F0502020204030204"/>
                <a:ea typeface="+mn-ea"/>
                <a:cs typeface="+mn-cs"/>
              </a:endParaRPr>
            </a:p>
          </p:txBody>
        </p:sp>
        <p:sp>
          <p:nvSpPr>
            <p:cNvPr id="294" name="Right Brace 293">
              <a:extLst>
                <a:ext uri="{FF2B5EF4-FFF2-40B4-BE49-F238E27FC236}">
                  <a16:creationId xmlns:a16="http://schemas.microsoft.com/office/drawing/2014/main" id="{9C96CE86-A353-C7E0-FDE4-6659E61525D6}"/>
                </a:ext>
              </a:extLst>
            </p:cNvPr>
            <p:cNvSpPr/>
            <p:nvPr/>
          </p:nvSpPr>
          <p:spPr>
            <a:xfrm>
              <a:off x="2152415" y="3935023"/>
              <a:ext cx="196376" cy="551304"/>
            </a:xfrm>
            <a:prstGeom prst="rightBrace">
              <a:avLst>
                <a:gd name="adj1" fmla="val 8333"/>
                <a:gd name="adj2" fmla="val 53813"/>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182262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5"/>
                                        </p:tgtEl>
                                        <p:attrNameLst>
                                          <p:attrName>style.visibility</p:attrName>
                                        </p:attrNameLst>
                                      </p:cBhvr>
                                      <p:to>
                                        <p:strVal val="visible"/>
                                      </p:to>
                                    </p:set>
                                    <p:animEffect transition="in" filter="fade">
                                      <p:cBhvr>
                                        <p:cTn id="7" dur="500"/>
                                        <p:tgtEl>
                                          <p:spTgt spid="29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10" presetClass="entr" presetSubtype="0" fill="hold" nodeType="withEffect">
                                  <p:stCondLst>
                                    <p:cond delay="0"/>
                                  </p:stCondLst>
                                  <p:childTnLst>
                                    <p:set>
                                      <p:cBhvr>
                                        <p:cTn id="14" dur="1" fill="hold">
                                          <p:stCondLst>
                                            <p:cond delay="0"/>
                                          </p:stCondLst>
                                        </p:cTn>
                                        <p:tgtEl>
                                          <p:spTgt spid="296"/>
                                        </p:tgtEl>
                                        <p:attrNameLst>
                                          <p:attrName>style.visibility</p:attrName>
                                        </p:attrNameLst>
                                      </p:cBhvr>
                                      <p:to>
                                        <p:strVal val="visible"/>
                                      </p:to>
                                    </p:set>
                                    <p:animEffect transition="in" filter="fade">
                                      <p:cBhvr>
                                        <p:cTn id="15" dur="500"/>
                                        <p:tgtEl>
                                          <p:spTgt spid="2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Rigid and Static Data Representation (II)</a:t>
            </a:r>
          </a:p>
        </p:txBody>
      </p:sp>
      <p:sp>
        <p:nvSpPr>
          <p:cNvPr id="2" name="Rectangle 1">
            <a:extLst>
              <a:ext uri="{FF2B5EF4-FFF2-40B4-BE49-F238E27FC236}">
                <a16:creationId xmlns:a16="http://schemas.microsoft.com/office/drawing/2014/main" id="{3320F8F4-278A-38FE-E093-83761E630E1A}"/>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A7FC7"/>
                </a:solidFill>
                <a:effectLst/>
                <a:uLnTx/>
                <a:uFillTx/>
                <a:latin typeface="Avenir Next" panose="020B0503020202020204" pitchFamily="34" charset="0"/>
                <a:ea typeface="+mn-ea"/>
                <a:cs typeface="+mn-cs"/>
              </a:rPr>
              <a:t>Application Analysis: </a:t>
            </a:r>
            <a:b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quantify the amount </a:t>
            </a:r>
            <a:r>
              <a:rPr kumimoji="0" lang="en-US" sz="2200" b="1" i="0" u="none" strike="noStrike" kern="1200" cap="none" spc="0" normalizeH="0" baseline="0" noProof="0" dirty="0">
                <a:ln>
                  <a:noFill/>
                </a:ln>
                <a:solidFill>
                  <a:srgbClr val="1D82C5"/>
                </a:solidFill>
                <a:effectLst/>
                <a:uLnTx/>
                <a:uFillTx/>
                <a:latin typeface="Avenir Next" panose="020B0503020202020204" pitchFamily="34" charset="0"/>
                <a:ea typeface="+mn-ea"/>
                <a:cs typeface="+mn-cs"/>
              </a:rPr>
              <a:t>required bit-precision</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real applications</a:t>
            </a:r>
          </a:p>
        </p:txBody>
      </p:sp>
      <p:sp>
        <p:nvSpPr>
          <p:cNvPr id="8" name="rc3">
            <a:extLst>
              <a:ext uri="{FF2B5EF4-FFF2-40B4-BE49-F238E27FC236}">
                <a16:creationId xmlns:a16="http://schemas.microsoft.com/office/drawing/2014/main" id="{7C474E64-CF5F-E2B4-7D73-DBA4B22B4E78}"/>
              </a:ext>
            </a:extLst>
          </p:cNvPr>
          <p:cNvSpPr/>
          <p:nvPr/>
        </p:nvSpPr>
        <p:spPr>
          <a:xfrm>
            <a:off x="228600" y="2239572"/>
            <a:ext cx="8686800" cy="3072384"/>
          </a:xfrm>
          <a:prstGeom prst="rect">
            <a:avLst/>
          </a:prstGeom>
          <a:solidFill>
            <a:srgbClr val="FFFFFF">
              <a:alpha val="100000"/>
            </a:srgbClr>
          </a:solidFill>
          <a:ln w="9525" cap="rnd">
            <a:solidFill>
              <a:srgbClr val="FFFFFF">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sp>
        <p:nvSpPr>
          <p:cNvPr id="10" name="rc5">
            <a:extLst>
              <a:ext uri="{FF2B5EF4-FFF2-40B4-BE49-F238E27FC236}">
                <a16:creationId xmlns:a16="http://schemas.microsoft.com/office/drawing/2014/main" id="{B7D93ACB-D7C5-2C05-481A-EF7401A63280}"/>
              </a:ext>
            </a:extLst>
          </p:cNvPr>
          <p:cNvSpPr/>
          <p:nvPr/>
        </p:nvSpPr>
        <p:spPr>
          <a:xfrm>
            <a:off x="862682" y="2282514"/>
            <a:ext cx="7985941" cy="2608536"/>
          </a:xfrm>
          <a:prstGeom prst="rect">
            <a:avLst/>
          </a:prstGeom>
          <a:solidFill>
            <a:srgbClr val="FFFFFF">
              <a:alpha val="100000"/>
            </a:srgbClr>
          </a:solid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 name="pl6">
            <a:extLst>
              <a:ext uri="{FF2B5EF4-FFF2-40B4-BE49-F238E27FC236}">
                <a16:creationId xmlns:a16="http://schemas.microsoft.com/office/drawing/2014/main" id="{5487BBF9-DE8C-04C1-FB31-6F82B7DCDF87}"/>
              </a:ext>
            </a:extLst>
          </p:cNvPr>
          <p:cNvSpPr/>
          <p:nvPr/>
        </p:nvSpPr>
        <p:spPr>
          <a:xfrm>
            <a:off x="862682" y="4593452"/>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 name="pl7">
            <a:extLst>
              <a:ext uri="{FF2B5EF4-FFF2-40B4-BE49-F238E27FC236}">
                <a16:creationId xmlns:a16="http://schemas.microsoft.com/office/drawing/2014/main" id="{8A831FA0-D784-A2B5-5A4C-BD2A71CF8D54}"/>
              </a:ext>
            </a:extLst>
          </p:cNvPr>
          <p:cNvSpPr/>
          <p:nvPr/>
        </p:nvSpPr>
        <p:spPr>
          <a:xfrm>
            <a:off x="862682" y="3968874"/>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3" name="pl8">
            <a:extLst>
              <a:ext uri="{FF2B5EF4-FFF2-40B4-BE49-F238E27FC236}">
                <a16:creationId xmlns:a16="http://schemas.microsoft.com/office/drawing/2014/main" id="{5A7FA3DB-B191-5CEF-7236-51CF0F188D1B}"/>
              </a:ext>
            </a:extLst>
          </p:cNvPr>
          <p:cNvSpPr/>
          <p:nvPr/>
        </p:nvSpPr>
        <p:spPr>
          <a:xfrm>
            <a:off x="862682" y="3344297"/>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4" name="pl9">
            <a:extLst>
              <a:ext uri="{FF2B5EF4-FFF2-40B4-BE49-F238E27FC236}">
                <a16:creationId xmlns:a16="http://schemas.microsoft.com/office/drawing/2014/main" id="{11B70755-A56B-FC39-6975-E0FA771BCEAE}"/>
              </a:ext>
            </a:extLst>
          </p:cNvPr>
          <p:cNvSpPr/>
          <p:nvPr/>
        </p:nvSpPr>
        <p:spPr>
          <a:xfrm>
            <a:off x="862682" y="2719718"/>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5" name="pl10">
            <a:extLst>
              <a:ext uri="{FF2B5EF4-FFF2-40B4-BE49-F238E27FC236}">
                <a16:creationId xmlns:a16="http://schemas.microsoft.com/office/drawing/2014/main" id="{9DFBDA7B-FC39-BE6B-3CF8-AA5F45B76DFF}"/>
              </a:ext>
            </a:extLst>
          </p:cNvPr>
          <p:cNvSpPr/>
          <p:nvPr/>
        </p:nvSpPr>
        <p:spPr>
          <a:xfrm>
            <a:off x="862682" y="4905742"/>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6" name="pl11">
            <a:extLst>
              <a:ext uri="{FF2B5EF4-FFF2-40B4-BE49-F238E27FC236}">
                <a16:creationId xmlns:a16="http://schemas.microsoft.com/office/drawing/2014/main" id="{5C467747-4608-22BC-63A6-0565362A9253}"/>
              </a:ext>
            </a:extLst>
          </p:cNvPr>
          <p:cNvSpPr/>
          <p:nvPr/>
        </p:nvSpPr>
        <p:spPr>
          <a:xfrm>
            <a:off x="862682" y="4281164"/>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7" name="pl12">
            <a:extLst>
              <a:ext uri="{FF2B5EF4-FFF2-40B4-BE49-F238E27FC236}">
                <a16:creationId xmlns:a16="http://schemas.microsoft.com/office/drawing/2014/main" id="{0AA02E45-B7D1-C305-19A1-CC9FFB31E423}"/>
              </a:ext>
            </a:extLst>
          </p:cNvPr>
          <p:cNvSpPr/>
          <p:nvPr/>
        </p:nvSpPr>
        <p:spPr>
          <a:xfrm>
            <a:off x="862682" y="3656585"/>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8" name="pl13">
            <a:extLst>
              <a:ext uri="{FF2B5EF4-FFF2-40B4-BE49-F238E27FC236}">
                <a16:creationId xmlns:a16="http://schemas.microsoft.com/office/drawing/2014/main" id="{B01EC4B1-8879-B65B-78BF-DCD742806436}"/>
              </a:ext>
            </a:extLst>
          </p:cNvPr>
          <p:cNvSpPr/>
          <p:nvPr/>
        </p:nvSpPr>
        <p:spPr>
          <a:xfrm>
            <a:off x="862682" y="3032007"/>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9" name="pl14">
            <a:extLst>
              <a:ext uri="{FF2B5EF4-FFF2-40B4-BE49-F238E27FC236}">
                <a16:creationId xmlns:a16="http://schemas.microsoft.com/office/drawing/2014/main" id="{CF0E9A49-7E1C-5FD8-0B61-CF99379B2525}"/>
              </a:ext>
            </a:extLst>
          </p:cNvPr>
          <p:cNvSpPr/>
          <p:nvPr/>
        </p:nvSpPr>
        <p:spPr>
          <a:xfrm>
            <a:off x="862682" y="2407429"/>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0" name="pl15">
            <a:extLst>
              <a:ext uri="{FF2B5EF4-FFF2-40B4-BE49-F238E27FC236}">
                <a16:creationId xmlns:a16="http://schemas.microsoft.com/office/drawing/2014/main" id="{37F55F6E-5F1C-E805-F792-E3E13D30909A}"/>
              </a:ext>
            </a:extLst>
          </p:cNvPr>
          <p:cNvSpPr/>
          <p:nvPr/>
        </p:nvSpPr>
        <p:spPr>
          <a:xfrm>
            <a:off x="1059057" y="389080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1" name="pl16">
            <a:extLst>
              <a:ext uri="{FF2B5EF4-FFF2-40B4-BE49-F238E27FC236}">
                <a16:creationId xmlns:a16="http://schemas.microsoft.com/office/drawing/2014/main" id="{71080656-008F-B177-574D-DCB153FFFB05}"/>
              </a:ext>
            </a:extLst>
          </p:cNvPr>
          <p:cNvSpPr/>
          <p:nvPr/>
        </p:nvSpPr>
        <p:spPr>
          <a:xfrm>
            <a:off x="1255433" y="3890802"/>
            <a:ext cx="0" cy="1014939"/>
          </a:xfrm>
          <a:custGeom>
            <a:avLst/>
            <a:gdLst/>
            <a:ahLst/>
            <a:cxnLst/>
            <a:rect l="0" t="0" r="0" b="0"/>
            <a:pathLst>
              <a:path h="1495223">
                <a:moveTo>
                  <a:pt x="0" y="0"/>
                </a:moveTo>
                <a:lnTo>
                  <a:pt x="0" y="1495223"/>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2" name="pl17">
            <a:extLst>
              <a:ext uri="{FF2B5EF4-FFF2-40B4-BE49-F238E27FC236}">
                <a16:creationId xmlns:a16="http://schemas.microsoft.com/office/drawing/2014/main" id="{8FC8DD83-1B63-0BA0-77D5-5DF96FE717D4}"/>
              </a:ext>
            </a:extLst>
          </p:cNvPr>
          <p:cNvSpPr/>
          <p:nvPr/>
        </p:nvSpPr>
        <p:spPr>
          <a:xfrm>
            <a:off x="1059057"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3" name="pl18">
            <a:extLst>
              <a:ext uri="{FF2B5EF4-FFF2-40B4-BE49-F238E27FC236}">
                <a16:creationId xmlns:a16="http://schemas.microsoft.com/office/drawing/2014/main" id="{6813F2A8-FD32-10EF-7C34-C724BB94A330}"/>
              </a:ext>
            </a:extLst>
          </p:cNvPr>
          <p:cNvSpPr/>
          <p:nvPr/>
        </p:nvSpPr>
        <p:spPr>
          <a:xfrm>
            <a:off x="1713642" y="3110079"/>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4" name="pl19">
            <a:extLst>
              <a:ext uri="{FF2B5EF4-FFF2-40B4-BE49-F238E27FC236}">
                <a16:creationId xmlns:a16="http://schemas.microsoft.com/office/drawing/2014/main" id="{F3158FF9-B23E-4243-39F0-E185EE6C4422}"/>
              </a:ext>
            </a:extLst>
          </p:cNvPr>
          <p:cNvSpPr/>
          <p:nvPr/>
        </p:nvSpPr>
        <p:spPr>
          <a:xfrm>
            <a:off x="1910018" y="3110079"/>
            <a:ext cx="0" cy="1795661"/>
          </a:xfrm>
          <a:custGeom>
            <a:avLst/>
            <a:gdLst/>
            <a:ahLst/>
            <a:cxnLst/>
            <a:rect l="0" t="0" r="0" b="0"/>
            <a:pathLst>
              <a:path h="2645394">
                <a:moveTo>
                  <a:pt x="0" y="0"/>
                </a:moveTo>
                <a:lnTo>
                  <a:pt x="0" y="2645394"/>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5" name="pl20">
            <a:extLst>
              <a:ext uri="{FF2B5EF4-FFF2-40B4-BE49-F238E27FC236}">
                <a16:creationId xmlns:a16="http://schemas.microsoft.com/office/drawing/2014/main" id="{479B90D4-FB82-0A20-BD6F-BF0AF6F66971}"/>
              </a:ext>
            </a:extLst>
          </p:cNvPr>
          <p:cNvSpPr/>
          <p:nvPr/>
        </p:nvSpPr>
        <p:spPr>
          <a:xfrm>
            <a:off x="1713642"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6" name="pl21">
            <a:extLst>
              <a:ext uri="{FF2B5EF4-FFF2-40B4-BE49-F238E27FC236}">
                <a16:creationId xmlns:a16="http://schemas.microsoft.com/office/drawing/2014/main" id="{FC250CD0-63EA-78DF-F15F-E7BC43429E75}"/>
              </a:ext>
            </a:extLst>
          </p:cNvPr>
          <p:cNvSpPr/>
          <p:nvPr/>
        </p:nvSpPr>
        <p:spPr>
          <a:xfrm>
            <a:off x="2368228" y="4125019"/>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7" name="pl22">
            <a:extLst>
              <a:ext uri="{FF2B5EF4-FFF2-40B4-BE49-F238E27FC236}">
                <a16:creationId xmlns:a16="http://schemas.microsoft.com/office/drawing/2014/main" id="{5304EE05-D410-BDC0-B231-A5FB3F39898F}"/>
              </a:ext>
            </a:extLst>
          </p:cNvPr>
          <p:cNvSpPr/>
          <p:nvPr/>
        </p:nvSpPr>
        <p:spPr>
          <a:xfrm>
            <a:off x="2564604" y="4125019"/>
            <a:ext cx="0" cy="780722"/>
          </a:xfrm>
          <a:custGeom>
            <a:avLst/>
            <a:gdLst/>
            <a:ahLst/>
            <a:cxnLst/>
            <a:rect l="0" t="0" r="0" b="0"/>
            <a:pathLst>
              <a:path h="1150171">
                <a:moveTo>
                  <a:pt x="0" y="0"/>
                </a:moveTo>
                <a:lnTo>
                  <a:pt x="0" y="1150171"/>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8" name="pl23">
            <a:extLst>
              <a:ext uri="{FF2B5EF4-FFF2-40B4-BE49-F238E27FC236}">
                <a16:creationId xmlns:a16="http://schemas.microsoft.com/office/drawing/2014/main" id="{35B3F0F9-876F-255C-4158-F89E91AD17A1}"/>
              </a:ext>
            </a:extLst>
          </p:cNvPr>
          <p:cNvSpPr/>
          <p:nvPr/>
        </p:nvSpPr>
        <p:spPr>
          <a:xfrm>
            <a:off x="2368228"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9" name="pl24">
            <a:extLst>
              <a:ext uri="{FF2B5EF4-FFF2-40B4-BE49-F238E27FC236}">
                <a16:creationId xmlns:a16="http://schemas.microsoft.com/office/drawing/2014/main" id="{8623EEF0-4270-0013-E643-6633DAAF0823}"/>
              </a:ext>
            </a:extLst>
          </p:cNvPr>
          <p:cNvSpPr/>
          <p:nvPr/>
        </p:nvSpPr>
        <p:spPr>
          <a:xfrm>
            <a:off x="3022813" y="4125019"/>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0" name="pl25">
            <a:extLst>
              <a:ext uri="{FF2B5EF4-FFF2-40B4-BE49-F238E27FC236}">
                <a16:creationId xmlns:a16="http://schemas.microsoft.com/office/drawing/2014/main" id="{DD8E34EE-8FBD-B92C-AC9F-36266ACCCD26}"/>
              </a:ext>
            </a:extLst>
          </p:cNvPr>
          <p:cNvSpPr/>
          <p:nvPr/>
        </p:nvSpPr>
        <p:spPr>
          <a:xfrm>
            <a:off x="3219188" y="4125019"/>
            <a:ext cx="0" cy="780722"/>
          </a:xfrm>
          <a:custGeom>
            <a:avLst/>
            <a:gdLst/>
            <a:ahLst/>
            <a:cxnLst/>
            <a:rect l="0" t="0" r="0" b="0"/>
            <a:pathLst>
              <a:path h="1150171">
                <a:moveTo>
                  <a:pt x="0" y="0"/>
                </a:moveTo>
                <a:lnTo>
                  <a:pt x="0" y="1150171"/>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1" name="pl26">
            <a:extLst>
              <a:ext uri="{FF2B5EF4-FFF2-40B4-BE49-F238E27FC236}">
                <a16:creationId xmlns:a16="http://schemas.microsoft.com/office/drawing/2014/main" id="{1CF27AC5-34D7-7549-C456-94361D01C755}"/>
              </a:ext>
            </a:extLst>
          </p:cNvPr>
          <p:cNvSpPr/>
          <p:nvPr/>
        </p:nvSpPr>
        <p:spPr>
          <a:xfrm>
            <a:off x="3022813"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2" name="pl27">
            <a:extLst>
              <a:ext uri="{FF2B5EF4-FFF2-40B4-BE49-F238E27FC236}">
                <a16:creationId xmlns:a16="http://schemas.microsoft.com/office/drawing/2014/main" id="{70CF536D-47B3-2087-9524-6098BAE2EAA7}"/>
              </a:ext>
            </a:extLst>
          </p:cNvPr>
          <p:cNvSpPr/>
          <p:nvPr/>
        </p:nvSpPr>
        <p:spPr>
          <a:xfrm>
            <a:off x="3677398" y="3500441"/>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3" name="pl28">
            <a:extLst>
              <a:ext uri="{FF2B5EF4-FFF2-40B4-BE49-F238E27FC236}">
                <a16:creationId xmlns:a16="http://schemas.microsoft.com/office/drawing/2014/main" id="{C325FCB6-846D-D4C3-BE2E-7EF3A85DF25E}"/>
              </a:ext>
            </a:extLst>
          </p:cNvPr>
          <p:cNvSpPr/>
          <p:nvPr/>
        </p:nvSpPr>
        <p:spPr>
          <a:xfrm>
            <a:off x="3873774" y="3500441"/>
            <a:ext cx="0" cy="1405300"/>
          </a:xfrm>
          <a:custGeom>
            <a:avLst/>
            <a:gdLst/>
            <a:ahLst/>
            <a:cxnLst/>
            <a:rect l="0" t="0" r="0" b="0"/>
            <a:pathLst>
              <a:path h="2070308">
                <a:moveTo>
                  <a:pt x="0" y="0"/>
                </a:moveTo>
                <a:lnTo>
                  <a:pt x="0" y="2070308"/>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4" name="pl29">
            <a:extLst>
              <a:ext uri="{FF2B5EF4-FFF2-40B4-BE49-F238E27FC236}">
                <a16:creationId xmlns:a16="http://schemas.microsoft.com/office/drawing/2014/main" id="{8229E357-4AA6-160B-5952-57F490E49F04}"/>
              </a:ext>
            </a:extLst>
          </p:cNvPr>
          <p:cNvSpPr/>
          <p:nvPr/>
        </p:nvSpPr>
        <p:spPr>
          <a:xfrm>
            <a:off x="3677398"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5" name="pl30">
            <a:extLst>
              <a:ext uri="{FF2B5EF4-FFF2-40B4-BE49-F238E27FC236}">
                <a16:creationId xmlns:a16="http://schemas.microsoft.com/office/drawing/2014/main" id="{F3E45103-7394-04A8-BCDB-D884E8CE3B6A}"/>
              </a:ext>
            </a:extLst>
          </p:cNvPr>
          <p:cNvSpPr/>
          <p:nvPr/>
        </p:nvSpPr>
        <p:spPr>
          <a:xfrm>
            <a:off x="4331984"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6" name="pl31">
            <a:extLst>
              <a:ext uri="{FF2B5EF4-FFF2-40B4-BE49-F238E27FC236}">
                <a16:creationId xmlns:a16="http://schemas.microsoft.com/office/drawing/2014/main" id="{E60946E3-9BC4-78CA-5A02-B7D4DB33BDD6}"/>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7" name="pl32">
            <a:extLst>
              <a:ext uri="{FF2B5EF4-FFF2-40B4-BE49-F238E27FC236}">
                <a16:creationId xmlns:a16="http://schemas.microsoft.com/office/drawing/2014/main" id="{E57879AB-FFDB-2A48-DFF5-355352D8CFB9}"/>
              </a:ext>
            </a:extLst>
          </p:cNvPr>
          <p:cNvSpPr/>
          <p:nvPr/>
        </p:nvSpPr>
        <p:spPr>
          <a:xfrm>
            <a:off x="4331984"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8" name="pl33">
            <a:extLst>
              <a:ext uri="{FF2B5EF4-FFF2-40B4-BE49-F238E27FC236}">
                <a16:creationId xmlns:a16="http://schemas.microsoft.com/office/drawing/2014/main" id="{2AE778F0-38B0-1247-C462-2BD6BF2397F9}"/>
              </a:ext>
            </a:extLst>
          </p:cNvPr>
          <p:cNvSpPr/>
          <p:nvPr/>
        </p:nvSpPr>
        <p:spPr>
          <a:xfrm>
            <a:off x="4986568" y="256357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9" name="pl34">
            <a:extLst>
              <a:ext uri="{FF2B5EF4-FFF2-40B4-BE49-F238E27FC236}">
                <a16:creationId xmlns:a16="http://schemas.microsoft.com/office/drawing/2014/main" id="{37BFD8E8-812A-01B7-2E8B-A302DC5DCD39}"/>
              </a:ext>
            </a:extLst>
          </p:cNvPr>
          <p:cNvSpPr/>
          <p:nvPr/>
        </p:nvSpPr>
        <p:spPr>
          <a:xfrm>
            <a:off x="5182944" y="2563574"/>
            <a:ext cx="0" cy="2342167"/>
          </a:xfrm>
          <a:custGeom>
            <a:avLst/>
            <a:gdLst/>
            <a:ahLst/>
            <a:cxnLst/>
            <a:rect l="0" t="0" r="0" b="0"/>
            <a:pathLst>
              <a:path h="3450514">
                <a:moveTo>
                  <a:pt x="0" y="0"/>
                </a:moveTo>
                <a:lnTo>
                  <a:pt x="0" y="3450514"/>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40" name="pl35">
            <a:extLst>
              <a:ext uri="{FF2B5EF4-FFF2-40B4-BE49-F238E27FC236}">
                <a16:creationId xmlns:a16="http://schemas.microsoft.com/office/drawing/2014/main" id="{73DC0B2B-E652-9387-F244-EB1CB4DFA74B}"/>
              </a:ext>
            </a:extLst>
          </p:cNvPr>
          <p:cNvSpPr/>
          <p:nvPr/>
        </p:nvSpPr>
        <p:spPr>
          <a:xfrm>
            <a:off x="4986568"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41" name="pl36">
            <a:extLst>
              <a:ext uri="{FF2B5EF4-FFF2-40B4-BE49-F238E27FC236}">
                <a16:creationId xmlns:a16="http://schemas.microsoft.com/office/drawing/2014/main" id="{EFCD7D69-C4E3-4F69-2C68-93C84E2E89EF}"/>
              </a:ext>
            </a:extLst>
          </p:cNvPr>
          <p:cNvSpPr/>
          <p:nvPr/>
        </p:nvSpPr>
        <p:spPr>
          <a:xfrm>
            <a:off x="5641154" y="326622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42" name="pl37">
            <a:extLst>
              <a:ext uri="{FF2B5EF4-FFF2-40B4-BE49-F238E27FC236}">
                <a16:creationId xmlns:a16="http://schemas.microsoft.com/office/drawing/2014/main" id="{D4B8CBFD-D33A-B992-3F0F-5BC9F61E8AC3}"/>
              </a:ext>
            </a:extLst>
          </p:cNvPr>
          <p:cNvSpPr/>
          <p:nvPr/>
        </p:nvSpPr>
        <p:spPr>
          <a:xfrm>
            <a:off x="5837530" y="3266224"/>
            <a:ext cx="0" cy="1639517"/>
          </a:xfrm>
          <a:custGeom>
            <a:avLst/>
            <a:gdLst/>
            <a:ahLst/>
            <a:cxnLst/>
            <a:rect l="0" t="0" r="0" b="0"/>
            <a:pathLst>
              <a:path h="2415360">
                <a:moveTo>
                  <a:pt x="0" y="0"/>
                </a:moveTo>
                <a:lnTo>
                  <a:pt x="0" y="241536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43" name="pl38">
            <a:extLst>
              <a:ext uri="{FF2B5EF4-FFF2-40B4-BE49-F238E27FC236}">
                <a16:creationId xmlns:a16="http://schemas.microsoft.com/office/drawing/2014/main" id="{A118A8D4-D209-F934-B394-7013A579E8A4}"/>
              </a:ext>
            </a:extLst>
          </p:cNvPr>
          <p:cNvSpPr/>
          <p:nvPr/>
        </p:nvSpPr>
        <p:spPr>
          <a:xfrm>
            <a:off x="5641154"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44" name="pl39">
            <a:extLst>
              <a:ext uri="{FF2B5EF4-FFF2-40B4-BE49-F238E27FC236}">
                <a16:creationId xmlns:a16="http://schemas.microsoft.com/office/drawing/2014/main" id="{DDF0C530-C6A0-2BB9-D003-E310B08B2C10}"/>
              </a:ext>
            </a:extLst>
          </p:cNvPr>
          <p:cNvSpPr/>
          <p:nvPr/>
        </p:nvSpPr>
        <p:spPr>
          <a:xfrm>
            <a:off x="6295739" y="3110079"/>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45" name="pl40">
            <a:extLst>
              <a:ext uri="{FF2B5EF4-FFF2-40B4-BE49-F238E27FC236}">
                <a16:creationId xmlns:a16="http://schemas.microsoft.com/office/drawing/2014/main" id="{5B8FD59B-D854-4A76-D3A7-E0BA6138ABE2}"/>
              </a:ext>
            </a:extLst>
          </p:cNvPr>
          <p:cNvSpPr/>
          <p:nvPr/>
        </p:nvSpPr>
        <p:spPr>
          <a:xfrm>
            <a:off x="6492115" y="3110079"/>
            <a:ext cx="0" cy="1795661"/>
          </a:xfrm>
          <a:custGeom>
            <a:avLst/>
            <a:gdLst/>
            <a:ahLst/>
            <a:cxnLst/>
            <a:rect l="0" t="0" r="0" b="0"/>
            <a:pathLst>
              <a:path h="2645394">
                <a:moveTo>
                  <a:pt x="0" y="0"/>
                </a:moveTo>
                <a:lnTo>
                  <a:pt x="0" y="2645394"/>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46" name="pl41">
            <a:extLst>
              <a:ext uri="{FF2B5EF4-FFF2-40B4-BE49-F238E27FC236}">
                <a16:creationId xmlns:a16="http://schemas.microsoft.com/office/drawing/2014/main" id="{61BC8E85-B146-294E-FC18-EB9B8C64565F}"/>
              </a:ext>
            </a:extLst>
          </p:cNvPr>
          <p:cNvSpPr/>
          <p:nvPr/>
        </p:nvSpPr>
        <p:spPr>
          <a:xfrm>
            <a:off x="6295739"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47" name="pl42">
            <a:extLst>
              <a:ext uri="{FF2B5EF4-FFF2-40B4-BE49-F238E27FC236}">
                <a16:creationId xmlns:a16="http://schemas.microsoft.com/office/drawing/2014/main" id="{88C0F068-2648-8FFF-CA26-71377C689E49}"/>
              </a:ext>
            </a:extLst>
          </p:cNvPr>
          <p:cNvSpPr/>
          <p:nvPr/>
        </p:nvSpPr>
        <p:spPr>
          <a:xfrm>
            <a:off x="6950325" y="256357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48" name="pl43">
            <a:extLst>
              <a:ext uri="{FF2B5EF4-FFF2-40B4-BE49-F238E27FC236}">
                <a16:creationId xmlns:a16="http://schemas.microsoft.com/office/drawing/2014/main" id="{9AB59C23-C556-7D78-7707-43F8975F30CD}"/>
              </a:ext>
            </a:extLst>
          </p:cNvPr>
          <p:cNvSpPr/>
          <p:nvPr/>
        </p:nvSpPr>
        <p:spPr>
          <a:xfrm>
            <a:off x="7146701" y="2563574"/>
            <a:ext cx="0" cy="2342167"/>
          </a:xfrm>
          <a:custGeom>
            <a:avLst/>
            <a:gdLst/>
            <a:ahLst/>
            <a:cxnLst/>
            <a:rect l="0" t="0" r="0" b="0"/>
            <a:pathLst>
              <a:path h="3450514">
                <a:moveTo>
                  <a:pt x="0" y="0"/>
                </a:moveTo>
                <a:lnTo>
                  <a:pt x="0" y="3450514"/>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49" name="pl44">
            <a:extLst>
              <a:ext uri="{FF2B5EF4-FFF2-40B4-BE49-F238E27FC236}">
                <a16:creationId xmlns:a16="http://schemas.microsoft.com/office/drawing/2014/main" id="{D239CEEE-1C5C-CCDD-A490-62F1A5724ACF}"/>
              </a:ext>
            </a:extLst>
          </p:cNvPr>
          <p:cNvSpPr/>
          <p:nvPr/>
        </p:nvSpPr>
        <p:spPr>
          <a:xfrm>
            <a:off x="6950325"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0" name="pl45">
            <a:extLst>
              <a:ext uri="{FF2B5EF4-FFF2-40B4-BE49-F238E27FC236}">
                <a16:creationId xmlns:a16="http://schemas.microsoft.com/office/drawing/2014/main" id="{2193D815-BB4E-0394-1AFD-03A45619B05A}"/>
              </a:ext>
            </a:extLst>
          </p:cNvPr>
          <p:cNvSpPr/>
          <p:nvPr/>
        </p:nvSpPr>
        <p:spPr>
          <a:xfrm>
            <a:off x="7604910" y="256357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1" name="pl46">
            <a:extLst>
              <a:ext uri="{FF2B5EF4-FFF2-40B4-BE49-F238E27FC236}">
                <a16:creationId xmlns:a16="http://schemas.microsoft.com/office/drawing/2014/main" id="{F70E6A57-1244-3966-99DA-092D1188798B}"/>
              </a:ext>
            </a:extLst>
          </p:cNvPr>
          <p:cNvSpPr/>
          <p:nvPr/>
        </p:nvSpPr>
        <p:spPr>
          <a:xfrm>
            <a:off x="7801285" y="2563574"/>
            <a:ext cx="0" cy="2342167"/>
          </a:xfrm>
          <a:custGeom>
            <a:avLst/>
            <a:gdLst/>
            <a:ahLst/>
            <a:cxnLst/>
            <a:rect l="0" t="0" r="0" b="0"/>
            <a:pathLst>
              <a:path h="3450514">
                <a:moveTo>
                  <a:pt x="0" y="0"/>
                </a:moveTo>
                <a:lnTo>
                  <a:pt x="0" y="3450514"/>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2" name="pl47">
            <a:extLst>
              <a:ext uri="{FF2B5EF4-FFF2-40B4-BE49-F238E27FC236}">
                <a16:creationId xmlns:a16="http://schemas.microsoft.com/office/drawing/2014/main" id="{8188C190-2172-77D8-68FE-2F54064A9F35}"/>
              </a:ext>
            </a:extLst>
          </p:cNvPr>
          <p:cNvSpPr/>
          <p:nvPr/>
        </p:nvSpPr>
        <p:spPr>
          <a:xfrm>
            <a:off x="7604910"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3" name="pl48">
            <a:extLst>
              <a:ext uri="{FF2B5EF4-FFF2-40B4-BE49-F238E27FC236}">
                <a16:creationId xmlns:a16="http://schemas.microsoft.com/office/drawing/2014/main" id="{2768CD82-DA6C-E4FA-3FEF-FD4DF865934B}"/>
              </a:ext>
            </a:extLst>
          </p:cNvPr>
          <p:cNvSpPr/>
          <p:nvPr/>
        </p:nvSpPr>
        <p:spPr>
          <a:xfrm>
            <a:off x="8259496" y="428116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4" name="pl49">
            <a:extLst>
              <a:ext uri="{FF2B5EF4-FFF2-40B4-BE49-F238E27FC236}">
                <a16:creationId xmlns:a16="http://schemas.microsoft.com/office/drawing/2014/main" id="{350E1948-570E-8C19-1439-898BD2DBAD9E}"/>
              </a:ext>
            </a:extLst>
          </p:cNvPr>
          <p:cNvSpPr/>
          <p:nvPr/>
        </p:nvSpPr>
        <p:spPr>
          <a:xfrm>
            <a:off x="8455871" y="4281164"/>
            <a:ext cx="0" cy="624578"/>
          </a:xfrm>
          <a:custGeom>
            <a:avLst/>
            <a:gdLst/>
            <a:ahLst/>
            <a:cxnLst/>
            <a:rect l="0" t="0" r="0" b="0"/>
            <a:pathLst>
              <a:path h="920137">
                <a:moveTo>
                  <a:pt x="0" y="0"/>
                </a:moveTo>
                <a:lnTo>
                  <a:pt x="0" y="920137"/>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5" name="pl50">
            <a:extLst>
              <a:ext uri="{FF2B5EF4-FFF2-40B4-BE49-F238E27FC236}">
                <a16:creationId xmlns:a16="http://schemas.microsoft.com/office/drawing/2014/main" id="{7A168D1C-3BA7-536B-E5B4-B5D6BA275881}"/>
              </a:ext>
            </a:extLst>
          </p:cNvPr>
          <p:cNvSpPr/>
          <p:nvPr/>
        </p:nvSpPr>
        <p:spPr>
          <a:xfrm>
            <a:off x="8259496"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6" name="pl51">
            <a:extLst>
              <a:ext uri="{FF2B5EF4-FFF2-40B4-BE49-F238E27FC236}">
                <a16:creationId xmlns:a16="http://schemas.microsoft.com/office/drawing/2014/main" id="{D61756D6-9B39-942A-21DE-A8E91F0719BD}"/>
              </a:ext>
            </a:extLst>
          </p:cNvPr>
          <p:cNvSpPr/>
          <p:nvPr/>
        </p:nvSpPr>
        <p:spPr>
          <a:xfrm>
            <a:off x="1255433" y="3890802"/>
            <a:ext cx="0" cy="546506"/>
          </a:xfrm>
          <a:custGeom>
            <a:avLst/>
            <a:gdLst/>
            <a:ahLst/>
            <a:cxnLst/>
            <a:rect l="0" t="0" r="0" b="0"/>
            <a:pathLst>
              <a:path h="805120">
                <a:moveTo>
                  <a:pt x="0" y="80512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7" name="pl52">
            <a:extLst>
              <a:ext uri="{FF2B5EF4-FFF2-40B4-BE49-F238E27FC236}">
                <a16:creationId xmlns:a16="http://schemas.microsoft.com/office/drawing/2014/main" id="{041FAEFD-F84E-4291-A461-D3F5C69B2D83}"/>
              </a:ext>
            </a:extLst>
          </p:cNvPr>
          <p:cNvSpPr/>
          <p:nvPr/>
        </p:nvSpPr>
        <p:spPr>
          <a:xfrm>
            <a:off x="1255433"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8" name="pg53">
            <a:extLst>
              <a:ext uri="{FF2B5EF4-FFF2-40B4-BE49-F238E27FC236}">
                <a16:creationId xmlns:a16="http://schemas.microsoft.com/office/drawing/2014/main" id="{66E87E40-DB12-B2C1-A0E4-7DCB8EC8E3D0}"/>
              </a:ext>
            </a:extLst>
          </p:cNvPr>
          <p:cNvSpPr/>
          <p:nvPr/>
        </p:nvSpPr>
        <p:spPr>
          <a:xfrm>
            <a:off x="1059057" y="4437308"/>
            <a:ext cx="392751" cy="468433"/>
          </a:xfrm>
          <a:custGeom>
            <a:avLst/>
            <a:gdLst/>
            <a:ahLst/>
            <a:cxnLst/>
            <a:rect l="0" t="0" r="0" b="0"/>
            <a:pathLst>
              <a:path w="372080" h="690102">
                <a:moveTo>
                  <a:pt x="0" y="0"/>
                </a:moveTo>
                <a:lnTo>
                  <a:pt x="0" y="690102"/>
                </a:lnTo>
                <a:lnTo>
                  <a:pt x="372080" y="690102"/>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9" name="pl54">
            <a:extLst>
              <a:ext uri="{FF2B5EF4-FFF2-40B4-BE49-F238E27FC236}">
                <a16:creationId xmlns:a16="http://schemas.microsoft.com/office/drawing/2014/main" id="{598F75C2-C5D4-1FA6-2DCE-0ADCB3618C9E}"/>
              </a:ext>
            </a:extLst>
          </p:cNvPr>
          <p:cNvSpPr/>
          <p:nvPr/>
        </p:nvSpPr>
        <p:spPr>
          <a:xfrm>
            <a:off x="1059057" y="4515380"/>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0" name="pl55">
            <a:extLst>
              <a:ext uri="{FF2B5EF4-FFF2-40B4-BE49-F238E27FC236}">
                <a16:creationId xmlns:a16="http://schemas.microsoft.com/office/drawing/2014/main" id="{166C572F-A84D-2B10-634C-33CB3A7D08F0}"/>
              </a:ext>
            </a:extLst>
          </p:cNvPr>
          <p:cNvSpPr/>
          <p:nvPr/>
        </p:nvSpPr>
        <p:spPr>
          <a:xfrm>
            <a:off x="1910018" y="3110079"/>
            <a:ext cx="0" cy="702650"/>
          </a:xfrm>
          <a:custGeom>
            <a:avLst/>
            <a:gdLst/>
            <a:ahLst/>
            <a:cxnLst/>
            <a:rect l="0" t="0" r="0" b="0"/>
            <a:pathLst>
              <a:path h="1035154">
                <a:moveTo>
                  <a:pt x="0" y="1035154"/>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1" name="pl56">
            <a:extLst>
              <a:ext uri="{FF2B5EF4-FFF2-40B4-BE49-F238E27FC236}">
                <a16:creationId xmlns:a16="http://schemas.microsoft.com/office/drawing/2014/main" id="{4CA862FF-5CF8-7A82-C069-B9FA5C8417EE}"/>
              </a:ext>
            </a:extLst>
          </p:cNvPr>
          <p:cNvSpPr/>
          <p:nvPr/>
        </p:nvSpPr>
        <p:spPr>
          <a:xfrm>
            <a:off x="1910018" y="4359236"/>
            <a:ext cx="0" cy="546506"/>
          </a:xfrm>
          <a:custGeom>
            <a:avLst/>
            <a:gdLst/>
            <a:ahLst/>
            <a:cxnLst/>
            <a:rect l="0" t="0" r="0" b="0"/>
            <a:pathLst>
              <a:path h="805120">
                <a:moveTo>
                  <a:pt x="0" y="0"/>
                </a:moveTo>
                <a:lnTo>
                  <a:pt x="0" y="80512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2" name="pg57">
            <a:extLst>
              <a:ext uri="{FF2B5EF4-FFF2-40B4-BE49-F238E27FC236}">
                <a16:creationId xmlns:a16="http://schemas.microsoft.com/office/drawing/2014/main" id="{8F3B88A2-F8FF-073F-7533-F86B14E8F225}"/>
              </a:ext>
            </a:extLst>
          </p:cNvPr>
          <p:cNvSpPr/>
          <p:nvPr/>
        </p:nvSpPr>
        <p:spPr>
          <a:xfrm>
            <a:off x="1713642" y="3812730"/>
            <a:ext cx="392751" cy="546506"/>
          </a:xfrm>
          <a:custGeom>
            <a:avLst/>
            <a:gdLst/>
            <a:ahLst/>
            <a:cxnLst/>
            <a:rect l="0" t="0" r="0" b="0"/>
            <a:pathLst>
              <a:path w="372080" h="805120">
                <a:moveTo>
                  <a:pt x="0" y="0"/>
                </a:moveTo>
                <a:lnTo>
                  <a:pt x="0" y="805120"/>
                </a:lnTo>
                <a:lnTo>
                  <a:pt x="372080" y="80512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3" name="pl58">
            <a:extLst>
              <a:ext uri="{FF2B5EF4-FFF2-40B4-BE49-F238E27FC236}">
                <a16:creationId xmlns:a16="http://schemas.microsoft.com/office/drawing/2014/main" id="{3F468E12-6DD5-FCC2-59B1-DC0BC0CE1851}"/>
              </a:ext>
            </a:extLst>
          </p:cNvPr>
          <p:cNvSpPr/>
          <p:nvPr/>
        </p:nvSpPr>
        <p:spPr>
          <a:xfrm>
            <a:off x="1713642" y="4125019"/>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4" name="pl59">
            <a:extLst>
              <a:ext uri="{FF2B5EF4-FFF2-40B4-BE49-F238E27FC236}">
                <a16:creationId xmlns:a16="http://schemas.microsoft.com/office/drawing/2014/main" id="{B7DCF90C-C313-15A2-4CAA-117AD3EDB8B0}"/>
              </a:ext>
            </a:extLst>
          </p:cNvPr>
          <p:cNvSpPr/>
          <p:nvPr/>
        </p:nvSpPr>
        <p:spPr>
          <a:xfrm>
            <a:off x="2564604" y="4125019"/>
            <a:ext cx="0" cy="234216"/>
          </a:xfrm>
          <a:custGeom>
            <a:avLst/>
            <a:gdLst/>
            <a:ahLst/>
            <a:cxnLst/>
            <a:rect l="0" t="0" r="0" b="0"/>
            <a:pathLst>
              <a:path h="345051">
                <a:moveTo>
                  <a:pt x="0" y="345051"/>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5" name="pl60">
            <a:extLst>
              <a:ext uri="{FF2B5EF4-FFF2-40B4-BE49-F238E27FC236}">
                <a16:creationId xmlns:a16="http://schemas.microsoft.com/office/drawing/2014/main" id="{95B327FE-6ACC-D920-8581-40EA30C9482F}"/>
              </a:ext>
            </a:extLst>
          </p:cNvPr>
          <p:cNvSpPr/>
          <p:nvPr/>
        </p:nvSpPr>
        <p:spPr>
          <a:xfrm>
            <a:off x="256460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6" name="pg61">
            <a:extLst>
              <a:ext uri="{FF2B5EF4-FFF2-40B4-BE49-F238E27FC236}">
                <a16:creationId xmlns:a16="http://schemas.microsoft.com/office/drawing/2014/main" id="{045F8D63-8504-03B9-D211-3797AA5D10C7}"/>
              </a:ext>
            </a:extLst>
          </p:cNvPr>
          <p:cNvSpPr/>
          <p:nvPr/>
        </p:nvSpPr>
        <p:spPr>
          <a:xfrm>
            <a:off x="2368228" y="4359236"/>
            <a:ext cx="392751" cy="546506"/>
          </a:xfrm>
          <a:custGeom>
            <a:avLst/>
            <a:gdLst/>
            <a:ahLst/>
            <a:cxnLst/>
            <a:rect l="0" t="0" r="0" b="0"/>
            <a:pathLst>
              <a:path w="372080" h="805120">
                <a:moveTo>
                  <a:pt x="0" y="0"/>
                </a:moveTo>
                <a:lnTo>
                  <a:pt x="0" y="805120"/>
                </a:lnTo>
                <a:lnTo>
                  <a:pt x="372080" y="80512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7" name="pl62">
            <a:extLst>
              <a:ext uri="{FF2B5EF4-FFF2-40B4-BE49-F238E27FC236}">
                <a16:creationId xmlns:a16="http://schemas.microsoft.com/office/drawing/2014/main" id="{3CE32DB0-D5F3-0B30-D5F8-62A2FFC23F52}"/>
              </a:ext>
            </a:extLst>
          </p:cNvPr>
          <p:cNvSpPr/>
          <p:nvPr/>
        </p:nvSpPr>
        <p:spPr>
          <a:xfrm>
            <a:off x="2368228"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8" name="pl63">
            <a:extLst>
              <a:ext uri="{FF2B5EF4-FFF2-40B4-BE49-F238E27FC236}">
                <a16:creationId xmlns:a16="http://schemas.microsoft.com/office/drawing/2014/main" id="{40060E36-13E1-728C-7F70-9CCAF404706B}"/>
              </a:ext>
            </a:extLst>
          </p:cNvPr>
          <p:cNvSpPr/>
          <p:nvPr/>
        </p:nvSpPr>
        <p:spPr>
          <a:xfrm>
            <a:off x="3219188" y="4125019"/>
            <a:ext cx="0" cy="234216"/>
          </a:xfrm>
          <a:custGeom>
            <a:avLst/>
            <a:gdLst/>
            <a:ahLst/>
            <a:cxnLst/>
            <a:rect l="0" t="0" r="0" b="0"/>
            <a:pathLst>
              <a:path h="345051">
                <a:moveTo>
                  <a:pt x="0" y="345051"/>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69" name="pl64">
            <a:extLst>
              <a:ext uri="{FF2B5EF4-FFF2-40B4-BE49-F238E27FC236}">
                <a16:creationId xmlns:a16="http://schemas.microsoft.com/office/drawing/2014/main" id="{A27A6DB6-9ACD-4C96-5727-8B0F5C083449}"/>
              </a:ext>
            </a:extLst>
          </p:cNvPr>
          <p:cNvSpPr/>
          <p:nvPr/>
        </p:nvSpPr>
        <p:spPr>
          <a:xfrm>
            <a:off x="3219188"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0" name="pg65">
            <a:extLst>
              <a:ext uri="{FF2B5EF4-FFF2-40B4-BE49-F238E27FC236}">
                <a16:creationId xmlns:a16="http://schemas.microsoft.com/office/drawing/2014/main" id="{CF6E0158-E719-529D-9376-B6E43840490D}"/>
              </a:ext>
            </a:extLst>
          </p:cNvPr>
          <p:cNvSpPr/>
          <p:nvPr/>
        </p:nvSpPr>
        <p:spPr>
          <a:xfrm>
            <a:off x="3022813" y="4359236"/>
            <a:ext cx="392751" cy="546506"/>
          </a:xfrm>
          <a:custGeom>
            <a:avLst/>
            <a:gdLst/>
            <a:ahLst/>
            <a:cxnLst/>
            <a:rect l="0" t="0" r="0" b="0"/>
            <a:pathLst>
              <a:path w="372080" h="805120">
                <a:moveTo>
                  <a:pt x="0" y="0"/>
                </a:moveTo>
                <a:lnTo>
                  <a:pt x="0" y="805120"/>
                </a:lnTo>
                <a:lnTo>
                  <a:pt x="372080" y="80512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1" name="pl66">
            <a:extLst>
              <a:ext uri="{FF2B5EF4-FFF2-40B4-BE49-F238E27FC236}">
                <a16:creationId xmlns:a16="http://schemas.microsoft.com/office/drawing/2014/main" id="{BB35184B-9C69-2EC7-69F2-AE56C513B25A}"/>
              </a:ext>
            </a:extLst>
          </p:cNvPr>
          <p:cNvSpPr/>
          <p:nvPr/>
        </p:nvSpPr>
        <p:spPr>
          <a:xfrm>
            <a:off x="3022813"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2" name="pl67">
            <a:extLst>
              <a:ext uri="{FF2B5EF4-FFF2-40B4-BE49-F238E27FC236}">
                <a16:creationId xmlns:a16="http://schemas.microsoft.com/office/drawing/2014/main" id="{20741E37-7BAD-EAD1-EBE6-8CF6581D44F5}"/>
              </a:ext>
            </a:extLst>
          </p:cNvPr>
          <p:cNvSpPr/>
          <p:nvPr/>
        </p:nvSpPr>
        <p:spPr>
          <a:xfrm>
            <a:off x="3873774" y="3578513"/>
            <a:ext cx="0" cy="780722"/>
          </a:xfrm>
          <a:custGeom>
            <a:avLst/>
            <a:gdLst/>
            <a:ahLst/>
            <a:cxnLst/>
            <a:rect l="0" t="0" r="0" b="0"/>
            <a:pathLst>
              <a:path h="1150171">
                <a:moveTo>
                  <a:pt x="0" y="1150171"/>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3" name="pl68">
            <a:extLst>
              <a:ext uri="{FF2B5EF4-FFF2-40B4-BE49-F238E27FC236}">
                <a16:creationId xmlns:a16="http://schemas.microsoft.com/office/drawing/2014/main" id="{B1360394-FA59-CD8F-92FF-D73DC51FA618}"/>
              </a:ext>
            </a:extLst>
          </p:cNvPr>
          <p:cNvSpPr/>
          <p:nvPr/>
        </p:nvSpPr>
        <p:spPr>
          <a:xfrm>
            <a:off x="387377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4" name="pg69">
            <a:extLst>
              <a:ext uri="{FF2B5EF4-FFF2-40B4-BE49-F238E27FC236}">
                <a16:creationId xmlns:a16="http://schemas.microsoft.com/office/drawing/2014/main" id="{A6656FA8-6A58-406C-6717-744D08F137CB}"/>
              </a:ext>
            </a:extLst>
          </p:cNvPr>
          <p:cNvSpPr/>
          <p:nvPr/>
        </p:nvSpPr>
        <p:spPr>
          <a:xfrm>
            <a:off x="3677398" y="4359236"/>
            <a:ext cx="392751" cy="546506"/>
          </a:xfrm>
          <a:custGeom>
            <a:avLst/>
            <a:gdLst/>
            <a:ahLst/>
            <a:cxnLst/>
            <a:rect l="0" t="0" r="0" b="0"/>
            <a:pathLst>
              <a:path w="372080" h="805120">
                <a:moveTo>
                  <a:pt x="0" y="0"/>
                </a:moveTo>
                <a:lnTo>
                  <a:pt x="0" y="805120"/>
                </a:lnTo>
                <a:lnTo>
                  <a:pt x="372080" y="80512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5" name="pl70">
            <a:extLst>
              <a:ext uri="{FF2B5EF4-FFF2-40B4-BE49-F238E27FC236}">
                <a16:creationId xmlns:a16="http://schemas.microsoft.com/office/drawing/2014/main" id="{031D025A-3D89-5200-0114-6CDEAB7B9753}"/>
              </a:ext>
            </a:extLst>
          </p:cNvPr>
          <p:cNvSpPr/>
          <p:nvPr/>
        </p:nvSpPr>
        <p:spPr>
          <a:xfrm>
            <a:off x="3677398"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6" name="pl71">
            <a:extLst>
              <a:ext uri="{FF2B5EF4-FFF2-40B4-BE49-F238E27FC236}">
                <a16:creationId xmlns:a16="http://schemas.microsoft.com/office/drawing/2014/main" id="{8BFF09A2-B620-8DEB-7FBB-BC847D33F82F}"/>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7" name="pl72">
            <a:extLst>
              <a:ext uri="{FF2B5EF4-FFF2-40B4-BE49-F238E27FC236}">
                <a16:creationId xmlns:a16="http://schemas.microsoft.com/office/drawing/2014/main" id="{AB94C4A4-6849-07F8-0BC4-E59C977E6C1E}"/>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8" name="pg73">
            <a:extLst>
              <a:ext uri="{FF2B5EF4-FFF2-40B4-BE49-F238E27FC236}">
                <a16:creationId xmlns:a16="http://schemas.microsoft.com/office/drawing/2014/main" id="{A4D65E69-EC88-A519-1039-133E133389BA}"/>
              </a:ext>
            </a:extLst>
          </p:cNvPr>
          <p:cNvSpPr/>
          <p:nvPr/>
        </p:nvSpPr>
        <p:spPr>
          <a:xfrm>
            <a:off x="4331984" y="4905742"/>
            <a:ext cx="392751" cy="0"/>
          </a:xfrm>
          <a:custGeom>
            <a:avLst/>
            <a:gdLst/>
            <a:ahLst/>
            <a:cxnLst/>
            <a:rect l="0" t="0" r="0" b="0"/>
            <a:pathLst>
              <a:path w="372080">
                <a:moveTo>
                  <a:pt x="0" y="0"/>
                </a:move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9" name="pl74">
            <a:extLst>
              <a:ext uri="{FF2B5EF4-FFF2-40B4-BE49-F238E27FC236}">
                <a16:creationId xmlns:a16="http://schemas.microsoft.com/office/drawing/2014/main" id="{B45C99AA-F8B2-57AD-663A-2149796E7900}"/>
              </a:ext>
            </a:extLst>
          </p:cNvPr>
          <p:cNvSpPr/>
          <p:nvPr/>
        </p:nvSpPr>
        <p:spPr>
          <a:xfrm>
            <a:off x="4331984"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0" name="pl75">
            <a:extLst>
              <a:ext uri="{FF2B5EF4-FFF2-40B4-BE49-F238E27FC236}">
                <a16:creationId xmlns:a16="http://schemas.microsoft.com/office/drawing/2014/main" id="{9004986A-865A-4867-885C-860802FA82AA}"/>
              </a:ext>
            </a:extLst>
          </p:cNvPr>
          <p:cNvSpPr/>
          <p:nvPr/>
        </p:nvSpPr>
        <p:spPr>
          <a:xfrm>
            <a:off x="5182944" y="2563574"/>
            <a:ext cx="0" cy="1249156"/>
          </a:xfrm>
          <a:custGeom>
            <a:avLst/>
            <a:gdLst/>
            <a:ahLst/>
            <a:cxnLst/>
            <a:rect l="0" t="0" r="0" b="0"/>
            <a:pathLst>
              <a:path h="1840274">
                <a:moveTo>
                  <a:pt x="0" y="1840274"/>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1" name="pl76">
            <a:extLst>
              <a:ext uri="{FF2B5EF4-FFF2-40B4-BE49-F238E27FC236}">
                <a16:creationId xmlns:a16="http://schemas.microsoft.com/office/drawing/2014/main" id="{26A11A16-AF44-1376-8679-1E807B7277EC}"/>
              </a:ext>
            </a:extLst>
          </p:cNvPr>
          <p:cNvSpPr/>
          <p:nvPr/>
        </p:nvSpPr>
        <p:spPr>
          <a:xfrm>
            <a:off x="518294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2" name="pg77">
            <a:extLst>
              <a:ext uri="{FF2B5EF4-FFF2-40B4-BE49-F238E27FC236}">
                <a16:creationId xmlns:a16="http://schemas.microsoft.com/office/drawing/2014/main" id="{DF0C2415-D5D6-49C1-C33C-58E9EC12E2BE}"/>
              </a:ext>
            </a:extLst>
          </p:cNvPr>
          <p:cNvSpPr/>
          <p:nvPr/>
        </p:nvSpPr>
        <p:spPr>
          <a:xfrm>
            <a:off x="4986568" y="3812730"/>
            <a:ext cx="392751" cy="1093011"/>
          </a:xfrm>
          <a:custGeom>
            <a:avLst/>
            <a:gdLst/>
            <a:ahLst/>
            <a:cxnLst/>
            <a:rect l="0" t="0" r="0" b="0"/>
            <a:pathLst>
              <a:path w="372080" h="1610240">
                <a:moveTo>
                  <a:pt x="0" y="0"/>
                </a:moveTo>
                <a:lnTo>
                  <a:pt x="0" y="1610240"/>
                </a:lnTo>
                <a:lnTo>
                  <a:pt x="372080" y="161024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3" name="pl78">
            <a:extLst>
              <a:ext uri="{FF2B5EF4-FFF2-40B4-BE49-F238E27FC236}">
                <a16:creationId xmlns:a16="http://schemas.microsoft.com/office/drawing/2014/main" id="{B4FFF492-1EA0-4CC2-559C-F31EF0250FD5}"/>
              </a:ext>
            </a:extLst>
          </p:cNvPr>
          <p:cNvSpPr/>
          <p:nvPr/>
        </p:nvSpPr>
        <p:spPr>
          <a:xfrm>
            <a:off x="4986568"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4" name="pl79">
            <a:extLst>
              <a:ext uri="{FF2B5EF4-FFF2-40B4-BE49-F238E27FC236}">
                <a16:creationId xmlns:a16="http://schemas.microsoft.com/office/drawing/2014/main" id="{72E6A855-F12D-7786-A5D9-E76CACA6071E}"/>
              </a:ext>
            </a:extLst>
          </p:cNvPr>
          <p:cNvSpPr/>
          <p:nvPr/>
        </p:nvSpPr>
        <p:spPr>
          <a:xfrm>
            <a:off x="5837530" y="3266224"/>
            <a:ext cx="0" cy="936866"/>
          </a:xfrm>
          <a:custGeom>
            <a:avLst/>
            <a:gdLst/>
            <a:ahLst/>
            <a:cxnLst/>
            <a:rect l="0" t="0" r="0" b="0"/>
            <a:pathLst>
              <a:path h="1380205">
                <a:moveTo>
                  <a:pt x="0" y="1380205"/>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5" name="pl80">
            <a:extLst>
              <a:ext uri="{FF2B5EF4-FFF2-40B4-BE49-F238E27FC236}">
                <a16:creationId xmlns:a16="http://schemas.microsoft.com/office/drawing/2014/main" id="{94A9CBE2-C218-5182-79E4-9B4D1E8F09AC}"/>
              </a:ext>
            </a:extLst>
          </p:cNvPr>
          <p:cNvSpPr/>
          <p:nvPr/>
        </p:nvSpPr>
        <p:spPr>
          <a:xfrm>
            <a:off x="5837530"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6" name="pg81">
            <a:extLst>
              <a:ext uri="{FF2B5EF4-FFF2-40B4-BE49-F238E27FC236}">
                <a16:creationId xmlns:a16="http://schemas.microsoft.com/office/drawing/2014/main" id="{53AC033F-593E-CB4A-71C0-CFCF00243ED5}"/>
              </a:ext>
            </a:extLst>
          </p:cNvPr>
          <p:cNvSpPr/>
          <p:nvPr/>
        </p:nvSpPr>
        <p:spPr>
          <a:xfrm>
            <a:off x="5641154" y="4203092"/>
            <a:ext cx="392751" cy="702650"/>
          </a:xfrm>
          <a:custGeom>
            <a:avLst/>
            <a:gdLst/>
            <a:ahLst/>
            <a:cxnLst/>
            <a:rect l="0" t="0" r="0" b="0"/>
            <a:pathLst>
              <a:path w="372080" h="1035154">
                <a:moveTo>
                  <a:pt x="0" y="0"/>
                </a:moveTo>
                <a:lnTo>
                  <a:pt x="0" y="1035154"/>
                </a:lnTo>
                <a:lnTo>
                  <a:pt x="372080" y="1035154"/>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7" name="pl82">
            <a:extLst>
              <a:ext uri="{FF2B5EF4-FFF2-40B4-BE49-F238E27FC236}">
                <a16:creationId xmlns:a16="http://schemas.microsoft.com/office/drawing/2014/main" id="{90D61DA9-3B45-CD90-CBB2-B3A0253B2505}"/>
              </a:ext>
            </a:extLst>
          </p:cNvPr>
          <p:cNvSpPr/>
          <p:nvPr/>
        </p:nvSpPr>
        <p:spPr>
          <a:xfrm>
            <a:off x="5641154"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8" name="pl83">
            <a:extLst>
              <a:ext uri="{FF2B5EF4-FFF2-40B4-BE49-F238E27FC236}">
                <a16:creationId xmlns:a16="http://schemas.microsoft.com/office/drawing/2014/main" id="{402BE102-4C05-B148-8AB7-1AA7B8E3ACF1}"/>
              </a:ext>
            </a:extLst>
          </p:cNvPr>
          <p:cNvSpPr/>
          <p:nvPr/>
        </p:nvSpPr>
        <p:spPr>
          <a:xfrm>
            <a:off x="6492115" y="3110079"/>
            <a:ext cx="0" cy="234216"/>
          </a:xfrm>
          <a:custGeom>
            <a:avLst/>
            <a:gdLst/>
            <a:ahLst/>
            <a:cxnLst/>
            <a:rect l="0" t="0" r="0" b="0"/>
            <a:pathLst>
              <a:path h="345051">
                <a:moveTo>
                  <a:pt x="0" y="345051"/>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89" name="pl84">
            <a:extLst>
              <a:ext uri="{FF2B5EF4-FFF2-40B4-BE49-F238E27FC236}">
                <a16:creationId xmlns:a16="http://schemas.microsoft.com/office/drawing/2014/main" id="{150559BE-3EB4-211A-88F5-1C1D4C598187}"/>
              </a:ext>
            </a:extLst>
          </p:cNvPr>
          <p:cNvSpPr/>
          <p:nvPr/>
        </p:nvSpPr>
        <p:spPr>
          <a:xfrm>
            <a:off x="6492115" y="4125019"/>
            <a:ext cx="0" cy="780722"/>
          </a:xfrm>
          <a:custGeom>
            <a:avLst/>
            <a:gdLst/>
            <a:ahLst/>
            <a:cxnLst/>
            <a:rect l="0" t="0" r="0" b="0"/>
            <a:pathLst>
              <a:path h="1150171">
                <a:moveTo>
                  <a:pt x="0" y="0"/>
                </a:moveTo>
                <a:lnTo>
                  <a:pt x="0" y="1150171"/>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0" name="pg85">
            <a:extLst>
              <a:ext uri="{FF2B5EF4-FFF2-40B4-BE49-F238E27FC236}">
                <a16:creationId xmlns:a16="http://schemas.microsoft.com/office/drawing/2014/main" id="{11345E5F-BBCA-2709-49EA-233CB5B9B240}"/>
              </a:ext>
            </a:extLst>
          </p:cNvPr>
          <p:cNvSpPr/>
          <p:nvPr/>
        </p:nvSpPr>
        <p:spPr>
          <a:xfrm>
            <a:off x="6295739" y="3344297"/>
            <a:ext cx="392751" cy="780722"/>
          </a:xfrm>
          <a:custGeom>
            <a:avLst/>
            <a:gdLst/>
            <a:ahLst/>
            <a:cxnLst/>
            <a:rect l="0" t="0" r="0" b="0"/>
            <a:pathLst>
              <a:path w="372080" h="1150171">
                <a:moveTo>
                  <a:pt x="0" y="0"/>
                </a:moveTo>
                <a:lnTo>
                  <a:pt x="0" y="1150171"/>
                </a:lnTo>
                <a:lnTo>
                  <a:pt x="372080" y="1150171"/>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1" name="pl86">
            <a:extLst>
              <a:ext uri="{FF2B5EF4-FFF2-40B4-BE49-F238E27FC236}">
                <a16:creationId xmlns:a16="http://schemas.microsoft.com/office/drawing/2014/main" id="{EFF25DF7-73E7-C4C5-9ABC-24237E359BDF}"/>
              </a:ext>
            </a:extLst>
          </p:cNvPr>
          <p:cNvSpPr/>
          <p:nvPr/>
        </p:nvSpPr>
        <p:spPr>
          <a:xfrm>
            <a:off x="6295739" y="4046947"/>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2" name="pl87">
            <a:extLst>
              <a:ext uri="{FF2B5EF4-FFF2-40B4-BE49-F238E27FC236}">
                <a16:creationId xmlns:a16="http://schemas.microsoft.com/office/drawing/2014/main" id="{5032E432-8311-4986-50B8-2E33613E31EA}"/>
              </a:ext>
            </a:extLst>
          </p:cNvPr>
          <p:cNvSpPr/>
          <p:nvPr/>
        </p:nvSpPr>
        <p:spPr>
          <a:xfrm>
            <a:off x="7146701" y="2563574"/>
            <a:ext cx="0" cy="234216"/>
          </a:xfrm>
          <a:custGeom>
            <a:avLst/>
            <a:gdLst/>
            <a:ahLst/>
            <a:cxnLst/>
            <a:rect l="0" t="0" r="0" b="0"/>
            <a:pathLst>
              <a:path h="345051">
                <a:moveTo>
                  <a:pt x="0" y="345051"/>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3" name="pl88">
            <a:extLst>
              <a:ext uri="{FF2B5EF4-FFF2-40B4-BE49-F238E27FC236}">
                <a16:creationId xmlns:a16="http://schemas.microsoft.com/office/drawing/2014/main" id="{B8F432AA-935F-7B71-90BC-FAAC9A9EE31F}"/>
              </a:ext>
            </a:extLst>
          </p:cNvPr>
          <p:cNvSpPr/>
          <p:nvPr/>
        </p:nvSpPr>
        <p:spPr>
          <a:xfrm>
            <a:off x="7146701" y="3812730"/>
            <a:ext cx="0" cy="1093011"/>
          </a:xfrm>
          <a:custGeom>
            <a:avLst/>
            <a:gdLst/>
            <a:ahLst/>
            <a:cxnLst/>
            <a:rect l="0" t="0" r="0" b="0"/>
            <a:pathLst>
              <a:path h="1610240">
                <a:moveTo>
                  <a:pt x="0" y="0"/>
                </a:moveTo>
                <a:lnTo>
                  <a:pt x="0" y="161024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4" name="pg89">
            <a:extLst>
              <a:ext uri="{FF2B5EF4-FFF2-40B4-BE49-F238E27FC236}">
                <a16:creationId xmlns:a16="http://schemas.microsoft.com/office/drawing/2014/main" id="{9C74CCD0-D617-ED92-BD68-5536E57D8C21}"/>
              </a:ext>
            </a:extLst>
          </p:cNvPr>
          <p:cNvSpPr/>
          <p:nvPr/>
        </p:nvSpPr>
        <p:spPr>
          <a:xfrm>
            <a:off x="6950325" y="2797791"/>
            <a:ext cx="392751" cy="1014939"/>
          </a:xfrm>
          <a:custGeom>
            <a:avLst/>
            <a:gdLst/>
            <a:ahLst/>
            <a:cxnLst/>
            <a:rect l="0" t="0" r="0" b="0"/>
            <a:pathLst>
              <a:path w="372080" h="1495223">
                <a:moveTo>
                  <a:pt x="0" y="0"/>
                </a:moveTo>
                <a:lnTo>
                  <a:pt x="0" y="1495223"/>
                </a:lnTo>
                <a:lnTo>
                  <a:pt x="372080" y="1495223"/>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5" name="pl90">
            <a:extLst>
              <a:ext uri="{FF2B5EF4-FFF2-40B4-BE49-F238E27FC236}">
                <a16:creationId xmlns:a16="http://schemas.microsoft.com/office/drawing/2014/main" id="{98390EC1-5FB4-0105-EEE5-0EE4E6807C7D}"/>
              </a:ext>
            </a:extLst>
          </p:cNvPr>
          <p:cNvSpPr/>
          <p:nvPr/>
        </p:nvSpPr>
        <p:spPr>
          <a:xfrm>
            <a:off x="6950325" y="3734658"/>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6" name="pl91">
            <a:extLst>
              <a:ext uri="{FF2B5EF4-FFF2-40B4-BE49-F238E27FC236}">
                <a16:creationId xmlns:a16="http://schemas.microsoft.com/office/drawing/2014/main" id="{32DF7AE1-E288-81FF-9F8B-1AF0EFE37133}"/>
              </a:ext>
            </a:extLst>
          </p:cNvPr>
          <p:cNvSpPr/>
          <p:nvPr/>
        </p:nvSpPr>
        <p:spPr>
          <a:xfrm>
            <a:off x="7801285" y="3500441"/>
            <a:ext cx="0" cy="234216"/>
          </a:xfrm>
          <a:custGeom>
            <a:avLst/>
            <a:gdLst/>
            <a:ahLst/>
            <a:cxnLst/>
            <a:rect l="0" t="0" r="0" b="0"/>
            <a:pathLst>
              <a:path h="345051">
                <a:moveTo>
                  <a:pt x="0" y="345051"/>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7" name="pl92">
            <a:extLst>
              <a:ext uri="{FF2B5EF4-FFF2-40B4-BE49-F238E27FC236}">
                <a16:creationId xmlns:a16="http://schemas.microsoft.com/office/drawing/2014/main" id="{00EC3EF9-8B73-037D-67A4-D7C3B40097BD}"/>
              </a:ext>
            </a:extLst>
          </p:cNvPr>
          <p:cNvSpPr/>
          <p:nvPr/>
        </p:nvSpPr>
        <p:spPr>
          <a:xfrm>
            <a:off x="7801285" y="3890802"/>
            <a:ext cx="0" cy="234216"/>
          </a:xfrm>
          <a:custGeom>
            <a:avLst/>
            <a:gdLst/>
            <a:ahLst/>
            <a:cxnLst/>
            <a:rect l="0" t="0" r="0" b="0"/>
            <a:pathLst>
              <a:path h="345051">
                <a:moveTo>
                  <a:pt x="0" y="0"/>
                </a:moveTo>
                <a:lnTo>
                  <a:pt x="0" y="345051"/>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8" name="pg93">
            <a:extLst>
              <a:ext uri="{FF2B5EF4-FFF2-40B4-BE49-F238E27FC236}">
                <a16:creationId xmlns:a16="http://schemas.microsoft.com/office/drawing/2014/main" id="{44334EFC-7C1D-E957-BC79-35FB0DEB0CB2}"/>
              </a:ext>
            </a:extLst>
          </p:cNvPr>
          <p:cNvSpPr/>
          <p:nvPr/>
        </p:nvSpPr>
        <p:spPr>
          <a:xfrm>
            <a:off x="7604910" y="3734658"/>
            <a:ext cx="392751" cy="156144"/>
          </a:xfrm>
          <a:custGeom>
            <a:avLst/>
            <a:gdLst/>
            <a:ahLst/>
            <a:cxnLst/>
            <a:rect l="0" t="0" r="0" b="0"/>
            <a:pathLst>
              <a:path w="372080" h="230034">
                <a:moveTo>
                  <a:pt x="0" y="0"/>
                </a:moveTo>
                <a:lnTo>
                  <a:pt x="0" y="230034"/>
                </a:lnTo>
                <a:lnTo>
                  <a:pt x="372080" y="230034"/>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9" name="pl94">
            <a:extLst>
              <a:ext uri="{FF2B5EF4-FFF2-40B4-BE49-F238E27FC236}">
                <a16:creationId xmlns:a16="http://schemas.microsoft.com/office/drawing/2014/main" id="{309A1B71-F065-8116-035E-D943B5F879DF}"/>
              </a:ext>
            </a:extLst>
          </p:cNvPr>
          <p:cNvSpPr/>
          <p:nvPr/>
        </p:nvSpPr>
        <p:spPr>
          <a:xfrm>
            <a:off x="7604910" y="3734658"/>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00" name="pl95">
            <a:extLst>
              <a:ext uri="{FF2B5EF4-FFF2-40B4-BE49-F238E27FC236}">
                <a16:creationId xmlns:a16="http://schemas.microsoft.com/office/drawing/2014/main" id="{8DCCE9E7-A53D-AE62-CAFF-7A7B4BC39D9F}"/>
              </a:ext>
            </a:extLst>
          </p:cNvPr>
          <p:cNvSpPr/>
          <p:nvPr/>
        </p:nvSpPr>
        <p:spPr>
          <a:xfrm>
            <a:off x="8455871" y="4281164"/>
            <a:ext cx="0" cy="78072"/>
          </a:xfrm>
          <a:custGeom>
            <a:avLst/>
            <a:gdLst/>
            <a:ahLst/>
            <a:cxnLst/>
            <a:rect l="0" t="0" r="0" b="0"/>
            <a:pathLst>
              <a:path h="115017">
                <a:moveTo>
                  <a:pt x="0" y="115017"/>
                </a:moveTo>
                <a:lnTo>
                  <a:pt x="0" y="0"/>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01" name="pl96">
            <a:extLst>
              <a:ext uri="{FF2B5EF4-FFF2-40B4-BE49-F238E27FC236}">
                <a16:creationId xmlns:a16="http://schemas.microsoft.com/office/drawing/2014/main" id="{DD13EF0D-1ED6-F303-9F4C-A8CD59F667BF}"/>
              </a:ext>
            </a:extLst>
          </p:cNvPr>
          <p:cNvSpPr/>
          <p:nvPr/>
        </p:nvSpPr>
        <p:spPr>
          <a:xfrm>
            <a:off x="8455871" y="4827669"/>
            <a:ext cx="0" cy="78072"/>
          </a:xfrm>
          <a:custGeom>
            <a:avLst/>
            <a:gdLst/>
            <a:ahLst/>
            <a:cxnLst/>
            <a:rect l="0" t="0" r="0" b="0"/>
            <a:pathLst>
              <a:path h="115017">
                <a:moveTo>
                  <a:pt x="0" y="0"/>
                </a:moveTo>
                <a:lnTo>
                  <a:pt x="0" y="115017"/>
                </a:lnTo>
              </a:path>
            </a:pathLst>
          </a:custGeom>
          <a:ln w="13550" cap="flat">
            <a:solidFill>
              <a:srgbClr val="333333">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02" name="pg97">
            <a:extLst>
              <a:ext uri="{FF2B5EF4-FFF2-40B4-BE49-F238E27FC236}">
                <a16:creationId xmlns:a16="http://schemas.microsoft.com/office/drawing/2014/main" id="{8C3396B6-F858-FA93-20A6-2CD0321527F4}"/>
              </a:ext>
            </a:extLst>
          </p:cNvPr>
          <p:cNvSpPr/>
          <p:nvPr/>
        </p:nvSpPr>
        <p:spPr>
          <a:xfrm>
            <a:off x="8259496" y="4359236"/>
            <a:ext cx="392751" cy="468433"/>
          </a:xfrm>
          <a:custGeom>
            <a:avLst/>
            <a:gdLst/>
            <a:ahLst/>
            <a:cxnLst/>
            <a:rect l="0" t="0" r="0" b="0"/>
            <a:pathLst>
              <a:path w="372080" h="690102">
                <a:moveTo>
                  <a:pt x="0" y="0"/>
                </a:moveTo>
                <a:lnTo>
                  <a:pt x="0" y="690102"/>
                </a:lnTo>
                <a:lnTo>
                  <a:pt x="372080" y="690102"/>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03" name="pl98">
            <a:extLst>
              <a:ext uri="{FF2B5EF4-FFF2-40B4-BE49-F238E27FC236}">
                <a16:creationId xmlns:a16="http://schemas.microsoft.com/office/drawing/2014/main" id="{0AE58E10-F376-4251-ACC5-6341BBB6559C}"/>
              </a:ext>
            </a:extLst>
          </p:cNvPr>
          <p:cNvSpPr/>
          <p:nvPr/>
        </p:nvSpPr>
        <p:spPr>
          <a:xfrm>
            <a:off x="8259496" y="4437308"/>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04" name="rc99">
            <a:extLst>
              <a:ext uri="{FF2B5EF4-FFF2-40B4-BE49-F238E27FC236}">
                <a16:creationId xmlns:a16="http://schemas.microsoft.com/office/drawing/2014/main" id="{629ECC19-F407-1590-383E-A4FFE7B0F73C}"/>
              </a:ext>
            </a:extLst>
          </p:cNvPr>
          <p:cNvSpPr/>
          <p:nvPr/>
        </p:nvSpPr>
        <p:spPr>
          <a:xfrm>
            <a:off x="862682" y="2282513"/>
            <a:ext cx="7985941" cy="2748143"/>
          </a:xfrm>
          <a:prstGeom prst="rect">
            <a:avLst/>
          </a:prstGeom>
          <a:ln w="12318" cap="rnd">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05" name="pl100">
            <a:extLst>
              <a:ext uri="{FF2B5EF4-FFF2-40B4-BE49-F238E27FC236}">
                <a16:creationId xmlns:a16="http://schemas.microsoft.com/office/drawing/2014/main" id="{19AC61BE-6ED6-E32C-3F89-FB6C8E99E6A9}"/>
              </a:ext>
            </a:extLst>
          </p:cNvPr>
          <p:cNvSpPr/>
          <p:nvPr/>
        </p:nvSpPr>
        <p:spPr>
          <a:xfrm>
            <a:off x="862682" y="2282513"/>
            <a:ext cx="0" cy="2748143"/>
          </a:xfrm>
          <a:custGeom>
            <a:avLst/>
            <a:gdLst/>
            <a:ahLst/>
            <a:cxnLst/>
            <a:rect l="0" t="0" r="0" b="0"/>
            <a:pathLst>
              <a:path h="4048604">
                <a:moveTo>
                  <a:pt x="0" y="4048604"/>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06" name="tx101">
            <a:extLst>
              <a:ext uri="{FF2B5EF4-FFF2-40B4-BE49-F238E27FC236}">
                <a16:creationId xmlns:a16="http://schemas.microsoft.com/office/drawing/2014/main" id="{A9146ED4-DC8E-0187-B763-24A789C2B049}"/>
              </a:ext>
            </a:extLst>
          </p:cNvPr>
          <p:cNvSpPr/>
          <p:nvPr/>
        </p:nvSpPr>
        <p:spPr>
          <a:xfrm>
            <a:off x="728027" y="4874740"/>
            <a:ext cx="74555" cy="61918"/>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a:ln>
                  <a:noFill/>
                </a:ln>
                <a:solidFill>
                  <a:srgbClr val="000000">
                    <a:alpha val="100000"/>
                  </a:srgbClr>
                </a:solidFill>
                <a:effectLst/>
                <a:uLnTx/>
                <a:uFillTx/>
                <a:latin typeface="Avenir Next" panose="020B0503020202020204" pitchFamily="34" charset="0"/>
                <a:ea typeface="+mn-ea"/>
                <a:cs typeface="Helvetica"/>
              </a:rPr>
              <a:t>0</a:t>
            </a:r>
          </a:p>
        </p:txBody>
      </p:sp>
      <p:sp>
        <p:nvSpPr>
          <p:cNvPr id="107" name="tx102">
            <a:extLst>
              <a:ext uri="{FF2B5EF4-FFF2-40B4-BE49-F238E27FC236}">
                <a16:creationId xmlns:a16="http://schemas.microsoft.com/office/drawing/2014/main" id="{BB993369-CF61-E812-8D59-9909E945EBF8}"/>
              </a:ext>
            </a:extLst>
          </p:cNvPr>
          <p:cNvSpPr/>
          <p:nvPr/>
        </p:nvSpPr>
        <p:spPr>
          <a:xfrm>
            <a:off x="728027" y="4249910"/>
            <a:ext cx="74555" cy="62171"/>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a:ln>
                  <a:noFill/>
                </a:ln>
                <a:solidFill>
                  <a:srgbClr val="000000">
                    <a:alpha val="100000"/>
                  </a:srgbClr>
                </a:solidFill>
                <a:effectLst/>
                <a:uLnTx/>
                <a:uFillTx/>
                <a:latin typeface="Avenir Next" panose="020B0503020202020204" pitchFamily="34" charset="0"/>
                <a:ea typeface="+mn-ea"/>
                <a:cs typeface="Helvetica"/>
              </a:rPr>
              <a:t>8</a:t>
            </a:r>
          </a:p>
        </p:txBody>
      </p:sp>
      <p:sp>
        <p:nvSpPr>
          <p:cNvPr id="108" name="tx103">
            <a:extLst>
              <a:ext uri="{FF2B5EF4-FFF2-40B4-BE49-F238E27FC236}">
                <a16:creationId xmlns:a16="http://schemas.microsoft.com/office/drawing/2014/main" id="{289310B5-DA4C-57C9-1F2C-38120C891557}"/>
              </a:ext>
            </a:extLst>
          </p:cNvPr>
          <p:cNvSpPr/>
          <p:nvPr/>
        </p:nvSpPr>
        <p:spPr>
          <a:xfrm>
            <a:off x="653471" y="3625416"/>
            <a:ext cx="149110" cy="62087"/>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a:ln>
                  <a:noFill/>
                </a:ln>
                <a:solidFill>
                  <a:srgbClr val="000000">
                    <a:alpha val="100000"/>
                  </a:srgbClr>
                </a:solidFill>
                <a:effectLst/>
                <a:uLnTx/>
                <a:uFillTx/>
                <a:latin typeface="Avenir Next" panose="020B0503020202020204" pitchFamily="34" charset="0"/>
                <a:ea typeface="+mn-ea"/>
                <a:cs typeface="Helvetica"/>
              </a:rPr>
              <a:t>16</a:t>
            </a:r>
          </a:p>
        </p:txBody>
      </p:sp>
      <p:sp>
        <p:nvSpPr>
          <p:cNvPr id="109" name="tx104">
            <a:extLst>
              <a:ext uri="{FF2B5EF4-FFF2-40B4-BE49-F238E27FC236}">
                <a16:creationId xmlns:a16="http://schemas.microsoft.com/office/drawing/2014/main" id="{D2CB325D-E9B5-3CDA-7C37-7FE69809F71E}"/>
              </a:ext>
            </a:extLst>
          </p:cNvPr>
          <p:cNvSpPr/>
          <p:nvPr/>
        </p:nvSpPr>
        <p:spPr>
          <a:xfrm>
            <a:off x="653471" y="3002437"/>
            <a:ext cx="149110" cy="60487"/>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24</a:t>
            </a:r>
          </a:p>
        </p:txBody>
      </p:sp>
      <p:sp>
        <p:nvSpPr>
          <p:cNvPr id="110" name="tx105">
            <a:extLst>
              <a:ext uri="{FF2B5EF4-FFF2-40B4-BE49-F238E27FC236}">
                <a16:creationId xmlns:a16="http://schemas.microsoft.com/office/drawing/2014/main" id="{E9C21F27-41D3-905D-9AB1-7FB8F4FDC869}"/>
              </a:ext>
            </a:extLst>
          </p:cNvPr>
          <p:cNvSpPr/>
          <p:nvPr/>
        </p:nvSpPr>
        <p:spPr>
          <a:xfrm>
            <a:off x="653471" y="2376217"/>
            <a:ext cx="149110" cy="62129"/>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a:ln>
                  <a:noFill/>
                </a:ln>
                <a:solidFill>
                  <a:srgbClr val="000000">
                    <a:alpha val="100000"/>
                  </a:srgbClr>
                </a:solidFill>
                <a:effectLst/>
                <a:uLnTx/>
                <a:uFillTx/>
                <a:latin typeface="Avenir Next" panose="020B0503020202020204" pitchFamily="34" charset="0"/>
                <a:ea typeface="+mn-ea"/>
                <a:cs typeface="Helvetica"/>
              </a:rPr>
              <a:t>32</a:t>
            </a:r>
          </a:p>
        </p:txBody>
      </p:sp>
      <p:sp>
        <p:nvSpPr>
          <p:cNvPr id="111" name="pl106">
            <a:extLst>
              <a:ext uri="{FF2B5EF4-FFF2-40B4-BE49-F238E27FC236}">
                <a16:creationId xmlns:a16="http://schemas.microsoft.com/office/drawing/2014/main" id="{786B481A-0595-3691-8D41-22921371D8C0}"/>
              </a:ext>
            </a:extLst>
          </p:cNvPr>
          <p:cNvSpPr/>
          <p:nvPr/>
        </p:nvSpPr>
        <p:spPr>
          <a:xfrm>
            <a:off x="829292" y="4905742"/>
            <a:ext cx="36576"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2" name="pl107">
            <a:extLst>
              <a:ext uri="{FF2B5EF4-FFF2-40B4-BE49-F238E27FC236}">
                <a16:creationId xmlns:a16="http://schemas.microsoft.com/office/drawing/2014/main" id="{40CDD37D-8F6C-AFE2-44A3-1F185A294996}"/>
              </a:ext>
            </a:extLst>
          </p:cNvPr>
          <p:cNvSpPr/>
          <p:nvPr/>
        </p:nvSpPr>
        <p:spPr>
          <a:xfrm>
            <a:off x="829292" y="4281164"/>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3" name="pl108">
            <a:extLst>
              <a:ext uri="{FF2B5EF4-FFF2-40B4-BE49-F238E27FC236}">
                <a16:creationId xmlns:a16="http://schemas.microsoft.com/office/drawing/2014/main" id="{5F141F2C-8504-D2D0-8CF3-65D5CBD104E2}"/>
              </a:ext>
            </a:extLst>
          </p:cNvPr>
          <p:cNvSpPr/>
          <p:nvPr/>
        </p:nvSpPr>
        <p:spPr>
          <a:xfrm>
            <a:off x="829292" y="3656585"/>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4" name="pl109">
            <a:extLst>
              <a:ext uri="{FF2B5EF4-FFF2-40B4-BE49-F238E27FC236}">
                <a16:creationId xmlns:a16="http://schemas.microsoft.com/office/drawing/2014/main" id="{CF5A5185-B3C3-DE04-5170-4A3B04CBD08A}"/>
              </a:ext>
            </a:extLst>
          </p:cNvPr>
          <p:cNvSpPr/>
          <p:nvPr/>
        </p:nvSpPr>
        <p:spPr>
          <a:xfrm>
            <a:off x="829292" y="3032007"/>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5" name="pl110">
            <a:extLst>
              <a:ext uri="{FF2B5EF4-FFF2-40B4-BE49-F238E27FC236}">
                <a16:creationId xmlns:a16="http://schemas.microsoft.com/office/drawing/2014/main" id="{F646F155-0A6E-9603-274F-9F23F4A27061}"/>
              </a:ext>
            </a:extLst>
          </p:cNvPr>
          <p:cNvSpPr/>
          <p:nvPr/>
        </p:nvSpPr>
        <p:spPr>
          <a:xfrm>
            <a:off x="829292" y="2407429"/>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6" name="pl111">
            <a:extLst>
              <a:ext uri="{FF2B5EF4-FFF2-40B4-BE49-F238E27FC236}">
                <a16:creationId xmlns:a16="http://schemas.microsoft.com/office/drawing/2014/main" id="{E1B3E5DE-C24C-91D1-B55C-9490EAFB193A}"/>
              </a:ext>
            </a:extLst>
          </p:cNvPr>
          <p:cNvSpPr/>
          <p:nvPr/>
        </p:nvSpPr>
        <p:spPr>
          <a:xfrm>
            <a:off x="862682" y="5030657"/>
            <a:ext cx="7985941" cy="0"/>
          </a:xfrm>
          <a:custGeom>
            <a:avLst/>
            <a:gdLst/>
            <a:ahLst/>
            <a:cxnLst/>
            <a:rect l="0" t="0" r="0" b="0"/>
            <a:pathLst>
              <a:path w="7565628">
                <a:moveTo>
                  <a:pt x="0" y="0"/>
                </a:moveTo>
                <a:lnTo>
                  <a:pt x="7565628"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7" name="pl112">
            <a:extLst>
              <a:ext uri="{FF2B5EF4-FFF2-40B4-BE49-F238E27FC236}">
                <a16:creationId xmlns:a16="http://schemas.microsoft.com/office/drawing/2014/main" id="{DE6AEB49-84AC-E110-C621-BF12675C5882}"/>
              </a:ext>
            </a:extLst>
          </p:cNvPr>
          <p:cNvSpPr/>
          <p:nvPr/>
        </p:nvSpPr>
        <p:spPr>
          <a:xfrm>
            <a:off x="1255433"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8" name="pl113">
            <a:extLst>
              <a:ext uri="{FF2B5EF4-FFF2-40B4-BE49-F238E27FC236}">
                <a16:creationId xmlns:a16="http://schemas.microsoft.com/office/drawing/2014/main" id="{4C5A4B6E-AAAF-C2D1-338A-35838633029B}"/>
              </a:ext>
            </a:extLst>
          </p:cNvPr>
          <p:cNvSpPr/>
          <p:nvPr/>
        </p:nvSpPr>
        <p:spPr>
          <a:xfrm>
            <a:off x="1910018"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19" name="pl114">
            <a:extLst>
              <a:ext uri="{FF2B5EF4-FFF2-40B4-BE49-F238E27FC236}">
                <a16:creationId xmlns:a16="http://schemas.microsoft.com/office/drawing/2014/main" id="{3971A2A3-451F-9139-2485-6597369934B5}"/>
              </a:ext>
            </a:extLst>
          </p:cNvPr>
          <p:cNvSpPr/>
          <p:nvPr/>
        </p:nvSpPr>
        <p:spPr>
          <a:xfrm>
            <a:off x="256460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0" name="pl115">
            <a:extLst>
              <a:ext uri="{FF2B5EF4-FFF2-40B4-BE49-F238E27FC236}">
                <a16:creationId xmlns:a16="http://schemas.microsoft.com/office/drawing/2014/main" id="{A771E851-1119-F3A8-3DFE-FDBF18502992}"/>
              </a:ext>
            </a:extLst>
          </p:cNvPr>
          <p:cNvSpPr/>
          <p:nvPr/>
        </p:nvSpPr>
        <p:spPr>
          <a:xfrm>
            <a:off x="3219188"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1" name="pl116">
            <a:extLst>
              <a:ext uri="{FF2B5EF4-FFF2-40B4-BE49-F238E27FC236}">
                <a16:creationId xmlns:a16="http://schemas.microsoft.com/office/drawing/2014/main" id="{94DB12B2-A3D8-62E5-E6D0-822DB9D60DA6}"/>
              </a:ext>
            </a:extLst>
          </p:cNvPr>
          <p:cNvSpPr/>
          <p:nvPr/>
        </p:nvSpPr>
        <p:spPr>
          <a:xfrm>
            <a:off x="387377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2" name="pl117">
            <a:extLst>
              <a:ext uri="{FF2B5EF4-FFF2-40B4-BE49-F238E27FC236}">
                <a16:creationId xmlns:a16="http://schemas.microsoft.com/office/drawing/2014/main" id="{3BC8B574-0067-4CED-29A2-34DF878649A2}"/>
              </a:ext>
            </a:extLst>
          </p:cNvPr>
          <p:cNvSpPr/>
          <p:nvPr/>
        </p:nvSpPr>
        <p:spPr>
          <a:xfrm>
            <a:off x="4528359"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3" name="pl118">
            <a:extLst>
              <a:ext uri="{FF2B5EF4-FFF2-40B4-BE49-F238E27FC236}">
                <a16:creationId xmlns:a16="http://schemas.microsoft.com/office/drawing/2014/main" id="{4E63FD36-3B44-DEF0-980F-62A80E215FE7}"/>
              </a:ext>
            </a:extLst>
          </p:cNvPr>
          <p:cNvSpPr/>
          <p:nvPr/>
        </p:nvSpPr>
        <p:spPr>
          <a:xfrm>
            <a:off x="518294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4" name="pl119">
            <a:extLst>
              <a:ext uri="{FF2B5EF4-FFF2-40B4-BE49-F238E27FC236}">
                <a16:creationId xmlns:a16="http://schemas.microsoft.com/office/drawing/2014/main" id="{6A49F5AB-E93C-5076-18C4-CECADD956B17}"/>
              </a:ext>
            </a:extLst>
          </p:cNvPr>
          <p:cNvSpPr/>
          <p:nvPr/>
        </p:nvSpPr>
        <p:spPr>
          <a:xfrm>
            <a:off x="5837530"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5" name="pl120">
            <a:extLst>
              <a:ext uri="{FF2B5EF4-FFF2-40B4-BE49-F238E27FC236}">
                <a16:creationId xmlns:a16="http://schemas.microsoft.com/office/drawing/2014/main" id="{EC91E9D3-0703-D0A7-22CF-F4E3716EFFCE}"/>
              </a:ext>
            </a:extLst>
          </p:cNvPr>
          <p:cNvSpPr/>
          <p:nvPr/>
        </p:nvSpPr>
        <p:spPr>
          <a:xfrm>
            <a:off x="6492115"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6" name="pl121">
            <a:extLst>
              <a:ext uri="{FF2B5EF4-FFF2-40B4-BE49-F238E27FC236}">
                <a16:creationId xmlns:a16="http://schemas.microsoft.com/office/drawing/2014/main" id="{3D3377A1-8206-4E77-998E-8A29C8A9CAAC}"/>
              </a:ext>
            </a:extLst>
          </p:cNvPr>
          <p:cNvSpPr/>
          <p:nvPr/>
        </p:nvSpPr>
        <p:spPr>
          <a:xfrm>
            <a:off x="7146701"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7" name="pl122">
            <a:extLst>
              <a:ext uri="{FF2B5EF4-FFF2-40B4-BE49-F238E27FC236}">
                <a16:creationId xmlns:a16="http://schemas.microsoft.com/office/drawing/2014/main" id="{66DDEFAC-99B9-4EB4-4EF7-F5EB59E34C6A}"/>
              </a:ext>
            </a:extLst>
          </p:cNvPr>
          <p:cNvSpPr/>
          <p:nvPr/>
        </p:nvSpPr>
        <p:spPr>
          <a:xfrm>
            <a:off x="7801285"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8" name="pl123">
            <a:extLst>
              <a:ext uri="{FF2B5EF4-FFF2-40B4-BE49-F238E27FC236}">
                <a16:creationId xmlns:a16="http://schemas.microsoft.com/office/drawing/2014/main" id="{9380B8F9-1B25-DCD1-B357-E00B3D9552B3}"/>
              </a:ext>
            </a:extLst>
          </p:cNvPr>
          <p:cNvSpPr/>
          <p:nvPr/>
        </p:nvSpPr>
        <p:spPr>
          <a:xfrm>
            <a:off x="8455871"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129" name="tx124">
            <a:extLst>
              <a:ext uri="{FF2B5EF4-FFF2-40B4-BE49-F238E27FC236}">
                <a16:creationId xmlns:a16="http://schemas.microsoft.com/office/drawing/2014/main" id="{60064526-7BB6-0533-1FB9-7774F0C83CE2}"/>
              </a:ext>
            </a:extLst>
          </p:cNvPr>
          <p:cNvSpPr/>
          <p:nvPr/>
        </p:nvSpPr>
        <p:spPr>
          <a:xfrm>
            <a:off x="1147363" y="5068717"/>
            <a:ext cx="216138" cy="300540"/>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alpha val="100000"/>
                  </a:srgbClr>
                </a:solidFill>
                <a:effectLst/>
                <a:uLnTx/>
                <a:uFillTx/>
                <a:latin typeface="Avenir Next" panose="020B0503020202020204" pitchFamily="34" charset="0"/>
                <a:ea typeface="+mn-ea"/>
                <a:cs typeface="Helvetica"/>
              </a:rPr>
              <a:t>pca</a:t>
            </a:r>
            <a:endPar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endParaRPr>
          </a:p>
        </p:txBody>
      </p:sp>
      <p:sp>
        <p:nvSpPr>
          <p:cNvPr id="130" name="tx125">
            <a:extLst>
              <a:ext uri="{FF2B5EF4-FFF2-40B4-BE49-F238E27FC236}">
                <a16:creationId xmlns:a16="http://schemas.microsoft.com/office/drawing/2014/main" id="{0B2B7C16-9C20-70A8-2689-82473CEDF0BE}"/>
              </a:ext>
            </a:extLst>
          </p:cNvPr>
          <p:cNvSpPr/>
          <p:nvPr/>
        </p:nvSpPr>
        <p:spPr>
          <a:xfrm>
            <a:off x="1761071" y="5068717"/>
            <a:ext cx="297894" cy="300540"/>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2mm</a:t>
            </a:r>
          </a:p>
        </p:txBody>
      </p:sp>
      <p:sp>
        <p:nvSpPr>
          <p:cNvPr id="131" name="tx126">
            <a:extLst>
              <a:ext uri="{FF2B5EF4-FFF2-40B4-BE49-F238E27FC236}">
                <a16:creationId xmlns:a16="http://schemas.microsoft.com/office/drawing/2014/main" id="{62D2B931-E8EF-CBA1-644B-65CF8F967236}"/>
              </a:ext>
            </a:extLst>
          </p:cNvPr>
          <p:cNvSpPr/>
          <p:nvPr/>
        </p:nvSpPr>
        <p:spPr>
          <a:xfrm>
            <a:off x="2415656" y="5067959"/>
            <a:ext cx="297894" cy="302057"/>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3mm</a:t>
            </a:r>
          </a:p>
        </p:txBody>
      </p:sp>
      <p:sp>
        <p:nvSpPr>
          <p:cNvPr id="132" name="tx127">
            <a:extLst>
              <a:ext uri="{FF2B5EF4-FFF2-40B4-BE49-F238E27FC236}">
                <a16:creationId xmlns:a16="http://schemas.microsoft.com/office/drawing/2014/main" id="{9C9C4051-21E9-F855-4125-978F592FCC8D}"/>
              </a:ext>
            </a:extLst>
          </p:cNvPr>
          <p:cNvSpPr/>
          <p:nvPr/>
        </p:nvSpPr>
        <p:spPr>
          <a:xfrm>
            <a:off x="3114883" y="5089072"/>
            <a:ext cx="208611" cy="259831"/>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alpha val="100000"/>
                  </a:srgbClr>
                </a:solidFill>
                <a:effectLst/>
                <a:uLnTx/>
                <a:uFillTx/>
                <a:latin typeface="Avenir Next" panose="020B0503020202020204" pitchFamily="34" charset="0"/>
                <a:ea typeface="+mn-ea"/>
                <a:cs typeface="Helvetica"/>
              </a:rPr>
              <a:t>cov</a:t>
            </a:r>
            <a:endPar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endParaRPr>
          </a:p>
        </p:txBody>
      </p:sp>
      <p:sp>
        <p:nvSpPr>
          <p:cNvPr id="133" name="tx128">
            <a:extLst>
              <a:ext uri="{FF2B5EF4-FFF2-40B4-BE49-F238E27FC236}">
                <a16:creationId xmlns:a16="http://schemas.microsoft.com/office/drawing/2014/main" id="{AA7F4687-8628-4E0F-8A7C-8578AB08C1BC}"/>
              </a:ext>
            </a:extLst>
          </p:cNvPr>
          <p:cNvSpPr/>
          <p:nvPr/>
        </p:nvSpPr>
        <p:spPr>
          <a:xfrm>
            <a:off x="3799218" y="5134150"/>
            <a:ext cx="149110" cy="169675"/>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dg</a:t>
            </a:r>
          </a:p>
        </p:txBody>
      </p:sp>
      <p:sp>
        <p:nvSpPr>
          <p:cNvPr id="134" name="tx129">
            <a:extLst>
              <a:ext uri="{FF2B5EF4-FFF2-40B4-BE49-F238E27FC236}">
                <a16:creationId xmlns:a16="http://schemas.microsoft.com/office/drawing/2014/main" id="{2ADD78C3-1066-0031-2391-029394B66379}"/>
              </a:ext>
            </a:extLst>
          </p:cNvPr>
          <p:cNvSpPr/>
          <p:nvPr/>
        </p:nvSpPr>
        <p:spPr>
          <a:xfrm>
            <a:off x="4416559" y="5077191"/>
            <a:ext cx="223600" cy="304374"/>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alpha val="100000"/>
                  </a:srgbClr>
                </a:solidFill>
                <a:effectLst/>
                <a:uLnTx/>
                <a:uFillTx/>
                <a:latin typeface="Avenir Next" panose="020B0503020202020204" pitchFamily="34" charset="0"/>
                <a:ea typeface="+mn-ea"/>
                <a:cs typeface="Helvetica"/>
              </a:rPr>
              <a:t>fdtd</a:t>
            </a:r>
            <a:endPar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endParaRPr>
          </a:p>
        </p:txBody>
      </p:sp>
      <p:sp>
        <p:nvSpPr>
          <p:cNvPr id="135" name="tx130">
            <a:extLst>
              <a:ext uri="{FF2B5EF4-FFF2-40B4-BE49-F238E27FC236}">
                <a16:creationId xmlns:a16="http://schemas.microsoft.com/office/drawing/2014/main" id="{BC7DEF3E-D792-DBC1-2752-6DABE6DECB39}"/>
              </a:ext>
            </a:extLst>
          </p:cNvPr>
          <p:cNvSpPr/>
          <p:nvPr/>
        </p:nvSpPr>
        <p:spPr>
          <a:xfrm>
            <a:off x="5033998" y="5158537"/>
            <a:ext cx="297894" cy="120901"/>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alpha val="100000"/>
                  </a:srgbClr>
                </a:solidFill>
                <a:effectLst/>
                <a:uLnTx/>
                <a:uFillTx/>
                <a:latin typeface="Avenir Next" panose="020B0503020202020204" pitchFamily="34" charset="0"/>
                <a:ea typeface="+mn-ea"/>
                <a:cs typeface="Helvetica"/>
              </a:rPr>
              <a:t>gmm</a:t>
            </a:r>
            <a:endPar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endParaRPr>
          </a:p>
        </p:txBody>
      </p:sp>
      <p:sp>
        <p:nvSpPr>
          <p:cNvPr id="136" name="tx131">
            <a:extLst>
              <a:ext uri="{FF2B5EF4-FFF2-40B4-BE49-F238E27FC236}">
                <a16:creationId xmlns:a16="http://schemas.microsoft.com/office/drawing/2014/main" id="{696DDD59-0CCE-AA00-05F9-BAD1BDC4843E}"/>
              </a:ext>
            </a:extLst>
          </p:cNvPr>
          <p:cNvSpPr/>
          <p:nvPr/>
        </p:nvSpPr>
        <p:spPr>
          <a:xfrm>
            <a:off x="5759390" y="5131618"/>
            <a:ext cx="141583" cy="174739"/>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alpha val="100000"/>
                  </a:srgbClr>
                </a:solidFill>
                <a:effectLst/>
                <a:uLnTx/>
                <a:uFillTx/>
                <a:latin typeface="Avenir Next" panose="020B0503020202020204" pitchFamily="34" charset="0"/>
                <a:ea typeface="+mn-ea"/>
                <a:cs typeface="Helvetica"/>
              </a:rPr>
              <a:t>gs</a:t>
            </a:r>
            <a:endPar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endParaRPr>
          </a:p>
        </p:txBody>
      </p:sp>
      <p:sp>
        <p:nvSpPr>
          <p:cNvPr id="137" name="tx132">
            <a:extLst>
              <a:ext uri="{FF2B5EF4-FFF2-40B4-BE49-F238E27FC236}">
                <a16:creationId xmlns:a16="http://schemas.microsoft.com/office/drawing/2014/main" id="{661C5D17-DE59-E1AB-CEDC-BE5C9D78FA53}"/>
              </a:ext>
            </a:extLst>
          </p:cNvPr>
          <p:cNvSpPr/>
          <p:nvPr/>
        </p:nvSpPr>
        <p:spPr>
          <a:xfrm>
            <a:off x="6410033" y="5125425"/>
            <a:ext cx="149110" cy="187125"/>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bp</a:t>
            </a:r>
          </a:p>
        </p:txBody>
      </p:sp>
      <p:sp>
        <p:nvSpPr>
          <p:cNvPr id="138" name="tx133">
            <a:extLst>
              <a:ext uri="{FF2B5EF4-FFF2-40B4-BE49-F238E27FC236}">
                <a16:creationId xmlns:a16="http://schemas.microsoft.com/office/drawing/2014/main" id="{F3F63E4F-7F94-9381-32E6-05567550D5E8}"/>
              </a:ext>
            </a:extLst>
          </p:cNvPr>
          <p:cNvSpPr/>
          <p:nvPr/>
        </p:nvSpPr>
        <p:spPr>
          <a:xfrm>
            <a:off x="7053767" y="5125403"/>
            <a:ext cx="171365" cy="187168"/>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err="1">
                <a:ln>
                  <a:noFill/>
                </a:ln>
                <a:solidFill>
                  <a:srgbClr val="000000">
                    <a:alpha val="100000"/>
                  </a:srgbClr>
                </a:solidFill>
                <a:effectLst/>
                <a:uLnTx/>
                <a:uFillTx/>
                <a:latin typeface="Avenir Next" panose="020B0503020202020204" pitchFamily="34" charset="0"/>
                <a:ea typeface="+mn-ea"/>
                <a:cs typeface="Helvetica"/>
              </a:rPr>
              <a:t>hw</a:t>
            </a:r>
            <a:endPar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endParaRPr>
          </a:p>
        </p:txBody>
      </p:sp>
      <p:sp>
        <p:nvSpPr>
          <p:cNvPr id="139" name="tx134">
            <a:extLst>
              <a:ext uri="{FF2B5EF4-FFF2-40B4-BE49-F238E27FC236}">
                <a16:creationId xmlns:a16="http://schemas.microsoft.com/office/drawing/2014/main" id="{94EBE8D2-746A-C83A-C4B6-FE76C07DC968}"/>
              </a:ext>
            </a:extLst>
          </p:cNvPr>
          <p:cNvSpPr/>
          <p:nvPr/>
        </p:nvSpPr>
        <p:spPr>
          <a:xfrm>
            <a:off x="7711937" y="5164176"/>
            <a:ext cx="178696" cy="109623"/>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km</a:t>
            </a:r>
          </a:p>
        </p:txBody>
      </p:sp>
      <p:sp>
        <p:nvSpPr>
          <p:cNvPr id="140" name="tx135">
            <a:extLst>
              <a:ext uri="{FF2B5EF4-FFF2-40B4-BE49-F238E27FC236}">
                <a16:creationId xmlns:a16="http://schemas.microsoft.com/office/drawing/2014/main" id="{F5461113-F642-C573-8EB3-122068A056BA}"/>
              </a:ext>
            </a:extLst>
          </p:cNvPr>
          <p:cNvSpPr/>
          <p:nvPr/>
        </p:nvSpPr>
        <p:spPr>
          <a:xfrm>
            <a:off x="8310523" y="5123351"/>
            <a:ext cx="290694" cy="191272"/>
          </a:xfrm>
          <a:prstGeom prst="rect">
            <a:avLst/>
          </a:prstGeom>
          <a:noFill/>
        </p:spPr>
        <p:txBody>
          <a:bodyPr wrap="none" lIns="0" tIns="0" rIns="0" bIns="0" anchor="ctr" anchorCtr="1"/>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sz="1200" b="0"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x264</a:t>
            </a:r>
          </a:p>
        </p:txBody>
      </p:sp>
      <p:sp>
        <p:nvSpPr>
          <p:cNvPr id="142" name="tx137">
            <a:extLst>
              <a:ext uri="{FF2B5EF4-FFF2-40B4-BE49-F238E27FC236}">
                <a16:creationId xmlns:a16="http://schemas.microsoft.com/office/drawing/2014/main" id="{85057B24-0C82-0B23-B58A-AEEAD6211B28}"/>
              </a:ext>
            </a:extLst>
          </p:cNvPr>
          <p:cNvSpPr/>
          <p:nvPr/>
        </p:nvSpPr>
        <p:spPr>
          <a:xfrm rot="16200000">
            <a:off x="-917644" y="3528510"/>
            <a:ext cx="2748144" cy="256145"/>
          </a:xfrm>
          <a:prstGeom prst="rect">
            <a:avLst/>
          </a:prstGeom>
          <a:noFill/>
        </p:spPr>
        <p:txBody>
          <a:bodyPr wrap="none" lIns="0" tIns="0" rIns="0" bIns="0" anchor="ctr" anchorCtr="1"/>
          <a:lstStyle/>
          <a:p>
            <a:pPr marL="0" marR="0" lvl="0" indent="0" algn="l" defTabSz="457200" rtl="0" eaLnBrk="1" fontAlgn="auto" latinLnBrk="0" hangingPunct="1">
              <a:lnSpc>
                <a:spcPts val="12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Required</a:t>
            </a:r>
            <a:r>
              <a:rPr kumimoji="0" sz="2000" b="1" i="0" u="none" strike="noStrike" kern="1200" cap="none" spc="0" normalizeH="0" baseline="0" noProof="0" dirty="0">
                <a:ln>
                  <a:noFill/>
                </a:ln>
                <a:solidFill>
                  <a:srgbClr val="000000">
                    <a:alpha val="100000"/>
                  </a:srgbClr>
                </a:solidFill>
                <a:effectLst/>
                <a:uLnTx/>
                <a:uFillTx/>
                <a:latin typeface="Avenir Next" panose="020B0503020202020204" pitchFamily="34" charset="0"/>
                <a:ea typeface="+mn-ea"/>
                <a:cs typeface="Helvetica"/>
              </a:rPr>
              <a:t> Bit-Precision</a:t>
            </a:r>
          </a:p>
        </p:txBody>
      </p:sp>
      <p:grpSp>
        <p:nvGrpSpPr>
          <p:cNvPr id="162" name="Group 161">
            <a:extLst>
              <a:ext uri="{FF2B5EF4-FFF2-40B4-BE49-F238E27FC236}">
                <a16:creationId xmlns:a16="http://schemas.microsoft.com/office/drawing/2014/main" id="{A2424983-5700-2D99-03DB-F1D3124A68FA}"/>
              </a:ext>
            </a:extLst>
          </p:cNvPr>
          <p:cNvGrpSpPr/>
          <p:nvPr/>
        </p:nvGrpSpPr>
        <p:grpSpPr>
          <a:xfrm>
            <a:off x="328355" y="2415771"/>
            <a:ext cx="8520268" cy="3967079"/>
            <a:chOff x="328355" y="2415771"/>
            <a:chExt cx="8520268" cy="3967079"/>
          </a:xfrm>
        </p:grpSpPr>
        <p:sp>
          <p:nvSpPr>
            <p:cNvPr id="146" name="Rounded Rectangle 145">
              <a:extLst>
                <a:ext uri="{FF2B5EF4-FFF2-40B4-BE49-F238E27FC236}">
                  <a16:creationId xmlns:a16="http://schemas.microsoft.com/office/drawing/2014/main" id="{EF372139-6B30-7F45-8267-B17F0DF0817E}"/>
                </a:ext>
              </a:extLst>
            </p:cNvPr>
            <p:cNvSpPr/>
            <p:nvPr/>
          </p:nvSpPr>
          <p:spPr>
            <a:xfrm>
              <a:off x="328355" y="5510036"/>
              <a:ext cx="8520268" cy="872814"/>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Applications display a significant amount of </a:t>
              </a:r>
              <a:r>
                <a:rPr kumimoji="0" lang="en-US" sz="20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narrow values</a:t>
              </a:r>
              <a: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 </a:t>
              </a:r>
              <a:b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bit-precision can be </a:t>
              </a:r>
              <a:r>
                <a:rPr kumimoji="0" lang="en-US" sz="20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reduced</a:t>
              </a:r>
              <a: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from 32 bits to 20 bits, on average</a:t>
              </a:r>
            </a:p>
          </p:txBody>
        </p:sp>
        <p:sp>
          <p:nvSpPr>
            <p:cNvPr id="150" name="Rectangle 149">
              <a:extLst>
                <a:ext uri="{FF2B5EF4-FFF2-40B4-BE49-F238E27FC236}">
                  <a16:creationId xmlns:a16="http://schemas.microsoft.com/office/drawing/2014/main" id="{5986930F-3BC0-280C-04EE-457F0D179541}"/>
                </a:ext>
              </a:extLst>
            </p:cNvPr>
            <p:cNvSpPr/>
            <p:nvPr/>
          </p:nvSpPr>
          <p:spPr>
            <a:xfrm>
              <a:off x="8259496" y="2422123"/>
              <a:ext cx="388530" cy="1817106"/>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narrow values</a:t>
              </a:r>
            </a:p>
          </p:txBody>
        </p:sp>
        <p:sp>
          <p:nvSpPr>
            <p:cNvPr id="151" name="Rectangle 150">
              <a:extLst>
                <a:ext uri="{FF2B5EF4-FFF2-40B4-BE49-F238E27FC236}">
                  <a16:creationId xmlns:a16="http://schemas.microsoft.com/office/drawing/2014/main" id="{486EBAA3-D100-CE4C-49A0-BBA88D9445BF}"/>
                </a:ext>
              </a:extLst>
            </p:cNvPr>
            <p:cNvSpPr/>
            <p:nvPr/>
          </p:nvSpPr>
          <p:spPr>
            <a:xfrm>
              <a:off x="1057992" y="2422121"/>
              <a:ext cx="390601" cy="1451983"/>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2" name="Rectangle 151">
              <a:extLst>
                <a:ext uri="{FF2B5EF4-FFF2-40B4-BE49-F238E27FC236}">
                  <a16:creationId xmlns:a16="http://schemas.microsoft.com/office/drawing/2014/main" id="{D9D92AD5-63CA-E3DE-B78E-F5B075EAACE8}"/>
                </a:ext>
              </a:extLst>
            </p:cNvPr>
            <p:cNvSpPr/>
            <p:nvPr/>
          </p:nvSpPr>
          <p:spPr>
            <a:xfrm>
              <a:off x="1713642" y="2422121"/>
              <a:ext cx="389540" cy="673262"/>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3" name="Rectangle 152">
              <a:extLst>
                <a:ext uri="{FF2B5EF4-FFF2-40B4-BE49-F238E27FC236}">
                  <a16:creationId xmlns:a16="http://schemas.microsoft.com/office/drawing/2014/main" id="{2E84E87A-8A82-CD7D-CA42-778382B7B7BA}"/>
                </a:ext>
              </a:extLst>
            </p:cNvPr>
            <p:cNvSpPr/>
            <p:nvPr/>
          </p:nvSpPr>
          <p:spPr>
            <a:xfrm>
              <a:off x="2364007" y="2428996"/>
              <a:ext cx="396970" cy="1673888"/>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4" name="Rectangle 153">
              <a:extLst>
                <a:ext uri="{FF2B5EF4-FFF2-40B4-BE49-F238E27FC236}">
                  <a16:creationId xmlns:a16="http://schemas.microsoft.com/office/drawing/2014/main" id="{A044DE9F-0E84-4D16-44D8-A51EB3D30B89}"/>
                </a:ext>
              </a:extLst>
            </p:cNvPr>
            <p:cNvSpPr/>
            <p:nvPr/>
          </p:nvSpPr>
          <p:spPr>
            <a:xfrm>
              <a:off x="3024960" y="2428996"/>
              <a:ext cx="388455" cy="1673887"/>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5" name="Rectangle 154">
              <a:extLst>
                <a:ext uri="{FF2B5EF4-FFF2-40B4-BE49-F238E27FC236}">
                  <a16:creationId xmlns:a16="http://schemas.microsoft.com/office/drawing/2014/main" id="{D6416733-30F2-64A2-0704-1FE6E4D192EC}"/>
                </a:ext>
              </a:extLst>
            </p:cNvPr>
            <p:cNvSpPr/>
            <p:nvPr/>
          </p:nvSpPr>
          <p:spPr>
            <a:xfrm>
              <a:off x="3674220" y="2422122"/>
              <a:ext cx="392753" cy="1061623"/>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6" name="Rectangle 155">
              <a:extLst>
                <a:ext uri="{FF2B5EF4-FFF2-40B4-BE49-F238E27FC236}">
                  <a16:creationId xmlns:a16="http://schemas.microsoft.com/office/drawing/2014/main" id="{1C8AB55C-543B-4832-4C82-FD04AD1B7C3A}"/>
                </a:ext>
              </a:extLst>
            </p:cNvPr>
            <p:cNvSpPr/>
            <p:nvPr/>
          </p:nvSpPr>
          <p:spPr>
            <a:xfrm>
              <a:off x="4334131" y="2428734"/>
              <a:ext cx="390601" cy="2459227"/>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7" name="Rectangle 156">
              <a:extLst>
                <a:ext uri="{FF2B5EF4-FFF2-40B4-BE49-F238E27FC236}">
                  <a16:creationId xmlns:a16="http://schemas.microsoft.com/office/drawing/2014/main" id="{1B4165A9-3768-2639-BE72-1D55B8B8560B}"/>
                </a:ext>
              </a:extLst>
            </p:cNvPr>
            <p:cNvSpPr/>
            <p:nvPr/>
          </p:nvSpPr>
          <p:spPr>
            <a:xfrm>
              <a:off x="7600692" y="2422728"/>
              <a:ext cx="392751" cy="127896"/>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8" name="Rectangle 157">
              <a:extLst>
                <a:ext uri="{FF2B5EF4-FFF2-40B4-BE49-F238E27FC236}">
                  <a16:creationId xmlns:a16="http://schemas.microsoft.com/office/drawing/2014/main" id="{3AC2B31F-6CB7-523B-0F80-BE73BF70E948}"/>
                </a:ext>
              </a:extLst>
            </p:cNvPr>
            <p:cNvSpPr/>
            <p:nvPr/>
          </p:nvSpPr>
          <p:spPr>
            <a:xfrm>
              <a:off x="6950358" y="2415771"/>
              <a:ext cx="389542" cy="137152"/>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9" name="Rectangle 158">
              <a:extLst>
                <a:ext uri="{FF2B5EF4-FFF2-40B4-BE49-F238E27FC236}">
                  <a16:creationId xmlns:a16="http://schemas.microsoft.com/office/drawing/2014/main" id="{BFD3F95C-ADA8-234D-752E-474AE83F1E79}"/>
                </a:ext>
              </a:extLst>
            </p:cNvPr>
            <p:cNvSpPr/>
            <p:nvPr/>
          </p:nvSpPr>
          <p:spPr>
            <a:xfrm>
              <a:off x="4986568" y="2418685"/>
              <a:ext cx="392751" cy="131937"/>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0" name="Rectangle 159">
              <a:extLst>
                <a:ext uri="{FF2B5EF4-FFF2-40B4-BE49-F238E27FC236}">
                  <a16:creationId xmlns:a16="http://schemas.microsoft.com/office/drawing/2014/main" id="{E06A6913-F386-8487-5A59-FAA5BB6416AF}"/>
                </a:ext>
              </a:extLst>
            </p:cNvPr>
            <p:cNvSpPr/>
            <p:nvPr/>
          </p:nvSpPr>
          <p:spPr>
            <a:xfrm>
              <a:off x="5641154" y="2421862"/>
              <a:ext cx="388532" cy="816238"/>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1" name="Rectangle 160">
              <a:extLst>
                <a:ext uri="{FF2B5EF4-FFF2-40B4-BE49-F238E27FC236}">
                  <a16:creationId xmlns:a16="http://schemas.microsoft.com/office/drawing/2014/main" id="{96F14DB9-96B7-A1EC-DBC6-2B8EBC311EAA}"/>
                </a:ext>
              </a:extLst>
            </p:cNvPr>
            <p:cNvSpPr/>
            <p:nvPr/>
          </p:nvSpPr>
          <p:spPr>
            <a:xfrm>
              <a:off x="6291520" y="2428738"/>
              <a:ext cx="392753" cy="650158"/>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17491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2"/>
                                        </p:tgtEl>
                                        <p:attrNameLst>
                                          <p:attrName>style.visibility</p:attrName>
                                        </p:attrNameLst>
                                      </p:cBhvr>
                                      <p:to>
                                        <p:strVal val="visible"/>
                                      </p:to>
                                    </p:set>
                                    <p:animEffect transition="in" filter="fade">
                                      <p:cBhvr>
                                        <p:cTn id="7" dur="500"/>
                                        <p:tgtEl>
                                          <p:spTgt spid="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 name="Rectangle 458">
            <a:extLst>
              <a:ext uri="{FF2B5EF4-FFF2-40B4-BE49-F238E27FC236}">
                <a16:creationId xmlns:a16="http://schemas.microsoft.com/office/drawing/2014/main" id="{4E189F1F-3541-E5C1-B0E3-1BF43854919F}"/>
              </a:ext>
            </a:extLst>
          </p:cNvPr>
          <p:cNvSpPr/>
          <p:nvPr/>
        </p:nvSpPr>
        <p:spPr>
          <a:xfrm>
            <a:off x="7307461" y="4521940"/>
            <a:ext cx="1325444" cy="1360783"/>
          </a:xfrm>
          <a:prstGeom prst="rect">
            <a:avLst/>
          </a:prstGeom>
          <a:solidFill>
            <a:schemeClr val="bg1">
              <a:lumMod val="95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457" name="Rectangle 456">
            <a:extLst>
              <a:ext uri="{FF2B5EF4-FFF2-40B4-BE49-F238E27FC236}">
                <a16:creationId xmlns:a16="http://schemas.microsoft.com/office/drawing/2014/main" id="{0496E6EC-D7CB-79AF-B36F-D5D010CFF98F}"/>
              </a:ext>
            </a:extLst>
          </p:cNvPr>
          <p:cNvSpPr/>
          <p:nvPr/>
        </p:nvSpPr>
        <p:spPr>
          <a:xfrm>
            <a:off x="4640635" y="4521940"/>
            <a:ext cx="1325444" cy="1360783"/>
          </a:xfrm>
          <a:prstGeom prst="rect">
            <a:avLst/>
          </a:prstGeom>
          <a:solidFill>
            <a:schemeClr val="bg1">
              <a:lumMod val="95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Narrow Values for PUD Operations</a:t>
            </a:r>
          </a:p>
        </p:txBody>
      </p:sp>
      <p:grpSp>
        <p:nvGrpSpPr>
          <p:cNvPr id="240" name="Group 239">
            <a:extLst>
              <a:ext uri="{FF2B5EF4-FFF2-40B4-BE49-F238E27FC236}">
                <a16:creationId xmlns:a16="http://schemas.microsoft.com/office/drawing/2014/main" id="{9CF571A7-9DFF-6DCA-859F-15A2DF1ABFED}"/>
              </a:ext>
            </a:extLst>
          </p:cNvPr>
          <p:cNvGrpSpPr/>
          <p:nvPr/>
        </p:nvGrpSpPr>
        <p:grpSpPr>
          <a:xfrm>
            <a:off x="2345162" y="2073520"/>
            <a:ext cx="2179624" cy="375419"/>
            <a:chOff x="1066791" y="1851416"/>
            <a:chExt cx="2179624" cy="375419"/>
          </a:xfrm>
          <a:solidFill>
            <a:srgbClr val="FAE3B4"/>
          </a:solidFill>
        </p:grpSpPr>
        <p:sp>
          <p:nvSpPr>
            <p:cNvPr id="246" name="Rectangle 245">
              <a:extLst>
                <a:ext uri="{FF2B5EF4-FFF2-40B4-BE49-F238E27FC236}">
                  <a16:creationId xmlns:a16="http://schemas.microsoft.com/office/drawing/2014/main" id="{7B51FCB1-EB54-6713-A82E-7FD2532C22FF}"/>
                </a:ext>
              </a:extLst>
            </p:cNvPr>
            <p:cNvSpPr/>
            <p:nvPr/>
          </p:nvSpPr>
          <p:spPr>
            <a:xfrm>
              <a:off x="1066791" y="1851416"/>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7" name="Rectangle 246">
              <a:extLst>
                <a:ext uri="{FF2B5EF4-FFF2-40B4-BE49-F238E27FC236}">
                  <a16:creationId xmlns:a16="http://schemas.microsoft.com/office/drawing/2014/main" id="{746F0990-4A2C-C457-A1B7-87F245511830}"/>
                </a:ext>
              </a:extLst>
            </p:cNvPr>
            <p:cNvSpPr/>
            <p:nvPr/>
          </p:nvSpPr>
          <p:spPr>
            <a:xfrm>
              <a:off x="1627236" y="1851416"/>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8" name="Rectangle 247">
              <a:extLst>
                <a:ext uri="{FF2B5EF4-FFF2-40B4-BE49-F238E27FC236}">
                  <a16:creationId xmlns:a16="http://schemas.microsoft.com/office/drawing/2014/main" id="{FDFD56F9-CA93-325F-466D-106243507668}"/>
                </a:ext>
              </a:extLst>
            </p:cNvPr>
            <p:cNvSpPr/>
            <p:nvPr/>
          </p:nvSpPr>
          <p:spPr>
            <a:xfrm>
              <a:off x="2187681" y="1857503"/>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9" name="Rectangle 248">
              <a:extLst>
                <a:ext uri="{FF2B5EF4-FFF2-40B4-BE49-F238E27FC236}">
                  <a16:creationId xmlns:a16="http://schemas.microsoft.com/office/drawing/2014/main" id="{AA0B7A5F-17E4-818F-3967-51C2AA254DD9}"/>
                </a:ext>
              </a:extLst>
            </p:cNvPr>
            <p:cNvSpPr/>
            <p:nvPr/>
          </p:nvSpPr>
          <p:spPr>
            <a:xfrm>
              <a:off x="2763859" y="1857503"/>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242" name="Rectangle 241">
            <a:extLst>
              <a:ext uri="{FF2B5EF4-FFF2-40B4-BE49-F238E27FC236}">
                <a16:creationId xmlns:a16="http://schemas.microsoft.com/office/drawing/2014/main" id="{9491E2AD-7508-8EE9-2F0B-DEE65B828CF2}"/>
              </a:ext>
            </a:extLst>
          </p:cNvPr>
          <p:cNvSpPr/>
          <p:nvPr/>
        </p:nvSpPr>
        <p:spPr>
          <a:xfrm>
            <a:off x="4619213" y="2082844"/>
            <a:ext cx="482556" cy="369332"/>
          </a:xfrm>
          <a:prstGeom prst="rect">
            <a:avLst/>
          </a:prstGeom>
          <a:solidFill>
            <a:srgbClr val="FAE3B4"/>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3" name="Rectangle 242">
            <a:extLst>
              <a:ext uri="{FF2B5EF4-FFF2-40B4-BE49-F238E27FC236}">
                <a16:creationId xmlns:a16="http://schemas.microsoft.com/office/drawing/2014/main" id="{8297DF9F-C383-0D26-E9EC-F4640B89BA55}"/>
              </a:ext>
            </a:extLst>
          </p:cNvPr>
          <p:cNvSpPr/>
          <p:nvPr/>
        </p:nvSpPr>
        <p:spPr>
          <a:xfrm>
            <a:off x="5179658" y="2082844"/>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4" name="Rectangle 243">
            <a:extLst>
              <a:ext uri="{FF2B5EF4-FFF2-40B4-BE49-F238E27FC236}">
                <a16:creationId xmlns:a16="http://schemas.microsoft.com/office/drawing/2014/main" id="{37F9705B-9C65-2D34-348D-957FF0B7ACD9}"/>
              </a:ext>
            </a:extLst>
          </p:cNvPr>
          <p:cNvSpPr/>
          <p:nvPr/>
        </p:nvSpPr>
        <p:spPr>
          <a:xfrm>
            <a:off x="5740103" y="2088931"/>
            <a:ext cx="482556" cy="369332"/>
          </a:xfrm>
          <a:prstGeom prst="rect">
            <a:avLst/>
          </a:prstGeom>
          <a:solidFill>
            <a:srgbClr val="FAE3B4"/>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5" name="Rectangle 244">
            <a:extLst>
              <a:ext uri="{FF2B5EF4-FFF2-40B4-BE49-F238E27FC236}">
                <a16:creationId xmlns:a16="http://schemas.microsoft.com/office/drawing/2014/main" id="{36D3667D-86D5-F8D0-B918-9FADDB4A422E}"/>
              </a:ext>
            </a:extLst>
          </p:cNvPr>
          <p:cNvSpPr/>
          <p:nvPr/>
        </p:nvSpPr>
        <p:spPr>
          <a:xfrm>
            <a:off x="6316281" y="2088931"/>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ED6E187A-227B-5FB2-730C-275B307AA61E}"/>
              </a:ext>
            </a:extLst>
          </p:cNvPr>
          <p:cNvSpPr txBox="1"/>
          <p:nvPr/>
        </p:nvSpPr>
        <p:spPr>
          <a:xfrm>
            <a:off x="730428" y="1167442"/>
            <a:ext cx="7785463"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38A87F"/>
                </a:solidFill>
                <a:effectLst/>
                <a:uLnTx/>
                <a:uFillTx/>
                <a:latin typeface="Avenir Next" panose="020B0503020202020204" pitchFamily="34" charset="0"/>
                <a:ea typeface="+mn-ea"/>
                <a:cs typeface="+mn-cs"/>
              </a:rPr>
              <a:t>Narrow Values</a:t>
            </a:r>
            <a:r>
              <a:rPr kumimoji="0" lang="en-US" sz="2000" b="0" i="0" u="none" strike="noStrike" kern="1200" cap="none" spc="0" normalizeH="0" baseline="0" noProof="0" dirty="0">
                <a:ln>
                  <a:noFill/>
                </a:ln>
                <a:solidFill>
                  <a:srgbClr val="38A87F"/>
                </a:solidFill>
                <a:effectLst/>
                <a:uLnTx/>
                <a:uFillTx/>
                <a:latin typeface="Avenir Next" panose="020B0503020202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data with small dynamic range stored in large data formats</a:t>
            </a:r>
            <a:endPar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251" name="Group 250">
            <a:extLst>
              <a:ext uri="{FF2B5EF4-FFF2-40B4-BE49-F238E27FC236}">
                <a16:creationId xmlns:a16="http://schemas.microsoft.com/office/drawing/2014/main" id="{343F7F61-E158-504E-7932-C51F9EAFD854}"/>
              </a:ext>
            </a:extLst>
          </p:cNvPr>
          <p:cNvGrpSpPr/>
          <p:nvPr/>
        </p:nvGrpSpPr>
        <p:grpSpPr>
          <a:xfrm>
            <a:off x="2345162" y="2572164"/>
            <a:ext cx="2179624" cy="375419"/>
            <a:chOff x="1066791" y="1851416"/>
            <a:chExt cx="2179624" cy="375419"/>
          </a:xfrm>
          <a:solidFill>
            <a:srgbClr val="FAE3B4"/>
          </a:solidFill>
        </p:grpSpPr>
        <p:sp>
          <p:nvSpPr>
            <p:cNvPr id="257" name="Rectangle 256">
              <a:extLst>
                <a:ext uri="{FF2B5EF4-FFF2-40B4-BE49-F238E27FC236}">
                  <a16:creationId xmlns:a16="http://schemas.microsoft.com/office/drawing/2014/main" id="{4D4B8C97-2D69-4CE4-56B6-DC25D0379C23}"/>
                </a:ext>
              </a:extLst>
            </p:cNvPr>
            <p:cNvSpPr/>
            <p:nvPr/>
          </p:nvSpPr>
          <p:spPr>
            <a:xfrm>
              <a:off x="1066791" y="1851416"/>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8" name="Rectangle 257">
              <a:extLst>
                <a:ext uri="{FF2B5EF4-FFF2-40B4-BE49-F238E27FC236}">
                  <a16:creationId xmlns:a16="http://schemas.microsoft.com/office/drawing/2014/main" id="{D85C7EBC-54FD-224A-F323-9932C83ECDCD}"/>
                </a:ext>
              </a:extLst>
            </p:cNvPr>
            <p:cNvSpPr/>
            <p:nvPr/>
          </p:nvSpPr>
          <p:spPr>
            <a:xfrm>
              <a:off x="1627236" y="1851416"/>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9" name="Rectangle 258">
              <a:extLst>
                <a:ext uri="{FF2B5EF4-FFF2-40B4-BE49-F238E27FC236}">
                  <a16:creationId xmlns:a16="http://schemas.microsoft.com/office/drawing/2014/main" id="{23EBE84C-499D-1F24-2A90-0AB7B65727C4}"/>
                </a:ext>
              </a:extLst>
            </p:cNvPr>
            <p:cNvSpPr/>
            <p:nvPr/>
          </p:nvSpPr>
          <p:spPr>
            <a:xfrm>
              <a:off x="2187681" y="1857503"/>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0" name="Rectangle 259">
              <a:extLst>
                <a:ext uri="{FF2B5EF4-FFF2-40B4-BE49-F238E27FC236}">
                  <a16:creationId xmlns:a16="http://schemas.microsoft.com/office/drawing/2014/main" id="{261C7368-7078-2C82-53EE-6B73B5E3F3F4}"/>
                </a:ext>
              </a:extLst>
            </p:cNvPr>
            <p:cNvSpPr/>
            <p:nvPr/>
          </p:nvSpPr>
          <p:spPr>
            <a:xfrm>
              <a:off x="2763859" y="1857503"/>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253" name="Rectangle 252">
            <a:extLst>
              <a:ext uri="{FF2B5EF4-FFF2-40B4-BE49-F238E27FC236}">
                <a16:creationId xmlns:a16="http://schemas.microsoft.com/office/drawing/2014/main" id="{61F27CEF-82FE-E190-C12D-635D471B7C43}"/>
              </a:ext>
            </a:extLst>
          </p:cNvPr>
          <p:cNvSpPr/>
          <p:nvPr/>
        </p:nvSpPr>
        <p:spPr>
          <a:xfrm>
            <a:off x="4619213" y="2581488"/>
            <a:ext cx="482556" cy="369332"/>
          </a:xfrm>
          <a:prstGeom prst="rect">
            <a:avLst/>
          </a:prstGeom>
          <a:solidFill>
            <a:srgbClr val="FAE3B4"/>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4" name="Rectangle 253">
            <a:extLst>
              <a:ext uri="{FF2B5EF4-FFF2-40B4-BE49-F238E27FC236}">
                <a16:creationId xmlns:a16="http://schemas.microsoft.com/office/drawing/2014/main" id="{B103E2CF-D622-B26B-BB7A-34171E64141D}"/>
              </a:ext>
            </a:extLst>
          </p:cNvPr>
          <p:cNvSpPr/>
          <p:nvPr/>
        </p:nvSpPr>
        <p:spPr>
          <a:xfrm>
            <a:off x="5179658" y="2581488"/>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5" name="Rectangle 254">
            <a:extLst>
              <a:ext uri="{FF2B5EF4-FFF2-40B4-BE49-F238E27FC236}">
                <a16:creationId xmlns:a16="http://schemas.microsoft.com/office/drawing/2014/main" id="{D58D0642-8792-CC26-1CF7-AF37225A547C}"/>
              </a:ext>
            </a:extLst>
          </p:cNvPr>
          <p:cNvSpPr/>
          <p:nvPr/>
        </p:nvSpPr>
        <p:spPr>
          <a:xfrm>
            <a:off x="5740103" y="2587575"/>
            <a:ext cx="482556" cy="369332"/>
          </a:xfrm>
          <a:prstGeom prst="rect">
            <a:avLst/>
          </a:prstGeom>
          <a:solidFill>
            <a:srgbClr val="FAE3B4"/>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6" name="Rectangle 255">
            <a:extLst>
              <a:ext uri="{FF2B5EF4-FFF2-40B4-BE49-F238E27FC236}">
                <a16:creationId xmlns:a16="http://schemas.microsoft.com/office/drawing/2014/main" id="{E9367A8D-941F-9DD0-B933-66FC779B2BFC}"/>
              </a:ext>
            </a:extLst>
          </p:cNvPr>
          <p:cNvSpPr/>
          <p:nvPr/>
        </p:nvSpPr>
        <p:spPr>
          <a:xfrm>
            <a:off x="6316281" y="2587575"/>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nvGrpSpPr>
          <p:cNvPr id="262" name="Group 261">
            <a:extLst>
              <a:ext uri="{FF2B5EF4-FFF2-40B4-BE49-F238E27FC236}">
                <a16:creationId xmlns:a16="http://schemas.microsoft.com/office/drawing/2014/main" id="{027B7FCA-6D85-47C2-320C-8A8A26925B1E}"/>
              </a:ext>
            </a:extLst>
          </p:cNvPr>
          <p:cNvGrpSpPr/>
          <p:nvPr/>
        </p:nvGrpSpPr>
        <p:grpSpPr>
          <a:xfrm>
            <a:off x="2345162" y="3236628"/>
            <a:ext cx="2179624" cy="375419"/>
            <a:chOff x="1066791" y="1851416"/>
            <a:chExt cx="2179624" cy="375419"/>
          </a:xfrm>
          <a:solidFill>
            <a:srgbClr val="FAE3B4"/>
          </a:solidFill>
        </p:grpSpPr>
        <p:sp>
          <p:nvSpPr>
            <p:cNvPr id="268" name="Rectangle 267">
              <a:extLst>
                <a:ext uri="{FF2B5EF4-FFF2-40B4-BE49-F238E27FC236}">
                  <a16:creationId xmlns:a16="http://schemas.microsoft.com/office/drawing/2014/main" id="{BA44489D-A5B3-D8FD-0C78-FF0F1CC4EEDB}"/>
                </a:ext>
              </a:extLst>
            </p:cNvPr>
            <p:cNvSpPr/>
            <p:nvPr/>
          </p:nvSpPr>
          <p:spPr>
            <a:xfrm>
              <a:off x="1066791" y="1851416"/>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9" name="Rectangle 268">
              <a:extLst>
                <a:ext uri="{FF2B5EF4-FFF2-40B4-BE49-F238E27FC236}">
                  <a16:creationId xmlns:a16="http://schemas.microsoft.com/office/drawing/2014/main" id="{6DFAEC6B-1D94-5D69-27D3-BD7C771A2DE9}"/>
                </a:ext>
              </a:extLst>
            </p:cNvPr>
            <p:cNvSpPr/>
            <p:nvPr/>
          </p:nvSpPr>
          <p:spPr>
            <a:xfrm>
              <a:off x="1627236" y="1851416"/>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0" name="Rectangle 269">
              <a:extLst>
                <a:ext uri="{FF2B5EF4-FFF2-40B4-BE49-F238E27FC236}">
                  <a16:creationId xmlns:a16="http://schemas.microsoft.com/office/drawing/2014/main" id="{A4841B24-9CBF-45CB-12C5-8EE7D6B59037}"/>
                </a:ext>
              </a:extLst>
            </p:cNvPr>
            <p:cNvSpPr/>
            <p:nvPr/>
          </p:nvSpPr>
          <p:spPr>
            <a:xfrm>
              <a:off x="2187681" y="1857503"/>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1" name="Rectangle 270">
              <a:extLst>
                <a:ext uri="{FF2B5EF4-FFF2-40B4-BE49-F238E27FC236}">
                  <a16:creationId xmlns:a16="http://schemas.microsoft.com/office/drawing/2014/main" id="{DC500FC6-3D4C-DC79-B12F-FFDE1C951560}"/>
                </a:ext>
              </a:extLst>
            </p:cNvPr>
            <p:cNvSpPr/>
            <p:nvPr/>
          </p:nvSpPr>
          <p:spPr>
            <a:xfrm>
              <a:off x="2763859" y="1857503"/>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264" name="Rectangle 263">
            <a:extLst>
              <a:ext uri="{FF2B5EF4-FFF2-40B4-BE49-F238E27FC236}">
                <a16:creationId xmlns:a16="http://schemas.microsoft.com/office/drawing/2014/main" id="{A15464F0-2AD5-CB70-753F-70EA3533D2A4}"/>
              </a:ext>
            </a:extLst>
          </p:cNvPr>
          <p:cNvSpPr/>
          <p:nvPr/>
        </p:nvSpPr>
        <p:spPr>
          <a:xfrm>
            <a:off x="4619213" y="3245952"/>
            <a:ext cx="482556" cy="369332"/>
          </a:xfrm>
          <a:prstGeom prst="rect">
            <a:avLst/>
          </a:prstGeom>
          <a:solidFill>
            <a:srgbClr val="FAE3B4"/>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5" name="Rectangle 264">
            <a:extLst>
              <a:ext uri="{FF2B5EF4-FFF2-40B4-BE49-F238E27FC236}">
                <a16:creationId xmlns:a16="http://schemas.microsoft.com/office/drawing/2014/main" id="{83300634-1E57-8541-C428-E1E82053564C}"/>
              </a:ext>
            </a:extLst>
          </p:cNvPr>
          <p:cNvSpPr/>
          <p:nvPr/>
        </p:nvSpPr>
        <p:spPr>
          <a:xfrm>
            <a:off x="5179658" y="3245952"/>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6" name="Rectangle 265">
            <a:extLst>
              <a:ext uri="{FF2B5EF4-FFF2-40B4-BE49-F238E27FC236}">
                <a16:creationId xmlns:a16="http://schemas.microsoft.com/office/drawing/2014/main" id="{F338E5BF-5213-1EA8-554A-4A49D3A6763C}"/>
              </a:ext>
            </a:extLst>
          </p:cNvPr>
          <p:cNvSpPr/>
          <p:nvPr/>
        </p:nvSpPr>
        <p:spPr>
          <a:xfrm>
            <a:off x="5740103" y="3252039"/>
            <a:ext cx="482556" cy="369332"/>
          </a:xfrm>
          <a:prstGeom prst="rect">
            <a:avLst/>
          </a:prstGeom>
          <a:solidFill>
            <a:srgbClr val="FAE3B4"/>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1</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7" name="Rectangle 266">
            <a:extLst>
              <a:ext uri="{FF2B5EF4-FFF2-40B4-BE49-F238E27FC236}">
                <a16:creationId xmlns:a16="http://schemas.microsoft.com/office/drawing/2014/main" id="{C830439A-CE58-A24E-361F-8830FF5A674D}"/>
              </a:ext>
            </a:extLst>
          </p:cNvPr>
          <p:cNvSpPr/>
          <p:nvPr/>
        </p:nvSpPr>
        <p:spPr>
          <a:xfrm>
            <a:off x="6316281" y="3252039"/>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rPr>
              <a:t>0</a:t>
            </a:r>
            <a:endParaRPr kumimoji="0" lang="en-CH"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cxnSp>
        <p:nvCxnSpPr>
          <p:cNvPr id="273" name="Straight Connector 272">
            <a:extLst>
              <a:ext uri="{FF2B5EF4-FFF2-40B4-BE49-F238E27FC236}">
                <a16:creationId xmlns:a16="http://schemas.microsoft.com/office/drawing/2014/main" id="{C9D2FF32-DA50-58A5-096D-0AA48E20927A}"/>
              </a:ext>
            </a:extLst>
          </p:cNvPr>
          <p:cNvCxnSpPr>
            <a:cxnSpLocks/>
          </p:cNvCxnSpPr>
          <p:nvPr/>
        </p:nvCxnSpPr>
        <p:spPr>
          <a:xfrm>
            <a:off x="2218944" y="3082167"/>
            <a:ext cx="476048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5" name="TextBox 274">
            <a:extLst>
              <a:ext uri="{FF2B5EF4-FFF2-40B4-BE49-F238E27FC236}">
                <a16:creationId xmlns:a16="http://schemas.microsoft.com/office/drawing/2014/main" id="{CF11C3A0-0110-2FE2-82A2-DD4ED08BCDDD}"/>
              </a:ext>
            </a:extLst>
          </p:cNvPr>
          <p:cNvSpPr txBox="1"/>
          <p:nvPr/>
        </p:nvSpPr>
        <p:spPr>
          <a:xfrm>
            <a:off x="6798837" y="2340279"/>
            <a:ext cx="361188"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endPar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77" name="Left Brace 276">
            <a:extLst>
              <a:ext uri="{FF2B5EF4-FFF2-40B4-BE49-F238E27FC236}">
                <a16:creationId xmlns:a16="http://schemas.microsoft.com/office/drawing/2014/main" id="{DBE45A4C-DF8B-0D39-0FC6-C7EBF9761988}"/>
              </a:ext>
            </a:extLst>
          </p:cNvPr>
          <p:cNvSpPr/>
          <p:nvPr/>
        </p:nvSpPr>
        <p:spPr>
          <a:xfrm rot="16200000">
            <a:off x="3633596" y="2370673"/>
            <a:ext cx="210663" cy="2881464"/>
          </a:xfrm>
          <a:prstGeom prst="leftBrace">
            <a:avLst>
              <a:gd name="adj1" fmla="val 31249"/>
              <a:gd name="adj2" fmla="val 49130"/>
            </a:avLst>
          </a:prstGeom>
          <a:solidFill>
            <a:srgbClr val="F4B945"/>
          </a:solidFill>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4B945"/>
              </a:solidFill>
              <a:effectLst/>
              <a:uLnTx/>
              <a:uFillTx/>
              <a:latin typeface="Calibri" panose="020F0502020204030204"/>
              <a:ea typeface="+mn-ea"/>
              <a:cs typeface="+mn-cs"/>
            </a:endParaRPr>
          </a:p>
        </p:txBody>
      </p:sp>
      <p:sp>
        <p:nvSpPr>
          <p:cNvPr id="279" name="TextBox 278">
            <a:extLst>
              <a:ext uri="{FF2B5EF4-FFF2-40B4-BE49-F238E27FC236}">
                <a16:creationId xmlns:a16="http://schemas.microsoft.com/office/drawing/2014/main" id="{E1137607-703B-D65A-C330-F021444AC0AD}"/>
              </a:ext>
            </a:extLst>
          </p:cNvPr>
          <p:cNvSpPr txBox="1"/>
          <p:nvPr/>
        </p:nvSpPr>
        <p:spPr>
          <a:xfrm>
            <a:off x="506997" y="3887696"/>
            <a:ext cx="8474041"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inconsequential bits </a:t>
            </a:r>
            <a:r>
              <a:rPr kumimoji="0" lang="en-US" sz="18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dynamically </a:t>
            </a:r>
            <a:r>
              <a:rPr kumimoji="0" lang="en-US" sz="18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identify</a:t>
            </a:r>
            <a:r>
              <a:rPr kumimoji="0" lang="en-US" sz="18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and </a:t>
            </a:r>
            <a:r>
              <a:rPr kumimoji="0" lang="en-US" sz="18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skip</a:t>
            </a:r>
            <a:r>
              <a:rPr kumimoji="0" lang="en-US" sz="18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during computation</a:t>
            </a:r>
            <a:endParaRPr kumimoji="0" lang="en-US" sz="1800" b="0" i="0" u="none" strike="noStrike" kern="1200" cap="none" spc="0" normalizeH="0" baseline="0" noProof="0" dirty="0">
              <a:ln>
                <a:noFill/>
              </a:ln>
              <a:solidFill>
                <a:srgbClr val="1982C3"/>
              </a:solidFill>
              <a:effectLst/>
              <a:uLnTx/>
              <a:uFillTx/>
              <a:latin typeface="Calibri" panose="020F0502020204030204"/>
              <a:ea typeface="+mn-ea"/>
              <a:cs typeface="+mn-cs"/>
            </a:endParaRPr>
          </a:p>
        </p:txBody>
      </p:sp>
      <p:grpSp>
        <p:nvGrpSpPr>
          <p:cNvPr id="464" name="Group 463">
            <a:extLst>
              <a:ext uri="{FF2B5EF4-FFF2-40B4-BE49-F238E27FC236}">
                <a16:creationId xmlns:a16="http://schemas.microsoft.com/office/drawing/2014/main" id="{3535C54E-94D7-A982-DE3F-8A33B473000C}"/>
              </a:ext>
            </a:extLst>
          </p:cNvPr>
          <p:cNvGrpSpPr/>
          <p:nvPr/>
        </p:nvGrpSpPr>
        <p:grpSpPr>
          <a:xfrm>
            <a:off x="265140" y="4387484"/>
            <a:ext cx="3274012" cy="2057400"/>
            <a:chOff x="265140" y="4387484"/>
            <a:chExt cx="3274012" cy="2057400"/>
          </a:xfrm>
        </p:grpSpPr>
        <p:grpSp>
          <p:nvGrpSpPr>
            <p:cNvPr id="5" name="Group 4">
              <a:extLst>
                <a:ext uri="{FF2B5EF4-FFF2-40B4-BE49-F238E27FC236}">
                  <a16:creationId xmlns:a16="http://schemas.microsoft.com/office/drawing/2014/main" id="{93672651-180A-5DED-824E-918D93FBC839}"/>
                </a:ext>
              </a:extLst>
            </p:cNvPr>
            <p:cNvGrpSpPr/>
            <p:nvPr/>
          </p:nvGrpSpPr>
          <p:grpSpPr>
            <a:xfrm>
              <a:off x="2344356" y="4711246"/>
              <a:ext cx="1081825" cy="842034"/>
              <a:chOff x="7868816" y="2300187"/>
              <a:chExt cx="1081825" cy="842034"/>
            </a:xfrm>
          </p:grpSpPr>
          <p:sp>
            <p:nvSpPr>
              <p:cNvPr id="7" name="TextBox 6">
                <a:extLst>
                  <a:ext uri="{FF2B5EF4-FFF2-40B4-BE49-F238E27FC236}">
                    <a16:creationId xmlns:a16="http://schemas.microsoft.com/office/drawing/2014/main" id="{E097188D-44DF-8F82-6479-B993EB18EF02}"/>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C22626E3-9ECD-13B5-CFC8-1ADAB7D7173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2</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8BB66E45-B488-8657-B49C-355F312D167A}"/>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2</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grpSp>
          <p:nvGrpSpPr>
            <p:cNvPr id="463" name="Group 462">
              <a:extLst>
                <a:ext uri="{FF2B5EF4-FFF2-40B4-BE49-F238E27FC236}">
                  <a16:creationId xmlns:a16="http://schemas.microsoft.com/office/drawing/2014/main" id="{65898714-4401-3FA5-8CD7-9F50378BA5CA}"/>
                </a:ext>
              </a:extLst>
            </p:cNvPr>
            <p:cNvGrpSpPr/>
            <p:nvPr/>
          </p:nvGrpSpPr>
          <p:grpSpPr>
            <a:xfrm>
              <a:off x="265140" y="4387484"/>
              <a:ext cx="2341956" cy="2057400"/>
              <a:chOff x="265140" y="4387484"/>
              <a:chExt cx="2341956" cy="2057400"/>
            </a:xfrm>
          </p:grpSpPr>
          <p:grpSp>
            <p:nvGrpSpPr>
              <p:cNvPr id="13" name="Group 12">
                <a:extLst>
                  <a:ext uri="{FF2B5EF4-FFF2-40B4-BE49-F238E27FC236}">
                    <a16:creationId xmlns:a16="http://schemas.microsoft.com/office/drawing/2014/main" id="{966BE59F-3289-2B76-905A-111B723AB105}"/>
                  </a:ext>
                </a:extLst>
              </p:cNvPr>
              <p:cNvGrpSpPr/>
              <p:nvPr/>
            </p:nvGrpSpPr>
            <p:grpSpPr>
              <a:xfrm>
                <a:off x="950941" y="4802246"/>
                <a:ext cx="1414038" cy="1414038"/>
                <a:chOff x="4876800" y="1600199"/>
                <a:chExt cx="2819401" cy="2819401"/>
              </a:xfrm>
            </p:grpSpPr>
            <p:grpSp>
              <p:nvGrpSpPr>
                <p:cNvPr id="14" name="Group 13">
                  <a:extLst>
                    <a:ext uri="{FF2B5EF4-FFF2-40B4-BE49-F238E27FC236}">
                      <a16:creationId xmlns:a16="http://schemas.microsoft.com/office/drawing/2014/main" id="{AA2B7154-F53A-9812-51E1-88A606F4AED8}"/>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B06A4E81-498B-6EF4-BE4C-33867825700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C402D2F3-A7F7-E460-E071-1B03058CD58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987DB235-8CD0-71BD-8CCE-5E53A63167C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31A755FC-36BB-AA8D-F783-A17C96911A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8BD0ADE2-030A-CC8C-500F-2349A7C57CD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5" name="Group 14">
                  <a:extLst>
                    <a:ext uri="{FF2B5EF4-FFF2-40B4-BE49-F238E27FC236}">
                      <a16:creationId xmlns:a16="http://schemas.microsoft.com/office/drawing/2014/main" id="{322CCBE8-357B-E5BA-BA7E-25A3903E452A}"/>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734EE216-ECA2-F853-9DD6-27335054D56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BB349234-DC63-DB0F-6728-542999662CF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4877639A-BA0A-BAC5-F69E-1748FCF9742D}"/>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6A269B06-505F-A48D-0222-91E88D2052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14132352-5C89-7652-D66C-A4AF6225C7E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 name="Group 15">
                  <a:extLst>
                    <a:ext uri="{FF2B5EF4-FFF2-40B4-BE49-F238E27FC236}">
                      <a16:creationId xmlns:a16="http://schemas.microsoft.com/office/drawing/2014/main" id="{F96FFB24-2657-C73F-9146-505890F0EC9E}"/>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2A7F38CE-6925-50F8-BAAF-E97DFE7E7294}"/>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FE5B3B8-FD30-1B17-CC15-070E04C7E2FC}"/>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3FE6176-B072-9F66-ED28-2BF3A91ABECA}"/>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0EE5012-3966-A8D6-466E-0446FEDB6D05}"/>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6DCFAC3-D0E7-C73B-A753-03F3B12B1FAD}"/>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79821BAF-8F83-3537-395E-C01FEF7A4908}"/>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7C1F716B-8BB7-3152-FF80-AEB7E18C227A}"/>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73A6FB41-3EEC-87A1-D41C-0B45CF073C25}"/>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61EA1610-74B3-63EE-F093-20B7317E09AF}"/>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12C001-2C02-9311-7999-25F8579BA14C}"/>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7EA3B34-A909-956C-5689-652E68AB8E98}"/>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79E27D88-B769-DA0A-4EA4-085470776A28}"/>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35092AE0-DE98-2935-68D5-0F9C8829C9B9}"/>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ED192D2C-79D0-8025-D7F7-D52CB462398A}"/>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1FD66C8D-6847-4102-3C42-70535094475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87ED6BB4-11BF-4988-880A-1189354F74C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DA92CD7F-1C28-245F-E835-F75F2D9698D9}"/>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09523EE9-0852-1719-6CFF-1B7CA1F77519}"/>
                      </a:ext>
                    </a:extLst>
                  </p:cNvPr>
                  <p:cNvSpPr/>
                  <p:nvPr/>
                </p:nvSpPr>
                <p:spPr>
                  <a:xfrm>
                    <a:off x="54864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EF1E6CF6-2436-E0CC-B482-AF3A0C0A5252}"/>
                      </a:ext>
                    </a:extLst>
                  </p:cNvPr>
                  <p:cNvSpPr/>
                  <p:nvPr/>
                </p:nvSpPr>
                <p:spPr>
                  <a:xfrm>
                    <a:off x="59436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3623BF06-07BF-2E1D-1765-BB0967125A20}"/>
                      </a:ext>
                    </a:extLst>
                  </p:cNvPr>
                  <p:cNvSpPr/>
                  <p:nvPr/>
                </p:nvSpPr>
                <p:spPr>
                  <a:xfrm>
                    <a:off x="64008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16BEBEB9-7B6A-6F36-082C-D0A0992DFA9D}"/>
                      </a:ext>
                    </a:extLst>
                  </p:cNvPr>
                  <p:cNvSpPr/>
                  <p:nvPr/>
                </p:nvSpPr>
                <p:spPr>
                  <a:xfrm>
                    <a:off x="68580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D5DC8D4C-0961-45A4-4AA7-0F73B75EB773}"/>
                      </a:ext>
                    </a:extLst>
                  </p:cNvPr>
                  <p:cNvSpPr/>
                  <p:nvPr/>
                </p:nvSpPr>
                <p:spPr>
                  <a:xfrm>
                    <a:off x="73152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37C5B26D-1A57-146E-7B54-8B3E7DC433C5}"/>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6982253C-F2D9-6C23-AD77-AC19B750385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EFEFDA5D-CE09-7940-7A6A-8B589FBD9CF5}"/>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C412354-8D4C-9631-747A-2DBFFD63517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70DF51C0-A409-C2E5-E76E-1ED3CF1C4FE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C1F12B9B-7195-8878-C768-AB8341B12A0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483ED660-B685-4EF4-04F6-DEF1B9BA72A6}"/>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15406F0A-1588-D9A8-C3F4-1AD09523F678}"/>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F5D67670-A46F-0604-E96F-5072DDDB96F9}"/>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36D46DC2-7B55-2D70-F704-A97DFF0E09DB}"/>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0E464D85-C1BE-1907-DF22-A383055F2CB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EEFA6ECD-997F-4E40-5131-03E716BB988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25AF3473-010D-F9F6-6010-74F559D15BE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D7E25CB1-90F5-F0FA-D050-3C4B4A28589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 name="Oval 42">
                    <a:extLst>
                      <a:ext uri="{FF2B5EF4-FFF2-40B4-BE49-F238E27FC236}">
                        <a16:creationId xmlns:a16="http://schemas.microsoft.com/office/drawing/2014/main" id="{961E100B-BB44-7B9E-C091-8ADD9CBCF62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381" name="Rectangle 380">
                <a:extLst>
                  <a:ext uri="{FF2B5EF4-FFF2-40B4-BE49-F238E27FC236}">
                    <a16:creationId xmlns:a16="http://schemas.microsoft.com/office/drawing/2014/main" id="{173E870C-48FC-949D-6AC1-38D2134CA812}"/>
                  </a:ext>
                </a:extLst>
              </p:cNvPr>
              <p:cNvSpPr/>
              <p:nvPr/>
            </p:nvSpPr>
            <p:spPr>
              <a:xfrm>
                <a:off x="798540" y="4463684"/>
                <a:ext cx="1641036"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82" name="Straight Connector 381">
                <a:extLst>
                  <a:ext uri="{FF2B5EF4-FFF2-40B4-BE49-F238E27FC236}">
                    <a16:creationId xmlns:a16="http://schemas.microsoft.com/office/drawing/2014/main" id="{618B4935-4E6B-BC61-039E-6D3CE6FBA968}"/>
                  </a:ext>
                </a:extLst>
              </p:cNvPr>
              <p:cNvCxnSpPr>
                <a:cxnSpLocks/>
              </p:cNvCxnSpPr>
              <p:nvPr/>
            </p:nvCxnSpPr>
            <p:spPr>
              <a:xfrm flipH="1">
                <a:off x="722340" y="4616084"/>
                <a:ext cx="1884756"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a16="http://schemas.microsoft.com/office/drawing/2014/main" id="{26EF496F-A115-5F1C-64ED-3271BAE13A88}"/>
                  </a:ext>
                </a:extLst>
              </p:cNvPr>
              <p:cNvCxnSpPr>
                <a:cxnSpLocks/>
              </p:cNvCxnSpPr>
              <p:nvPr/>
            </p:nvCxnSpPr>
            <p:spPr>
              <a:xfrm flipH="1">
                <a:off x="724685" y="4616084"/>
                <a:ext cx="1882411"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F6450BC5-477C-45F9-F46C-E13151A858E3}"/>
                  </a:ext>
                </a:extLst>
              </p:cNvPr>
              <p:cNvCxnSpPr/>
              <p:nvPr/>
            </p:nvCxnSpPr>
            <p:spPr>
              <a:xfrm flipV="1">
                <a:off x="1069930" y="461608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93" name="DRAM">
                <a:extLst>
                  <a:ext uri="{FF2B5EF4-FFF2-40B4-BE49-F238E27FC236}">
                    <a16:creationId xmlns:a16="http://schemas.microsoft.com/office/drawing/2014/main" id="{98523907-D1BF-F99A-C36E-7DCE11D4AF9A}"/>
                  </a:ext>
                </a:extLst>
              </p:cNvPr>
              <p:cNvSpPr/>
              <p:nvPr/>
            </p:nvSpPr>
            <p:spPr>
              <a:xfrm rot="16200000">
                <a:off x="-534414" y="518703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447" name="Group 446">
                <a:extLst>
                  <a:ext uri="{FF2B5EF4-FFF2-40B4-BE49-F238E27FC236}">
                    <a16:creationId xmlns:a16="http://schemas.microsoft.com/office/drawing/2014/main" id="{673C4288-DD40-969C-066C-6DA685E273DC}"/>
                  </a:ext>
                </a:extLst>
              </p:cNvPr>
              <p:cNvGrpSpPr/>
              <p:nvPr/>
            </p:nvGrpSpPr>
            <p:grpSpPr>
              <a:xfrm>
                <a:off x="950939" y="5269433"/>
                <a:ext cx="1414038" cy="191087"/>
                <a:chOff x="1828799" y="2017072"/>
                <a:chExt cx="1414038" cy="191087"/>
              </a:xfrm>
              <a:solidFill>
                <a:srgbClr val="1A82C4"/>
              </a:solidFill>
            </p:grpSpPr>
            <p:sp>
              <p:nvSpPr>
                <p:cNvPr id="448" name="DRAM">
                  <a:extLst>
                    <a:ext uri="{FF2B5EF4-FFF2-40B4-BE49-F238E27FC236}">
                      <a16:creationId xmlns:a16="http://schemas.microsoft.com/office/drawing/2014/main" id="{6CE88C92-1F58-2C6D-3E4B-AA3F7F2A775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49" name="Straight Connector 448">
                  <a:extLst>
                    <a:ext uri="{FF2B5EF4-FFF2-40B4-BE49-F238E27FC236}">
                      <a16:creationId xmlns:a16="http://schemas.microsoft.com/office/drawing/2014/main" id="{A4FC6FC9-6151-EEF0-1521-B16B7A3B47E8}"/>
                    </a:ext>
                  </a:extLst>
                </p:cNvPr>
                <p:cNvCxnSpPr>
                  <a:cxnSpLocks/>
                  <a:stCxn id="454" idx="6"/>
                  <a:endCxn id="4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50" name="Oval 449">
                  <a:extLst>
                    <a:ext uri="{FF2B5EF4-FFF2-40B4-BE49-F238E27FC236}">
                      <a16:creationId xmlns:a16="http://schemas.microsoft.com/office/drawing/2014/main" id="{8DBF77A7-302F-163D-72A5-8B0565A2F599}"/>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CD9EAD6E-EBAC-8730-F2B2-20DAA6436CFF}"/>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407F19E5-9731-206D-5CB5-D4C455EE5C59}"/>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77DA1ACB-4546-3B6A-2975-4041F030D915}"/>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B9A5A25C-0CC3-853C-8719-3C3B33F94035}"/>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9" name="Group 478">
                <a:extLst>
                  <a:ext uri="{FF2B5EF4-FFF2-40B4-BE49-F238E27FC236}">
                    <a16:creationId xmlns:a16="http://schemas.microsoft.com/office/drawing/2014/main" id="{97BACA76-29EA-0D09-6DE5-704BD35EC45F}"/>
                  </a:ext>
                </a:extLst>
              </p:cNvPr>
              <p:cNvGrpSpPr/>
              <p:nvPr/>
            </p:nvGrpSpPr>
            <p:grpSpPr>
              <a:xfrm>
                <a:off x="950939" y="4809641"/>
                <a:ext cx="1414038" cy="191087"/>
                <a:chOff x="1828799" y="2017072"/>
                <a:chExt cx="1414038" cy="191087"/>
              </a:xfrm>
              <a:solidFill>
                <a:srgbClr val="1A82C4"/>
              </a:solidFill>
            </p:grpSpPr>
            <p:sp>
              <p:nvSpPr>
                <p:cNvPr id="480" name="DRAM">
                  <a:extLst>
                    <a:ext uri="{FF2B5EF4-FFF2-40B4-BE49-F238E27FC236}">
                      <a16:creationId xmlns:a16="http://schemas.microsoft.com/office/drawing/2014/main" id="{44F44AD5-E170-10AF-ED1C-DDF1B7BE677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81" name="Straight Connector 480">
                  <a:extLst>
                    <a:ext uri="{FF2B5EF4-FFF2-40B4-BE49-F238E27FC236}">
                      <a16:creationId xmlns:a16="http://schemas.microsoft.com/office/drawing/2014/main" id="{39A8D622-5AB8-5A9E-567D-098B11274F6F}"/>
                    </a:ext>
                  </a:extLst>
                </p:cNvPr>
                <p:cNvCxnSpPr>
                  <a:cxnSpLocks/>
                  <a:stCxn id="486" idx="6"/>
                  <a:endCxn id="480"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82" name="Oval 481">
                  <a:extLst>
                    <a:ext uri="{FF2B5EF4-FFF2-40B4-BE49-F238E27FC236}">
                      <a16:creationId xmlns:a16="http://schemas.microsoft.com/office/drawing/2014/main" id="{C9CBC458-8EF4-94FD-846E-C9E47C4D2141}"/>
                    </a:ext>
                  </a:extLst>
                </p:cNvPr>
                <p:cNvSpPr/>
                <p:nvPr/>
              </p:nvSpPr>
              <p:spPr>
                <a:xfrm>
                  <a:off x="21345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3" name="Oval 482">
                  <a:extLst>
                    <a:ext uri="{FF2B5EF4-FFF2-40B4-BE49-F238E27FC236}">
                      <a16:creationId xmlns:a16="http://schemas.microsoft.com/office/drawing/2014/main" id="{5A67FD1F-CD02-4817-4F78-11760B6F5D13}"/>
                    </a:ext>
                  </a:extLst>
                </p:cNvPr>
                <p:cNvSpPr/>
                <p:nvPr/>
              </p:nvSpPr>
              <p:spPr>
                <a:xfrm>
                  <a:off x="23638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Oval 483">
                  <a:extLst>
                    <a:ext uri="{FF2B5EF4-FFF2-40B4-BE49-F238E27FC236}">
                      <a16:creationId xmlns:a16="http://schemas.microsoft.com/office/drawing/2014/main" id="{C804DC69-039A-CF24-7DBA-4B5231CD3739}"/>
                    </a:ext>
                  </a:extLst>
                </p:cNvPr>
                <p:cNvSpPr/>
                <p:nvPr/>
              </p:nvSpPr>
              <p:spPr>
                <a:xfrm>
                  <a:off x="25931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Oval 484">
                  <a:extLst>
                    <a:ext uri="{FF2B5EF4-FFF2-40B4-BE49-F238E27FC236}">
                      <a16:creationId xmlns:a16="http://schemas.microsoft.com/office/drawing/2014/main" id="{C227D62F-27AA-5454-C2D9-87CE1932FA43}"/>
                    </a:ext>
                  </a:extLst>
                </p:cNvPr>
                <p:cNvSpPr/>
                <p:nvPr/>
              </p:nvSpPr>
              <p:spPr>
                <a:xfrm>
                  <a:off x="28224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Oval 485">
                  <a:extLst>
                    <a:ext uri="{FF2B5EF4-FFF2-40B4-BE49-F238E27FC236}">
                      <a16:creationId xmlns:a16="http://schemas.microsoft.com/office/drawing/2014/main" id="{97B2ADE9-2640-8668-3211-210F80E19B62}"/>
                    </a:ext>
                  </a:extLst>
                </p:cNvPr>
                <p:cNvSpPr/>
                <p:nvPr/>
              </p:nvSpPr>
              <p:spPr>
                <a:xfrm>
                  <a:off x="30517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1" name="Group 510">
                <a:extLst>
                  <a:ext uri="{FF2B5EF4-FFF2-40B4-BE49-F238E27FC236}">
                    <a16:creationId xmlns:a16="http://schemas.microsoft.com/office/drawing/2014/main" id="{65D619EE-C3D8-054E-83B1-2C7B66CDA814}"/>
                  </a:ext>
                </a:extLst>
              </p:cNvPr>
              <p:cNvGrpSpPr/>
              <p:nvPr/>
            </p:nvGrpSpPr>
            <p:grpSpPr>
              <a:xfrm>
                <a:off x="950939" y="5039247"/>
                <a:ext cx="1414038" cy="191087"/>
                <a:chOff x="1828799" y="2017072"/>
                <a:chExt cx="1414038" cy="191087"/>
              </a:xfrm>
            </p:grpSpPr>
            <p:sp>
              <p:nvSpPr>
                <p:cNvPr id="512" name="DRAM">
                  <a:extLst>
                    <a:ext uri="{FF2B5EF4-FFF2-40B4-BE49-F238E27FC236}">
                      <a16:creationId xmlns:a16="http://schemas.microsoft.com/office/drawing/2014/main" id="{B183F1CB-63F7-00DA-CBE2-2AB0CFDF58C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13" name="Straight Connector 512">
                  <a:extLst>
                    <a:ext uri="{FF2B5EF4-FFF2-40B4-BE49-F238E27FC236}">
                      <a16:creationId xmlns:a16="http://schemas.microsoft.com/office/drawing/2014/main" id="{59045FD8-3333-F3E1-B7E1-6A2775EF0BE6}"/>
                    </a:ext>
                  </a:extLst>
                </p:cNvPr>
                <p:cNvCxnSpPr>
                  <a:cxnSpLocks/>
                  <a:stCxn id="518" idx="6"/>
                  <a:endCxn id="51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14" name="Oval 513">
                  <a:extLst>
                    <a:ext uri="{FF2B5EF4-FFF2-40B4-BE49-F238E27FC236}">
                      <a16:creationId xmlns:a16="http://schemas.microsoft.com/office/drawing/2014/main" id="{42A50B7F-256A-38B8-8537-0C240ED753D6}"/>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79F42D55-DA42-1AED-36C9-E504512C7379}"/>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26B67C0E-E109-C3B3-9E2F-4061911DAA0A}"/>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121D67C-D273-F21B-B3CE-FED779F2BF5D}"/>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A4ED17A5-40A1-D2DB-E551-CE35834BD0E8}"/>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43" name="Group 542">
                <a:extLst>
                  <a:ext uri="{FF2B5EF4-FFF2-40B4-BE49-F238E27FC236}">
                    <a16:creationId xmlns:a16="http://schemas.microsoft.com/office/drawing/2014/main" id="{5B1BE162-9792-F0D1-9810-F5E99227724E}"/>
                  </a:ext>
                </a:extLst>
              </p:cNvPr>
              <p:cNvGrpSpPr/>
              <p:nvPr/>
            </p:nvGrpSpPr>
            <p:grpSpPr>
              <a:xfrm>
                <a:off x="1177254" y="5491263"/>
                <a:ext cx="1184734" cy="191086"/>
                <a:chOff x="2058103" y="2017072"/>
                <a:chExt cx="1184734" cy="191086"/>
              </a:xfrm>
              <a:solidFill>
                <a:srgbClr val="FCC83A"/>
              </a:solidFill>
            </p:grpSpPr>
            <p:cxnSp>
              <p:nvCxnSpPr>
                <p:cNvPr id="544" name="Straight Connector 543">
                  <a:extLst>
                    <a:ext uri="{FF2B5EF4-FFF2-40B4-BE49-F238E27FC236}">
                      <a16:creationId xmlns:a16="http://schemas.microsoft.com/office/drawing/2014/main" id="{B495271C-05D1-A068-C24A-D4FCD3DADC72}"/>
                    </a:ext>
                  </a:extLst>
                </p:cNvPr>
                <p:cNvCxnSpPr>
                  <a:cxnSpLocks/>
                  <a:stCxn id="549" idx="6"/>
                </p:cNvCxnSpPr>
                <p:nvPr/>
              </p:nvCxnSpPr>
              <p:spPr>
                <a:xfrm flipH="1">
                  <a:off x="2058103"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545" name="Oval 544">
                  <a:extLst>
                    <a:ext uri="{FF2B5EF4-FFF2-40B4-BE49-F238E27FC236}">
                      <a16:creationId xmlns:a16="http://schemas.microsoft.com/office/drawing/2014/main" id="{3F36469C-2059-61BB-4888-22C10EC3D993}"/>
                    </a:ext>
                  </a:extLst>
                </p:cNvPr>
                <p:cNvSpPr/>
                <p:nvPr/>
              </p:nvSpPr>
              <p:spPr>
                <a:xfrm>
                  <a:off x="2134538"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6" name="Oval 545">
                  <a:extLst>
                    <a:ext uri="{FF2B5EF4-FFF2-40B4-BE49-F238E27FC236}">
                      <a16:creationId xmlns:a16="http://schemas.microsoft.com/office/drawing/2014/main" id="{DC8CCD08-1549-F648-487A-401807AB6538}"/>
                    </a:ext>
                  </a:extLst>
                </p:cNvPr>
                <p:cNvSpPr/>
                <p:nvPr/>
              </p:nvSpPr>
              <p:spPr>
                <a:xfrm>
                  <a:off x="2363841"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7" name="Oval 546">
                  <a:extLst>
                    <a:ext uri="{FF2B5EF4-FFF2-40B4-BE49-F238E27FC236}">
                      <a16:creationId xmlns:a16="http://schemas.microsoft.com/office/drawing/2014/main" id="{A81D68DF-AB2E-EC6E-6453-B30501E48AE9}"/>
                    </a:ext>
                  </a:extLst>
                </p:cNvPr>
                <p:cNvSpPr/>
                <p:nvPr/>
              </p:nvSpPr>
              <p:spPr>
                <a:xfrm>
                  <a:off x="2593144"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8" name="Oval 547">
                  <a:extLst>
                    <a:ext uri="{FF2B5EF4-FFF2-40B4-BE49-F238E27FC236}">
                      <a16:creationId xmlns:a16="http://schemas.microsoft.com/office/drawing/2014/main" id="{DE7AB9B4-AF42-FB41-C4D6-C35131928119}"/>
                    </a:ext>
                  </a:extLst>
                </p:cNvPr>
                <p:cNvSpPr/>
                <p:nvPr/>
              </p:nvSpPr>
              <p:spPr>
                <a:xfrm>
                  <a:off x="2822448"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9" name="Oval 548">
                  <a:extLst>
                    <a:ext uri="{FF2B5EF4-FFF2-40B4-BE49-F238E27FC236}">
                      <a16:creationId xmlns:a16="http://schemas.microsoft.com/office/drawing/2014/main" id="{D5BA1640-0A0D-9CDD-9967-FD3D523AD02E}"/>
                    </a:ext>
                  </a:extLst>
                </p:cNvPr>
                <p:cNvSpPr/>
                <p:nvPr/>
              </p:nvSpPr>
              <p:spPr>
                <a:xfrm>
                  <a:off x="3051751"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71" name="TextBox 570">
              <a:extLst>
                <a:ext uri="{FF2B5EF4-FFF2-40B4-BE49-F238E27FC236}">
                  <a16:creationId xmlns:a16="http://schemas.microsoft.com/office/drawing/2014/main" id="{CC0AFFDB-D4C5-6986-CD4F-09453F9CB416}"/>
                </a:ext>
              </a:extLst>
            </p:cNvPr>
            <p:cNvSpPr txBox="1"/>
            <p:nvPr/>
          </p:nvSpPr>
          <p:spPr>
            <a:xfrm>
              <a:off x="2344356" y="5420299"/>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 Sum</a:t>
              </a:r>
              <a:r>
                <a:rPr kumimoji="0" lang="en-US" sz="1800" b="1" i="1"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rPr>
                <a:t>2</a:t>
              </a:r>
              <a:endParaRPr kumimoji="0" lang="en-US" sz="1800" b="0" i="1" u="none" strike="noStrike" kern="1200" cap="none" spc="0" normalizeH="0" baseline="-25000" noProof="0" dirty="0">
                <a:ln>
                  <a:noFill/>
                </a:ln>
                <a:solidFill>
                  <a:srgbClr val="39A882"/>
                </a:solidFill>
                <a:effectLst/>
                <a:uLnTx/>
                <a:uFillTx/>
                <a:latin typeface="Calibri" panose="020F0502020204030204"/>
                <a:ea typeface="+mn-ea"/>
                <a:cs typeface="+mn-cs"/>
              </a:endParaRPr>
            </a:p>
          </p:txBody>
        </p:sp>
      </p:grpSp>
      <p:sp>
        <p:nvSpPr>
          <p:cNvPr id="576" name="Rectangle 575">
            <a:extLst>
              <a:ext uri="{FF2B5EF4-FFF2-40B4-BE49-F238E27FC236}">
                <a16:creationId xmlns:a16="http://schemas.microsoft.com/office/drawing/2014/main" id="{736D7E86-49A4-B62D-AD97-D400240C6B5D}"/>
              </a:ext>
            </a:extLst>
          </p:cNvPr>
          <p:cNvSpPr/>
          <p:nvPr/>
        </p:nvSpPr>
        <p:spPr>
          <a:xfrm>
            <a:off x="1745267" y="2073520"/>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endParaRPr kumimoji="0" lang="en-CH" sz="1800" b="1"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77" name="Rectangle 576">
            <a:extLst>
              <a:ext uri="{FF2B5EF4-FFF2-40B4-BE49-F238E27FC236}">
                <a16:creationId xmlns:a16="http://schemas.microsoft.com/office/drawing/2014/main" id="{CCCC3FD7-778B-BB6F-83E1-D2ADD46B5125}"/>
              </a:ext>
            </a:extLst>
          </p:cNvPr>
          <p:cNvSpPr/>
          <p:nvPr/>
        </p:nvSpPr>
        <p:spPr>
          <a:xfrm>
            <a:off x="1745267" y="2572164"/>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endParaRPr kumimoji="0" lang="en-CH" sz="1800" b="1"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81" name="Rectangle 580">
            <a:extLst>
              <a:ext uri="{FF2B5EF4-FFF2-40B4-BE49-F238E27FC236}">
                <a16:creationId xmlns:a16="http://schemas.microsoft.com/office/drawing/2014/main" id="{9496EC50-9D81-F0C6-64BF-67519FFEB3B5}"/>
              </a:ext>
            </a:extLst>
          </p:cNvPr>
          <p:cNvSpPr/>
          <p:nvPr/>
        </p:nvSpPr>
        <p:spPr>
          <a:xfrm>
            <a:off x="1494069" y="3236628"/>
            <a:ext cx="733754"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Sum</a:t>
            </a:r>
            <a:endParaRPr kumimoji="0" lang="en-CH" sz="1800" b="1" i="0" u="none" strike="noStrike" kern="120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583" name="TextBox 582">
            <a:extLst>
              <a:ext uri="{FF2B5EF4-FFF2-40B4-BE49-F238E27FC236}">
                <a16:creationId xmlns:a16="http://schemas.microsoft.com/office/drawing/2014/main" id="{45B65F27-E811-C561-CD25-BC80B64A20E0}"/>
              </a:ext>
            </a:extLst>
          </p:cNvPr>
          <p:cNvSpPr txBox="1"/>
          <p:nvPr/>
        </p:nvSpPr>
        <p:spPr>
          <a:xfrm>
            <a:off x="6316280"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37A880"/>
                </a:solidFill>
                <a:effectLst/>
                <a:uLnTx/>
                <a:uFillTx/>
                <a:latin typeface="Avenir Next" panose="020B0503020202020204" pitchFamily="34" charset="0"/>
                <a:ea typeface="+mn-ea"/>
                <a:cs typeface="+mn-cs"/>
              </a:rPr>
              <a:t>0</a:t>
            </a:r>
            <a:endParaRPr kumimoji="0" lang="en-CH" sz="1400" b="0" i="0" u="none" strike="noStrike" kern="1200" cap="none" spc="0" normalizeH="0" baseline="-25000" noProof="0">
              <a:ln>
                <a:noFill/>
              </a:ln>
              <a:solidFill>
                <a:srgbClr val="37A880"/>
              </a:solidFill>
              <a:effectLst/>
              <a:uLnTx/>
              <a:uFillTx/>
              <a:latin typeface="Avenir Next" panose="020B0503020202020204" pitchFamily="34" charset="0"/>
              <a:ea typeface="+mn-ea"/>
              <a:cs typeface="+mn-cs"/>
            </a:endParaRPr>
          </a:p>
        </p:txBody>
      </p:sp>
      <p:sp>
        <p:nvSpPr>
          <p:cNvPr id="584" name="TextBox 583">
            <a:extLst>
              <a:ext uri="{FF2B5EF4-FFF2-40B4-BE49-F238E27FC236}">
                <a16:creationId xmlns:a16="http://schemas.microsoft.com/office/drawing/2014/main" id="{9D0B41CD-A8E0-DD28-B8A6-7B31C90D99C6}"/>
              </a:ext>
            </a:extLst>
          </p:cNvPr>
          <p:cNvSpPr txBox="1"/>
          <p:nvPr/>
        </p:nvSpPr>
        <p:spPr>
          <a:xfrm>
            <a:off x="2344356"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7</a:t>
            </a:r>
            <a:endParaRPr kumimoji="0" lang="en-CH" sz="1400" b="0" i="0" u="none" strike="noStrike" kern="1200" cap="none" spc="0" normalizeH="0" baseline="-25000" noProof="0">
              <a:ln>
                <a:noFill/>
              </a:ln>
              <a:solidFill>
                <a:srgbClr val="C00000"/>
              </a:solidFill>
              <a:effectLst/>
              <a:uLnTx/>
              <a:uFillTx/>
              <a:latin typeface="Avenir Next" panose="020B0503020202020204" pitchFamily="34" charset="0"/>
              <a:ea typeface="+mn-ea"/>
              <a:cs typeface="+mn-cs"/>
            </a:endParaRPr>
          </a:p>
        </p:txBody>
      </p:sp>
      <p:sp>
        <p:nvSpPr>
          <p:cNvPr id="585" name="TextBox 584">
            <a:extLst>
              <a:ext uri="{FF2B5EF4-FFF2-40B4-BE49-F238E27FC236}">
                <a16:creationId xmlns:a16="http://schemas.microsoft.com/office/drawing/2014/main" id="{BDBDEFCD-B298-965F-A079-92104C0DA848}"/>
              </a:ext>
            </a:extLst>
          </p:cNvPr>
          <p:cNvSpPr txBox="1"/>
          <p:nvPr/>
        </p:nvSpPr>
        <p:spPr>
          <a:xfrm>
            <a:off x="5748864"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37A880"/>
                </a:solidFill>
                <a:effectLst/>
                <a:uLnTx/>
                <a:uFillTx/>
                <a:latin typeface="Avenir Next" panose="020B0503020202020204" pitchFamily="34" charset="0"/>
                <a:ea typeface="+mn-ea"/>
                <a:cs typeface="+mn-cs"/>
              </a:rPr>
              <a:t>1</a:t>
            </a:r>
            <a:endParaRPr kumimoji="0" lang="en-CH" sz="1400" b="0" i="0" u="none" strike="noStrike" kern="1200" cap="none" spc="0" normalizeH="0" baseline="-25000" noProof="0">
              <a:ln>
                <a:noFill/>
              </a:ln>
              <a:solidFill>
                <a:srgbClr val="37A880"/>
              </a:solidFill>
              <a:effectLst/>
              <a:uLnTx/>
              <a:uFillTx/>
              <a:latin typeface="Avenir Next" panose="020B0503020202020204" pitchFamily="34" charset="0"/>
              <a:ea typeface="+mn-ea"/>
              <a:cs typeface="+mn-cs"/>
            </a:endParaRPr>
          </a:p>
        </p:txBody>
      </p:sp>
      <p:sp>
        <p:nvSpPr>
          <p:cNvPr id="586" name="TextBox 585">
            <a:extLst>
              <a:ext uri="{FF2B5EF4-FFF2-40B4-BE49-F238E27FC236}">
                <a16:creationId xmlns:a16="http://schemas.microsoft.com/office/drawing/2014/main" id="{1B6AAF99-59F7-BA24-9305-874BB86128B0}"/>
              </a:ext>
            </a:extLst>
          </p:cNvPr>
          <p:cNvSpPr txBox="1"/>
          <p:nvPr/>
        </p:nvSpPr>
        <p:spPr>
          <a:xfrm>
            <a:off x="5181446"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37A880"/>
                </a:solidFill>
                <a:effectLst/>
                <a:uLnTx/>
                <a:uFillTx/>
                <a:latin typeface="Avenir Next" panose="020B0503020202020204" pitchFamily="34" charset="0"/>
                <a:ea typeface="+mn-ea"/>
                <a:cs typeface="+mn-cs"/>
              </a:rPr>
              <a:t>2</a:t>
            </a:r>
            <a:endParaRPr kumimoji="0" lang="en-CH" sz="1400" b="0" i="0" u="none" strike="noStrike" kern="1200" cap="none" spc="0" normalizeH="0" baseline="-25000" noProof="0">
              <a:ln>
                <a:noFill/>
              </a:ln>
              <a:solidFill>
                <a:srgbClr val="37A880"/>
              </a:solidFill>
              <a:effectLst/>
              <a:uLnTx/>
              <a:uFillTx/>
              <a:latin typeface="Avenir Next" panose="020B0503020202020204" pitchFamily="34" charset="0"/>
              <a:ea typeface="+mn-ea"/>
              <a:cs typeface="+mn-cs"/>
            </a:endParaRPr>
          </a:p>
        </p:txBody>
      </p:sp>
      <p:sp>
        <p:nvSpPr>
          <p:cNvPr id="587" name="TextBox 586">
            <a:extLst>
              <a:ext uri="{FF2B5EF4-FFF2-40B4-BE49-F238E27FC236}">
                <a16:creationId xmlns:a16="http://schemas.microsoft.com/office/drawing/2014/main" id="{0F278871-4F5B-F993-791E-16A9FEEE3DFB}"/>
              </a:ext>
            </a:extLst>
          </p:cNvPr>
          <p:cNvSpPr txBox="1"/>
          <p:nvPr/>
        </p:nvSpPr>
        <p:spPr>
          <a:xfrm>
            <a:off x="4614028"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3</a:t>
            </a:r>
            <a:endParaRPr kumimoji="0" lang="en-CH" sz="1400" b="0" i="0" u="none" strike="noStrike" kern="1200" cap="none" spc="0" normalizeH="0" baseline="-25000" noProof="0">
              <a:ln>
                <a:noFill/>
              </a:ln>
              <a:solidFill>
                <a:srgbClr val="C00000"/>
              </a:solidFill>
              <a:effectLst/>
              <a:uLnTx/>
              <a:uFillTx/>
              <a:latin typeface="Avenir Next" panose="020B0503020202020204" pitchFamily="34" charset="0"/>
              <a:ea typeface="+mn-ea"/>
              <a:cs typeface="+mn-cs"/>
            </a:endParaRPr>
          </a:p>
        </p:txBody>
      </p:sp>
      <p:sp>
        <p:nvSpPr>
          <p:cNvPr id="588" name="TextBox 587">
            <a:extLst>
              <a:ext uri="{FF2B5EF4-FFF2-40B4-BE49-F238E27FC236}">
                <a16:creationId xmlns:a16="http://schemas.microsoft.com/office/drawing/2014/main" id="{5F009F6D-2257-3E50-86F0-6A471620EFC0}"/>
              </a:ext>
            </a:extLst>
          </p:cNvPr>
          <p:cNvSpPr txBox="1"/>
          <p:nvPr/>
        </p:nvSpPr>
        <p:spPr>
          <a:xfrm>
            <a:off x="4046610"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4</a:t>
            </a:r>
            <a:endParaRPr kumimoji="0" lang="en-CH" sz="1400" b="0" i="0" u="none" strike="noStrike" kern="1200" cap="none" spc="0" normalizeH="0" baseline="-25000" noProof="0">
              <a:ln>
                <a:noFill/>
              </a:ln>
              <a:solidFill>
                <a:srgbClr val="C00000"/>
              </a:solidFill>
              <a:effectLst/>
              <a:uLnTx/>
              <a:uFillTx/>
              <a:latin typeface="Avenir Next" panose="020B0503020202020204" pitchFamily="34" charset="0"/>
              <a:ea typeface="+mn-ea"/>
              <a:cs typeface="+mn-cs"/>
            </a:endParaRPr>
          </a:p>
        </p:txBody>
      </p:sp>
      <p:sp>
        <p:nvSpPr>
          <p:cNvPr id="589" name="TextBox 588">
            <a:extLst>
              <a:ext uri="{FF2B5EF4-FFF2-40B4-BE49-F238E27FC236}">
                <a16:creationId xmlns:a16="http://schemas.microsoft.com/office/drawing/2014/main" id="{9E9A5D43-EDC1-9528-2C55-0CD3438B68C3}"/>
              </a:ext>
            </a:extLst>
          </p:cNvPr>
          <p:cNvSpPr txBox="1"/>
          <p:nvPr/>
        </p:nvSpPr>
        <p:spPr>
          <a:xfrm>
            <a:off x="3479192"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5</a:t>
            </a:r>
            <a:endParaRPr kumimoji="0" lang="en-CH" sz="1400" b="0" i="0" u="none" strike="noStrike" kern="1200" cap="none" spc="0" normalizeH="0" baseline="-25000" noProof="0">
              <a:ln>
                <a:noFill/>
              </a:ln>
              <a:solidFill>
                <a:srgbClr val="C00000"/>
              </a:solidFill>
              <a:effectLst/>
              <a:uLnTx/>
              <a:uFillTx/>
              <a:latin typeface="Avenir Next" panose="020B0503020202020204" pitchFamily="34" charset="0"/>
              <a:ea typeface="+mn-ea"/>
              <a:cs typeface="+mn-cs"/>
            </a:endParaRPr>
          </a:p>
        </p:txBody>
      </p:sp>
      <p:sp>
        <p:nvSpPr>
          <p:cNvPr id="590" name="TextBox 589">
            <a:extLst>
              <a:ext uri="{FF2B5EF4-FFF2-40B4-BE49-F238E27FC236}">
                <a16:creationId xmlns:a16="http://schemas.microsoft.com/office/drawing/2014/main" id="{4EE03F61-FF82-AA81-F0E2-9D7F7FEB0AB1}"/>
              </a:ext>
            </a:extLst>
          </p:cNvPr>
          <p:cNvSpPr txBox="1"/>
          <p:nvPr/>
        </p:nvSpPr>
        <p:spPr>
          <a:xfrm>
            <a:off x="2911774" y="1784625"/>
            <a:ext cx="48255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a:t>
            </a:r>
            <a:r>
              <a:rPr kumimoji="0" lang="en-US" sz="14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6</a:t>
            </a:r>
            <a:endParaRPr kumimoji="0" lang="en-CH" sz="1400" b="0" i="0" u="none" strike="noStrike" kern="1200" cap="none" spc="0" normalizeH="0" baseline="-25000" noProof="0">
              <a:ln>
                <a:noFill/>
              </a:ln>
              <a:solidFill>
                <a:srgbClr val="C00000"/>
              </a:solidFill>
              <a:effectLst/>
              <a:uLnTx/>
              <a:uFillTx/>
              <a:latin typeface="Avenir Next" panose="020B0503020202020204" pitchFamily="34" charset="0"/>
              <a:ea typeface="+mn-ea"/>
              <a:cs typeface="+mn-cs"/>
            </a:endParaRPr>
          </a:p>
        </p:txBody>
      </p:sp>
      <p:cxnSp>
        <p:nvCxnSpPr>
          <p:cNvPr id="593" name="Straight Connector 592">
            <a:extLst>
              <a:ext uri="{FF2B5EF4-FFF2-40B4-BE49-F238E27FC236}">
                <a16:creationId xmlns:a16="http://schemas.microsoft.com/office/drawing/2014/main" id="{13A16E62-7729-D662-BB55-ECD6C271EE45}"/>
              </a:ext>
            </a:extLst>
          </p:cNvPr>
          <p:cNvCxnSpPr>
            <a:cxnSpLocks/>
          </p:cNvCxnSpPr>
          <p:nvPr/>
        </p:nvCxnSpPr>
        <p:spPr>
          <a:xfrm>
            <a:off x="657822" y="4289522"/>
            <a:ext cx="7828356" cy="0"/>
          </a:xfrm>
          <a:prstGeom prst="line">
            <a:avLst/>
          </a:prstGeom>
          <a:ln w="28575">
            <a:solidFill>
              <a:schemeClr val="bg2">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465" name="Group 464">
            <a:extLst>
              <a:ext uri="{FF2B5EF4-FFF2-40B4-BE49-F238E27FC236}">
                <a16:creationId xmlns:a16="http://schemas.microsoft.com/office/drawing/2014/main" id="{1BCB5AA3-00D9-45E0-C9C5-9D286DCCA47F}"/>
              </a:ext>
            </a:extLst>
          </p:cNvPr>
          <p:cNvGrpSpPr/>
          <p:nvPr/>
        </p:nvGrpSpPr>
        <p:grpSpPr>
          <a:xfrm>
            <a:off x="3487615" y="4347374"/>
            <a:ext cx="5395576" cy="2273567"/>
            <a:chOff x="3487615" y="4414280"/>
            <a:chExt cx="5395576" cy="2273567"/>
          </a:xfrm>
        </p:grpSpPr>
        <p:grpSp>
          <p:nvGrpSpPr>
            <p:cNvPr id="689" name="Group 688">
              <a:extLst>
                <a:ext uri="{FF2B5EF4-FFF2-40B4-BE49-F238E27FC236}">
                  <a16:creationId xmlns:a16="http://schemas.microsoft.com/office/drawing/2014/main" id="{7A08B445-9E72-99E5-21E2-9FEDACDD7538}"/>
                </a:ext>
              </a:extLst>
            </p:cNvPr>
            <p:cNvGrpSpPr/>
            <p:nvPr/>
          </p:nvGrpSpPr>
          <p:grpSpPr>
            <a:xfrm>
              <a:off x="3487615" y="4414280"/>
              <a:ext cx="2717153" cy="2273567"/>
              <a:chOff x="3717655" y="4615565"/>
              <a:chExt cx="2717153" cy="2273567"/>
            </a:xfrm>
          </p:grpSpPr>
          <p:grpSp>
            <p:nvGrpSpPr>
              <p:cNvPr id="602" name="Group 601">
                <a:extLst>
                  <a:ext uri="{FF2B5EF4-FFF2-40B4-BE49-F238E27FC236}">
                    <a16:creationId xmlns:a16="http://schemas.microsoft.com/office/drawing/2014/main" id="{F91BB94A-CB64-17AA-FC5A-2CC99E75EF0E}"/>
                  </a:ext>
                </a:extLst>
              </p:cNvPr>
              <p:cNvGrpSpPr/>
              <p:nvPr/>
            </p:nvGrpSpPr>
            <p:grpSpPr>
              <a:xfrm>
                <a:off x="4185381" y="4615566"/>
                <a:ext cx="2249427" cy="1554480"/>
                <a:chOff x="4214803" y="4492238"/>
                <a:chExt cx="2249427" cy="1554480"/>
              </a:xfrm>
            </p:grpSpPr>
            <p:cxnSp>
              <p:nvCxnSpPr>
                <p:cNvPr id="597" name="Straight Arrow Connector 596">
                  <a:extLst>
                    <a:ext uri="{FF2B5EF4-FFF2-40B4-BE49-F238E27FC236}">
                      <a16:creationId xmlns:a16="http://schemas.microsoft.com/office/drawing/2014/main" id="{A8B9E30E-E242-9DEF-760F-261C1C3B4324}"/>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8" name="Straight Arrow Connector 597">
                  <a:extLst>
                    <a:ext uri="{FF2B5EF4-FFF2-40B4-BE49-F238E27FC236}">
                      <a16:creationId xmlns:a16="http://schemas.microsoft.com/office/drawing/2014/main" id="{FD94142A-CBAB-C5BB-5065-F93F942154BF}"/>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12" name="Group 611">
                <a:extLst>
                  <a:ext uri="{FF2B5EF4-FFF2-40B4-BE49-F238E27FC236}">
                    <a16:creationId xmlns:a16="http://schemas.microsoft.com/office/drawing/2014/main" id="{372B8565-8070-DF91-7FBF-B9248CDDEC9B}"/>
                  </a:ext>
                </a:extLst>
              </p:cNvPr>
              <p:cNvGrpSpPr/>
              <p:nvPr/>
            </p:nvGrpSpPr>
            <p:grpSpPr>
              <a:xfrm>
                <a:off x="4189009" y="6150915"/>
                <a:ext cx="268139" cy="513446"/>
                <a:chOff x="4189009" y="6113670"/>
                <a:chExt cx="268139" cy="513446"/>
              </a:xfrm>
              <a:noFill/>
            </p:grpSpPr>
            <p:sp>
              <p:nvSpPr>
                <p:cNvPr id="609" name="Rectangle 608">
                  <a:extLst>
                    <a:ext uri="{FF2B5EF4-FFF2-40B4-BE49-F238E27FC236}">
                      <a16:creationId xmlns:a16="http://schemas.microsoft.com/office/drawing/2014/main" id="{516C89E7-7129-0DAC-C21D-AAC701CA51F3}"/>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0</a:t>
                  </a:r>
                </a:p>
              </p:txBody>
            </p:sp>
            <p:cxnSp>
              <p:nvCxnSpPr>
                <p:cNvPr id="611" name="Straight Connector 610">
                  <a:extLst>
                    <a:ext uri="{FF2B5EF4-FFF2-40B4-BE49-F238E27FC236}">
                      <a16:creationId xmlns:a16="http://schemas.microsoft.com/office/drawing/2014/main" id="{056CF12D-A19F-1C26-51D2-44F8DB43177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4" name="Group 613">
                <a:extLst>
                  <a:ext uri="{FF2B5EF4-FFF2-40B4-BE49-F238E27FC236}">
                    <a16:creationId xmlns:a16="http://schemas.microsoft.com/office/drawing/2014/main" id="{3D02003F-A764-FC4F-CE57-51F4BD8552BF}"/>
                  </a:ext>
                </a:extLst>
              </p:cNvPr>
              <p:cNvGrpSpPr/>
              <p:nvPr/>
            </p:nvGrpSpPr>
            <p:grpSpPr>
              <a:xfrm>
                <a:off x="4456819" y="6150915"/>
                <a:ext cx="268139" cy="513446"/>
                <a:chOff x="4189009" y="6113670"/>
                <a:chExt cx="268139" cy="513446"/>
              </a:xfrm>
              <a:noFill/>
            </p:grpSpPr>
            <p:sp>
              <p:nvSpPr>
                <p:cNvPr id="615" name="Rectangle 614">
                  <a:extLst>
                    <a:ext uri="{FF2B5EF4-FFF2-40B4-BE49-F238E27FC236}">
                      <a16:creationId xmlns:a16="http://schemas.microsoft.com/office/drawing/2014/main" id="{0B974A54-9082-AF18-BAAD-9496A87EACD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1</a:t>
                  </a:r>
                </a:p>
              </p:txBody>
            </p:sp>
            <p:cxnSp>
              <p:nvCxnSpPr>
                <p:cNvPr id="616" name="Straight Connector 615">
                  <a:extLst>
                    <a:ext uri="{FF2B5EF4-FFF2-40B4-BE49-F238E27FC236}">
                      <a16:creationId xmlns:a16="http://schemas.microsoft.com/office/drawing/2014/main" id="{148C530E-29F2-FEF2-28D6-441335C6392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0" name="Group 619">
                <a:extLst>
                  <a:ext uri="{FF2B5EF4-FFF2-40B4-BE49-F238E27FC236}">
                    <a16:creationId xmlns:a16="http://schemas.microsoft.com/office/drawing/2014/main" id="{6E4BD431-8ABE-64A5-B9A1-57ECE51D049B}"/>
                  </a:ext>
                </a:extLst>
              </p:cNvPr>
              <p:cNvGrpSpPr/>
              <p:nvPr/>
            </p:nvGrpSpPr>
            <p:grpSpPr>
              <a:xfrm>
                <a:off x="4724629" y="6150915"/>
                <a:ext cx="268139" cy="513446"/>
                <a:chOff x="4189009" y="6113670"/>
                <a:chExt cx="268139" cy="513446"/>
              </a:xfrm>
              <a:noFill/>
            </p:grpSpPr>
            <p:sp>
              <p:nvSpPr>
                <p:cNvPr id="621" name="Rectangle 620">
                  <a:extLst>
                    <a:ext uri="{FF2B5EF4-FFF2-40B4-BE49-F238E27FC236}">
                      <a16:creationId xmlns:a16="http://schemas.microsoft.com/office/drawing/2014/main" id="{DE1C2EAB-7175-095C-E5D7-208F53259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2</a:t>
                  </a:r>
                </a:p>
              </p:txBody>
            </p:sp>
            <p:cxnSp>
              <p:nvCxnSpPr>
                <p:cNvPr id="622" name="Straight Connector 621">
                  <a:extLst>
                    <a:ext uri="{FF2B5EF4-FFF2-40B4-BE49-F238E27FC236}">
                      <a16:creationId xmlns:a16="http://schemas.microsoft.com/office/drawing/2014/main" id="{EB43F6C2-EEE6-2519-A602-089A4B1BCBC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3" name="Group 622">
                <a:extLst>
                  <a:ext uri="{FF2B5EF4-FFF2-40B4-BE49-F238E27FC236}">
                    <a16:creationId xmlns:a16="http://schemas.microsoft.com/office/drawing/2014/main" id="{AA37BBA1-F003-7A29-AAAC-E4809A6D8124}"/>
                  </a:ext>
                </a:extLst>
              </p:cNvPr>
              <p:cNvGrpSpPr/>
              <p:nvPr/>
            </p:nvGrpSpPr>
            <p:grpSpPr>
              <a:xfrm>
                <a:off x="4992439" y="6150915"/>
                <a:ext cx="268139" cy="513446"/>
                <a:chOff x="4189009" y="6113670"/>
                <a:chExt cx="268139" cy="513446"/>
              </a:xfrm>
              <a:noFill/>
            </p:grpSpPr>
            <p:sp>
              <p:nvSpPr>
                <p:cNvPr id="624" name="Rectangle 623">
                  <a:extLst>
                    <a:ext uri="{FF2B5EF4-FFF2-40B4-BE49-F238E27FC236}">
                      <a16:creationId xmlns:a16="http://schemas.microsoft.com/office/drawing/2014/main" id="{9A7305D6-1888-0245-5562-8E5404B7DA8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3</a:t>
                  </a:r>
                </a:p>
              </p:txBody>
            </p:sp>
            <p:cxnSp>
              <p:nvCxnSpPr>
                <p:cNvPr id="625" name="Straight Connector 624">
                  <a:extLst>
                    <a:ext uri="{FF2B5EF4-FFF2-40B4-BE49-F238E27FC236}">
                      <a16:creationId xmlns:a16="http://schemas.microsoft.com/office/drawing/2014/main" id="{3305EEAD-7F33-B512-46EC-C8687B5C8F1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6" name="Group 625">
                <a:extLst>
                  <a:ext uri="{FF2B5EF4-FFF2-40B4-BE49-F238E27FC236}">
                    <a16:creationId xmlns:a16="http://schemas.microsoft.com/office/drawing/2014/main" id="{838EE107-3A46-D363-69D8-9F129D5CB1ED}"/>
                  </a:ext>
                </a:extLst>
              </p:cNvPr>
              <p:cNvGrpSpPr/>
              <p:nvPr/>
            </p:nvGrpSpPr>
            <p:grpSpPr>
              <a:xfrm>
                <a:off x="5260249" y="6150915"/>
                <a:ext cx="268139" cy="513446"/>
                <a:chOff x="4189009" y="6113670"/>
                <a:chExt cx="268139" cy="513446"/>
              </a:xfrm>
              <a:noFill/>
            </p:grpSpPr>
            <p:sp>
              <p:nvSpPr>
                <p:cNvPr id="627" name="Rectangle 626">
                  <a:extLst>
                    <a:ext uri="{FF2B5EF4-FFF2-40B4-BE49-F238E27FC236}">
                      <a16:creationId xmlns:a16="http://schemas.microsoft.com/office/drawing/2014/main" id="{0C27905C-3D15-E514-31C3-FB3CB118BEC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4</a:t>
                  </a:r>
                </a:p>
              </p:txBody>
            </p:sp>
            <p:cxnSp>
              <p:nvCxnSpPr>
                <p:cNvPr id="628" name="Straight Connector 627">
                  <a:extLst>
                    <a:ext uri="{FF2B5EF4-FFF2-40B4-BE49-F238E27FC236}">
                      <a16:creationId xmlns:a16="http://schemas.microsoft.com/office/drawing/2014/main" id="{67F7F671-C203-8CAF-4AB0-B83C7225484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9" name="Group 628">
                <a:extLst>
                  <a:ext uri="{FF2B5EF4-FFF2-40B4-BE49-F238E27FC236}">
                    <a16:creationId xmlns:a16="http://schemas.microsoft.com/office/drawing/2014/main" id="{C3FE3AB1-8DDF-D616-1F86-9D4DCB099722}"/>
                  </a:ext>
                </a:extLst>
              </p:cNvPr>
              <p:cNvGrpSpPr/>
              <p:nvPr/>
            </p:nvGrpSpPr>
            <p:grpSpPr>
              <a:xfrm>
                <a:off x="5528059" y="6150915"/>
                <a:ext cx="268139" cy="513446"/>
                <a:chOff x="4189009" y="6113670"/>
                <a:chExt cx="268139" cy="513446"/>
              </a:xfrm>
              <a:noFill/>
            </p:grpSpPr>
            <p:sp>
              <p:nvSpPr>
                <p:cNvPr id="630" name="Rectangle 629">
                  <a:extLst>
                    <a:ext uri="{FF2B5EF4-FFF2-40B4-BE49-F238E27FC236}">
                      <a16:creationId xmlns:a16="http://schemas.microsoft.com/office/drawing/2014/main" id="{260286A8-4520-9CE9-5DE5-320A11A4D3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5</a:t>
                  </a:r>
                </a:p>
              </p:txBody>
            </p:sp>
            <p:cxnSp>
              <p:nvCxnSpPr>
                <p:cNvPr id="631" name="Straight Connector 630">
                  <a:extLst>
                    <a:ext uri="{FF2B5EF4-FFF2-40B4-BE49-F238E27FC236}">
                      <a16:creationId xmlns:a16="http://schemas.microsoft.com/office/drawing/2014/main" id="{9C88F2D9-D40F-A64F-15DD-92B5653A385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2" name="Group 631">
                <a:extLst>
                  <a:ext uri="{FF2B5EF4-FFF2-40B4-BE49-F238E27FC236}">
                    <a16:creationId xmlns:a16="http://schemas.microsoft.com/office/drawing/2014/main" id="{2ED0DB6B-323F-DB1B-B8B4-4417734038D3}"/>
                  </a:ext>
                </a:extLst>
              </p:cNvPr>
              <p:cNvGrpSpPr/>
              <p:nvPr/>
            </p:nvGrpSpPr>
            <p:grpSpPr>
              <a:xfrm>
                <a:off x="5795869" y="6150915"/>
                <a:ext cx="268139" cy="513446"/>
                <a:chOff x="4189009" y="6113670"/>
                <a:chExt cx="268139" cy="513446"/>
              </a:xfrm>
              <a:noFill/>
            </p:grpSpPr>
            <p:sp>
              <p:nvSpPr>
                <p:cNvPr id="633" name="Rectangle 632">
                  <a:extLst>
                    <a:ext uri="{FF2B5EF4-FFF2-40B4-BE49-F238E27FC236}">
                      <a16:creationId xmlns:a16="http://schemas.microsoft.com/office/drawing/2014/main" id="{F8A0DB38-F106-8A0A-2ECA-54C8F6191D35}"/>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6</a:t>
                  </a:r>
                </a:p>
              </p:txBody>
            </p:sp>
            <p:cxnSp>
              <p:nvCxnSpPr>
                <p:cNvPr id="634" name="Straight Connector 633">
                  <a:extLst>
                    <a:ext uri="{FF2B5EF4-FFF2-40B4-BE49-F238E27FC236}">
                      <a16:creationId xmlns:a16="http://schemas.microsoft.com/office/drawing/2014/main" id="{E69E60A1-356B-37FF-D470-903D65EFF44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5" name="Group 634">
                <a:extLst>
                  <a:ext uri="{FF2B5EF4-FFF2-40B4-BE49-F238E27FC236}">
                    <a16:creationId xmlns:a16="http://schemas.microsoft.com/office/drawing/2014/main" id="{2A39D244-7371-B852-6A6F-883D1DB72248}"/>
                  </a:ext>
                </a:extLst>
              </p:cNvPr>
              <p:cNvGrpSpPr/>
              <p:nvPr/>
            </p:nvGrpSpPr>
            <p:grpSpPr>
              <a:xfrm>
                <a:off x="6063677" y="6150915"/>
                <a:ext cx="268139" cy="513446"/>
                <a:chOff x="4189009" y="6113670"/>
                <a:chExt cx="268139" cy="513446"/>
              </a:xfrm>
              <a:noFill/>
            </p:grpSpPr>
            <p:sp>
              <p:nvSpPr>
                <p:cNvPr id="636" name="Rectangle 635">
                  <a:extLst>
                    <a:ext uri="{FF2B5EF4-FFF2-40B4-BE49-F238E27FC236}">
                      <a16:creationId xmlns:a16="http://schemas.microsoft.com/office/drawing/2014/main" id="{CEA3A8DB-AF1D-BF09-6839-0716150BB1D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7</a:t>
                  </a:r>
                </a:p>
              </p:txBody>
            </p:sp>
            <p:cxnSp>
              <p:nvCxnSpPr>
                <p:cNvPr id="637" name="Straight Connector 636">
                  <a:extLst>
                    <a:ext uri="{FF2B5EF4-FFF2-40B4-BE49-F238E27FC236}">
                      <a16:creationId xmlns:a16="http://schemas.microsoft.com/office/drawing/2014/main" id="{5DAA8A40-2B0A-3333-5A8C-B307D5B22F6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41" name="Straight Connector 640">
                <a:extLst>
                  <a:ext uri="{FF2B5EF4-FFF2-40B4-BE49-F238E27FC236}">
                    <a16:creationId xmlns:a16="http://schemas.microsoft.com/office/drawing/2014/main" id="{67B53DCB-381D-B830-3E12-AEEAD849CC0C}"/>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B3B5499A-E64F-1CCF-F084-E76AF616BA4E}"/>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5" name="Straight Connector 644">
                <a:extLst>
                  <a:ext uri="{FF2B5EF4-FFF2-40B4-BE49-F238E27FC236}">
                    <a16:creationId xmlns:a16="http://schemas.microsoft.com/office/drawing/2014/main" id="{B6426F35-01FB-79CF-80CF-BA759854023C}"/>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7" name="Straight Connector 646">
                <a:extLst>
                  <a:ext uri="{FF2B5EF4-FFF2-40B4-BE49-F238E27FC236}">
                    <a16:creationId xmlns:a16="http://schemas.microsoft.com/office/drawing/2014/main" id="{D0E2DC8D-2C07-0577-3002-9D120758DF11}"/>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23D8C91F-8DE4-397D-AEEC-66D55ED6CC8E}"/>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1" name="Straight Connector 650">
                <a:extLst>
                  <a:ext uri="{FF2B5EF4-FFF2-40B4-BE49-F238E27FC236}">
                    <a16:creationId xmlns:a16="http://schemas.microsoft.com/office/drawing/2014/main" id="{1CC3B5EC-FE33-0B45-D772-76298816DD47}"/>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3" name="Straight Connector 652">
                <a:extLst>
                  <a:ext uri="{FF2B5EF4-FFF2-40B4-BE49-F238E27FC236}">
                    <a16:creationId xmlns:a16="http://schemas.microsoft.com/office/drawing/2014/main" id="{014CE12B-4FFF-8BE4-8F1E-8E45C6EF88DF}"/>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35A98E5C-780E-ABBE-30A6-F2C12838A9CB}"/>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56" name="Rectangle 655">
                <a:extLst>
                  <a:ext uri="{FF2B5EF4-FFF2-40B4-BE49-F238E27FC236}">
                    <a16:creationId xmlns:a16="http://schemas.microsoft.com/office/drawing/2014/main" id="{11433632-CE17-D32A-083A-5C0103B3B32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Bit-Precision</a:t>
                </a:r>
              </a:p>
            </p:txBody>
          </p:sp>
          <p:sp>
            <p:nvSpPr>
              <p:cNvPr id="657" name="Rectangle 656">
                <a:extLst>
                  <a:ext uri="{FF2B5EF4-FFF2-40B4-BE49-F238E27FC236}">
                    <a16:creationId xmlns:a16="http://schemas.microsoft.com/office/drawing/2014/main" id="{71C69F49-35D4-1CF9-4F1F-AE1D1412BE77}"/>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Latency</a:t>
                </a:r>
              </a:p>
            </p:txBody>
          </p:sp>
          <p:cxnSp>
            <p:nvCxnSpPr>
              <p:cNvPr id="663" name="Straight Connector 662">
                <a:extLst>
                  <a:ext uri="{FF2B5EF4-FFF2-40B4-BE49-F238E27FC236}">
                    <a16:creationId xmlns:a16="http://schemas.microsoft.com/office/drawing/2014/main" id="{439EB261-4DD5-EB1A-B29B-071E29CBED27}"/>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2C85C4B9-4D85-91F3-A7D7-BE50543C7628}"/>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7B3C1A45-5DC5-E24C-2B5A-A00D3F3D1EBB}"/>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B04DA355-AA8A-05DF-AC3C-CE6C80228FA6}"/>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7" name="Straight Connector 666">
                <a:extLst>
                  <a:ext uri="{FF2B5EF4-FFF2-40B4-BE49-F238E27FC236}">
                    <a16:creationId xmlns:a16="http://schemas.microsoft.com/office/drawing/2014/main" id="{B3BFA8E6-25B8-E62A-70CC-E41ACE81E55C}"/>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8" name="Straight Connector 667">
                <a:extLst>
                  <a:ext uri="{FF2B5EF4-FFF2-40B4-BE49-F238E27FC236}">
                    <a16:creationId xmlns:a16="http://schemas.microsoft.com/office/drawing/2014/main" id="{39F2526E-9E7A-ED38-3432-3888FB3D3E7D}"/>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A5682C75-1090-EDD4-92BF-FCF8B5ADDA23}"/>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AF8C8A7-F75A-4A7C-3940-BD54E7E90FC5}"/>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688" name="Group 687">
                <a:extLst>
                  <a:ext uri="{FF2B5EF4-FFF2-40B4-BE49-F238E27FC236}">
                    <a16:creationId xmlns:a16="http://schemas.microsoft.com/office/drawing/2014/main" id="{9C194386-B56A-9F3B-B470-1EA5B8E80505}"/>
                  </a:ext>
                </a:extLst>
              </p:cNvPr>
              <p:cNvGrpSpPr/>
              <p:nvPr/>
            </p:nvGrpSpPr>
            <p:grpSpPr>
              <a:xfrm>
                <a:off x="4317336" y="4790131"/>
                <a:ext cx="1876809" cy="1360783"/>
                <a:chOff x="4317336" y="4733925"/>
                <a:chExt cx="1876809" cy="1416990"/>
              </a:xfrm>
            </p:grpSpPr>
            <p:cxnSp>
              <p:nvCxnSpPr>
                <p:cNvPr id="671" name="Straight Connector 670">
                  <a:extLst>
                    <a:ext uri="{FF2B5EF4-FFF2-40B4-BE49-F238E27FC236}">
                      <a16:creationId xmlns:a16="http://schemas.microsoft.com/office/drawing/2014/main" id="{C1018BC5-19B7-C8E4-6754-E08DCAFA5D9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756A0EF1-77B3-964F-1074-A28A8B49C5F4}"/>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36A6DC26-90B6-C71D-3F14-9792825D3415}"/>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A628D611-1639-B3A9-5CDB-026E861C966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6AC68AAE-2174-1A32-3F3B-D7C59F7DC382}"/>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0" name="Straight Connector 679">
                  <a:extLst>
                    <a:ext uri="{FF2B5EF4-FFF2-40B4-BE49-F238E27FC236}">
                      <a16:creationId xmlns:a16="http://schemas.microsoft.com/office/drawing/2014/main" id="{58610461-04D2-9143-EEF4-85159304A866}"/>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3133E4B4-53A4-6D06-0FFE-AE66B7CF721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0B2A503C-A371-739A-6E2D-D00DA6D2C61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690" name="Group 689">
              <a:extLst>
                <a:ext uri="{FF2B5EF4-FFF2-40B4-BE49-F238E27FC236}">
                  <a16:creationId xmlns:a16="http://schemas.microsoft.com/office/drawing/2014/main" id="{2764FF4E-EF58-D3CD-22A7-6A9B4D2CD60B}"/>
                </a:ext>
              </a:extLst>
            </p:cNvPr>
            <p:cNvGrpSpPr/>
            <p:nvPr/>
          </p:nvGrpSpPr>
          <p:grpSpPr>
            <a:xfrm>
              <a:off x="6162409" y="4414280"/>
              <a:ext cx="2720782" cy="2273567"/>
              <a:chOff x="3717655" y="4615565"/>
              <a:chExt cx="2720782" cy="2273567"/>
            </a:xfrm>
          </p:grpSpPr>
          <p:grpSp>
            <p:nvGrpSpPr>
              <p:cNvPr id="691" name="Group 690">
                <a:extLst>
                  <a:ext uri="{FF2B5EF4-FFF2-40B4-BE49-F238E27FC236}">
                    <a16:creationId xmlns:a16="http://schemas.microsoft.com/office/drawing/2014/main" id="{B84619A2-F4A5-1A8E-673D-7468B5F1B6F9}"/>
                  </a:ext>
                </a:extLst>
              </p:cNvPr>
              <p:cNvGrpSpPr/>
              <p:nvPr/>
            </p:nvGrpSpPr>
            <p:grpSpPr>
              <a:xfrm>
                <a:off x="4189010" y="4615566"/>
                <a:ext cx="2249427" cy="1554480"/>
                <a:chOff x="4218432" y="4492238"/>
                <a:chExt cx="2249427" cy="1554480"/>
              </a:xfrm>
            </p:grpSpPr>
            <p:cxnSp>
              <p:nvCxnSpPr>
                <p:cNvPr id="743" name="Straight Arrow Connector 742">
                  <a:extLst>
                    <a:ext uri="{FF2B5EF4-FFF2-40B4-BE49-F238E27FC236}">
                      <a16:creationId xmlns:a16="http://schemas.microsoft.com/office/drawing/2014/main" id="{3DA769C2-2C1F-25EE-D581-C27A636306D5}"/>
                    </a:ext>
                  </a:extLst>
                </p:cNvPr>
                <p:cNvCxnSpPr>
                  <a:cxnSpLocks/>
                </p:cNvCxnSpPr>
                <p:nvPr/>
              </p:nvCxnSpPr>
              <p:spPr>
                <a:xfrm flipV="1">
                  <a:off x="4230878"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44" name="Straight Arrow Connector 743">
                  <a:extLst>
                    <a:ext uri="{FF2B5EF4-FFF2-40B4-BE49-F238E27FC236}">
                      <a16:creationId xmlns:a16="http://schemas.microsoft.com/office/drawing/2014/main" id="{817BADD8-7FF3-AD8A-E502-3DFC2B3F5086}"/>
                    </a:ext>
                  </a:extLst>
                </p:cNvPr>
                <p:cNvCxnSpPr>
                  <a:cxnSpLocks/>
                </p:cNvCxnSpPr>
                <p:nvPr/>
              </p:nvCxnSpPr>
              <p:spPr>
                <a:xfrm>
                  <a:off x="4218432"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E602C8B4-B97B-F2CF-51C0-6AF16D2817AC}"/>
                  </a:ext>
                </a:extLst>
              </p:cNvPr>
              <p:cNvGrpSpPr/>
              <p:nvPr/>
            </p:nvGrpSpPr>
            <p:grpSpPr>
              <a:xfrm>
                <a:off x="4189009" y="6150915"/>
                <a:ext cx="268139" cy="513446"/>
                <a:chOff x="4189009" y="6113670"/>
                <a:chExt cx="268139" cy="513446"/>
              </a:xfrm>
              <a:noFill/>
            </p:grpSpPr>
            <p:sp>
              <p:nvSpPr>
                <p:cNvPr id="741" name="Rectangle 740">
                  <a:extLst>
                    <a:ext uri="{FF2B5EF4-FFF2-40B4-BE49-F238E27FC236}">
                      <a16:creationId xmlns:a16="http://schemas.microsoft.com/office/drawing/2014/main" id="{BBE6F490-5D1C-D403-C2E0-B29290D3F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0</a:t>
                  </a:r>
                </a:p>
              </p:txBody>
            </p:sp>
            <p:cxnSp>
              <p:nvCxnSpPr>
                <p:cNvPr id="742" name="Straight Connector 741">
                  <a:extLst>
                    <a:ext uri="{FF2B5EF4-FFF2-40B4-BE49-F238E27FC236}">
                      <a16:creationId xmlns:a16="http://schemas.microsoft.com/office/drawing/2014/main" id="{F26DDC9E-03A4-EDB9-9DA1-16E1DB4C7BE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3" name="Group 692">
                <a:extLst>
                  <a:ext uri="{FF2B5EF4-FFF2-40B4-BE49-F238E27FC236}">
                    <a16:creationId xmlns:a16="http://schemas.microsoft.com/office/drawing/2014/main" id="{CD3B0899-0FBD-BF4E-8696-DDCF6C731F40}"/>
                  </a:ext>
                </a:extLst>
              </p:cNvPr>
              <p:cNvGrpSpPr/>
              <p:nvPr/>
            </p:nvGrpSpPr>
            <p:grpSpPr>
              <a:xfrm>
                <a:off x="4456819" y="6150915"/>
                <a:ext cx="268139" cy="513446"/>
                <a:chOff x="4189009" y="6113670"/>
                <a:chExt cx="268139" cy="513446"/>
              </a:xfrm>
              <a:noFill/>
            </p:grpSpPr>
            <p:sp>
              <p:nvSpPr>
                <p:cNvPr id="739" name="Rectangle 738">
                  <a:extLst>
                    <a:ext uri="{FF2B5EF4-FFF2-40B4-BE49-F238E27FC236}">
                      <a16:creationId xmlns:a16="http://schemas.microsoft.com/office/drawing/2014/main" id="{F96D9859-17AD-D9E6-0776-866BA8BB81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1</a:t>
                  </a:r>
                </a:p>
              </p:txBody>
            </p:sp>
            <p:cxnSp>
              <p:nvCxnSpPr>
                <p:cNvPr id="740" name="Straight Connector 739">
                  <a:extLst>
                    <a:ext uri="{FF2B5EF4-FFF2-40B4-BE49-F238E27FC236}">
                      <a16:creationId xmlns:a16="http://schemas.microsoft.com/office/drawing/2014/main" id="{07B374D2-88A5-68FD-C3C7-B5CA83E0430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4" name="Group 693">
                <a:extLst>
                  <a:ext uri="{FF2B5EF4-FFF2-40B4-BE49-F238E27FC236}">
                    <a16:creationId xmlns:a16="http://schemas.microsoft.com/office/drawing/2014/main" id="{E0516CC6-1D47-CBF9-156F-7D8DB002FF58}"/>
                  </a:ext>
                </a:extLst>
              </p:cNvPr>
              <p:cNvGrpSpPr/>
              <p:nvPr/>
            </p:nvGrpSpPr>
            <p:grpSpPr>
              <a:xfrm>
                <a:off x="4724629" y="6150915"/>
                <a:ext cx="268139" cy="513446"/>
                <a:chOff x="4189009" y="6113670"/>
                <a:chExt cx="268139" cy="513446"/>
              </a:xfrm>
              <a:noFill/>
            </p:grpSpPr>
            <p:sp>
              <p:nvSpPr>
                <p:cNvPr id="737" name="Rectangle 736">
                  <a:extLst>
                    <a:ext uri="{FF2B5EF4-FFF2-40B4-BE49-F238E27FC236}">
                      <a16:creationId xmlns:a16="http://schemas.microsoft.com/office/drawing/2014/main" id="{2FAD3491-7FCF-CAB5-FC03-A3BFDF4F1EB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2</a:t>
                  </a:r>
                </a:p>
              </p:txBody>
            </p:sp>
            <p:cxnSp>
              <p:nvCxnSpPr>
                <p:cNvPr id="738" name="Straight Connector 737">
                  <a:extLst>
                    <a:ext uri="{FF2B5EF4-FFF2-40B4-BE49-F238E27FC236}">
                      <a16:creationId xmlns:a16="http://schemas.microsoft.com/office/drawing/2014/main" id="{0BA42362-F157-C8FA-640F-CA369EBDAE1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5" name="Group 694">
                <a:extLst>
                  <a:ext uri="{FF2B5EF4-FFF2-40B4-BE49-F238E27FC236}">
                    <a16:creationId xmlns:a16="http://schemas.microsoft.com/office/drawing/2014/main" id="{787DAF52-A74B-7D21-057A-AA5E0444FD47}"/>
                  </a:ext>
                </a:extLst>
              </p:cNvPr>
              <p:cNvGrpSpPr/>
              <p:nvPr/>
            </p:nvGrpSpPr>
            <p:grpSpPr>
              <a:xfrm>
                <a:off x="4992439" y="6150915"/>
                <a:ext cx="268139" cy="513446"/>
                <a:chOff x="4189009" y="6113670"/>
                <a:chExt cx="268139" cy="513446"/>
              </a:xfrm>
              <a:noFill/>
            </p:grpSpPr>
            <p:sp>
              <p:nvSpPr>
                <p:cNvPr id="735" name="Rectangle 734">
                  <a:extLst>
                    <a:ext uri="{FF2B5EF4-FFF2-40B4-BE49-F238E27FC236}">
                      <a16:creationId xmlns:a16="http://schemas.microsoft.com/office/drawing/2014/main" id="{66ADDB16-25F1-25DD-49B4-5250E438FE7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3</a:t>
                  </a:r>
                </a:p>
              </p:txBody>
            </p:sp>
            <p:cxnSp>
              <p:nvCxnSpPr>
                <p:cNvPr id="736" name="Straight Connector 735">
                  <a:extLst>
                    <a:ext uri="{FF2B5EF4-FFF2-40B4-BE49-F238E27FC236}">
                      <a16:creationId xmlns:a16="http://schemas.microsoft.com/office/drawing/2014/main" id="{B4059F60-FDF5-65D6-FB20-E6A2A319D26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6" name="Group 695">
                <a:extLst>
                  <a:ext uri="{FF2B5EF4-FFF2-40B4-BE49-F238E27FC236}">
                    <a16:creationId xmlns:a16="http://schemas.microsoft.com/office/drawing/2014/main" id="{0B623794-F9FE-3D34-76BA-A213B3640C74}"/>
                  </a:ext>
                </a:extLst>
              </p:cNvPr>
              <p:cNvGrpSpPr/>
              <p:nvPr/>
            </p:nvGrpSpPr>
            <p:grpSpPr>
              <a:xfrm>
                <a:off x="5260249" y="6150915"/>
                <a:ext cx="268139" cy="513446"/>
                <a:chOff x="4189009" y="6113670"/>
                <a:chExt cx="268139" cy="513446"/>
              </a:xfrm>
              <a:noFill/>
            </p:grpSpPr>
            <p:sp>
              <p:nvSpPr>
                <p:cNvPr id="733" name="Rectangle 732">
                  <a:extLst>
                    <a:ext uri="{FF2B5EF4-FFF2-40B4-BE49-F238E27FC236}">
                      <a16:creationId xmlns:a16="http://schemas.microsoft.com/office/drawing/2014/main" id="{3DC7102B-FFD2-BF68-59E9-2EB9B834B72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4</a:t>
                  </a:r>
                </a:p>
              </p:txBody>
            </p:sp>
            <p:cxnSp>
              <p:nvCxnSpPr>
                <p:cNvPr id="734" name="Straight Connector 733">
                  <a:extLst>
                    <a:ext uri="{FF2B5EF4-FFF2-40B4-BE49-F238E27FC236}">
                      <a16:creationId xmlns:a16="http://schemas.microsoft.com/office/drawing/2014/main" id="{6FD31B8D-A46B-AF94-2CC4-B195957D3A3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7" name="Group 696">
                <a:extLst>
                  <a:ext uri="{FF2B5EF4-FFF2-40B4-BE49-F238E27FC236}">
                    <a16:creationId xmlns:a16="http://schemas.microsoft.com/office/drawing/2014/main" id="{98B6E931-439B-57E2-2726-70CDD02ABA8F}"/>
                  </a:ext>
                </a:extLst>
              </p:cNvPr>
              <p:cNvGrpSpPr/>
              <p:nvPr/>
            </p:nvGrpSpPr>
            <p:grpSpPr>
              <a:xfrm>
                <a:off x="5528059" y="6150915"/>
                <a:ext cx="268139" cy="513446"/>
                <a:chOff x="4189009" y="6113670"/>
                <a:chExt cx="268139" cy="513446"/>
              </a:xfrm>
              <a:noFill/>
            </p:grpSpPr>
            <p:sp>
              <p:nvSpPr>
                <p:cNvPr id="731" name="Rectangle 730">
                  <a:extLst>
                    <a:ext uri="{FF2B5EF4-FFF2-40B4-BE49-F238E27FC236}">
                      <a16:creationId xmlns:a16="http://schemas.microsoft.com/office/drawing/2014/main" id="{01DDE7AE-9B7F-8AE3-B89C-A7A417B91DC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5</a:t>
                  </a:r>
                </a:p>
              </p:txBody>
            </p:sp>
            <p:cxnSp>
              <p:nvCxnSpPr>
                <p:cNvPr id="732" name="Straight Connector 731">
                  <a:extLst>
                    <a:ext uri="{FF2B5EF4-FFF2-40B4-BE49-F238E27FC236}">
                      <a16:creationId xmlns:a16="http://schemas.microsoft.com/office/drawing/2014/main" id="{7FCF43D4-5EEC-37B3-6248-D1A8773D46AB}"/>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8" name="Group 697">
                <a:extLst>
                  <a:ext uri="{FF2B5EF4-FFF2-40B4-BE49-F238E27FC236}">
                    <a16:creationId xmlns:a16="http://schemas.microsoft.com/office/drawing/2014/main" id="{1E0F03D7-7B01-AD75-00A8-4D7BE944115B}"/>
                  </a:ext>
                </a:extLst>
              </p:cNvPr>
              <p:cNvGrpSpPr/>
              <p:nvPr/>
            </p:nvGrpSpPr>
            <p:grpSpPr>
              <a:xfrm>
                <a:off x="5795869" y="6150915"/>
                <a:ext cx="268139" cy="513446"/>
                <a:chOff x="4189009" y="6113670"/>
                <a:chExt cx="268139" cy="513446"/>
              </a:xfrm>
              <a:noFill/>
            </p:grpSpPr>
            <p:sp>
              <p:nvSpPr>
                <p:cNvPr id="729" name="Rectangle 728">
                  <a:extLst>
                    <a:ext uri="{FF2B5EF4-FFF2-40B4-BE49-F238E27FC236}">
                      <a16:creationId xmlns:a16="http://schemas.microsoft.com/office/drawing/2014/main" id="{A0D44990-8DFC-8755-49B8-B442B950B7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6</a:t>
                  </a:r>
                </a:p>
              </p:txBody>
            </p:sp>
            <p:cxnSp>
              <p:nvCxnSpPr>
                <p:cNvPr id="730" name="Straight Connector 729">
                  <a:extLst>
                    <a:ext uri="{FF2B5EF4-FFF2-40B4-BE49-F238E27FC236}">
                      <a16:creationId xmlns:a16="http://schemas.microsoft.com/office/drawing/2014/main" id="{A82D7A3C-044B-878A-552D-0D95F95D3246}"/>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9" name="Group 698">
                <a:extLst>
                  <a:ext uri="{FF2B5EF4-FFF2-40B4-BE49-F238E27FC236}">
                    <a16:creationId xmlns:a16="http://schemas.microsoft.com/office/drawing/2014/main" id="{8FC978D0-C19D-F730-E68D-7E99186BB0C8}"/>
                  </a:ext>
                </a:extLst>
              </p:cNvPr>
              <p:cNvGrpSpPr/>
              <p:nvPr/>
            </p:nvGrpSpPr>
            <p:grpSpPr>
              <a:xfrm>
                <a:off x="6063677" y="6150915"/>
                <a:ext cx="268139" cy="513446"/>
                <a:chOff x="4189009" y="6113670"/>
                <a:chExt cx="268139" cy="513446"/>
              </a:xfrm>
              <a:noFill/>
            </p:grpSpPr>
            <p:sp>
              <p:nvSpPr>
                <p:cNvPr id="727" name="Rectangle 726">
                  <a:extLst>
                    <a:ext uri="{FF2B5EF4-FFF2-40B4-BE49-F238E27FC236}">
                      <a16:creationId xmlns:a16="http://schemas.microsoft.com/office/drawing/2014/main" id="{8C94CC76-F7E8-907F-F980-D591152F422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7</a:t>
                  </a:r>
                </a:p>
              </p:txBody>
            </p:sp>
            <p:cxnSp>
              <p:nvCxnSpPr>
                <p:cNvPr id="728" name="Straight Connector 727">
                  <a:extLst>
                    <a:ext uri="{FF2B5EF4-FFF2-40B4-BE49-F238E27FC236}">
                      <a16:creationId xmlns:a16="http://schemas.microsoft.com/office/drawing/2014/main" id="{D7F96D94-6013-3967-E2D0-B1AE860F90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00" name="Straight Connector 699">
                <a:extLst>
                  <a:ext uri="{FF2B5EF4-FFF2-40B4-BE49-F238E27FC236}">
                    <a16:creationId xmlns:a16="http://schemas.microsoft.com/office/drawing/2014/main" id="{A2659D29-0FDA-D825-3F59-219AB01BF63C}"/>
                  </a:ext>
                </a:extLst>
              </p:cNvPr>
              <p:cNvCxnSpPr>
                <a:cxnSpLocks/>
              </p:cNvCxnSpPr>
              <p:nvPr/>
            </p:nvCxnSpPr>
            <p:spPr>
              <a:xfrm rot="5400000" flipV="1">
                <a:off x="4148483"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a:extLst>
                  <a:ext uri="{FF2B5EF4-FFF2-40B4-BE49-F238E27FC236}">
                    <a16:creationId xmlns:a16="http://schemas.microsoft.com/office/drawing/2014/main" id="{47432813-E79D-A330-64B7-C1AC2FC43B9D}"/>
                  </a:ext>
                </a:extLst>
              </p:cNvPr>
              <p:cNvCxnSpPr>
                <a:cxnSpLocks/>
              </p:cNvCxnSpPr>
              <p:nvPr/>
            </p:nvCxnSpPr>
            <p:spPr>
              <a:xfrm rot="5400000" flipV="1">
                <a:off x="4148483"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7349F909-C512-8CF6-1F78-8F18C6396FA2}"/>
                  </a:ext>
                </a:extLst>
              </p:cNvPr>
              <p:cNvCxnSpPr>
                <a:cxnSpLocks/>
              </p:cNvCxnSpPr>
              <p:nvPr/>
            </p:nvCxnSpPr>
            <p:spPr>
              <a:xfrm rot="5400000" flipV="1">
                <a:off x="4148483"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a:extLst>
                  <a:ext uri="{FF2B5EF4-FFF2-40B4-BE49-F238E27FC236}">
                    <a16:creationId xmlns:a16="http://schemas.microsoft.com/office/drawing/2014/main" id="{79C0C00A-22F6-55FE-0FFA-6CBE5430F1F8}"/>
                  </a:ext>
                </a:extLst>
              </p:cNvPr>
              <p:cNvCxnSpPr>
                <a:cxnSpLocks/>
              </p:cNvCxnSpPr>
              <p:nvPr/>
            </p:nvCxnSpPr>
            <p:spPr>
              <a:xfrm rot="5400000" flipV="1">
                <a:off x="4148483"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A41FDED2-0831-DC5C-9F34-2ED5402BE836}"/>
                  </a:ext>
                </a:extLst>
              </p:cNvPr>
              <p:cNvCxnSpPr>
                <a:cxnSpLocks/>
              </p:cNvCxnSpPr>
              <p:nvPr/>
            </p:nvCxnSpPr>
            <p:spPr>
              <a:xfrm rot="5400000" flipV="1">
                <a:off x="4148483"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286D665F-FF0E-0BFC-5CBD-07ABC2A04636}"/>
                  </a:ext>
                </a:extLst>
              </p:cNvPr>
              <p:cNvCxnSpPr>
                <a:cxnSpLocks/>
              </p:cNvCxnSpPr>
              <p:nvPr/>
            </p:nvCxnSpPr>
            <p:spPr>
              <a:xfrm rot="5400000" flipV="1">
                <a:off x="4148483"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CE018DB4-5460-E2B2-186B-D513421D1E4F}"/>
                  </a:ext>
                </a:extLst>
              </p:cNvPr>
              <p:cNvCxnSpPr>
                <a:cxnSpLocks/>
              </p:cNvCxnSpPr>
              <p:nvPr/>
            </p:nvCxnSpPr>
            <p:spPr>
              <a:xfrm rot="5400000" flipV="1">
                <a:off x="4148483"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37DB6FBF-450D-DBAC-0BD7-B84ECA2EFF02}"/>
                  </a:ext>
                </a:extLst>
              </p:cNvPr>
              <p:cNvCxnSpPr>
                <a:cxnSpLocks/>
              </p:cNvCxnSpPr>
              <p:nvPr/>
            </p:nvCxnSpPr>
            <p:spPr>
              <a:xfrm rot="5400000" flipV="1">
                <a:off x="4148483"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08" name="Rectangle 707">
                <a:extLst>
                  <a:ext uri="{FF2B5EF4-FFF2-40B4-BE49-F238E27FC236}">
                    <a16:creationId xmlns:a16="http://schemas.microsoft.com/office/drawing/2014/main" id="{DF958C84-069C-08EA-EB45-0101A06431A3}"/>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Bit-Precision</a:t>
                </a:r>
              </a:p>
            </p:txBody>
          </p:sp>
          <p:sp>
            <p:nvSpPr>
              <p:cNvPr id="709" name="Rectangle 708">
                <a:extLst>
                  <a:ext uri="{FF2B5EF4-FFF2-40B4-BE49-F238E27FC236}">
                    <a16:creationId xmlns:a16="http://schemas.microsoft.com/office/drawing/2014/main" id="{10977D70-A002-757E-AA11-CE61F97D636D}"/>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Energy</a:t>
                </a:r>
              </a:p>
            </p:txBody>
          </p:sp>
          <p:cxnSp>
            <p:nvCxnSpPr>
              <p:cNvPr id="710" name="Straight Connector 709">
                <a:extLst>
                  <a:ext uri="{FF2B5EF4-FFF2-40B4-BE49-F238E27FC236}">
                    <a16:creationId xmlns:a16="http://schemas.microsoft.com/office/drawing/2014/main" id="{F1EDB6E8-92A5-3255-5B34-68DA4FDF9E3E}"/>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33A3DF41-3512-E360-5633-9E764617D16D}"/>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55194CC9-8C36-D6CD-21D8-D339F5E82F7A}"/>
                  </a:ext>
                </a:extLst>
              </p:cNvPr>
              <p:cNvCxnSpPr>
                <a:cxnSpLocks/>
              </p:cNvCxnSpPr>
              <p:nvPr/>
            </p:nvCxnSpPr>
            <p:spPr>
              <a:xfrm>
                <a:off x="4217039" y="5718866"/>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28DBE861-8640-67EA-85EC-3260DB3F4020}"/>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a:extLst>
                  <a:ext uri="{FF2B5EF4-FFF2-40B4-BE49-F238E27FC236}">
                    <a16:creationId xmlns:a16="http://schemas.microsoft.com/office/drawing/2014/main" id="{4C6704D0-8C61-CEFA-E439-B2748C239DE7}"/>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a:extLst>
                  <a:ext uri="{FF2B5EF4-FFF2-40B4-BE49-F238E27FC236}">
                    <a16:creationId xmlns:a16="http://schemas.microsoft.com/office/drawing/2014/main" id="{69109E17-40F5-12A7-1EB4-3A63601F22C6}"/>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a:extLst>
                  <a:ext uri="{FF2B5EF4-FFF2-40B4-BE49-F238E27FC236}">
                    <a16:creationId xmlns:a16="http://schemas.microsoft.com/office/drawing/2014/main" id="{CCD51CE6-99B0-C847-3C40-439D28CF2EA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a:extLst>
                  <a:ext uri="{FF2B5EF4-FFF2-40B4-BE49-F238E27FC236}">
                    <a16:creationId xmlns:a16="http://schemas.microsoft.com/office/drawing/2014/main" id="{CC95D11C-214F-6357-6249-A937913FC4F9}"/>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718" name="Group 717">
                <a:extLst>
                  <a:ext uri="{FF2B5EF4-FFF2-40B4-BE49-F238E27FC236}">
                    <a16:creationId xmlns:a16="http://schemas.microsoft.com/office/drawing/2014/main" id="{88286879-ABD9-EBB4-5322-1F3328D0A8ED}"/>
                  </a:ext>
                </a:extLst>
              </p:cNvPr>
              <p:cNvGrpSpPr/>
              <p:nvPr/>
            </p:nvGrpSpPr>
            <p:grpSpPr>
              <a:xfrm>
                <a:off x="4317336" y="4790131"/>
                <a:ext cx="1876809" cy="1360783"/>
                <a:chOff x="4317336" y="4733925"/>
                <a:chExt cx="1876809" cy="1416990"/>
              </a:xfrm>
            </p:grpSpPr>
            <p:cxnSp>
              <p:nvCxnSpPr>
                <p:cNvPr id="719" name="Straight Connector 718">
                  <a:extLst>
                    <a:ext uri="{FF2B5EF4-FFF2-40B4-BE49-F238E27FC236}">
                      <a16:creationId xmlns:a16="http://schemas.microsoft.com/office/drawing/2014/main" id="{D1E77318-709F-BA6D-8125-B1B674421172}"/>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7B0AE5E3-750C-3475-914B-72C194D22F5C}"/>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1" name="Straight Connector 720">
                  <a:extLst>
                    <a:ext uri="{FF2B5EF4-FFF2-40B4-BE49-F238E27FC236}">
                      <a16:creationId xmlns:a16="http://schemas.microsoft.com/office/drawing/2014/main" id="{497F2F22-DC4F-25EE-5333-7792A597DD04}"/>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a:extLst>
                    <a:ext uri="{FF2B5EF4-FFF2-40B4-BE49-F238E27FC236}">
                      <a16:creationId xmlns:a16="http://schemas.microsoft.com/office/drawing/2014/main" id="{C2FA1206-F135-E9D0-F3B7-5CB81B962D8D}"/>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a:extLst>
                    <a:ext uri="{FF2B5EF4-FFF2-40B4-BE49-F238E27FC236}">
                      <a16:creationId xmlns:a16="http://schemas.microsoft.com/office/drawing/2014/main" id="{B5ADC192-C2EA-078C-FF03-EE6CF1DC980B}"/>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a:extLst>
                    <a:ext uri="{FF2B5EF4-FFF2-40B4-BE49-F238E27FC236}">
                      <a16:creationId xmlns:a16="http://schemas.microsoft.com/office/drawing/2014/main" id="{A3BE27FD-502B-3DA5-4856-7B2A1B1DD723}"/>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7D9AA5B1-87E8-58FF-039A-40B0327DDCDE}"/>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5A904DDD-81ED-0AD3-F527-6EEFC3E5B93D}"/>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cxnSp>
          <p:nvCxnSpPr>
            <p:cNvPr id="477" name="Straight Connector 476">
              <a:extLst>
                <a:ext uri="{FF2B5EF4-FFF2-40B4-BE49-F238E27FC236}">
                  <a16:creationId xmlns:a16="http://schemas.microsoft.com/office/drawing/2014/main" id="{27C95BCF-642F-8DCC-D647-5FB84866844B}"/>
                </a:ext>
              </a:extLst>
            </p:cNvPr>
            <p:cNvCxnSpPr>
              <a:cxnSpLocks/>
            </p:cNvCxnSpPr>
            <p:nvPr/>
          </p:nvCxnSpPr>
          <p:spPr>
            <a:xfrm flipV="1">
              <a:off x="3977633" y="5508341"/>
              <a:ext cx="645895" cy="444068"/>
            </a:xfrm>
            <a:prstGeom prst="line">
              <a:avLst/>
            </a:prstGeom>
            <a:ln w="57150">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243A1ACD-2C80-E073-0B5A-A8120A026F66}"/>
                </a:ext>
              </a:extLst>
            </p:cNvPr>
            <p:cNvCxnSpPr>
              <a:cxnSpLocks/>
            </p:cNvCxnSpPr>
            <p:nvPr/>
          </p:nvCxnSpPr>
          <p:spPr>
            <a:xfrm flipV="1">
              <a:off x="6654278" y="5499944"/>
              <a:ext cx="663563" cy="456348"/>
            </a:xfrm>
            <a:prstGeom prst="line">
              <a:avLst/>
            </a:prstGeom>
            <a:ln w="57150">
              <a:solidFill>
                <a:srgbClr val="37A880"/>
              </a:solidFill>
            </a:ln>
          </p:spPr>
          <p:style>
            <a:lnRef idx="1">
              <a:schemeClr val="accent1"/>
            </a:lnRef>
            <a:fillRef idx="0">
              <a:schemeClr val="accent1"/>
            </a:fillRef>
            <a:effectRef idx="0">
              <a:schemeClr val="accent1"/>
            </a:effectRef>
            <a:fontRef idx="minor">
              <a:schemeClr val="tx1"/>
            </a:fontRef>
          </p:style>
        </p:cxnSp>
      </p:grpSp>
      <p:cxnSp>
        <p:nvCxnSpPr>
          <p:cNvPr id="458" name="Straight Connector 457">
            <a:extLst>
              <a:ext uri="{FF2B5EF4-FFF2-40B4-BE49-F238E27FC236}">
                <a16:creationId xmlns:a16="http://schemas.microsoft.com/office/drawing/2014/main" id="{5614DFD2-65AA-B151-495B-377494815C7C}"/>
              </a:ext>
            </a:extLst>
          </p:cNvPr>
          <p:cNvCxnSpPr>
            <a:cxnSpLocks/>
          </p:cNvCxnSpPr>
          <p:nvPr/>
        </p:nvCxnSpPr>
        <p:spPr>
          <a:xfrm flipV="1">
            <a:off x="4641020" y="4521940"/>
            <a:ext cx="1331348" cy="907469"/>
          </a:xfrm>
          <a:prstGeom prst="line">
            <a:avLst/>
          </a:prstGeom>
          <a:noFill/>
          <a:ln w="57150" cap="flat" cmpd="sng" algn="ctr">
            <a:solidFill>
              <a:schemeClr val="tx1">
                <a:lumMod val="50000"/>
                <a:lumOff val="50000"/>
              </a:schemeClr>
            </a:solidFill>
            <a:prstDash val="solid"/>
            <a:miter lim="800000"/>
          </a:ln>
          <a:effectLst/>
        </p:spPr>
      </p:cxnSp>
      <p:sp>
        <p:nvSpPr>
          <p:cNvPr id="8" name="TextBox 7">
            <a:extLst>
              <a:ext uri="{FF2B5EF4-FFF2-40B4-BE49-F238E27FC236}">
                <a16:creationId xmlns:a16="http://schemas.microsoft.com/office/drawing/2014/main" id="{6FEA0FD9-762C-6B45-4121-BBDE4F4F5E71}"/>
              </a:ext>
            </a:extLst>
          </p:cNvPr>
          <p:cNvSpPr txBox="1"/>
          <p:nvPr/>
        </p:nvSpPr>
        <p:spPr>
          <a:xfrm>
            <a:off x="4465286" y="5258701"/>
            <a:ext cx="34573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x</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460" name="Straight Connector 459">
            <a:extLst>
              <a:ext uri="{FF2B5EF4-FFF2-40B4-BE49-F238E27FC236}">
                <a16:creationId xmlns:a16="http://schemas.microsoft.com/office/drawing/2014/main" id="{1CCF424D-0C04-ABD9-61D9-C0C302438E55}"/>
              </a:ext>
            </a:extLst>
          </p:cNvPr>
          <p:cNvCxnSpPr>
            <a:cxnSpLocks/>
          </p:cNvCxnSpPr>
          <p:nvPr/>
        </p:nvCxnSpPr>
        <p:spPr>
          <a:xfrm flipV="1">
            <a:off x="7304373" y="4521940"/>
            <a:ext cx="1331348" cy="907469"/>
          </a:xfrm>
          <a:prstGeom prst="line">
            <a:avLst/>
          </a:prstGeom>
          <a:noFill/>
          <a:ln w="57150" cap="flat" cmpd="sng" algn="ctr">
            <a:solidFill>
              <a:schemeClr val="tx1">
                <a:lumMod val="50000"/>
                <a:lumOff val="50000"/>
              </a:schemeClr>
            </a:solidFill>
            <a:prstDash val="solid"/>
            <a:miter lim="800000"/>
          </a:ln>
          <a:effectLst/>
        </p:spPr>
      </p:cxnSp>
      <p:sp>
        <p:nvSpPr>
          <p:cNvPr id="12" name="TextBox 11">
            <a:extLst>
              <a:ext uri="{FF2B5EF4-FFF2-40B4-BE49-F238E27FC236}">
                <a16:creationId xmlns:a16="http://schemas.microsoft.com/office/drawing/2014/main" id="{7A188427-7622-8D30-A381-CC2259E3BD63}"/>
              </a:ext>
            </a:extLst>
          </p:cNvPr>
          <p:cNvSpPr txBox="1"/>
          <p:nvPr/>
        </p:nvSpPr>
        <p:spPr>
          <a:xfrm>
            <a:off x="7160304" y="5248220"/>
            <a:ext cx="34573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x</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461" name="TextBox 460">
            <a:extLst>
              <a:ext uri="{FF2B5EF4-FFF2-40B4-BE49-F238E27FC236}">
                <a16:creationId xmlns:a16="http://schemas.microsoft.com/office/drawing/2014/main" id="{C62ACCD3-539C-5254-F789-CDAE3A458BE9}"/>
              </a:ext>
            </a:extLst>
          </p:cNvPr>
          <p:cNvSpPr txBox="1"/>
          <p:nvPr/>
        </p:nvSpPr>
        <p:spPr>
          <a:xfrm>
            <a:off x="4623783" y="5228546"/>
            <a:ext cx="1353567"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saved latency</a:t>
            </a:r>
            <a:endParaRPr kumimoji="0" lang="en-US" sz="1800" b="0" i="0" u="none" strike="noStrike" kern="1200" cap="none" spc="0" normalizeH="0" baseline="0" noProof="0" dirty="0">
              <a:ln>
                <a:noFill/>
              </a:ln>
              <a:solidFill>
                <a:srgbClr val="37A880"/>
              </a:solidFill>
              <a:effectLst/>
              <a:uLnTx/>
              <a:uFillTx/>
              <a:latin typeface="Calibri" panose="020F0502020204030204"/>
              <a:ea typeface="+mn-ea"/>
              <a:cs typeface="+mn-cs"/>
            </a:endParaRPr>
          </a:p>
        </p:txBody>
      </p:sp>
      <p:sp>
        <p:nvSpPr>
          <p:cNvPr id="462" name="TextBox 461">
            <a:extLst>
              <a:ext uri="{FF2B5EF4-FFF2-40B4-BE49-F238E27FC236}">
                <a16:creationId xmlns:a16="http://schemas.microsoft.com/office/drawing/2014/main" id="{17E131B1-D565-DA83-AEFF-8B41ED650220}"/>
              </a:ext>
            </a:extLst>
          </p:cNvPr>
          <p:cNvSpPr txBox="1"/>
          <p:nvPr/>
        </p:nvSpPr>
        <p:spPr>
          <a:xfrm>
            <a:off x="7311415" y="5249718"/>
            <a:ext cx="1337105"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saved energy</a:t>
            </a:r>
            <a:endParaRPr kumimoji="0" lang="en-US" sz="1800" b="0" i="0" u="none" strike="noStrike" kern="1200" cap="none" spc="0" normalizeH="0" baseline="0" noProof="0" dirty="0">
              <a:ln>
                <a:noFill/>
              </a:ln>
              <a:solidFill>
                <a:srgbClr val="37A880"/>
              </a:solidFill>
              <a:effectLst/>
              <a:uLnTx/>
              <a:uFillTx/>
              <a:latin typeface="Calibri" panose="020F0502020204030204"/>
              <a:ea typeface="+mn-ea"/>
              <a:cs typeface="+mn-cs"/>
            </a:endParaRPr>
          </a:p>
        </p:txBody>
      </p:sp>
      <p:pic>
        <p:nvPicPr>
          <p:cNvPr id="2" name="Picture 1">
            <a:extLst>
              <a:ext uri="{FF2B5EF4-FFF2-40B4-BE49-F238E27FC236}">
                <a16:creationId xmlns:a16="http://schemas.microsoft.com/office/drawing/2014/main" id="{68069785-EFAD-CFFA-1946-CF30521EC20B}"/>
              </a:ext>
            </a:extLst>
          </p:cNvPr>
          <p:cNvPicPr>
            <a:picLocks noChangeAspect="1"/>
          </p:cNvPicPr>
          <p:nvPr/>
        </p:nvPicPr>
        <p:blipFill>
          <a:blip r:embed="rId3"/>
          <a:stretch>
            <a:fillRect/>
          </a:stretch>
        </p:blipFill>
        <p:spPr>
          <a:xfrm>
            <a:off x="-519692" y="2073520"/>
            <a:ext cx="279400" cy="355600"/>
          </a:xfrm>
          <a:prstGeom prst="rect">
            <a:avLst/>
          </a:prstGeom>
        </p:spPr>
      </p:pic>
    </p:spTree>
    <p:extLst>
      <p:ext uri="{BB962C8B-B14F-4D97-AF65-F5344CB8AC3E}">
        <p14:creationId xmlns:p14="http://schemas.microsoft.com/office/powerpoint/2010/main" val="2292593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64"/>
                                        </p:tgtEl>
                                        <p:attrNameLst>
                                          <p:attrName>style.visibility</p:attrName>
                                        </p:attrNameLst>
                                      </p:cBhvr>
                                      <p:to>
                                        <p:strVal val="visible"/>
                                      </p:to>
                                    </p:set>
                                    <p:animEffect transition="in" filter="fade">
                                      <p:cBhvr>
                                        <p:cTn id="7" dur="500"/>
                                        <p:tgtEl>
                                          <p:spTgt spid="464"/>
                                        </p:tgtEl>
                                      </p:cBhvr>
                                    </p:animEffect>
                                  </p:childTnLst>
                                </p:cTn>
                              </p:par>
                              <p:par>
                                <p:cTn id="8" presetID="10" presetClass="entr" presetSubtype="0" fill="hold" nodeType="withEffect">
                                  <p:stCondLst>
                                    <p:cond delay="0"/>
                                  </p:stCondLst>
                                  <p:childTnLst>
                                    <p:set>
                                      <p:cBhvr>
                                        <p:cTn id="9" dur="1" fill="hold">
                                          <p:stCondLst>
                                            <p:cond delay="0"/>
                                          </p:stCondLst>
                                        </p:cTn>
                                        <p:tgtEl>
                                          <p:spTgt spid="465"/>
                                        </p:tgtEl>
                                        <p:attrNameLst>
                                          <p:attrName>style.visibility</p:attrName>
                                        </p:attrNameLst>
                                      </p:cBhvr>
                                      <p:to>
                                        <p:strVal val="visible"/>
                                      </p:to>
                                    </p:set>
                                    <p:animEffect transition="in" filter="fade">
                                      <p:cBhvr>
                                        <p:cTn id="10" dur="500"/>
                                        <p:tgtEl>
                                          <p:spTgt spid="46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61"/>
                                        </p:tgtEl>
                                        <p:attrNameLst>
                                          <p:attrName>style.visibility</p:attrName>
                                        </p:attrNameLst>
                                      </p:cBhvr>
                                      <p:to>
                                        <p:strVal val="visible"/>
                                      </p:to>
                                    </p:set>
                                    <p:animEffect transition="in" filter="fade">
                                      <p:cBhvr>
                                        <p:cTn id="13" dur="500"/>
                                        <p:tgtEl>
                                          <p:spTgt spid="46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62"/>
                                        </p:tgtEl>
                                        <p:attrNameLst>
                                          <p:attrName>style.visibility</p:attrName>
                                        </p:attrNameLst>
                                      </p:cBhvr>
                                      <p:to>
                                        <p:strVal val="visible"/>
                                      </p:to>
                                    </p:set>
                                    <p:animEffect transition="in" filter="fade">
                                      <p:cBhvr>
                                        <p:cTn id="16" dur="500"/>
                                        <p:tgtEl>
                                          <p:spTgt spid="46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59"/>
                                        </p:tgtEl>
                                        <p:attrNameLst>
                                          <p:attrName>style.visibility</p:attrName>
                                        </p:attrNameLst>
                                      </p:cBhvr>
                                      <p:to>
                                        <p:strVal val="visible"/>
                                      </p:to>
                                    </p:set>
                                    <p:animEffect transition="in" filter="fade">
                                      <p:cBhvr>
                                        <p:cTn id="25" dur="500"/>
                                        <p:tgtEl>
                                          <p:spTgt spid="45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57"/>
                                        </p:tgtEl>
                                        <p:attrNameLst>
                                          <p:attrName>style.visibility</p:attrName>
                                        </p:attrNameLst>
                                      </p:cBhvr>
                                      <p:to>
                                        <p:strVal val="visible"/>
                                      </p:to>
                                    </p:set>
                                    <p:animEffect transition="in" filter="fade">
                                      <p:cBhvr>
                                        <p:cTn id="28" dur="500"/>
                                        <p:tgtEl>
                                          <p:spTgt spid="457"/>
                                        </p:tgtEl>
                                      </p:cBhvr>
                                    </p:animEffect>
                                  </p:childTnLst>
                                </p:cTn>
                              </p:par>
                              <p:par>
                                <p:cTn id="29" presetID="10" presetClass="entr" presetSubtype="0" fill="hold" nodeType="withEffect">
                                  <p:stCondLst>
                                    <p:cond delay="0"/>
                                  </p:stCondLst>
                                  <p:childTnLst>
                                    <p:set>
                                      <p:cBhvr>
                                        <p:cTn id="30" dur="1" fill="hold">
                                          <p:stCondLst>
                                            <p:cond delay="0"/>
                                          </p:stCondLst>
                                        </p:cTn>
                                        <p:tgtEl>
                                          <p:spTgt spid="458"/>
                                        </p:tgtEl>
                                        <p:attrNameLst>
                                          <p:attrName>style.visibility</p:attrName>
                                        </p:attrNameLst>
                                      </p:cBhvr>
                                      <p:to>
                                        <p:strVal val="visible"/>
                                      </p:to>
                                    </p:set>
                                    <p:animEffect transition="in" filter="fade">
                                      <p:cBhvr>
                                        <p:cTn id="31" dur="500"/>
                                        <p:tgtEl>
                                          <p:spTgt spid="458"/>
                                        </p:tgtEl>
                                      </p:cBhvr>
                                    </p:animEffect>
                                  </p:childTnLst>
                                </p:cTn>
                              </p:par>
                              <p:par>
                                <p:cTn id="32" presetID="10" presetClass="entr" presetSubtype="0" fill="hold" nodeType="withEffect">
                                  <p:stCondLst>
                                    <p:cond delay="0"/>
                                  </p:stCondLst>
                                  <p:childTnLst>
                                    <p:set>
                                      <p:cBhvr>
                                        <p:cTn id="33" dur="1" fill="hold">
                                          <p:stCondLst>
                                            <p:cond delay="0"/>
                                          </p:stCondLst>
                                        </p:cTn>
                                        <p:tgtEl>
                                          <p:spTgt spid="460"/>
                                        </p:tgtEl>
                                        <p:attrNameLst>
                                          <p:attrName>style.visibility</p:attrName>
                                        </p:attrNameLst>
                                      </p:cBhvr>
                                      <p:to>
                                        <p:strVal val="visible"/>
                                      </p:to>
                                    </p:set>
                                    <p:animEffect transition="in" filter="fade">
                                      <p:cBhvr>
                                        <p:cTn id="34" dur="500"/>
                                        <p:tgtEl>
                                          <p:spTgt spid="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9" grpId="0" animBg="1"/>
      <p:bldP spid="457" grpId="0" animBg="1"/>
      <p:bldP spid="8" grpId="0"/>
      <p:bldP spid="12" grpId="0"/>
      <p:bldP spid="461" grpId="0"/>
      <p:bldP spid="46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10090"/>
            <a:ext cx="9144000" cy="685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84506"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Rigid and 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leading to a subpar performance in the presence of narrow values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opportunity 1</a:t>
              </a: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 narrow values for PUD computation</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84506" y="3629581"/>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D82C5"/>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D82C5"/>
                  </a:solidFill>
                  <a:effectLst/>
                  <a:uLnTx/>
                  <a:uFillTx/>
                  <a:latin typeface="Avenir Next" panose="020B0503020202020204" pitchFamily="34" charset="0"/>
                  <a:ea typeface="+mn-ea"/>
                  <a:cs typeface="Gill Sans MT"/>
                </a:rPr>
                <a:t>Throughput-Oriented Execution with Low Latency Tolerance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failing to reduce the latency of a single PUD operation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2</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DRAM parallelism for latency-oriented execution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84506" y="5047268"/>
            <a:ext cx="9144001" cy="1387216"/>
            <a:chOff x="406767" y="3421560"/>
            <a:chExt cx="8475012" cy="1400762"/>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32082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Scalability Challenges for High-Precision Operations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d</a:t>
              </a:r>
              <a:r>
                <a:rPr kumimoji="0" lang="en-US" sz="1900" b="0" i="0" u="none" strike="noStrike" kern="1200" cap="none" spc="0" normalizeH="0" baseline="0" noProof="0" dirty="0" err="1">
                  <a:ln>
                    <a:noFill/>
                  </a:ln>
                  <a:solidFill>
                    <a:srgbClr val="FFFFFF">
                      <a:lumMod val="75000"/>
                    </a:srgbClr>
                  </a:solidFill>
                  <a:effectLst/>
                  <a:uLnTx/>
                  <a:uFillTx/>
                  <a:latin typeface="Avenir Next" panose="020B0503020202020204" pitchFamily="34" charset="0"/>
                  <a:ea typeface="+mn-ea"/>
                  <a:cs typeface="Gill Sans MT"/>
                </a:rPr>
                <a:t>ue</a:t>
              </a: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 to the linear/quadratically scaling nature of bit-serial algorithms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opportunity 3</a:t>
              </a: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 alternative data representation for </a:t>
              </a:r>
              <a:b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b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high-precision computation </a:t>
              </a:r>
            </a:p>
          </p:txBody>
        </p:sp>
      </p:grpSp>
    </p:spTree>
    <p:extLst>
      <p:ext uri="{BB962C8B-B14F-4D97-AF65-F5344CB8AC3E}">
        <p14:creationId xmlns:p14="http://schemas.microsoft.com/office/powerpoint/2010/main" val="129536095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3" name="Group 992">
            <a:extLst>
              <a:ext uri="{FF2B5EF4-FFF2-40B4-BE49-F238E27FC236}">
                <a16:creationId xmlns:a16="http://schemas.microsoft.com/office/drawing/2014/main" id="{A37EA3ED-5835-6974-1FCA-D98CE496E96C}"/>
              </a:ext>
            </a:extLst>
          </p:cNvPr>
          <p:cNvGrpSpPr/>
          <p:nvPr/>
        </p:nvGrpSpPr>
        <p:grpSpPr>
          <a:xfrm>
            <a:off x="627472" y="4030546"/>
            <a:ext cx="7885380" cy="2310948"/>
            <a:chOff x="627472" y="3744796"/>
            <a:chExt cx="7885380" cy="2310948"/>
          </a:xfrm>
        </p:grpSpPr>
        <p:grpSp>
          <p:nvGrpSpPr>
            <p:cNvPr id="2" name="Group 1">
              <a:extLst>
                <a:ext uri="{FF2B5EF4-FFF2-40B4-BE49-F238E27FC236}">
                  <a16:creationId xmlns:a16="http://schemas.microsoft.com/office/drawing/2014/main" id="{A522AAB5-0941-F16F-0BA9-EC2B26FAEE7F}"/>
                </a:ext>
              </a:extLst>
            </p:cNvPr>
            <p:cNvGrpSpPr/>
            <p:nvPr/>
          </p:nvGrpSpPr>
          <p:grpSpPr>
            <a:xfrm>
              <a:off x="5428651" y="4284465"/>
              <a:ext cx="3084201" cy="1771279"/>
              <a:chOff x="5487296" y="4071274"/>
              <a:chExt cx="3324042"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87296" y="4088070"/>
                <a:ext cx="3324042" cy="1740501"/>
                <a:chOff x="5487296" y="4088070"/>
                <a:chExt cx="3324042"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511062" y="4637352"/>
                  <a:ext cx="737178" cy="364881"/>
                  <a:chOff x="5573403" y="4259433"/>
                  <a:chExt cx="737178" cy="364881"/>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73403" y="4259433"/>
                    <a:ext cx="737178" cy="364881"/>
                    <a:chOff x="5573403" y="4259433"/>
                    <a:chExt cx="737178" cy="364881"/>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73403" y="4259433"/>
                      <a:ext cx="440899"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407002"/>
                  <a:chOff x="5557399" y="5400466"/>
                  <a:chExt cx="1127837" cy="407002"/>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407002"/>
                    <a:chOff x="5557399" y="5400466"/>
                    <a:chExt cx="1127837" cy="407002"/>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99886" y="4929746"/>
                  <a:ext cx="1910325" cy="364881"/>
                  <a:chOff x="5562252" y="4441271"/>
                  <a:chExt cx="1910325" cy="364881"/>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62252" y="4441271"/>
                    <a:ext cx="454720"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39" y="4923132"/>
                  <a:ext cx="765699"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627472" y="4135791"/>
              <a:ext cx="3076063" cy="1715944"/>
              <a:chOff x="5496064" y="4092848"/>
              <a:chExt cx="3315274"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96064" y="4253084"/>
                <a:ext cx="3315274" cy="1575487"/>
                <a:chOff x="5496064" y="4253084"/>
                <a:chExt cx="3315274"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11062" y="4637352"/>
                  <a:ext cx="737178" cy="364881"/>
                  <a:chOff x="5573403" y="4259433"/>
                  <a:chExt cx="737178" cy="364881"/>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73403" y="4259433"/>
                    <a:ext cx="737178" cy="364881"/>
                    <a:chOff x="5573403" y="4259433"/>
                    <a:chExt cx="737178" cy="364881"/>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73403" y="4259433"/>
                      <a:ext cx="4408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96064" y="4276509"/>
                  <a:ext cx="1119069" cy="407002"/>
                  <a:chOff x="5566167" y="5588905"/>
                  <a:chExt cx="1119069"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66167" y="5588905"/>
                    <a:ext cx="1119069" cy="407002"/>
                    <a:chOff x="5566167" y="5588905"/>
                    <a:chExt cx="1119069"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66167"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99886" y="4929746"/>
                  <a:ext cx="1910325" cy="364881"/>
                  <a:chOff x="5562252" y="4441271"/>
                  <a:chExt cx="1910325" cy="364881"/>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62252" y="4441271"/>
                    <a:ext cx="454720"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765699"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6" y="4253084"/>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631019" y="3744796"/>
              <a:ext cx="3029840"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49" name="TextBox 48">
              <a:extLst>
                <a:ext uri="{FF2B5EF4-FFF2-40B4-BE49-F238E27FC236}">
                  <a16:creationId xmlns:a16="http://schemas.microsoft.com/office/drawing/2014/main" id="{E48DC106-F5DE-AD29-8326-DBC70C37A883}"/>
                </a:ext>
              </a:extLst>
            </p:cNvPr>
            <p:cNvSpPr txBox="1"/>
            <p:nvPr/>
          </p:nvSpPr>
          <p:spPr>
            <a:xfrm>
              <a:off x="5448297" y="3916622"/>
              <a:ext cx="3037808"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grpSp>
        <p:nvGrpSpPr>
          <p:cNvPr id="994" name="Group 993">
            <a:extLst>
              <a:ext uri="{FF2B5EF4-FFF2-40B4-BE49-F238E27FC236}">
                <a16:creationId xmlns:a16="http://schemas.microsoft.com/office/drawing/2014/main" id="{AA557631-C4DD-5D9B-850C-CA4A7D9EFBA7}"/>
              </a:ext>
            </a:extLst>
          </p:cNvPr>
          <p:cNvGrpSpPr/>
          <p:nvPr/>
        </p:nvGrpSpPr>
        <p:grpSpPr>
          <a:xfrm>
            <a:off x="3040582" y="4895406"/>
            <a:ext cx="2783191" cy="786054"/>
            <a:chOff x="3040582" y="4881128"/>
            <a:chExt cx="2783191" cy="786054"/>
          </a:xfrm>
        </p:grpSpPr>
        <p:sp>
          <p:nvSpPr>
            <p:cNvPr id="50" name="TextBox 49">
              <a:extLst>
                <a:ext uri="{FF2B5EF4-FFF2-40B4-BE49-F238E27FC236}">
                  <a16:creationId xmlns:a16="http://schemas.microsoft.com/office/drawing/2014/main" id="{31214828-0606-D778-771B-E079C89A6644}"/>
                </a:ext>
              </a:extLst>
            </p:cNvPr>
            <p:cNvSpPr txBox="1"/>
            <p:nvPr/>
          </p:nvSpPr>
          <p:spPr>
            <a:xfrm>
              <a:off x="3692639" y="4959296"/>
              <a:ext cx="1753204"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inter-bit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dependency</a:t>
              </a:r>
              <a:endPar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p:cNvCxnSpPr>
            <p:nvPr/>
          </p:nvCxnSpPr>
          <p:spPr>
            <a:xfrm flipH="1" flipV="1">
              <a:off x="3040582" y="4881128"/>
              <a:ext cx="2783191" cy="10774"/>
            </a:xfrm>
            <a:prstGeom prst="line">
              <a:avLst/>
            </a:prstGeom>
            <a:solidFill>
              <a:schemeClr val="tx1"/>
            </a:solidFill>
            <a:ln w="31750" cap="flat" cmpd="sng" algn="ctr">
              <a:solidFill>
                <a:srgbClr val="C00000"/>
              </a:solidFill>
              <a:prstDash val="solid"/>
            </a:ln>
            <a:effectLst/>
          </p:spPr>
        </p:cxnSp>
      </p:grpSp>
      <p:sp>
        <p:nvSpPr>
          <p:cNvPr id="986" name="Title 1">
            <a:extLst>
              <a:ext uri="{FF2B5EF4-FFF2-40B4-BE49-F238E27FC236}">
                <a16:creationId xmlns:a16="http://schemas.microsoft.com/office/drawing/2014/main" id="{CB8A20EE-936F-FF6A-3339-390EE9BBF766}"/>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Throughput-Oriented Execution (I)</a:t>
            </a:r>
          </a:p>
        </p:txBody>
      </p:sp>
      <p:grpSp>
        <p:nvGrpSpPr>
          <p:cNvPr id="990" name="Group 989">
            <a:extLst>
              <a:ext uri="{FF2B5EF4-FFF2-40B4-BE49-F238E27FC236}">
                <a16:creationId xmlns:a16="http://schemas.microsoft.com/office/drawing/2014/main" id="{FCD8F5FE-D5B9-84C4-71A8-AE95BD91090E}"/>
              </a:ext>
            </a:extLst>
          </p:cNvPr>
          <p:cNvGrpSpPr/>
          <p:nvPr/>
        </p:nvGrpSpPr>
        <p:grpSpPr>
          <a:xfrm>
            <a:off x="369974" y="1338562"/>
            <a:ext cx="8400681" cy="2119749"/>
            <a:chOff x="371659" y="2946718"/>
            <a:chExt cx="8400681" cy="1171032"/>
          </a:xfrm>
        </p:grpSpPr>
        <p:sp>
          <p:nvSpPr>
            <p:cNvPr id="991" name="Rounded Rectangle 990">
              <a:extLst>
                <a:ext uri="{FF2B5EF4-FFF2-40B4-BE49-F238E27FC236}">
                  <a16:creationId xmlns:a16="http://schemas.microsoft.com/office/drawing/2014/main" id="{015A745E-F85E-7A67-CB0E-59F594399C36}"/>
                </a:ext>
              </a:extLst>
            </p:cNvPr>
            <p:cNvSpPr/>
            <p:nvPr/>
          </p:nvSpPr>
          <p:spPr>
            <a:xfrm>
              <a:off x="371659" y="2946719"/>
              <a:ext cx="8400681" cy="1171031"/>
            </a:xfrm>
            <a:prstGeom prst="roundRect">
              <a:avLst>
                <a:gd name="adj" fmla="val 9020"/>
              </a:avLst>
            </a:prstGeom>
            <a:solidFill>
              <a:srgbClr val="FFFFFF">
                <a:lumMod val="95000"/>
              </a:srgbClr>
            </a:solidFill>
            <a:ln w="38100" cap="flat" cmpd="sng" algn="ctr">
              <a:solidFill>
                <a:srgbClr val="E06161"/>
              </a:solidFill>
              <a:prstDash val="solid"/>
              <a:miter lim="800000"/>
            </a:ln>
            <a:effectLst/>
          </p:spPr>
          <p:txBody>
            <a:bodyPr rtlCol="0" anchor="ctr"/>
            <a:lstStyle/>
            <a:p>
              <a:pPr marL="0" marR="0" lvl="0" indent="0" algn="ctr" defTabSz="3686861"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t>PUD operations are inherently slow </a:t>
              </a:r>
              <a:b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br>
              <a: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t>→ need to operate on </a:t>
              </a:r>
              <a:r>
                <a:rPr kumimoji="0" lang="en-US" sz="2400" b="1" i="0" u="sng" strike="noStrike" kern="0" cap="none" spc="0" normalizeH="0" baseline="0" noProof="0" dirty="0">
                  <a:ln>
                    <a:noFill/>
                  </a:ln>
                  <a:solidFill>
                    <a:srgbClr val="E06161"/>
                  </a:solidFill>
                  <a:effectLst/>
                  <a:uLnTx/>
                  <a:uFillTx/>
                  <a:latin typeface="Avenir Next" panose="020B0503020202020204" pitchFamily="34" charset="0"/>
                  <a:ea typeface="+mn-ea"/>
                  <a:cs typeface="+mn-cs"/>
                </a:rPr>
                <a:t>each bit serially</a:t>
              </a:r>
              <a: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t> to </a:t>
              </a:r>
              <a:b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br>
              <a: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t>perform an operation with a data width &gt; 1 </a:t>
              </a:r>
              <a:endParaRPr kumimoji="0" lang="en-US" sz="26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endParaRPr>
            </a:p>
          </p:txBody>
        </p:sp>
        <p:sp>
          <p:nvSpPr>
            <p:cNvPr id="992" name="TextBox 991">
              <a:extLst>
                <a:ext uri="{FF2B5EF4-FFF2-40B4-BE49-F238E27FC236}">
                  <a16:creationId xmlns:a16="http://schemas.microsoft.com/office/drawing/2014/main" id="{5B57E9F2-D86F-04CD-12B5-A61FC0ABB17F}"/>
                </a:ext>
              </a:extLst>
            </p:cNvPr>
            <p:cNvSpPr txBox="1"/>
            <p:nvPr/>
          </p:nvSpPr>
          <p:spPr>
            <a:xfrm rot="16200000">
              <a:off x="47189" y="3347568"/>
              <a:ext cx="117103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Problem</a:t>
              </a:r>
            </a:p>
          </p:txBody>
        </p:sp>
      </p:grpSp>
      <p:sp>
        <p:nvSpPr>
          <p:cNvPr id="995" name="Flowchart: Connector 11">
            <a:extLst>
              <a:ext uri="{FF2B5EF4-FFF2-40B4-BE49-F238E27FC236}">
                <a16:creationId xmlns:a16="http://schemas.microsoft.com/office/drawing/2014/main" id="{8693FF81-077A-D911-CA96-643CB5D1CAF6}"/>
              </a:ext>
            </a:extLst>
          </p:cNvPr>
          <p:cNvSpPr/>
          <p:nvPr/>
        </p:nvSpPr>
        <p:spPr>
          <a:xfrm>
            <a:off x="1621249" y="596296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6" name="Flowchart: Connector 11">
            <a:extLst>
              <a:ext uri="{FF2B5EF4-FFF2-40B4-BE49-F238E27FC236}">
                <a16:creationId xmlns:a16="http://schemas.microsoft.com/office/drawing/2014/main" id="{C1C4398B-1FFA-B85A-D6E4-BB0F0A9E6E26}"/>
              </a:ext>
            </a:extLst>
          </p:cNvPr>
          <p:cNvSpPr/>
          <p:nvPr/>
        </p:nvSpPr>
        <p:spPr>
          <a:xfrm>
            <a:off x="6421635" y="612524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7" name="Down Arrow 996">
            <a:extLst>
              <a:ext uri="{FF2B5EF4-FFF2-40B4-BE49-F238E27FC236}">
                <a16:creationId xmlns:a16="http://schemas.microsoft.com/office/drawing/2014/main" id="{751B3C7F-0DE6-4257-F433-9048E62A4936}"/>
              </a:ext>
            </a:extLst>
          </p:cNvPr>
          <p:cNvSpPr/>
          <p:nvPr/>
        </p:nvSpPr>
        <p:spPr>
          <a:xfrm>
            <a:off x="4326925" y="3745673"/>
            <a:ext cx="484632" cy="654205"/>
          </a:xfrm>
          <a:prstGeom prst="downArrow">
            <a:avLst/>
          </a:prstGeom>
          <a:solidFill>
            <a:schemeClr val="bg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9747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4"/>
                                        </p:tgtEl>
                                        <p:attrNameLst>
                                          <p:attrName>style.visibility</p:attrName>
                                        </p:attrNameLst>
                                      </p:cBhvr>
                                      <p:to>
                                        <p:strVal val="visible"/>
                                      </p:to>
                                    </p:set>
                                    <p:animEffect transition="in" filter="fade">
                                      <p:cBhvr>
                                        <p:cTn id="7" dur="500"/>
                                        <p:tgtEl>
                                          <p:spTgt spid="9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a:cxnSpLocks/>
          </p:cNvCxnSpPr>
          <p:nvPr/>
        </p:nvCxnSpPr>
        <p:spPr>
          <a:xfrm flipV="1">
            <a:off x="185382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a:cxnSpLocks/>
          </p:cNvCxnSpPr>
          <p:nvPr/>
        </p:nvCxnSpPr>
        <p:spPr>
          <a:xfrm flipV="1">
            <a:off x="3407924"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a:cxnSpLocks/>
          </p:cNvCxnSpPr>
          <p:nvPr/>
        </p:nvCxnSpPr>
        <p:spPr>
          <a:xfrm flipV="1">
            <a:off x="498310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a:cxnSpLocks/>
          </p:cNvCxnSpPr>
          <p:nvPr/>
        </p:nvCxnSpPr>
        <p:spPr>
          <a:xfrm flipV="1">
            <a:off x="652488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p:grpSpPr>
            <p:cxnSp>
              <p:nvCxnSpPr>
                <p:cNvPr id="590" name="Straight Connector 589">
                  <a:extLst>
                    <a:ext uri="{FF2B5EF4-FFF2-40B4-BE49-F238E27FC236}">
                      <a16:creationId xmlns:a16="http://schemas.microsoft.com/office/drawing/2014/main" id="{836E4D4D-1D4F-BA4C-96DD-06F0B57315B6}"/>
                    </a:ext>
                  </a:extLst>
                </p:cNvPr>
                <p:cNvCxnSpPr>
                  <a:cxnSpLocks/>
                  <a:endCxn id="595"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cxnSpLocks/>
                  <a:endCxn id="597"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cxnSpLocks/>
                  <a:endCxn id="598"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cxnSpLocks/>
                  <a:endCxn id="599"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cxnSpLocks/>
                  <a:endCxn id="596"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p:grpSpPr>
            <p:cxnSp>
              <p:nvCxnSpPr>
                <p:cNvPr id="578" name="Straight Connector 577">
                  <a:extLst>
                    <a:ext uri="{FF2B5EF4-FFF2-40B4-BE49-F238E27FC236}">
                      <a16:creationId xmlns:a16="http://schemas.microsoft.com/office/drawing/2014/main" id="{C0E50F5D-7E35-9D43-8CEF-FCA0DC003F11}"/>
                    </a:ext>
                  </a:extLst>
                </p:cNvPr>
                <p:cNvCxnSpPr>
                  <a:cxnSpLocks/>
                  <a:endCxn id="58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cxnSpLocks/>
                  <a:endCxn id="585"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cxnSpLocks/>
                  <a:endCxn id="58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cxnSpLocks/>
                  <a:endCxn id="58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cxnSpLocks/>
                  <a:endCxn id="58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p:grpSpPr>
            <p:cxnSp>
              <p:nvCxnSpPr>
                <p:cNvPr id="566" name="Straight Connector 565">
                  <a:extLst>
                    <a:ext uri="{FF2B5EF4-FFF2-40B4-BE49-F238E27FC236}">
                      <a16:creationId xmlns:a16="http://schemas.microsoft.com/office/drawing/2014/main" id="{B5A7D713-2B54-EB4D-A2D5-A2BAC8D45C87}"/>
                    </a:ext>
                  </a:extLst>
                </p:cNvPr>
                <p:cNvCxnSpPr>
                  <a:cxnSpLocks/>
                  <a:endCxn id="57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cxnSpLocks/>
                  <a:endCxn id="57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cxnSpLocks/>
                  <a:endCxn id="57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cxnSpLocks/>
                  <a:endCxn id="57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cxnSpLocks/>
                  <a:endCxn id="57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316027"/>
            <a:ext cx="1414038" cy="191087"/>
            <a:chOff x="1828799" y="2017072"/>
            <a:chExt cx="1414038" cy="191087"/>
          </a:xfrm>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316027"/>
            <a:ext cx="1414038" cy="191087"/>
            <a:chOff x="3386327" y="2017072"/>
            <a:chExt cx="1414038" cy="191087"/>
          </a:xfrm>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316027"/>
            <a:ext cx="1414038" cy="191087"/>
            <a:chOff x="4952999" y="2017072"/>
            <a:chExt cx="1414038" cy="191087"/>
          </a:xfrm>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316027"/>
            <a:ext cx="1414038" cy="191087"/>
            <a:chOff x="6510527" y="2017072"/>
            <a:chExt cx="1414038" cy="191087"/>
          </a:xfrm>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cxnSpLocks/>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89" name="Group 688">
            <a:extLst>
              <a:ext uri="{FF2B5EF4-FFF2-40B4-BE49-F238E27FC236}">
                <a16:creationId xmlns:a16="http://schemas.microsoft.com/office/drawing/2014/main" id="{A0061869-E958-1D94-99E6-029610E3EA2C}"/>
              </a:ext>
            </a:extLst>
          </p:cNvPr>
          <p:cNvGrpSpPr/>
          <p:nvPr/>
        </p:nvGrpSpPr>
        <p:grpSpPr>
          <a:xfrm>
            <a:off x="2038562" y="3600668"/>
            <a:ext cx="5790027" cy="215814"/>
            <a:chOff x="2192973" y="3754375"/>
            <a:chExt cx="5790027" cy="215814"/>
          </a:xfrm>
          <a:solidFill>
            <a:srgbClr val="1A82C4"/>
          </a:solidFill>
        </p:grpSpPr>
        <p:sp>
          <p:nvSpPr>
            <p:cNvPr id="59" name="DRAM">
              <a:extLst>
                <a:ext uri="{FF2B5EF4-FFF2-40B4-BE49-F238E27FC236}">
                  <a16:creationId xmlns:a16="http://schemas.microsoft.com/office/drawing/2014/main" id="{4251D829-3EEE-0C5D-B341-A915C470C3C7}"/>
                </a:ext>
              </a:extLst>
            </p:cNvPr>
            <p:cNvSpPr/>
            <p:nvPr/>
          </p:nvSpPr>
          <p:spPr>
            <a:xfrm>
              <a:off x="21929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 name="DRAM">
              <a:extLst>
                <a:ext uri="{FF2B5EF4-FFF2-40B4-BE49-F238E27FC236}">
                  <a16:creationId xmlns:a16="http://schemas.microsoft.com/office/drawing/2014/main" id="{5A96A7BD-921A-57C8-4B9A-828324A29EE6}"/>
                </a:ext>
              </a:extLst>
            </p:cNvPr>
            <p:cNvSpPr/>
            <p:nvPr/>
          </p:nvSpPr>
          <p:spPr>
            <a:xfrm>
              <a:off x="24222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27318C82-5651-7C5B-5669-AA11E35A6DB8}"/>
                </a:ext>
              </a:extLst>
            </p:cNvPr>
            <p:cNvSpPr/>
            <p:nvPr/>
          </p:nvSpPr>
          <p:spPr>
            <a:xfrm>
              <a:off x="26515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CBC1F3DE-E14F-5DEA-7A9D-06E2989A3619}"/>
                </a:ext>
              </a:extLst>
            </p:cNvPr>
            <p:cNvSpPr/>
            <p:nvPr/>
          </p:nvSpPr>
          <p:spPr>
            <a:xfrm>
              <a:off x="28808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3A77C1C4-B0C6-52A1-EE75-F012314A9744}"/>
                </a:ext>
              </a:extLst>
            </p:cNvPr>
            <p:cNvSpPr/>
            <p:nvPr/>
          </p:nvSpPr>
          <p:spPr>
            <a:xfrm>
              <a:off x="31101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5" name="DRAM">
              <a:extLst>
                <a:ext uri="{FF2B5EF4-FFF2-40B4-BE49-F238E27FC236}">
                  <a16:creationId xmlns:a16="http://schemas.microsoft.com/office/drawing/2014/main" id="{7A3EE5AF-1A46-3B4A-C55A-A7C08808111A}"/>
                </a:ext>
              </a:extLst>
            </p:cNvPr>
            <p:cNvSpPr/>
            <p:nvPr/>
          </p:nvSpPr>
          <p:spPr>
            <a:xfrm>
              <a:off x="37505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2" name="DRAM">
              <a:extLst>
                <a:ext uri="{FF2B5EF4-FFF2-40B4-BE49-F238E27FC236}">
                  <a16:creationId xmlns:a16="http://schemas.microsoft.com/office/drawing/2014/main" id="{527857B1-6B09-50EE-B67E-B15F220E66A5}"/>
                </a:ext>
              </a:extLst>
            </p:cNvPr>
            <p:cNvSpPr/>
            <p:nvPr/>
          </p:nvSpPr>
          <p:spPr>
            <a:xfrm>
              <a:off x="39798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3" name="DRAM">
              <a:extLst>
                <a:ext uri="{FF2B5EF4-FFF2-40B4-BE49-F238E27FC236}">
                  <a16:creationId xmlns:a16="http://schemas.microsoft.com/office/drawing/2014/main" id="{9A3E1F3B-FDDF-3970-6A98-99F171B4D757}"/>
                </a:ext>
              </a:extLst>
            </p:cNvPr>
            <p:cNvSpPr/>
            <p:nvPr/>
          </p:nvSpPr>
          <p:spPr>
            <a:xfrm>
              <a:off x="42091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7" name="DRAM">
              <a:extLst>
                <a:ext uri="{FF2B5EF4-FFF2-40B4-BE49-F238E27FC236}">
                  <a16:creationId xmlns:a16="http://schemas.microsoft.com/office/drawing/2014/main" id="{F6684409-512B-69BA-F2DD-05C5E29AFE8F}"/>
                </a:ext>
              </a:extLst>
            </p:cNvPr>
            <p:cNvSpPr/>
            <p:nvPr/>
          </p:nvSpPr>
          <p:spPr>
            <a:xfrm>
              <a:off x="44384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8" name="DRAM">
              <a:extLst>
                <a:ext uri="{FF2B5EF4-FFF2-40B4-BE49-F238E27FC236}">
                  <a16:creationId xmlns:a16="http://schemas.microsoft.com/office/drawing/2014/main" id="{85F2D4AF-54C7-6980-96B4-C4B7F9B34D22}"/>
                </a:ext>
              </a:extLst>
            </p:cNvPr>
            <p:cNvSpPr/>
            <p:nvPr/>
          </p:nvSpPr>
          <p:spPr>
            <a:xfrm>
              <a:off x="46677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9" name="DRAM">
              <a:extLst>
                <a:ext uri="{FF2B5EF4-FFF2-40B4-BE49-F238E27FC236}">
                  <a16:creationId xmlns:a16="http://schemas.microsoft.com/office/drawing/2014/main" id="{5B8D4748-A1B6-F743-E6F0-88A9B7DAB700}"/>
                </a:ext>
              </a:extLst>
            </p:cNvPr>
            <p:cNvSpPr/>
            <p:nvPr/>
          </p:nvSpPr>
          <p:spPr>
            <a:xfrm>
              <a:off x="53171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0" name="DRAM">
              <a:extLst>
                <a:ext uri="{FF2B5EF4-FFF2-40B4-BE49-F238E27FC236}">
                  <a16:creationId xmlns:a16="http://schemas.microsoft.com/office/drawing/2014/main" id="{54FAF9ED-6C38-1353-D985-39A74B896F00}"/>
                </a:ext>
              </a:extLst>
            </p:cNvPr>
            <p:cNvSpPr/>
            <p:nvPr/>
          </p:nvSpPr>
          <p:spPr>
            <a:xfrm>
              <a:off x="55464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1" name="DRAM">
              <a:extLst>
                <a:ext uri="{FF2B5EF4-FFF2-40B4-BE49-F238E27FC236}">
                  <a16:creationId xmlns:a16="http://schemas.microsoft.com/office/drawing/2014/main" id="{0FA5B190-A3FA-AA1D-CC74-E6B17528DB7C}"/>
                </a:ext>
              </a:extLst>
            </p:cNvPr>
            <p:cNvSpPr/>
            <p:nvPr/>
          </p:nvSpPr>
          <p:spPr>
            <a:xfrm>
              <a:off x="57757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2" name="DRAM">
              <a:extLst>
                <a:ext uri="{FF2B5EF4-FFF2-40B4-BE49-F238E27FC236}">
                  <a16:creationId xmlns:a16="http://schemas.microsoft.com/office/drawing/2014/main" id="{6F174D2D-4BEF-AF32-9A8D-E9EFBEB2A81E}"/>
                </a:ext>
              </a:extLst>
            </p:cNvPr>
            <p:cNvSpPr/>
            <p:nvPr/>
          </p:nvSpPr>
          <p:spPr>
            <a:xfrm>
              <a:off x="60050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3" name="DRAM">
              <a:extLst>
                <a:ext uri="{FF2B5EF4-FFF2-40B4-BE49-F238E27FC236}">
                  <a16:creationId xmlns:a16="http://schemas.microsoft.com/office/drawing/2014/main" id="{3C5410BA-F274-A19E-0DAF-2F1A340848D9}"/>
                </a:ext>
              </a:extLst>
            </p:cNvPr>
            <p:cNvSpPr/>
            <p:nvPr/>
          </p:nvSpPr>
          <p:spPr>
            <a:xfrm>
              <a:off x="62343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4" name="DRAM">
              <a:extLst>
                <a:ext uri="{FF2B5EF4-FFF2-40B4-BE49-F238E27FC236}">
                  <a16:creationId xmlns:a16="http://schemas.microsoft.com/office/drawing/2014/main" id="{412D2252-D6B4-3C9C-A580-A89193E6EF67}"/>
                </a:ext>
              </a:extLst>
            </p:cNvPr>
            <p:cNvSpPr/>
            <p:nvPr/>
          </p:nvSpPr>
          <p:spPr>
            <a:xfrm>
              <a:off x="68747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5" name="DRAM">
              <a:extLst>
                <a:ext uri="{FF2B5EF4-FFF2-40B4-BE49-F238E27FC236}">
                  <a16:creationId xmlns:a16="http://schemas.microsoft.com/office/drawing/2014/main" id="{F1EBFD94-E695-19FD-01E9-CE2B04C14396}"/>
                </a:ext>
              </a:extLst>
            </p:cNvPr>
            <p:cNvSpPr/>
            <p:nvPr/>
          </p:nvSpPr>
          <p:spPr>
            <a:xfrm>
              <a:off x="71040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6" name="DRAM">
              <a:extLst>
                <a:ext uri="{FF2B5EF4-FFF2-40B4-BE49-F238E27FC236}">
                  <a16:creationId xmlns:a16="http://schemas.microsoft.com/office/drawing/2014/main" id="{141A6FCE-37E9-637E-60BF-9D1C33050530}"/>
                </a:ext>
              </a:extLst>
            </p:cNvPr>
            <p:cNvSpPr/>
            <p:nvPr/>
          </p:nvSpPr>
          <p:spPr>
            <a:xfrm>
              <a:off x="73333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DRAM">
              <a:extLst>
                <a:ext uri="{FF2B5EF4-FFF2-40B4-BE49-F238E27FC236}">
                  <a16:creationId xmlns:a16="http://schemas.microsoft.com/office/drawing/2014/main" id="{28CD63E7-9B19-4E73-9BC8-799E219CE9CA}"/>
                </a:ext>
              </a:extLst>
            </p:cNvPr>
            <p:cNvSpPr/>
            <p:nvPr/>
          </p:nvSpPr>
          <p:spPr>
            <a:xfrm>
              <a:off x="75626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DRAM">
              <a:extLst>
                <a:ext uri="{FF2B5EF4-FFF2-40B4-BE49-F238E27FC236}">
                  <a16:creationId xmlns:a16="http://schemas.microsoft.com/office/drawing/2014/main" id="{00AB2330-2858-48AD-EDD3-1402EAE711FF}"/>
                </a:ext>
              </a:extLst>
            </p:cNvPr>
            <p:cNvSpPr/>
            <p:nvPr/>
          </p:nvSpPr>
          <p:spPr>
            <a:xfrm>
              <a:off x="77919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0" y="0"/>
            <a:ext cx="9144000" cy="1121338"/>
          </a:xfrm>
        </p:spPr>
        <p:txBody>
          <a:bodyPr>
            <a:noAutofit/>
          </a:bodyPr>
          <a:lstStyle/>
          <a:p>
            <a:r>
              <a:rPr lang="en-US" sz="3600" dirty="0"/>
              <a:t>Background: </a:t>
            </a:r>
            <a:br>
              <a:rPr lang="en-US" sz="3600" dirty="0"/>
            </a:br>
            <a:r>
              <a:rPr lang="en-US" sz="2800" dirty="0"/>
              <a:t>In-DRAM Row Copy </a:t>
            </a:r>
          </a:p>
        </p:txBody>
      </p:sp>
      <p:grpSp>
        <p:nvGrpSpPr>
          <p:cNvPr id="671" name="Group 670">
            <a:extLst>
              <a:ext uri="{FF2B5EF4-FFF2-40B4-BE49-F238E27FC236}">
                <a16:creationId xmlns:a16="http://schemas.microsoft.com/office/drawing/2014/main" id="{8F00B4FB-5523-7729-1961-9EB34A74F08B}"/>
              </a:ext>
            </a:extLst>
          </p:cNvPr>
          <p:cNvGrpSpPr/>
          <p:nvPr/>
        </p:nvGrpSpPr>
        <p:grpSpPr>
          <a:xfrm>
            <a:off x="2038562" y="3319173"/>
            <a:ext cx="1108299" cy="191086"/>
            <a:chOff x="2134538" y="2017072"/>
            <a:chExt cx="1108299" cy="191086"/>
          </a:xfrm>
          <a:solidFill>
            <a:srgbClr val="1A82C4"/>
          </a:solidFill>
        </p:grpSpPr>
        <p:sp>
          <p:nvSpPr>
            <p:cNvPr id="690" name="Oval 689">
              <a:extLst>
                <a:ext uri="{FF2B5EF4-FFF2-40B4-BE49-F238E27FC236}">
                  <a16:creationId xmlns:a16="http://schemas.microsoft.com/office/drawing/2014/main" id="{819DB49D-30ED-3313-2909-8328A82B1F27}"/>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1" name="Oval 690">
              <a:extLst>
                <a:ext uri="{FF2B5EF4-FFF2-40B4-BE49-F238E27FC236}">
                  <a16:creationId xmlns:a16="http://schemas.microsoft.com/office/drawing/2014/main" id="{8AAA5C8C-6F3B-C3A9-195D-E06AE4131524}"/>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2" name="Oval 691">
              <a:extLst>
                <a:ext uri="{FF2B5EF4-FFF2-40B4-BE49-F238E27FC236}">
                  <a16:creationId xmlns:a16="http://schemas.microsoft.com/office/drawing/2014/main" id="{AC8F41A2-0B68-C443-F983-786A0BDF5173}"/>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3" name="Oval 692">
              <a:extLst>
                <a:ext uri="{FF2B5EF4-FFF2-40B4-BE49-F238E27FC236}">
                  <a16:creationId xmlns:a16="http://schemas.microsoft.com/office/drawing/2014/main" id="{171B4F0C-8D43-D4C5-250D-12847274F72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4" name="Oval 693">
              <a:extLst>
                <a:ext uri="{FF2B5EF4-FFF2-40B4-BE49-F238E27FC236}">
                  <a16:creationId xmlns:a16="http://schemas.microsoft.com/office/drawing/2014/main" id="{42760901-16A0-BD94-6CCA-D6E961974B02}"/>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95" name="Group 694">
            <a:extLst>
              <a:ext uri="{FF2B5EF4-FFF2-40B4-BE49-F238E27FC236}">
                <a16:creationId xmlns:a16="http://schemas.microsoft.com/office/drawing/2014/main" id="{647BD1CD-B1A4-AAE7-6D4A-6CF35498A7AE}"/>
              </a:ext>
            </a:extLst>
          </p:cNvPr>
          <p:cNvGrpSpPr/>
          <p:nvPr/>
        </p:nvGrpSpPr>
        <p:grpSpPr>
          <a:xfrm>
            <a:off x="3596090" y="3319173"/>
            <a:ext cx="1108299" cy="191086"/>
            <a:chOff x="3692066" y="2017072"/>
            <a:chExt cx="1108299" cy="191086"/>
          </a:xfrm>
          <a:solidFill>
            <a:srgbClr val="1A82C4"/>
          </a:solidFill>
        </p:grpSpPr>
        <p:sp>
          <p:nvSpPr>
            <p:cNvPr id="698" name="Oval 697">
              <a:extLst>
                <a:ext uri="{FF2B5EF4-FFF2-40B4-BE49-F238E27FC236}">
                  <a16:creationId xmlns:a16="http://schemas.microsoft.com/office/drawing/2014/main" id="{D4488CB1-E6F3-6B4E-4214-55C233AE924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9" name="Oval 698">
              <a:extLst>
                <a:ext uri="{FF2B5EF4-FFF2-40B4-BE49-F238E27FC236}">
                  <a16:creationId xmlns:a16="http://schemas.microsoft.com/office/drawing/2014/main" id="{868DDB4A-E995-BEF6-1A1D-1EC66E177EDA}"/>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0" name="Oval 699">
              <a:extLst>
                <a:ext uri="{FF2B5EF4-FFF2-40B4-BE49-F238E27FC236}">
                  <a16:creationId xmlns:a16="http://schemas.microsoft.com/office/drawing/2014/main" id="{B8ACE7A8-541D-898C-2BEB-22541FBC1EA6}"/>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1" name="Oval 700">
              <a:extLst>
                <a:ext uri="{FF2B5EF4-FFF2-40B4-BE49-F238E27FC236}">
                  <a16:creationId xmlns:a16="http://schemas.microsoft.com/office/drawing/2014/main" id="{142DCE3E-9388-5554-EA3B-6D4ACFA0AB77}"/>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2" name="Oval 701">
              <a:extLst>
                <a:ext uri="{FF2B5EF4-FFF2-40B4-BE49-F238E27FC236}">
                  <a16:creationId xmlns:a16="http://schemas.microsoft.com/office/drawing/2014/main" id="{D8B52FE3-80AD-9525-1EE3-FE74384CCA5A}"/>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03" name="Group 702">
            <a:extLst>
              <a:ext uri="{FF2B5EF4-FFF2-40B4-BE49-F238E27FC236}">
                <a16:creationId xmlns:a16="http://schemas.microsoft.com/office/drawing/2014/main" id="{9BECC9A1-86A9-7BBC-E032-D96082624050}"/>
              </a:ext>
            </a:extLst>
          </p:cNvPr>
          <p:cNvGrpSpPr/>
          <p:nvPr/>
        </p:nvGrpSpPr>
        <p:grpSpPr>
          <a:xfrm>
            <a:off x="5168078" y="3319173"/>
            <a:ext cx="1108299" cy="191086"/>
            <a:chOff x="5258738" y="2017072"/>
            <a:chExt cx="1108299" cy="191086"/>
          </a:xfrm>
          <a:solidFill>
            <a:srgbClr val="1A82C4"/>
          </a:solidFill>
        </p:grpSpPr>
        <p:sp>
          <p:nvSpPr>
            <p:cNvPr id="322" name="Oval 321">
              <a:extLst>
                <a:ext uri="{FF2B5EF4-FFF2-40B4-BE49-F238E27FC236}">
                  <a16:creationId xmlns:a16="http://schemas.microsoft.com/office/drawing/2014/main" id="{4401BEB3-C64A-838B-7777-842DD6326244}"/>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F94BB66C-971F-171D-5EC3-06E756BCD4D2}"/>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4" name="Oval 323">
              <a:extLst>
                <a:ext uri="{FF2B5EF4-FFF2-40B4-BE49-F238E27FC236}">
                  <a16:creationId xmlns:a16="http://schemas.microsoft.com/office/drawing/2014/main" id="{E9368865-C363-5F6B-2F92-CC52257E6171}"/>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5" name="Oval 324">
              <a:extLst>
                <a:ext uri="{FF2B5EF4-FFF2-40B4-BE49-F238E27FC236}">
                  <a16:creationId xmlns:a16="http://schemas.microsoft.com/office/drawing/2014/main" id="{77B0A371-8C0F-0BE3-95FB-2A021E1A885E}"/>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6" name="Oval 325">
              <a:extLst>
                <a:ext uri="{FF2B5EF4-FFF2-40B4-BE49-F238E27FC236}">
                  <a16:creationId xmlns:a16="http://schemas.microsoft.com/office/drawing/2014/main" id="{928D757C-6677-BF84-0326-3797AA7F854E}"/>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27" name="Group 326">
            <a:extLst>
              <a:ext uri="{FF2B5EF4-FFF2-40B4-BE49-F238E27FC236}">
                <a16:creationId xmlns:a16="http://schemas.microsoft.com/office/drawing/2014/main" id="{75486BB6-62ED-F309-A9DC-8223F91C3B74}"/>
              </a:ext>
            </a:extLst>
          </p:cNvPr>
          <p:cNvGrpSpPr/>
          <p:nvPr/>
        </p:nvGrpSpPr>
        <p:grpSpPr>
          <a:xfrm>
            <a:off x="6720290" y="3319173"/>
            <a:ext cx="1108299" cy="191086"/>
            <a:chOff x="6816266" y="2017072"/>
            <a:chExt cx="1108299" cy="191086"/>
          </a:xfrm>
          <a:solidFill>
            <a:srgbClr val="1A82C4"/>
          </a:solidFill>
        </p:grpSpPr>
        <p:sp>
          <p:nvSpPr>
            <p:cNvPr id="330" name="Oval 329">
              <a:extLst>
                <a:ext uri="{FF2B5EF4-FFF2-40B4-BE49-F238E27FC236}">
                  <a16:creationId xmlns:a16="http://schemas.microsoft.com/office/drawing/2014/main" id="{50E87F52-62B7-DE98-BFBB-ABF2BC85708F}"/>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1" name="Oval 330">
              <a:extLst>
                <a:ext uri="{FF2B5EF4-FFF2-40B4-BE49-F238E27FC236}">
                  <a16:creationId xmlns:a16="http://schemas.microsoft.com/office/drawing/2014/main" id="{EF9B0F43-069C-83AC-A5C9-6C560ED5D0CD}"/>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2" name="Oval 331">
              <a:extLst>
                <a:ext uri="{FF2B5EF4-FFF2-40B4-BE49-F238E27FC236}">
                  <a16:creationId xmlns:a16="http://schemas.microsoft.com/office/drawing/2014/main" id="{F7AD257A-D9A9-DDFB-B6B6-3B1B06CB1DD3}"/>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3" name="Oval 332">
              <a:extLst>
                <a:ext uri="{FF2B5EF4-FFF2-40B4-BE49-F238E27FC236}">
                  <a16:creationId xmlns:a16="http://schemas.microsoft.com/office/drawing/2014/main" id="{A5BD9314-75B6-B416-EC08-2D3CAE5150E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4" name="Oval 333">
              <a:extLst>
                <a:ext uri="{FF2B5EF4-FFF2-40B4-BE49-F238E27FC236}">
                  <a16:creationId xmlns:a16="http://schemas.microsoft.com/office/drawing/2014/main" id="{534E7265-B961-6F4A-B1A4-16F13D5B72DE}"/>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4" name="TextBox 3">
            <a:extLst>
              <a:ext uri="{FF2B5EF4-FFF2-40B4-BE49-F238E27FC236}">
                <a16:creationId xmlns:a16="http://schemas.microsoft.com/office/drawing/2014/main" id="{FCA082FB-3059-64E5-8356-915B6360A17F}"/>
              </a:ext>
            </a:extLst>
          </p:cNvPr>
          <p:cNvSpPr txBox="1"/>
          <p:nvPr/>
        </p:nvSpPr>
        <p:spPr>
          <a:xfrm>
            <a:off x="0" y="6062520"/>
            <a:ext cx="9144000" cy="430887"/>
          </a:xfrm>
          <a:prstGeom prst="rect">
            <a:avLst/>
          </a:prstGeom>
          <a:noFill/>
        </p:spPr>
        <p:txBody>
          <a:bodyPr wrap="square">
            <a:spAutoFit/>
          </a:bodyPr>
          <a:lstStyle/>
          <a:p>
            <a:pPr algn="ctr" fontAlgn="t"/>
            <a:r>
              <a:rPr lang="en-US" sz="1100" dirty="0">
                <a:effectLst/>
                <a:latin typeface="Avenir Next" panose="020B0503020202020204" pitchFamily="34" charset="0"/>
              </a:rPr>
              <a:t>Seshadri, Vivek, et al. "</a:t>
            </a:r>
            <a:r>
              <a:rPr lang="en-US" sz="1100" b="1" dirty="0" err="1">
                <a:solidFill>
                  <a:schemeClr val="accent4"/>
                </a:solidFill>
                <a:effectLst/>
                <a:latin typeface="Avenir Next" panose="020B0503020202020204" pitchFamily="34" charset="0"/>
              </a:rPr>
              <a:t>RowClone</a:t>
            </a:r>
            <a:r>
              <a:rPr lang="en-US" sz="1100" b="1" dirty="0">
                <a:solidFill>
                  <a:schemeClr val="accent4"/>
                </a:solidFill>
                <a:effectLst/>
                <a:latin typeface="Avenir Next" panose="020B0503020202020204" pitchFamily="34" charset="0"/>
              </a:rPr>
              <a:t>: Fast and Energy-Efficient </a:t>
            </a:r>
            <a:br>
              <a:rPr lang="en-US" sz="1100" b="1" dirty="0">
                <a:solidFill>
                  <a:schemeClr val="accent4"/>
                </a:solidFill>
                <a:effectLst/>
                <a:latin typeface="Avenir Next" panose="020B0503020202020204" pitchFamily="34" charset="0"/>
              </a:rPr>
            </a:br>
            <a:r>
              <a:rPr lang="en-US" sz="1100" b="1" dirty="0">
                <a:solidFill>
                  <a:schemeClr val="accent4"/>
                </a:solidFill>
                <a:latin typeface="Avenir Next" panose="020B0503020202020204" pitchFamily="34" charset="0"/>
              </a:rPr>
              <a:t>I</a:t>
            </a:r>
            <a:r>
              <a:rPr lang="en-US" sz="1100" b="1" dirty="0">
                <a:solidFill>
                  <a:schemeClr val="accent4"/>
                </a:solidFill>
                <a:effectLst/>
                <a:latin typeface="Avenir Next" panose="020B0503020202020204" pitchFamily="34" charset="0"/>
              </a:rPr>
              <a:t>n-DRAM Bulk Data Copy and Initialization</a:t>
            </a:r>
            <a:r>
              <a:rPr lang="en-US" sz="1100" dirty="0">
                <a:effectLst/>
                <a:latin typeface="Avenir Next" panose="020B0503020202020204" pitchFamily="34" charset="0"/>
              </a:rPr>
              <a:t>," in MICRO, 2013</a:t>
            </a:r>
            <a:endParaRPr lang="en-US" sz="1100" dirty="0">
              <a:latin typeface="Avenir Next" panose="020B0503020202020204" pitchFamily="34" charset="0"/>
            </a:endParaRPr>
          </a:p>
        </p:txBody>
      </p:sp>
      <p:sp>
        <p:nvSpPr>
          <p:cNvPr id="6" name="Rectangle 5">
            <a:extLst>
              <a:ext uri="{FF2B5EF4-FFF2-40B4-BE49-F238E27FC236}">
                <a16:creationId xmlns:a16="http://schemas.microsoft.com/office/drawing/2014/main" id="{F3193C0B-E8EE-4263-131E-0A3BEAD9D2F3}"/>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In-DRAM row copy is performed by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issuing back-to-back ACTIVATES </a:t>
            </a:r>
            <a:r>
              <a:rPr lang="en-US" sz="2200" b="1" dirty="0">
                <a:solidFill>
                  <a:schemeClr val="tx1"/>
                </a:solidFill>
                <a:latin typeface="Avenir Next" panose="020B0503020202020204" pitchFamily="34" charset="0"/>
              </a:rPr>
              <a:t>to the DRAM</a:t>
            </a:r>
          </a:p>
        </p:txBody>
      </p:sp>
      <p:grpSp>
        <p:nvGrpSpPr>
          <p:cNvPr id="7" name="Group 6">
            <a:extLst>
              <a:ext uri="{FF2B5EF4-FFF2-40B4-BE49-F238E27FC236}">
                <a16:creationId xmlns:a16="http://schemas.microsoft.com/office/drawing/2014/main" id="{86B66CA1-9F14-4A2B-5AB3-CE93E590F001}"/>
              </a:ext>
            </a:extLst>
          </p:cNvPr>
          <p:cNvGrpSpPr/>
          <p:nvPr/>
        </p:nvGrpSpPr>
        <p:grpSpPr>
          <a:xfrm>
            <a:off x="7887087" y="2997894"/>
            <a:ext cx="1081825" cy="637006"/>
            <a:chOff x="7890474" y="2997894"/>
            <a:chExt cx="1081825" cy="637006"/>
          </a:xfrm>
          <a:solidFill>
            <a:schemeClr val="bg1"/>
          </a:solidFill>
        </p:grpSpPr>
        <p:sp>
          <p:nvSpPr>
            <p:cNvPr id="8" name="TextBox 7">
              <a:extLst>
                <a:ext uri="{FF2B5EF4-FFF2-40B4-BE49-F238E27FC236}">
                  <a16:creationId xmlns:a16="http://schemas.microsoft.com/office/drawing/2014/main" id="{FB18C6F8-ABEE-0CE5-E320-0CE5EB56029B}"/>
                </a:ext>
              </a:extLst>
            </p:cNvPr>
            <p:cNvSpPr txBox="1"/>
            <p:nvPr/>
          </p:nvSpPr>
          <p:spPr>
            <a:xfrm>
              <a:off x="7890474" y="2997894"/>
              <a:ext cx="1081825" cy="369332"/>
            </a:xfrm>
            <a:prstGeom prst="rect">
              <a:avLst/>
            </a:prstGeom>
            <a:grpFill/>
          </p:spPr>
          <p:txBody>
            <a:bodyPr wrap="square">
              <a:spAutoFit/>
            </a:bodyPr>
            <a:lstStyle/>
            <a:p>
              <a:r>
                <a:rPr lang="en-US" sz="1800" b="1" i="1" dirty="0">
                  <a:solidFill>
                    <a:schemeClr val="tx1">
                      <a:lumMod val="50000"/>
                      <a:lumOff val="50000"/>
                    </a:schemeClr>
                  </a:solidFill>
                  <a:latin typeface="Avenir Next" panose="020B0503020202020204" pitchFamily="34" charset="0"/>
                </a:rPr>
                <a:t>← </a:t>
              </a:r>
              <a:r>
                <a:rPr lang="en-US" sz="1800" b="1" i="1" dirty="0" err="1">
                  <a:solidFill>
                    <a:schemeClr val="tx1">
                      <a:lumMod val="50000"/>
                      <a:lumOff val="50000"/>
                    </a:schemeClr>
                  </a:solidFill>
                  <a:latin typeface="Avenir Next" panose="020B0503020202020204" pitchFamily="34" charset="0"/>
                </a:rPr>
                <a:t>src</a:t>
              </a:r>
              <a:endParaRPr lang="en-US" i="1" dirty="0">
                <a:solidFill>
                  <a:schemeClr val="tx1">
                    <a:lumMod val="50000"/>
                    <a:lumOff val="50000"/>
                  </a:schemeClr>
                </a:solidFill>
              </a:endParaRPr>
            </a:p>
          </p:txBody>
        </p:sp>
        <p:sp>
          <p:nvSpPr>
            <p:cNvPr id="9" name="TextBox 8">
              <a:extLst>
                <a:ext uri="{FF2B5EF4-FFF2-40B4-BE49-F238E27FC236}">
                  <a16:creationId xmlns:a16="http://schemas.microsoft.com/office/drawing/2014/main" id="{6B4213C5-C7F2-30BC-DCB5-3C8AB3979815}"/>
                </a:ext>
              </a:extLst>
            </p:cNvPr>
            <p:cNvSpPr txBox="1"/>
            <p:nvPr/>
          </p:nvSpPr>
          <p:spPr>
            <a:xfrm>
              <a:off x="7890474" y="3265568"/>
              <a:ext cx="1081825" cy="369332"/>
            </a:xfrm>
            <a:prstGeom prst="rect">
              <a:avLst/>
            </a:prstGeom>
            <a:grpFill/>
          </p:spPr>
          <p:txBody>
            <a:bodyPr wrap="square">
              <a:spAutoFit/>
            </a:bodyPr>
            <a:lstStyle/>
            <a:p>
              <a:r>
                <a:rPr lang="en-US" b="1" i="1" dirty="0">
                  <a:solidFill>
                    <a:srgbClr val="C00000"/>
                  </a:solidFill>
                  <a:latin typeface="Avenir Next" panose="020B0503020202020204" pitchFamily="34" charset="0"/>
                </a:rPr>
                <a:t>← </a:t>
              </a:r>
              <a:r>
                <a:rPr lang="en-US" b="1" i="1" dirty="0" err="1">
                  <a:solidFill>
                    <a:srgbClr val="C00000"/>
                  </a:solidFill>
                  <a:latin typeface="Avenir Next" panose="020B0503020202020204" pitchFamily="34" charset="0"/>
                </a:rPr>
                <a:t>dst</a:t>
              </a:r>
              <a:endParaRPr lang="en-US" i="1" dirty="0">
                <a:solidFill>
                  <a:srgbClr val="C00000"/>
                </a:solidFill>
              </a:endParaRPr>
            </a:p>
          </p:txBody>
        </p:sp>
      </p:grpSp>
    </p:spTree>
    <p:extLst>
      <p:ext uri="{BB962C8B-B14F-4D97-AF65-F5344CB8AC3E}">
        <p14:creationId xmlns:p14="http://schemas.microsoft.com/office/powerpoint/2010/main" val="1067539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89"/>
                                        </p:tgtEl>
                                        <p:attrNameLst>
                                          <p:attrName>style.visibility</p:attrName>
                                        </p:attrNameLst>
                                      </p:cBhvr>
                                      <p:to>
                                        <p:strVal val="visible"/>
                                      </p:to>
                                    </p:set>
                                  </p:childTnLst>
                                </p:cTn>
                              </p:par>
                              <p:par>
                                <p:cTn id="7" presetID="10" presetClass="entr" presetSubtype="0" fill="hold" grpId="0" nodeType="withEffect">
                                  <p:stCondLst>
                                    <p:cond delay="0"/>
                                  </p:stCondLst>
                                  <p:childTnLst>
                                    <p:set>
                                      <p:cBhvr>
                                        <p:cTn id="8" dur="1" fill="hold">
                                          <p:stCondLst>
                                            <p:cond delay="0"/>
                                          </p:stCondLst>
                                        </p:cTn>
                                        <p:tgtEl>
                                          <p:spTgt spid="546"/>
                                        </p:tgtEl>
                                        <p:attrNameLst>
                                          <p:attrName>style.visibility</p:attrName>
                                        </p:attrNameLst>
                                      </p:cBhvr>
                                      <p:to>
                                        <p:strVal val="visible"/>
                                      </p:to>
                                    </p:set>
                                    <p:animEffect transition="in" filter="fade">
                                      <p:cBhvr>
                                        <p:cTn id="9" dur="500"/>
                                        <p:tgtEl>
                                          <p:spTgt spid="546"/>
                                        </p:tgtEl>
                                      </p:cBhvr>
                                    </p:animEffect>
                                  </p:childTnLst>
                                </p:cTn>
                              </p:par>
                              <p:par>
                                <p:cTn id="10" presetID="22" presetClass="entr" presetSubtype="8" fill="hold" nodeType="withEffect">
                                  <p:stCondLst>
                                    <p:cond delay="0"/>
                                  </p:stCondLst>
                                  <p:childTnLst>
                                    <p:set>
                                      <p:cBhvr>
                                        <p:cTn id="11" dur="1" fill="hold">
                                          <p:stCondLst>
                                            <p:cond delay="0"/>
                                          </p:stCondLst>
                                        </p:cTn>
                                        <p:tgtEl>
                                          <p:spTgt spid="553"/>
                                        </p:tgtEl>
                                        <p:attrNameLst>
                                          <p:attrName>style.visibility</p:attrName>
                                        </p:attrNameLst>
                                      </p:cBhvr>
                                      <p:to>
                                        <p:strVal val="visible"/>
                                      </p:to>
                                    </p:set>
                                    <p:animEffect transition="in" filter="wipe(left)">
                                      <p:cBhvr>
                                        <p:cTn id="12" dur="500"/>
                                        <p:tgtEl>
                                          <p:spTgt spid="553"/>
                                        </p:tgtEl>
                                      </p:cBhvr>
                                    </p:animEffect>
                                  </p:childTnLst>
                                </p:cTn>
                              </p:par>
                              <p:par>
                                <p:cTn id="13" presetID="22" presetClass="entr" presetSubtype="1" fill="hold" nodeType="withEffect">
                                  <p:stCondLst>
                                    <p:cond delay="0"/>
                                  </p:stCondLst>
                                  <p:childTnLst>
                                    <p:set>
                                      <p:cBhvr>
                                        <p:cTn id="14" dur="1" fill="hold">
                                          <p:stCondLst>
                                            <p:cond delay="0"/>
                                          </p:stCondLst>
                                        </p:cTn>
                                        <p:tgtEl>
                                          <p:spTgt spid="554"/>
                                        </p:tgtEl>
                                        <p:attrNameLst>
                                          <p:attrName>style.visibility</p:attrName>
                                        </p:attrNameLst>
                                      </p:cBhvr>
                                      <p:to>
                                        <p:strVal val="visible"/>
                                      </p:to>
                                    </p:set>
                                    <p:animEffect transition="in" filter="wipe(up)">
                                      <p:cBhvr>
                                        <p:cTn id="15" dur="500"/>
                                        <p:tgtEl>
                                          <p:spTgt spid="554"/>
                                        </p:tgtEl>
                                      </p:cBhvr>
                                    </p:animEffect>
                                  </p:childTnLst>
                                </p:cTn>
                              </p:par>
                              <p:par>
                                <p:cTn id="16" presetID="22" presetClass="entr" presetSubtype="8" fill="hold" nodeType="withEffect">
                                  <p:stCondLst>
                                    <p:cond delay="0"/>
                                  </p:stCondLst>
                                  <p:childTnLst>
                                    <p:set>
                                      <p:cBhvr>
                                        <p:cTn id="17" dur="1" fill="hold">
                                          <p:stCondLst>
                                            <p:cond delay="0"/>
                                          </p:stCondLst>
                                        </p:cTn>
                                        <p:tgtEl>
                                          <p:spTgt spid="612"/>
                                        </p:tgtEl>
                                        <p:attrNameLst>
                                          <p:attrName>style.visibility</p:attrName>
                                        </p:attrNameLst>
                                      </p:cBhvr>
                                      <p:to>
                                        <p:strVal val="visible"/>
                                      </p:to>
                                    </p:set>
                                    <p:animEffect transition="in" filter="wipe(left)">
                                      <p:cBhvr>
                                        <p:cTn id="18" dur="500"/>
                                        <p:tgtEl>
                                          <p:spTgt spid="612"/>
                                        </p:tgtEl>
                                      </p:cBhvr>
                                    </p:animEffect>
                                  </p:childTnLst>
                                </p:cTn>
                              </p:par>
                              <p:par>
                                <p:cTn id="19" presetID="22" presetClass="entr" presetSubtype="1" fill="hold" nodeType="withEffect">
                                  <p:stCondLst>
                                    <p:cond delay="0"/>
                                  </p:stCondLst>
                                  <p:childTnLst>
                                    <p:set>
                                      <p:cBhvr>
                                        <p:cTn id="20" dur="1" fill="hold">
                                          <p:stCondLst>
                                            <p:cond delay="0"/>
                                          </p:stCondLst>
                                        </p:cTn>
                                        <p:tgtEl>
                                          <p:spTgt spid="555"/>
                                        </p:tgtEl>
                                        <p:attrNameLst>
                                          <p:attrName>style.visibility</p:attrName>
                                        </p:attrNameLst>
                                      </p:cBhvr>
                                      <p:to>
                                        <p:strVal val="visible"/>
                                      </p:to>
                                    </p:set>
                                    <p:animEffect transition="in" filter="wipe(up)">
                                      <p:cBhvr>
                                        <p:cTn id="21" dur="500"/>
                                        <p:tgtEl>
                                          <p:spTgt spid="555"/>
                                        </p:tgtEl>
                                      </p:cBhvr>
                                    </p:animEffect>
                                  </p:childTnLst>
                                </p:cTn>
                              </p:par>
                              <p:par>
                                <p:cTn id="22" presetID="22" presetClass="entr" presetSubtype="8" fill="hold" nodeType="withEffect">
                                  <p:stCondLst>
                                    <p:cond delay="0"/>
                                  </p:stCondLst>
                                  <p:childTnLst>
                                    <p:set>
                                      <p:cBhvr>
                                        <p:cTn id="23" dur="1" fill="hold">
                                          <p:stCondLst>
                                            <p:cond delay="0"/>
                                          </p:stCondLst>
                                        </p:cTn>
                                        <p:tgtEl>
                                          <p:spTgt spid="620"/>
                                        </p:tgtEl>
                                        <p:attrNameLst>
                                          <p:attrName>style.visibility</p:attrName>
                                        </p:attrNameLst>
                                      </p:cBhvr>
                                      <p:to>
                                        <p:strVal val="visible"/>
                                      </p:to>
                                    </p:set>
                                    <p:animEffect transition="in" filter="wipe(left)">
                                      <p:cBhvr>
                                        <p:cTn id="24" dur="500"/>
                                        <p:tgtEl>
                                          <p:spTgt spid="620"/>
                                        </p:tgtEl>
                                      </p:cBhvr>
                                    </p:animEffect>
                                  </p:childTnLst>
                                </p:cTn>
                              </p:par>
                              <p:par>
                                <p:cTn id="25" presetID="22" presetClass="entr" presetSubtype="1" fill="hold" nodeType="withEffect">
                                  <p:stCondLst>
                                    <p:cond delay="0"/>
                                  </p:stCondLst>
                                  <p:childTnLst>
                                    <p:set>
                                      <p:cBhvr>
                                        <p:cTn id="26" dur="1" fill="hold">
                                          <p:stCondLst>
                                            <p:cond delay="0"/>
                                          </p:stCondLst>
                                        </p:cTn>
                                        <p:tgtEl>
                                          <p:spTgt spid="556"/>
                                        </p:tgtEl>
                                        <p:attrNameLst>
                                          <p:attrName>style.visibility</p:attrName>
                                        </p:attrNameLst>
                                      </p:cBhvr>
                                      <p:to>
                                        <p:strVal val="visible"/>
                                      </p:to>
                                    </p:set>
                                    <p:animEffect transition="in" filter="wipe(up)">
                                      <p:cBhvr>
                                        <p:cTn id="27" dur="500"/>
                                        <p:tgtEl>
                                          <p:spTgt spid="556"/>
                                        </p:tgtEl>
                                      </p:cBhvr>
                                    </p:animEffect>
                                  </p:childTnLst>
                                </p:cTn>
                              </p:par>
                              <p:par>
                                <p:cTn id="28" presetID="22" presetClass="entr" presetSubtype="8" fill="hold" nodeType="withEffect">
                                  <p:stCondLst>
                                    <p:cond delay="0"/>
                                  </p:stCondLst>
                                  <p:childTnLst>
                                    <p:set>
                                      <p:cBhvr>
                                        <p:cTn id="29" dur="1" fill="hold">
                                          <p:stCondLst>
                                            <p:cond delay="0"/>
                                          </p:stCondLst>
                                        </p:cTn>
                                        <p:tgtEl>
                                          <p:spTgt spid="628"/>
                                        </p:tgtEl>
                                        <p:attrNameLst>
                                          <p:attrName>style.visibility</p:attrName>
                                        </p:attrNameLst>
                                      </p:cBhvr>
                                      <p:to>
                                        <p:strVal val="visible"/>
                                      </p:to>
                                    </p:set>
                                    <p:animEffect transition="in" filter="wipe(left)">
                                      <p:cBhvr>
                                        <p:cTn id="30" dur="500"/>
                                        <p:tgtEl>
                                          <p:spTgt spid="628"/>
                                        </p:tgtEl>
                                      </p:cBhvr>
                                    </p:animEffect>
                                  </p:childTnLst>
                                </p:cTn>
                              </p:par>
                              <p:par>
                                <p:cTn id="31" presetID="22" presetClass="entr" presetSubtype="1" fill="hold" nodeType="withEffect">
                                  <p:stCondLst>
                                    <p:cond delay="0"/>
                                  </p:stCondLst>
                                  <p:childTnLst>
                                    <p:set>
                                      <p:cBhvr>
                                        <p:cTn id="32" dur="1" fill="hold">
                                          <p:stCondLst>
                                            <p:cond delay="0"/>
                                          </p:stCondLst>
                                        </p:cTn>
                                        <p:tgtEl>
                                          <p:spTgt spid="557"/>
                                        </p:tgtEl>
                                        <p:attrNameLst>
                                          <p:attrName>style.visibility</p:attrName>
                                        </p:attrNameLst>
                                      </p:cBhvr>
                                      <p:to>
                                        <p:strVal val="visible"/>
                                      </p:to>
                                    </p:set>
                                    <p:animEffect transition="in" filter="wipe(up)">
                                      <p:cBhvr>
                                        <p:cTn id="33" dur="500"/>
                                        <p:tgtEl>
                                          <p:spTgt spid="557"/>
                                        </p:tgtEl>
                                      </p:cBhvr>
                                    </p:animEffect>
                                  </p:childTnLst>
                                </p:cTn>
                              </p:par>
                              <p:par>
                                <p:cTn id="34" presetID="22" presetClass="entr" presetSubtype="8" fill="hold" nodeType="withEffect">
                                  <p:stCondLst>
                                    <p:cond delay="0"/>
                                  </p:stCondLst>
                                  <p:childTnLst>
                                    <p:set>
                                      <p:cBhvr>
                                        <p:cTn id="35" dur="1" fill="hold">
                                          <p:stCondLst>
                                            <p:cond delay="0"/>
                                          </p:stCondLst>
                                        </p:cTn>
                                        <p:tgtEl>
                                          <p:spTgt spid="636"/>
                                        </p:tgtEl>
                                        <p:attrNameLst>
                                          <p:attrName>style.visibility</p:attrName>
                                        </p:attrNameLst>
                                      </p:cBhvr>
                                      <p:to>
                                        <p:strVal val="visible"/>
                                      </p:to>
                                    </p:set>
                                    <p:animEffect transition="in" filter="wipe(left)">
                                      <p:cBhvr>
                                        <p:cTn id="36" dur="500"/>
                                        <p:tgtEl>
                                          <p:spTgt spid="636"/>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559"/>
                                        </p:tgtEl>
                                        <p:attrNameLst>
                                          <p:attrName>style.visibility</p:attrName>
                                        </p:attrNameLst>
                                      </p:cBhvr>
                                      <p:to>
                                        <p:strVal val="visible"/>
                                      </p:to>
                                    </p:set>
                                    <p:animEffect transition="in" filter="wipe(up)">
                                      <p:cBhvr>
                                        <p:cTn id="41" dur="500"/>
                                        <p:tgtEl>
                                          <p:spTgt spid="559"/>
                                        </p:tgtEl>
                                      </p:cBhvr>
                                    </p:animEffect>
                                  </p:childTnLst>
                                </p:cTn>
                              </p:par>
                              <p:par>
                                <p:cTn id="42" presetID="22" presetClass="entr" presetSubtype="4" fill="hold" nodeType="withEffect">
                                  <p:stCondLst>
                                    <p:cond delay="0"/>
                                  </p:stCondLst>
                                  <p:childTnLst>
                                    <p:set>
                                      <p:cBhvr>
                                        <p:cTn id="43" dur="1" fill="hold">
                                          <p:stCondLst>
                                            <p:cond delay="0"/>
                                          </p:stCondLst>
                                        </p:cTn>
                                        <p:tgtEl>
                                          <p:spTgt spid="671"/>
                                        </p:tgtEl>
                                        <p:attrNameLst>
                                          <p:attrName>style.visibility</p:attrName>
                                        </p:attrNameLst>
                                      </p:cBhvr>
                                      <p:to>
                                        <p:strVal val="visible"/>
                                      </p:to>
                                    </p:set>
                                    <p:animEffect transition="in" filter="wipe(down)">
                                      <p:cBhvr>
                                        <p:cTn id="44" dur="500"/>
                                        <p:tgtEl>
                                          <p:spTgt spid="671"/>
                                        </p:tgtEl>
                                      </p:cBhvr>
                                    </p:animEffect>
                                  </p:childTnLst>
                                </p:cTn>
                              </p:par>
                              <p:par>
                                <p:cTn id="45" presetID="22" presetClass="entr" presetSubtype="4" fill="hold" nodeType="withEffect">
                                  <p:stCondLst>
                                    <p:cond delay="0"/>
                                  </p:stCondLst>
                                  <p:childTnLst>
                                    <p:set>
                                      <p:cBhvr>
                                        <p:cTn id="46" dur="1" fill="hold">
                                          <p:stCondLst>
                                            <p:cond delay="0"/>
                                          </p:stCondLst>
                                        </p:cTn>
                                        <p:tgtEl>
                                          <p:spTgt spid="695"/>
                                        </p:tgtEl>
                                        <p:attrNameLst>
                                          <p:attrName>style.visibility</p:attrName>
                                        </p:attrNameLst>
                                      </p:cBhvr>
                                      <p:to>
                                        <p:strVal val="visible"/>
                                      </p:to>
                                    </p:set>
                                    <p:animEffect transition="in" filter="wipe(down)">
                                      <p:cBhvr>
                                        <p:cTn id="47" dur="500"/>
                                        <p:tgtEl>
                                          <p:spTgt spid="695"/>
                                        </p:tgtEl>
                                      </p:cBhvr>
                                    </p:animEffect>
                                  </p:childTnLst>
                                </p:cTn>
                              </p:par>
                              <p:par>
                                <p:cTn id="48" presetID="22" presetClass="entr" presetSubtype="4" fill="hold" nodeType="withEffect">
                                  <p:stCondLst>
                                    <p:cond delay="0"/>
                                  </p:stCondLst>
                                  <p:childTnLst>
                                    <p:set>
                                      <p:cBhvr>
                                        <p:cTn id="49" dur="1" fill="hold">
                                          <p:stCondLst>
                                            <p:cond delay="0"/>
                                          </p:stCondLst>
                                        </p:cTn>
                                        <p:tgtEl>
                                          <p:spTgt spid="703"/>
                                        </p:tgtEl>
                                        <p:attrNameLst>
                                          <p:attrName>style.visibility</p:attrName>
                                        </p:attrNameLst>
                                      </p:cBhvr>
                                      <p:to>
                                        <p:strVal val="visible"/>
                                      </p:to>
                                    </p:set>
                                    <p:animEffect transition="in" filter="wipe(down)">
                                      <p:cBhvr>
                                        <p:cTn id="50" dur="500"/>
                                        <p:tgtEl>
                                          <p:spTgt spid="703"/>
                                        </p:tgtEl>
                                      </p:cBhvr>
                                    </p:animEffect>
                                  </p:childTnLst>
                                </p:cTn>
                              </p:par>
                              <p:par>
                                <p:cTn id="51" presetID="22" presetClass="entr" presetSubtype="4" fill="hold" nodeType="withEffect">
                                  <p:stCondLst>
                                    <p:cond delay="0"/>
                                  </p:stCondLst>
                                  <p:childTnLst>
                                    <p:set>
                                      <p:cBhvr>
                                        <p:cTn id="52" dur="1" fill="hold">
                                          <p:stCondLst>
                                            <p:cond delay="0"/>
                                          </p:stCondLst>
                                        </p:cTn>
                                        <p:tgtEl>
                                          <p:spTgt spid="327"/>
                                        </p:tgtEl>
                                        <p:attrNameLst>
                                          <p:attrName>style.visibility</p:attrName>
                                        </p:attrNameLst>
                                      </p:cBhvr>
                                      <p:to>
                                        <p:strVal val="visible"/>
                                      </p:to>
                                    </p:set>
                                    <p:animEffect transition="in" filter="wipe(down)">
                                      <p:cBhvr>
                                        <p:cTn id="53" dur="500"/>
                                        <p:tgtEl>
                                          <p:spTgt spid="3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8" name="Group 887">
            <a:extLst>
              <a:ext uri="{FF2B5EF4-FFF2-40B4-BE49-F238E27FC236}">
                <a16:creationId xmlns:a16="http://schemas.microsoft.com/office/drawing/2014/main" id="{02D29AEC-8FDA-0C06-1290-CE6C9F60A9C6}"/>
              </a:ext>
            </a:extLst>
          </p:cNvPr>
          <p:cNvGrpSpPr/>
          <p:nvPr/>
        </p:nvGrpSpPr>
        <p:grpSpPr>
          <a:xfrm>
            <a:off x="1625818" y="4631202"/>
            <a:ext cx="5892180" cy="1776990"/>
            <a:chOff x="461349" y="1000192"/>
            <a:chExt cx="7928771" cy="2391192"/>
          </a:xfrm>
        </p:grpSpPr>
        <p:sp>
          <p:nvSpPr>
            <p:cNvPr id="934" name="Flowchart: Connector 11">
              <a:extLst>
                <a:ext uri="{FF2B5EF4-FFF2-40B4-BE49-F238E27FC236}">
                  <a16:creationId xmlns:a16="http://schemas.microsoft.com/office/drawing/2014/main" id="{30E2535A-4A5D-C98F-4F28-4BEA51B6A267}"/>
                </a:ext>
              </a:extLst>
            </p:cNvPr>
            <p:cNvSpPr/>
            <p:nvPr/>
          </p:nvSpPr>
          <p:spPr>
            <a:xfrm>
              <a:off x="7379275" y="2945665"/>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5270912" y="1620105"/>
              <a:ext cx="3119208" cy="1771279"/>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461349" y="1471431"/>
              <a:ext cx="3119453" cy="1715944"/>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484898" y="1000192"/>
              <a:ext cx="3029840" cy="49698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49" name="TextBox 48">
              <a:extLst>
                <a:ext uri="{FF2B5EF4-FFF2-40B4-BE49-F238E27FC236}">
                  <a16:creationId xmlns:a16="http://schemas.microsoft.com/office/drawing/2014/main" id="{E48DC106-F5DE-AD29-8326-DBC70C37A883}"/>
                </a:ext>
              </a:extLst>
            </p:cNvPr>
            <p:cNvSpPr txBox="1"/>
            <p:nvPr/>
          </p:nvSpPr>
          <p:spPr>
            <a:xfrm>
              <a:off x="5302178" y="1185390"/>
              <a:ext cx="3037808" cy="49698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a:stCxn id="35" idx="2"/>
            </p:cNvCxnSpPr>
            <p:nvPr/>
          </p:nvCxnSpPr>
          <p:spPr>
            <a:xfrm flipH="1" flipV="1">
              <a:off x="2894462" y="1940071"/>
              <a:ext cx="2783191" cy="10774"/>
            </a:xfrm>
            <a:prstGeom prst="line">
              <a:avLst/>
            </a:prstGeom>
            <a:solidFill>
              <a:schemeClr val="tx1"/>
            </a:solidFill>
            <a:ln w="31750" cap="flat" cmpd="sng" algn="ctr">
              <a:solidFill>
                <a:schemeClr val="tx1"/>
              </a:solidFill>
              <a:prstDash val="solid"/>
            </a:ln>
            <a:effectLst/>
          </p:spPr>
        </p:cxnSp>
      </p:grp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Throughput-Oriented Execution (II)</a:t>
            </a:r>
          </a:p>
        </p:txBody>
      </p:sp>
      <p:grpSp>
        <p:nvGrpSpPr>
          <p:cNvPr id="5" name="Group 4">
            <a:extLst>
              <a:ext uri="{FF2B5EF4-FFF2-40B4-BE49-F238E27FC236}">
                <a16:creationId xmlns:a16="http://schemas.microsoft.com/office/drawing/2014/main" id="{87F6A52B-EACA-20AD-A1FF-B914A66520E7}"/>
              </a:ext>
            </a:extLst>
          </p:cNvPr>
          <p:cNvGrpSpPr/>
          <p:nvPr/>
        </p:nvGrpSpPr>
        <p:grpSpPr>
          <a:xfrm>
            <a:off x="259810" y="1199480"/>
            <a:ext cx="4353142" cy="3432157"/>
            <a:chOff x="259810" y="1199480"/>
            <a:chExt cx="4353142" cy="3432157"/>
          </a:xfrm>
        </p:grpSpPr>
        <p:sp>
          <p:nvSpPr>
            <p:cNvPr id="652" name="TextBox 651">
              <a:extLst>
                <a:ext uri="{FF2B5EF4-FFF2-40B4-BE49-F238E27FC236}">
                  <a16:creationId xmlns:a16="http://schemas.microsoft.com/office/drawing/2014/main" id="{C9E6CA45-A23E-7B13-AEC7-09CEE7A6C154}"/>
                </a:ext>
              </a:extLst>
            </p:cNvPr>
            <p:cNvSpPr txBox="1"/>
            <p:nvPr/>
          </p:nvSpPr>
          <p:spPr>
            <a:xfrm>
              <a:off x="2288493"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8EFA130A-9091-1B1E-60EF-15470DCE8342}"/>
                </a:ext>
              </a:extLst>
            </p:cNvPr>
            <p:cNvSpPr txBox="1"/>
            <p:nvPr/>
          </p:nvSpPr>
          <p:spPr>
            <a:xfrm>
              <a:off x="2288493"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288493"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251349" y="4260399"/>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337580" y="1505360"/>
              <a:ext cx="926526" cy="2755042"/>
              <a:chOff x="-12495416" y="6946821"/>
              <a:chExt cx="1847367" cy="1045833"/>
            </a:xfrm>
          </p:grpSpPr>
          <p:cxnSp>
            <p:nvCxnSpPr>
              <p:cNvPr id="695" name="Straight Connector 694">
                <a:extLst>
                  <a:ext uri="{FF2B5EF4-FFF2-40B4-BE49-F238E27FC236}">
                    <a16:creationId xmlns:a16="http://schemas.microsoft.com/office/drawing/2014/main" id="{F29525BF-DB15-3ABE-658D-103A62EBAA1D}"/>
                  </a:ext>
                </a:extLst>
              </p:cNvPr>
              <p:cNvCxnSpPr>
                <a:cxnSpLocks/>
                <a:stCxn id="661" idx="0"/>
                <a:endCxn id="709"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stCxn id="663" idx="0"/>
                <a:endCxn id="716"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stCxn id="664" idx="0"/>
                <a:endCxn id="717"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stCxn id="665" idx="0"/>
                <a:endCxn id="718"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stCxn id="662" idx="0"/>
                <a:endCxn id="715"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778" name="Group 777">
              <a:extLst>
                <a:ext uri="{FF2B5EF4-FFF2-40B4-BE49-F238E27FC236}">
                  <a16:creationId xmlns:a16="http://schemas.microsoft.com/office/drawing/2014/main" id="{29D393D2-33C2-E546-3A37-4795CC236CB7}"/>
                </a:ext>
              </a:extLst>
            </p:cNvPr>
            <p:cNvGrpSpPr/>
            <p:nvPr/>
          </p:nvGrpSpPr>
          <p:grpSpPr>
            <a:xfrm>
              <a:off x="936298" y="3210565"/>
              <a:ext cx="1414039" cy="191087"/>
              <a:chOff x="950940" y="4802247"/>
              <a:chExt cx="1414039" cy="191087"/>
            </a:xfrm>
          </p:grpSpPr>
          <p:sp>
            <p:nvSpPr>
              <p:cNvPr id="700" name="DRAM">
                <a:extLst>
                  <a:ext uri="{FF2B5EF4-FFF2-40B4-BE49-F238E27FC236}">
                    <a16:creationId xmlns:a16="http://schemas.microsoft.com/office/drawing/2014/main" id="{BF9DC595-C58A-7401-90C3-0144CE0441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8" name="Straight Connector 687">
                <a:extLst>
                  <a:ext uri="{FF2B5EF4-FFF2-40B4-BE49-F238E27FC236}">
                    <a16:creationId xmlns:a16="http://schemas.microsoft.com/office/drawing/2014/main" id="{8951B855-D11E-14A8-D30B-16D361E5CE29}"/>
                  </a:ext>
                </a:extLst>
              </p:cNvPr>
              <p:cNvCxnSpPr>
                <a:cxnSpLocks/>
                <a:stCxn id="665" idx="6"/>
                <a:endCxn id="70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1" name="Oval 660">
                <a:extLst>
                  <a:ext uri="{FF2B5EF4-FFF2-40B4-BE49-F238E27FC236}">
                    <a16:creationId xmlns:a16="http://schemas.microsoft.com/office/drawing/2014/main" id="{86D7521A-E23D-00CB-814A-B0A692F3BAB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C0CFBDBB-9C04-B2EF-8F8A-AA08635297E9}"/>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ED2FB44A-389C-D26C-746D-D4E1B353AD59}"/>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633A060E-28C0-592D-F760-8A5B2AD490BD}"/>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EF7B9984-3B75-FE85-6BF8-FA1596238649}"/>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3" name="Group 982">
              <a:extLst>
                <a:ext uri="{FF2B5EF4-FFF2-40B4-BE49-F238E27FC236}">
                  <a16:creationId xmlns:a16="http://schemas.microsoft.com/office/drawing/2014/main" id="{400CFFA0-86D4-123D-1DE4-D5A489C6DD01}"/>
                </a:ext>
              </a:extLst>
            </p:cNvPr>
            <p:cNvGrpSpPr/>
            <p:nvPr/>
          </p:nvGrpSpPr>
          <p:grpSpPr>
            <a:xfrm>
              <a:off x="936298" y="3455900"/>
              <a:ext cx="1414039" cy="191087"/>
              <a:chOff x="950940" y="5031550"/>
              <a:chExt cx="1414039" cy="191087"/>
            </a:xfrm>
          </p:grpSpPr>
          <p:sp>
            <p:nvSpPr>
              <p:cNvPr id="701" name="DRAM">
                <a:extLst>
                  <a:ext uri="{FF2B5EF4-FFF2-40B4-BE49-F238E27FC236}">
                    <a16:creationId xmlns:a16="http://schemas.microsoft.com/office/drawing/2014/main" id="{FA911369-21D2-4C4A-6423-460A7FE097C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9" name="Straight Connector 688">
                <a:extLst>
                  <a:ext uri="{FF2B5EF4-FFF2-40B4-BE49-F238E27FC236}">
                    <a16:creationId xmlns:a16="http://schemas.microsoft.com/office/drawing/2014/main" id="{A4E6847E-1AA3-2AA2-72E7-65F4AC50D662}"/>
                  </a:ext>
                </a:extLst>
              </p:cNvPr>
              <p:cNvCxnSpPr>
                <a:cxnSpLocks/>
                <a:stCxn id="670" idx="6"/>
                <a:endCxn id="701"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6" name="Oval 665">
                <a:extLst>
                  <a:ext uri="{FF2B5EF4-FFF2-40B4-BE49-F238E27FC236}">
                    <a16:creationId xmlns:a16="http://schemas.microsoft.com/office/drawing/2014/main" id="{DCC34EA7-EDB6-30D2-501A-636CEB6E6B3C}"/>
                  </a:ext>
                </a:extLst>
              </p:cNvPr>
              <p:cNvSpPr/>
              <p:nvPr/>
            </p:nvSpPr>
            <p:spPr>
              <a:xfrm>
                <a:off x="1256679"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1A2259AB-3544-058E-55A4-A2530AE44268}"/>
                  </a:ext>
                </a:extLst>
              </p:cNvPr>
              <p:cNvSpPr/>
              <p:nvPr/>
            </p:nvSpPr>
            <p:spPr>
              <a:xfrm>
                <a:off x="1485982"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CDA74265-C8FC-EF56-9BC7-54E660D9ADD4}"/>
                  </a:ext>
                </a:extLst>
              </p:cNvPr>
              <p:cNvSpPr/>
              <p:nvPr/>
            </p:nvSpPr>
            <p:spPr>
              <a:xfrm>
                <a:off x="1715286"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51CBC358-D3A1-94B6-B88C-6C055E512968}"/>
                  </a:ext>
                </a:extLst>
              </p:cNvPr>
              <p:cNvSpPr/>
              <p:nvPr/>
            </p:nvSpPr>
            <p:spPr>
              <a:xfrm>
                <a:off x="1944589"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0" name="Oval 669">
                <a:extLst>
                  <a:ext uri="{FF2B5EF4-FFF2-40B4-BE49-F238E27FC236}">
                    <a16:creationId xmlns:a16="http://schemas.microsoft.com/office/drawing/2014/main" id="{4E318E2A-0951-14F0-08A0-062325B12E53}"/>
                  </a:ext>
                </a:extLst>
              </p:cNvPr>
              <p:cNvSpPr/>
              <p:nvPr/>
            </p:nvSpPr>
            <p:spPr>
              <a:xfrm>
                <a:off x="2173893"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2" name="Group 981">
              <a:extLst>
                <a:ext uri="{FF2B5EF4-FFF2-40B4-BE49-F238E27FC236}">
                  <a16:creationId xmlns:a16="http://schemas.microsoft.com/office/drawing/2014/main" id="{87574CC2-8214-DB5E-94DB-378C7832D201}"/>
                </a:ext>
              </a:extLst>
            </p:cNvPr>
            <p:cNvGrpSpPr/>
            <p:nvPr/>
          </p:nvGrpSpPr>
          <p:grpSpPr>
            <a:xfrm>
              <a:off x="936298" y="3701235"/>
              <a:ext cx="1414039" cy="191087"/>
              <a:chOff x="950940" y="5260854"/>
              <a:chExt cx="1414039" cy="191087"/>
            </a:xfrm>
          </p:grpSpPr>
          <p:sp>
            <p:nvSpPr>
              <p:cNvPr id="702" name="DRAM">
                <a:extLst>
                  <a:ext uri="{FF2B5EF4-FFF2-40B4-BE49-F238E27FC236}">
                    <a16:creationId xmlns:a16="http://schemas.microsoft.com/office/drawing/2014/main" id="{5E30690F-8202-DD43-CBD1-515A077F2DF5}"/>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0" name="Straight Connector 689">
                <a:extLst>
                  <a:ext uri="{FF2B5EF4-FFF2-40B4-BE49-F238E27FC236}">
                    <a16:creationId xmlns:a16="http://schemas.microsoft.com/office/drawing/2014/main" id="{6298019A-45B6-BE34-9DFD-779DCA976319}"/>
                  </a:ext>
                </a:extLst>
              </p:cNvPr>
              <p:cNvCxnSpPr>
                <a:cxnSpLocks/>
                <a:stCxn id="677" idx="6"/>
                <a:endCxn id="702"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CF7CA4E7-11B4-4540-ECFD-3A3F6B81D888}"/>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6C1B099E-89A5-F2E3-8876-C7A2651DDBF5}"/>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8C70ADB7-1A5F-B83A-BED5-1FD64D3D72F0}"/>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9A71A8E6-227E-B966-C9FC-EED7B8EADD5D}"/>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2CE57C6C-B6EC-0385-92AC-16F45DDC567A}"/>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1" name="Group 980">
              <a:extLst>
                <a:ext uri="{FF2B5EF4-FFF2-40B4-BE49-F238E27FC236}">
                  <a16:creationId xmlns:a16="http://schemas.microsoft.com/office/drawing/2014/main" id="{5DC01C3E-E2BC-1640-4863-C7634F0D0296}"/>
                </a:ext>
              </a:extLst>
            </p:cNvPr>
            <p:cNvGrpSpPr/>
            <p:nvPr/>
          </p:nvGrpSpPr>
          <p:grpSpPr>
            <a:xfrm>
              <a:off x="936298" y="3946570"/>
              <a:ext cx="1414039" cy="191087"/>
              <a:chOff x="950940" y="5490157"/>
              <a:chExt cx="1414039" cy="191087"/>
            </a:xfrm>
          </p:grpSpPr>
          <p:sp>
            <p:nvSpPr>
              <p:cNvPr id="704" name="DRAM">
                <a:extLst>
                  <a:ext uri="{FF2B5EF4-FFF2-40B4-BE49-F238E27FC236}">
                    <a16:creationId xmlns:a16="http://schemas.microsoft.com/office/drawing/2014/main" id="{559B2797-292C-A5A9-DAEA-CBE8A42671A4}"/>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287AFAD7-9ED4-CF0F-F8CB-05300EFA18CC}"/>
                  </a:ext>
                </a:extLst>
              </p:cNvPr>
              <p:cNvCxnSpPr>
                <a:cxnSpLocks/>
                <a:stCxn id="682" idx="6"/>
                <a:endCxn id="704"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8" name="Oval 677">
                <a:extLst>
                  <a:ext uri="{FF2B5EF4-FFF2-40B4-BE49-F238E27FC236}">
                    <a16:creationId xmlns:a16="http://schemas.microsoft.com/office/drawing/2014/main" id="{2139F499-FE46-05E2-F608-2374E30FA388}"/>
                  </a:ext>
                </a:extLst>
              </p:cNvPr>
              <p:cNvSpPr/>
              <p:nvPr/>
            </p:nvSpPr>
            <p:spPr>
              <a:xfrm>
                <a:off x="125667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Oval 678">
                <a:extLst>
                  <a:ext uri="{FF2B5EF4-FFF2-40B4-BE49-F238E27FC236}">
                    <a16:creationId xmlns:a16="http://schemas.microsoft.com/office/drawing/2014/main" id="{80CC7AF2-B4CE-C4B1-63BE-FED67A4A25B4}"/>
                  </a:ext>
                </a:extLst>
              </p:cNvPr>
              <p:cNvSpPr/>
              <p:nvPr/>
            </p:nvSpPr>
            <p:spPr>
              <a:xfrm>
                <a:off x="1485982"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Oval 679">
                <a:extLst>
                  <a:ext uri="{FF2B5EF4-FFF2-40B4-BE49-F238E27FC236}">
                    <a16:creationId xmlns:a16="http://schemas.microsoft.com/office/drawing/2014/main" id="{9F204EFE-3318-3DAC-4A80-AB202D1B0535}"/>
                  </a:ext>
                </a:extLst>
              </p:cNvPr>
              <p:cNvSpPr/>
              <p:nvPr/>
            </p:nvSpPr>
            <p:spPr>
              <a:xfrm>
                <a:off x="1715286"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6ED2EC1C-E9D6-88D7-C3CD-350B7097A0E3}"/>
                  </a:ext>
                </a:extLst>
              </p:cNvPr>
              <p:cNvSpPr/>
              <p:nvPr/>
            </p:nvSpPr>
            <p:spPr>
              <a:xfrm>
                <a:off x="194458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1E03DFCC-B739-3998-E56F-6BFCAC7E426B}"/>
                  </a:ext>
                </a:extLst>
              </p:cNvPr>
              <p:cNvSpPr/>
              <p:nvPr/>
            </p:nvSpPr>
            <p:spPr>
              <a:xfrm>
                <a:off x="2173893"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79" name="Group 778">
              <a:extLst>
                <a:ext uri="{FF2B5EF4-FFF2-40B4-BE49-F238E27FC236}">
                  <a16:creationId xmlns:a16="http://schemas.microsoft.com/office/drawing/2014/main" id="{84FC7458-98A8-A495-707A-1B60FDFC42C2}"/>
                </a:ext>
              </a:extLst>
            </p:cNvPr>
            <p:cNvGrpSpPr/>
            <p:nvPr/>
          </p:nvGrpSpPr>
          <p:grpSpPr>
            <a:xfrm>
              <a:off x="936298" y="2965230"/>
              <a:ext cx="1414039" cy="191087"/>
              <a:chOff x="950940" y="4802247"/>
              <a:chExt cx="1414039" cy="191087"/>
            </a:xfrm>
          </p:grpSpPr>
          <p:sp>
            <p:nvSpPr>
              <p:cNvPr id="780" name="DRAM">
                <a:extLst>
                  <a:ext uri="{FF2B5EF4-FFF2-40B4-BE49-F238E27FC236}">
                    <a16:creationId xmlns:a16="http://schemas.microsoft.com/office/drawing/2014/main" id="{342F765E-AA76-4FE3-B9D1-23744E637EE3}"/>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81" name="Straight Connector 780">
                <a:extLst>
                  <a:ext uri="{FF2B5EF4-FFF2-40B4-BE49-F238E27FC236}">
                    <a16:creationId xmlns:a16="http://schemas.microsoft.com/office/drawing/2014/main" id="{BBE8F94F-9E9E-4773-B62C-22F482B8464C}"/>
                  </a:ext>
                </a:extLst>
              </p:cNvPr>
              <p:cNvCxnSpPr>
                <a:cxnSpLocks/>
                <a:stCxn id="786" idx="6"/>
                <a:endCxn id="7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82" name="Oval 781">
                <a:extLst>
                  <a:ext uri="{FF2B5EF4-FFF2-40B4-BE49-F238E27FC236}">
                    <a16:creationId xmlns:a16="http://schemas.microsoft.com/office/drawing/2014/main" id="{6859DB3F-002B-F1D8-08EE-FA5A9BAB7682}"/>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3" name="Oval 782">
                <a:extLst>
                  <a:ext uri="{FF2B5EF4-FFF2-40B4-BE49-F238E27FC236}">
                    <a16:creationId xmlns:a16="http://schemas.microsoft.com/office/drawing/2014/main" id="{567FB03A-2B6B-10E0-4A01-578526110E64}"/>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4" name="Oval 783">
                <a:extLst>
                  <a:ext uri="{FF2B5EF4-FFF2-40B4-BE49-F238E27FC236}">
                    <a16:creationId xmlns:a16="http://schemas.microsoft.com/office/drawing/2014/main" id="{9D9957AC-8C68-4B24-A8D1-EAD7331A86BE}"/>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5" name="Oval 784">
                <a:extLst>
                  <a:ext uri="{FF2B5EF4-FFF2-40B4-BE49-F238E27FC236}">
                    <a16:creationId xmlns:a16="http://schemas.microsoft.com/office/drawing/2014/main" id="{A8BA6782-5173-9A55-69AE-47C05B06CCF7}"/>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6" name="Oval 785">
                <a:extLst>
                  <a:ext uri="{FF2B5EF4-FFF2-40B4-BE49-F238E27FC236}">
                    <a16:creationId xmlns:a16="http://schemas.microsoft.com/office/drawing/2014/main" id="{46813FF4-07AD-9A44-A90E-B6D40103C741}"/>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87" name="Group 786">
              <a:extLst>
                <a:ext uri="{FF2B5EF4-FFF2-40B4-BE49-F238E27FC236}">
                  <a16:creationId xmlns:a16="http://schemas.microsoft.com/office/drawing/2014/main" id="{0A641A94-038C-8030-DA93-6A26D4D98039}"/>
                </a:ext>
              </a:extLst>
            </p:cNvPr>
            <p:cNvGrpSpPr/>
            <p:nvPr/>
          </p:nvGrpSpPr>
          <p:grpSpPr>
            <a:xfrm>
              <a:off x="936298"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936298"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936298"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936298"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936298"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288493"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288493" y="238127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288493"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5" name="TextBox 54">
              <a:extLst>
                <a:ext uri="{FF2B5EF4-FFF2-40B4-BE49-F238E27FC236}">
                  <a16:creationId xmlns:a16="http://schemas.microsoft.com/office/drawing/2014/main" id="{C3D47D0B-C442-C132-5954-9FBC40CEEA3E}"/>
                </a:ext>
              </a:extLst>
            </p:cNvPr>
            <p:cNvSpPr txBox="1"/>
            <p:nvPr/>
          </p:nvSpPr>
          <p:spPr>
            <a:xfrm>
              <a:off x="2288493" y="287196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6" name="TextBox 55">
              <a:extLst>
                <a:ext uri="{FF2B5EF4-FFF2-40B4-BE49-F238E27FC236}">
                  <a16:creationId xmlns:a16="http://schemas.microsoft.com/office/drawing/2014/main" id="{4FE5DC6D-4316-7EF9-E130-B21361910CC2}"/>
                </a:ext>
              </a:extLst>
            </p:cNvPr>
            <p:cNvSpPr txBox="1"/>
            <p:nvPr/>
          </p:nvSpPr>
          <p:spPr>
            <a:xfrm>
              <a:off x="2288493" y="3117315"/>
              <a:ext cx="114546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8" name="TextBox 57">
              <a:extLst>
                <a:ext uri="{FF2B5EF4-FFF2-40B4-BE49-F238E27FC236}">
                  <a16:creationId xmlns:a16="http://schemas.microsoft.com/office/drawing/2014/main" id="{5ECE39F1-31EF-40B5-8903-2DE188EEE979}"/>
                </a:ext>
              </a:extLst>
            </p:cNvPr>
            <p:cNvSpPr txBox="1"/>
            <p:nvPr/>
          </p:nvSpPr>
          <p:spPr>
            <a:xfrm>
              <a:off x="2288493" y="3362663"/>
              <a:ext cx="123339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Cout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9" name="TextBox 58">
              <a:extLst>
                <a:ext uri="{FF2B5EF4-FFF2-40B4-BE49-F238E27FC236}">
                  <a16:creationId xmlns:a16="http://schemas.microsoft.com/office/drawing/2014/main" id="{3105E39C-7602-51C1-9C0A-372B95A96A5B}"/>
                </a:ext>
              </a:extLst>
            </p:cNvPr>
            <p:cNvSpPr txBox="1"/>
            <p:nvPr/>
          </p:nvSpPr>
          <p:spPr>
            <a:xfrm>
              <a:off x="2288493" y="3608011"/>
              <a:ext cx="12416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68C42D57-F1D1-EE66-5C04-31EAC7844982}"/>
                </a:ext>
              </a:extLst>
            </p:cNvPr>
            <p:cNvSpPr txBox="1"/>
            <p:nvPr/>
          </p:nvSpPr>
          <p:spPr>
            <a:xfrm>
              <a:off x="2288493" y="3853359"/>
              <a:ext cx="1372247"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905" name="TextBox 904">
              <a:extLst>
                <a:ext uri="{FF2B5EF4-FFF2-40B4-BE49-F238E27FC236}">
                  <a16:creationId xmlns:a16="http://schemas.microsoft.com/office/drawing/2014/main" id="{9C0700DE-19E7-DDBB-94E8-E54B0959CA8D}"/>
                </a:ext>
              </a:extLst>
            </p:cNvPr>
            <p:cNvSpPr txBox="1"/>
            <p:nvPr/>
          </p:nvSpPr>
          <p:spPr>
            <a:xfrm>
              <a:off x="3119476" y="1531503"/>
              <a:ext cx="1488384"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C02800"/>
                  </a:solidFill>
                  <a:effectLst/>
                  <a:uLnTx/>
                  <a:uFillTx/>
                  <a:latin typeface="Avenir Next" panose="020B0503020202020204" pitchFamily="34" charset="0"/>
                  <a:ea typeface="+mn-ea"/>
                  <a:cs typeface="+mn-cs"/>
                </a:rPr>
                <a:t>2 (</a:t>
              </a:r>
              <a:r>
                <a:rPr kumimoji="0" lang="en-US" sz="2000" b="0" i="0" u="none" strike="noStrike" kern="0" cap="none" spc="0" normalizeH="0" baseline="0" noProof="0" dirty="0">
                  <a:ln>
                    <a:noFill/>
                  </a:ln>
                  <a:solidFill>
                    <a:srgbClr val="C02800"/>
                  </a:solidFill>
                  <a:effectLst/>
                  <a:uLnTx/>
                  <a:uFillTx/>
                  <a:latin typeface="Courier New" panose="02070309020205020404" pitchFamily="49" charset="0"/>
                  <a:ea typeface="+mn-ea"/>
                  <a:cs typeface="Courier New" panose="02070309020205020404" pitchFamily="49" charset="0"/>
                </a:rPr>
                <a:t>2’b10</a:t>
              </a:r>
              <a:r>
                <a:rPr kumimoji="0" lang="en-US" sz="2000" b="0" i="0" u="none" strike="noStrike" kern="0" cap="none" spc="0" normalizeH="0" baseline="0" noProof="0" dirty="0">
                  <a:ln>
                    <a:noFill/>
                  </a:ln>
                  <a:solidFill>
                    <a:srgbClr val="C02800"/>
                  </a:solidFill>
                  <a:effectLst/>
                  <a:uLnTx/>
                  <a:uFillTx/>
                  <a:latin typeface="Avenir Next" panose="020B0503020202020204" pitchFamily="34" charset="0"/>
                  <a:ea typeface="+mn-ea"/>
                  <a:cs typeface="+mn-cs"/>
                </a:rPr>
                <a:t>)</a:t>
              </a:r>
              <a:endParaRPr kumimoji="0" lang="en-US" sz="2000" b="0" i="0" u="none" strike="noStrike" kern="0" cap="none" spc="0" normalizeH="0" baseline="0" noProof="0" dirty="0">
                <a:ln>
                  <a:noFill/>
                </a:ln>
                <a:solidFill>
                  <a:srgbClr val="C02800"/>
                </a:solidFill>
                <a:effectLst/>
                <a:uLnTx/>
                <a:uFillTx/>
                <a:latin typeface="Calibri" panose="020F0502020204030204"/>
                <a:ea typeface="+mn-ea"/>
                <a:cs typeface="+mn-cs"/>
              </a:endParaRPr>
            </a:p>
          </p:txBody>
        </p:sp>
        <p:sp>
          <p:nvSpPr>
            <p:cNvPr id="906" name="Right Brace 905">
              <a:extLst>
                <a:ext uri="{FF2B5EF4-FFF2-40B4-BE49-F238E27FC236}">
                  <a16:creationId xmlns:a16="http://schemas.microsoft.com/office/drawing/2014/main" id="{8CC49499-5E0D-1BA4-DF90-B508E30A23A8}"/>
                </a:ext>
              </a:extLst>
            </p:cNvPr>
            <p:cNvSpPr/>
            <p:nvPr/>
          </p:nvSpPr>
          <p:spPr>
            <a:xfrm>
              <a:off x="2969075" y="1462090"/>
              <a:ext cx="150401" cy="466379"/>
            </a:xfrm>
            <a:prstGeom prst="rightBrace">
              <a:avLst>
                <a:gd name="adj1" fmla="val 8333"/>
                <a:gd name="adj2" fmla="val 53813"/>
              </a:avLst>
            </a:prstGeom>
            <a:noFill/>
            <a:ln w="19050" cap="flat" cmpd="sng" algn="ctr">
              <a:solidFill>
                <a:srgbClr val="C028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911" name="TextBox 910">
              <a:extLst>
                <a:ext uri="{FF2B5EF4-FFF2-40B4-BE49-F238E27FC236}">
                  <a16:creationId xmlns:a16="http://schemas.microsoft.com/office/drawing/2014/main" id="{D57FAC6D-C374-21ED-AE05-BAF059553C84}"/>
                </a:ext>
              </a:extLst>
            </p:cNvPr>
            <p:cNvSpPr txBox="1"/>
            <p:nvPr/>
          </p:nvSpPr>
          <p:spPr>
            <a:xfrm>
              <a:off x="3124568" y="2048840"/>
              <a:ext cx="1488384"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C02800"/>
                  </a:solidFill>
                  <a:effectLst/>
                  <a:uLnTx/>
                  <a:uFillTx/>
                  <a:latin typeface="Avenir Next" panose="020B0503020202020204" pitchFamily="34" charset="0"/>
                  <a:ea typeface="+mn-ea"/>
                  <a:cs typeface="+mn-cs"/>
                </a:rPr>
                <a:t>2 (</a:t>
              </a:r>
              <a:r>
                <a:rPr kumimoji="0" lang="en-US" sz="2000" b="0" i="0" u="none" strike="noStrike" kern="0" cap="none" spc="0" normalizeH="0" baseline="0" noProof="0" dirty="0">
                  <a:ln>
                    <a:noFill/>
                  </a:ln>
                  <a:solidFill>
                    <a:srgbClr val="C02800"/>
                  </a:solidFill>
                  <a:effectLst/>
                  <a:uLnTx/>
                  <a:uFillTx/>
                  <a:latin typeface="Courier New" panose="02070309020205020404" pitchFamily="49" charset="0"/>
                  <a:ea typeface="+mn-ea"/>
                  <a:cs typeface="Courier New" panose="02070309020205020404" pitchFamily="49" charset="0"/>
                </a:rPr>
                <a:t>2’b10</a:t>
              </a:r>
              <a:r>
                <a:rPr kumimoji="0" lang="en-US" sz="2000" b="0" i="0" u="none" strike="noStrike" kern="0" cap="none" spc="0" normalizeH="0" baseline="0" noProof="0" dirty="0">
                  <a:ln>
                    <a:noFill/>
                  </a:ln>
                  <a:solidFill>
                    <a:srgbClr val="C02800"/>
                  </a:solidFill>
                  <a:effectLst/>
                  <a:uLnTx/>
                  <a:uFillTx/>
                  <a:latin typeface="Avenir Next" panose="020B0503020202020204" pitchFamily="34" charset="0"/>
                  <a:ea typeface="+mn-ea"/>
                  <a:cs typeface="+mn-cs"/>
                </a:rPr>
                <a:t>)</a:t>
              </a:r>
              <a:endParaRPr kumimoji="0" lang="en-US" sz="2000" b="0" i="0" u="none" strike="noStrike" kern="0" cap="none" spc="0" normalizeH="0" baseline="0" noProof="0" dirty="0">
                <a:ln>
                  <a:noFill/>
                </a:ln>
                <a:solidFill>
                  <a:srgbClr val="C02800"/>
                </a:solidFill>
                <a:effectLst/>
                <a:uLnTx/>
                <a:uFillTx/>
                <a:latin typeface="Calibri" panose="020F0502020204030204"/>
                <a:ea typeface="+mn-ea"/>
                <a:cs typeface="+mn-cs"/>
              </a:endParaRPr>
            </a:p>
          </p:txBody>
        </p:sp>
        <p:sp>
          <p:nvSpPr>
            <p:cNvPr id="912" name="Right Brace 911">
              <a:extLst>
                <a:ext uri="{FF2B5EF4-FFF2-40B4-BE49-F238E27FC236}">
                  <a16:creationId xmlns:a16="http://schemas.microsoft.com/office/drawing/2014/main" id="{FB83C37F-6FAC-07A3-69DE-A74E4DF79834}"/>
                </a:ext>
              </a:extLst>
            </p:cNvPr>
            <p:cNvSpPr/>
            <p:nvPr/>
          </p:nvSpPr>
          <p:spPr>
            <a:xfrm>
              <a:off x="2974167" y="1979427"/>
              <a:ext cx="150401" cy="466379"/>
            </a:xfrm>
            <a:prstGeom prst="rightBrace">
              <a:avLst>
                <a:gd name="adj1" fmla="val 8333"/>
                <a:gd name="adj2" fmla="val 53813"/>
              </a:avLst>
            </a:prstGeom>
            <a:noFill/>
            <a:ln w="19050" cap="flat" cmpd="sng" algn="ctr">
              <a:solidFill>
                <a:srgbClr val="C028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914" name="TextBox 913">
              <a:extLst>
                <a:ext uri="{FF2B5EF4-FFF2-40B4-BE49-F238E27FC236}">
                  <a16:creationId xmlns:a16="http://schemas.microsoft.com/office/drawing/2014/main" id="{CDEC93FB-3551-6EA4-0703-CD769063A0C4}"/>
                </a:ext>
              </a:extLst>
            </p:cNvPr>
            <p:cNvSpPr txBox="1"/>
            <p:nvPr/>
          </p:nvSpPr>
          <p:spPr>
            <a:xfrm>
              <a:off x="3205707" y="1772207"/>
              <a:ext cx="152868"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C02800"/>
                  </a:solidFill>
                  <a:effectLst/>
                  <a:uLnTx/>
                  <a:uFillTx/>
                  <a:latin typeface="Avenir Next" panose="020B0503020202020204" pitchFamily="34" charset="0"/>
                  <a:ea typeface="+mn-ea"/>
                  <a:cs typeface="+mn-cs"/>
                </a:rPr>
                <a:t>+</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grpSp>
        <p:nvGrpSpPr>
          <p:cNvPr id="819" name="Group 818">
            <a:extLst>
              <a:ext uri="{FF2B5EF4-FFF2-40B4-BE49-F238E27FC236}">
                <a16:creationId xmlns:a16="http://schemas.microsoft.com/office/drawing/2014/main" id="{FAFC4C10-194C-DC17-B540-2623CA5DE35E}"/>
              </a:ext>
            </a:extLst>
          </p:cNvPr>
          <p:cNvGrpSpPr/>
          <p:nvPr/>
        </p:nvGrpSpPr>
        <p:grpSpPr>
          <a:xfrm>
            <a:off x="4775182" y="1372524"/>
            <a:ext cx="4109009" cy="3020421"/>
            <a:chOff x="3867865" y="4615566"/>
            <a:chExt cx="2566943" cy="2273566"/>
          </a:xfrm>
        </p:grpSpPr>
        <p:grpSp>
          <p:nvGrpSpPr>
            <p:cNvPr id="820" name="Group 819">
              <a:extLst>
                <a:ext uri="{FF2B5EF4-FFF2-40B4-BE49-F238E27FC236}">
                  <a16:creationId xmlns:a16="http://schemas.microsoft.com/office/drawing/2014/main" id="{FAB4C6D0-E9DD-4881-0ABF-E505165077A4}"/>
                </a:ext>
              </a:extLst>
            </p:cNvPr>
            <p:cNvGrpSpPr/>
            <p:nvPr/>
          </p:nvGrpSpPr>
          <p:grpSpPr>
            <a:xfrm>
              <a:off x="4185381" y="4615566"/>
              <a:ext cx="2249427" cy="1554480"/>
              <a:chOff x="4214803" y="4492238"/>
              <a:chExt cx="2249427" cy="1554480"/>
            </a:xfrm>
          </p:grpSpPr>
          <p:cxnSp>
            <p:nvCxnSpPr>
              <p:cNvPr id="366" name="Straight Arrow Connector 365">
                <a:extLst>
                  <a:ext uri="{FF2B5EF4-FFF2-40B4-BE49-F238E27FC236}">
                    <a16:creationId xmlns:a16="http://schemas.microsoft.com/office/drawing/2014/main" id="{0EC169D6-6851-37ED-B52F-031809E74AD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7" name="Straight Arrow Connector 366">
                <a:extLst>
                  <a:ext uri="{FF2B5EF4-FFF2-40B4-BE49-F238E27FC236}">
                    <a16:creationId xmlns:a16="http://schemas.microsoft.com/office/drawing/2014/main" id="{54F1CECA-9BF6-DA20-B972-D5C23CCA0001}"/>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21" name="Group 820">
              <a:extLst>
                <a:ext uri="{FF2B5EF4-FFF2-40B4-BE49-F238E27FC236}">
                  <a16:creationId xmlns:a16="http://schemas.microsoft.com/office/drawing/2014/main" id="{C0DDF26C-5777-8823-58D0-969194BF62B7}"/>
                </a:ext>
              </a:extLst>
            </p:cNvPr>
            <p:cNvGrpSpPr/>
            <p:nvPr/>
          </p:nvGrpSpPr>
          <p:grpSpPr>
            <a:xfrm>
              <a:off x="4189009" y="6157116"/>
              <a:ext cx="268139" cy="507245"/>
              <a:chOff x="4189009" y="6119871"/>
              <a:chExt cx="268139" cy="507245"/>
            </a:xfrm>
            <a:noFill/>
          </p:grpSpPr>
          <p:sp>
            <p:nvSpPr>
              <p:cNvPr id="364" name="Rectangle 363">
                <a:extLst>
                  <a:ext uri="{FF2B5EF4-FFF2-40B4-BE49-F238E27FC236}">
                    <a16:creationId xmlns:a16="http://schemas.microsoft.com/office/drawing/2014/main" id="{959F8EB0-2949-A66C-2550-734D356D2D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365" name="Straight Connector 364">
                <a:extLst>
                  <a:ext uri="{FF2B5EF4-FFF2-40B4-BE49-F238E27FC236}">
                    <a16:creationId xmlns:a16="http://schemas.microsoft.com/office/drawing/2014/main" id="{A7E89D23-AD00-D7AC-B373-9B2D560DF19E}"/>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2" name="Group 821">
              <a:extLst>
                <a:ext uri="{FF2B5EF4-FFF2-40B4-BE49-F238E27FC236}">
                  <a16:creationId xmlns:a16="http://schemas.microsoft.com/office/drawing/2014/main" id="{492634EB-9C65-3859-90E3-409567EFCD58}"/>
                </a:ext>
              </a:extLst>
            </p:cNvPr>
            <p:cNvGrpSpPr/>
            <p:nvPr/>
          </p:nvGrpSpPr>
          <p:grpSpPr>
            <a:xfrm>
              <a:off x="4456819" y="6157116"/>
              <a:ext cx="268139" cy="507245"/>
              <a:chOff x="4189009" y="6119871"/>
              <a:chExt cx="268139" cy="507245"/>
            </a:xfrm>
            <a:noFill/>
          </p:grpSpPr>
          <p:sp>
            <p:nvSpPr>
              <p:cNvPr id="362" name="Rectangle 361">
                <a:extLst>
                  <a:ext uri="{FF2B5EF4-FFF2-40B4-BE49-F238E27FC236}">
                    <a16:creationId xmlns:a16="http://schemas.microsoft.com/office/drawing/2014/main" id="{3663FFF8-8231-FE17-3C8D-DAFCCCE22C5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363" name="Straight Connector 362">
                <a:extLst>
                  <a:ext uri="{FF2B5EF4-FFF2-40B4-BE49-F238E27FC236}">
                    <a16:creationId xmlns:a16="http://schemas.microsoft.com/office/drawing/2014/main" id="{213EDB81-1A82-C4F7-262F-4C3E46B87E7B}"/>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3" name="Group 822">
              <a:extLst>
                <a:ext uri="{FF2B5EF4-FFF2-40B4-BE49-F238E27FC236}">
                  <a16:creationId xmlns:a16="http://schemas.microsoft.com/office/drawing/2014/main" id="{0D6CE836-0565-5C5B-2F49-F34AADD013E1}"/>
                </a:ext>
              </a:extLst>
            </p:cNvPr>
            <p:cNvGrpSpPr/>
            <p:nvPr/>
          </p:nvGrpSpPr>
          <p:grpSpPr>
            <a:xfrm>
              <a:off x="4724629" y="6157116"/>
              <a:ext cx="268139" cy="507245"/>
              <a:chOff x="4189009" y="6119871"/>
              <a:chExt cx="268139" cy="507245"/>
            </a:xfrm>
            <a:noFill/>
          </p:grpSpPr>
          <p:sp>
            <p:nvSpPr>
              <p:cNvPr id="360" name="Rectangle 359">
                <a:extLst>
                  <a:ext uri="{FF2B5EF4-FFF2-40B4-BE49-F238E27FC236}">
                    <a16:creationId xmlns:a16="http://schemas.microsoft.com/office/drawing/2014/main" id="{B63FDADE-8882-618D-2AAD-FF1BC6BE62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361" name="Straight Connector 360">
                <a:extLst>
                  <a:ext uri="{FF2B5EF4-FFF2-40B4-BE49-F238E27FC236}">
                    <a16:creationId xmlns:a16="http://schemas.microsoft.com/office/drawing/2014/main" id="{93A20D9F-60EF-1819-ECC9-5BC4A3A87DB8}"/>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4" name="Group 823">
              <a:extLst>
                <a:ext uri="{FF2B5EF4-FFF2-40B4-BE49-F238E27FC236}">
                  <a16:creationId xmlns:a16="http://schemas.microsoft.com/office/drawing/2014/main" id="{C074F20B-BE11-1CA6-E641-D966E35BDAA6}"/>
                </a:ext>
              </a:extLst>
            </p:cNvPr>
            <p:cNvGrpSpPr/>
            <p:nvPr/>
          </p:nvGrpSpPr>
          <p:grpSpPr>
            <a:xfrm>
              <a:off x="4992439" y="6157116"/>
              <a:ext cx="268139" cy="507245"/>
              <a:chOff x="4189009" y="6119871"/>
              <a:chExt cx="268139" cy="507245"/>
            </a:xfrm>
            <a:noFill/>
          </p:grpSpPr>
          <p:sp>
            <p:nvSpPr>
              <p:cNvPr id="358" name="Rectangle 357">
                <a:extLst>
                  <a:ext uri="{FF2B5EF4-FFF2-40B4-BE49-F238E27FC236}">
                    <a16:creationId xmlns:a16="http://schemas.microsoft.com/office/drawing/2014/main" id="{27417E3F-441F-BAD0-5D78-3EBBEE314FE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359" name="Straight Connector 358">
                <a:extLst>
                  <a:ext uri="{FF2B5EF4-FFF2-40B4-BE49-F238E27FC236}">
                    <a16:creationId xmlns:a16="http://schemas.microsoft.com/office/drawing/2014/main" id="{93E0E41C-A3F3-D688-01E3-C58A3BC8E473}"/>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5" name="Group 824">
              <a:extLst>
                <a:ext uri="{FF2B5EF4-FFF2-40B4-BE49-F238E27FC236}">
                  <a16:creationId xmlns:a16="http://schemas.microsoft.com/office/drawing/2014/main" id="{4AB84708-24E3-677B-CFF1-8AD6036FFED9}"/>
                </a:ext>
              </a:extLst>
            </p:cNvPr>
            <p:cNvGrpSpPr/>
            <p:nvPr/>
          </p:nvGrpSpPr>
          <p:grpSpPr>
            <a:xfrm>
              <a:off x="5260249" y="6157116"/>
              <a:ext cx="268139" cy="507245"/>
              <a:chOff x="4189009" y="6119871"/>
              <a:chExt cx="268139" cy="507245"/>
            </a:xfrm>
            <a:noFill/>
          </p:grpSpPr>
          <p:sp>
            <p:nvSpPr>
              <p:cNvPr id="356" name="Rectangle 355">
                <a:extLst>
                  <a:ext uri="{FF2B5EF4-FFF2-40B4-BE49-F238E27FC236}">
                    <a16:creationId xmlns:a16="http://schemas.microsoft.com/office/drawing/2014/main" id="{FCD2282B-6507-8B4E-9B89-0CDBE767027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357" name="Straight Connector 356">
                <a:extLst>
                  <a:ext uri="{FF2B5EF4-FFF2-40B4-BE49-F238E27FC236}">
                    <a16:creationId xmlns:a16="http://schemas.microsoft.com/office/drawing/2014/main" id="{A13730EA-920D-1EE5-12F0-7C683404A080}"/>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6" name="Group 825">
              <a:extLst>
                <a:ext uri="{FF2B5EF4-FFF2-40B4-BE49-F238E27FC236}">
                  <a16:creationId xmlns:a16="http://schemas.microsoft.com/office/drawing/2014/main" id="{9DF9E3AC-FE91-74B4-A5E2-296BA1C480B4}"/>
                </a:ext>
              </a:extLst>
            </p:cNvPr>
            <p:cNvGrpSpPr/>
            <p:nvPr/>
          </p:nvGrpSpPr>
          <p:grpSpPr>
            <a:xfrm>
              <a:off x="5528059" y="6157116"/>
              <a:ext cx="268139" cy="507245"/>
              <a:chOff x="4189009" y="6119871"/>
              <a:chExt cx="268139" cy="507245"/>
            </a:xfrm>
            <a:noFill/>
          </p:grpSpPr>
          <p:sp>
            <p:nvSpPr>
              <p:cNvPr id="354" name="Rectangle 353">
                <a:extLst>
                  <a:ext uri="{FF2B5EF4-FFF2-40B4-BE49-F238E27FC236}">
                    <a16:creationId xmlns:a16="http://schemas.microsoft.com/office/drawing/2014/main" id="{64F5B66F-99F1-9F7A-451D-AEABCF34E61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355" name="Straight Connector 354">
                <a:extLst>
                  <a:ext uri="{FF2B5EF4-FFF2-40B4-BE49-F238E27FC236}">
                    <a16:creationId xmlns:a16="http://schemas.microsoft.com/office/drawing/2014/main" id="{3989075F-6CBD-CF11-8788-BC26ABA21491}"/>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7" name="Group 826">
              <a:extLst>
                <a:ext uri="{FF2B5EF4-FFF2-40B4-BE49-F238E27FC236}">
                  <a16:creationId xmlns:a16="http://schemas.microsoft.com/office/drawing/2014/main" id="{F7AC78A5-CF25-BF9A-FA8F-DFC9EFA08E51}"/>
                </a:ext>
              </a:extLst>
            </p:cNvPr>
            <p:cNvGrpSpPr/>
            <p:nvPr/>
          </p:nvGrpSpPr>
          <p:grpSpPr>
            <a:xfrm>
              <a:off x="5795869" y="6157116"/>
              <a:ext cx="268139" cy="507245"/>
              <a:chOff x="4189009" y="6119871"/>
              <a:chExt cx="268139" cy="507245"/>
            </a:xfrm>
            <a:noFill/>
          </p:grpSpPr>
          <p:sp>
            <p:nvSpPr>
              <p:cNvPr id="352" name="Rectangle 351">
                <a:extLst>
                  <a:ext uri="{FF2B5EF4-FFF2-40B4-BE49-F238E27FC236}">
                    <a16:creationId xmlns:a16="http://schemas.microsoft.com/office/drawing/2014/main" id="{97A74172-F88E-0620-6845-5CBFCB660B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353" name="Straight Connector 352">
                <a:extLst>
                  <a:ext uri="{FF2B5EF4-FFF2-40B4-BE49-F238E27FC236}">
                    <a16:creationId xmlns:a16="http://schemas.microsoft.com/office/drawing/2014/main" id="{A571760E-AADB-97DB-C42B-E80438AD9795}"/>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8" name="Group 827">
              <a:extLst>
                <a:ext uri="{FF2B5EF4-FFF2-40B4-BE49-F238E27FC236}">
                  <a16:creationId xmlns:a16="http://schemas.microsoft.com/office/drawing/2014/main" id="{E8C647EB-E94C-265E-005B-F93D5A25853E}"/>
                </a:ext>
              </a:extLst>
            </p:cNvPr>
            <p:cNvGrpSpPr/>
            <p:nvPr/>
          </p:nvGrpSpPr>
          <p:grpSpPr>
            <a:xfrm>
              <a:off x="6063677" y="6157116"/>
              <a:ext cx="268139" cy="507245"/>
              <a:chOff x="4189009" y="6119871"/>
              <a:chExt cx="268139" cy="507245"/>
            </a:xfrm>
            <a:noFill/>
          </p:grpSpPr>
          <p:sp>
            <p:nvSpPr>
              <p:cNvPr id="350" name="Rectangle 349">
                <a:extLst>
                  <a:ext uri="{FF2B5EF4-FFF2-40B4-BE49-F238E27FC236}">
                    <a16:creationId xmlns:a16="http://schemas.microsoft.com/office/drawing/2014/main" id="{0FEE28AD-B975-16DD-0CDB-F679799F96DF}"/>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51" name="Straight Connector 350">
                <a:extLst>
                  <a:ext uri="{FF2B5EF4-FFF2-40B4-BE49-F238E27FC236}">
                    <a16:creationId xmlns:a16="http://schemas.microsoft.com/office/drawing/2014/main" id="{704E1E10-4EF2-28F9-DE1D-3F535346DE2A}"/>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29" name="Straight Connector 828">
              <a:extLst>
                <a:ext uri="{FF2B5EF4-FFF2-40B4-BE49-F238E27FC236}">
                  <a16:creationId xmlns:a16="http://schemas.microsoft.com/office/drawing/2014/main" id="{B40338CE-3C83-8841-90F9-022ED5DADB7B}"/>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12FE2F48-3231-9C2B-3CD0-4C58F588FD58}"/>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3747A196-7802-D5B9-0EF4-011BF1AB657B}"/>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B152131-47A2-4178-6E34-E5E1EAC3879F}"/>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2C98021-C040-F9BF-0F20-AFAD84A5685C}"/>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0DB5125-8E9D-5114-9C62-4877D86C5E72}"/>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498BB2BF-32C4-6789-75D2-6FF1EEF2B9FB}"/>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DA9B6AB4-3673-F82E-98D1-3AD8B396F2E2}"/>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28" name="Rectangle 327">
              <a:extLst>
                <a:ext uri="{FF2B5EF4-FFF2-40B4-BE49-F238E27FC236}">
                  <a16:creationId xmlns:a16="http://schemas.microsoft.com/office/drawing/2014/main" id="{31F9927F-4149-4091-146A-F28849716D0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329" name="Rectangle 328">
              <a:extLst>
                <a:ext uri="{FF2B5EF4-FFF2-40B4-BE49-F238E27FC236}">
                  <a16:creationId xmlns:a16="http://schemas.microsoft.com/office/drawing/2014/main" id="{480BB710-9EEB-2A57-AF37-60CE763056A0}"/>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330" name="Straight Connector 329">
              <a:extLst>
                <a:ext uri="{FF2B5EF4-FFF2-40B4-BE49-F238E27FC236}">
                  <a16:creationId xmlns:a16="http://schemas.microsoft.com/office/drawing/2014/main" id="{1416AB3D-A89D-4B0D-4973-F3850A2E63C0}"/>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113FCE59-55EE-9186-EA62-0BF5919A6F13}"/>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90E84C8B-E214-2C21-4008-F97EF57E38AF}"/>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4B17377E-8F48-AF3E-486B-A73A404EE887}"/>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C2D7AEC4-A188-D915-24D0-D5E1277BDDB0}"/>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57594714-F391-C404-661E-D5CCD49FAEA1}"/>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AD571FA3-04DB-B765-91DC-AE51C4D18944}"/>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49486FD-02BB-EFEF-3914-4490DACACE40}"/>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41" name="Group 340">
              <a:extLst>
                <a:ext uri="{FF2B5EF4-FFF2-40B4-BE49-F238E27FC236}">
                  <a16:creationId xmlns:a16="http://schemas.microsoft.com/office/drawing/2014/main" id="{99912442-AFE2-7F5E-AAB2-78559128123D}"/>
                </a:ext>
              </a:extLst>
            </p:cNvPr>
            <p:cNvGrpSpPr/>
            <p:nvPr/>
          </p:nvGrpSpPr>
          <p:grpSpPr>
            <a:xfrm>
              <a:off x="4317336" y="4790131"/>
              <a:ext cx="1876809" cy="1360783"/>
              <a:chOff x="4317336" y="4733925"/>
              <a:chExt cx="1876809" cy="1416990"/>
            </a:xfrm>
          </p:grpSpPr>
          <p:cxnSp>
            <p:nvCxnSpPr>
              <p:cNvPr id="342" name="Straight Connector 341">
                <a:extLst>
                  <a:ext uri="{FF2B5EF4-FFF2-40B4-BE49-F238E27FC236}">
                    <a16:creationId xmlns:a16="http://schemas.microsoft.com/office/drawing/2014/main" id="{CA610529-AC0F-1686-ABE7-1B8C751ED23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1A1A1F08-879D-B935-4CC4-9BE9190E850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EC676B08-EC82-8B15-DAA4-9494D7532838}"/>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8188F91A-F186-7F68-83A9-834F54471B7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a:extLst>
                  <a:ext uri="{FF2B5EF4-FFF2-40B4-BE49-F238E27FC236}">
                    <a16:creationId xmlns:a16="http://schemas.microsoft.com/office/drawing/2014/main" id="{C8680C13-6D23-FE2D-0F1B-85294619BE99}"/>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745589E7-C76C-C3D2-2583-E53CA8E7A0A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E33D945-6325-D17B-0031-2BEC14FC87A8}"/>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CCFA0D6A-0B93-5BFA-4CA7-076273DEDF4C}"/>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370" name="Rectangle 369">
            <a:extLst>
              <a:ext uri="{FF2B5EF4-FFF2-40B4-BE49-F238E27FC236}">
                <a16:creationId xmlns:a16="http://schemas.microsoft.com/office/drawing/2014/main" id="{59476178-D096-9D92-E51A-5F5642D7C46B}"/>
              </a:ext>
            </a:extLst>
          </p:cNvPr>
          <p:cNvSpPr/>
          <p:nvPr/>
        </p:nvSpPr>
        <p:spPr>
          <a:xfrm>
            <a:off x="2847085" y="5903894"/>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1" name="Rectangle 370">
            <a:extLst>
              <a:ext uri="{FF2B5EF4-FFF2-40B4-BE49-F238E27FC236}">
                <a16:creationId xmlns:a16="http://schemas.microsoft.com/office/drawing/2014/main" id="{D810CC8C-1D51-5464-F4A4-FDCE88713BA1}"/>
              </a:ext>
            </a:extLst>
          </p:cNvPr>
          <p:cNvSpPr/>
          <p:nvPr/>
        </p:nvSpPr>
        <p:spPr>
          <a:xfrm>
            <a:off x="6382899" y="6005712"/>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2" name="Flowchart: Connector 11">
            <a:extLst>
              <a:ext uri="{FF2B5EF4-FFF2-40B4-BE49-F238E27FC236}">
                <a16:creationId xmlns:a16="http://schemas.microsoft.com/office/drawing/2014/main" id="{5C94ECE1-C1B3-A2F5-2473-D32D0B4C6BE5}"/>
              </a:ext>
            </a:extLst>
          </p:cNvPr>
          <p:cNvSpPr/>
          <p:nvPr/>
        </p:nvSpPr>
        <p:spPr>
          <a:xfrm>
            <a:off x="2362367" y="611909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73" name="Flowchart: Connector 11">
            <a:extLst>
              <a:ext uri="{FF2B5EF4-FFF2-40B4-BE49-F238E27FC236}">
                <a16:creationId xmlns:a16="http://schemas.microsoft.com/office/drawing/2014/main" id="{1BE62A06-4138-EAE4-3037-5AA1896C3915}"/>
              </a:ext>
            </a:extLst>
          </p:cNvPr>
          <p:cNvSpPr/>
          <p:nvPr/>
        </p:nvSpPr>
        <p:spPr>
          <a:xfrm>
            <a:off x="5945095" y="624152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Tree>
    <p:extLst>
      <p:ext uri="{BB962C8B-B14F-4D97-AF65-F5344CB8AC3E}">
        <p14:creationId xmlns:p14="http://schemas.microsoft.com/office/powerpoint/2010/main" val="315467490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8" name="Group 887">
            <a:extLst>
              <a:ext uri="{FF2B5EF4-FFF2-40B4-BE49-F238E27FC236}">
                <a16:creationId xmlns:a16="http://schemas.microsoft.com/office/drawing/2014/main" id="{02D29AEC-8FDA-0C06-1290-CE6C9F60A9C6}"/>
              </a:ext>
            </a:extLst>
          </p:cNvPr>
          <p:cNvGrpSpPr/>
          <p:nvPr/>
        </p:nvGrpSpPr>
        <p:grpSpPr>
          <a:xfrm>
            <a:off x="1625818" y="4631202"/>
            <a:ext cx="5892180" cy="1776990"/>
            <a:chOff x="461349" y="1000192"/>
            <a:chExt cx="7928771" cy="2391192"/>
          </a:xfrm>
        </p:grpSpPr>
        <p:sp>
          <p:nvSpPr>
            <p:cNvPr id="934" name="Flowchart: Connector 11">
              <a:extLst>
                <a:ext uri="{FF2B5EF4-FFF2-40B4-BE49-F238E27FC236}">
                  <a16:creationId xmlns:a16="http://schemas.microsoft.com/office/drawing/2014/main" id="{30E2535A-4A5D-C98F-4F28-4BEA51B6A267}"/>
                </a:ext>
              </a:extLst>
            </p:cNvPr>
            <p:cNvSpPr/>
            <p:nvPr/>
          </p:nvSpPr>
          <p:spPr>
            <a:xfrm>
              <a:off x="7379275" y="2945665"/>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5270912" y="1620105"/>
              <a:ext cx="3119208" cy="1771279"/>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461349" y="1471431"/>
              <a:ext cx="3119453" cy="1715944"/>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rgbClr val="C00000"/>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rgbClr val="C00000"/>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79600"/>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a:stCxn id="911" idx="6"/>
                </p:cNvCxnSpPr>
                <p:nvPr/>
              </p:nvCxnSpPr>
              <p:spPr>
                <a:xfrm flipH="1" flipV="1">
                  <a:off x="6398733" y="5610516"/>
                  <a:ext cx="207987"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rgbClr val="C00000"/>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rgbClr val="39A882"/>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484898" y="1000192"/>
              <a:ext cx="3029840" cy="49698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49" name="TextBox 48">
              <a:extLst>
                <a:ext uri="{FF2B5EF4-FFF2-40B4-BE49-F238E27FC236}">
                  <a16:creationId xmlns:a16="http://schemas.microsoft.com/office/drawing/2014/main" id="{E48DC106-F5DE-AD29-8326-DBC70C37A883}"/>
                </a:ext>
              </a:extLst>
            </p:cNvPr>
            <p:cNvSpPr txBox="1"/>
            <p:nvPr/>
          </p:nvSpPr>
          <p:spPr>
            <a:xfrm>
              <a:off x="5302178" y="1185390"/>
              <a:ext cx="3037808" cy="49698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sp>
        <p:nvSpPr>
          <p:cNvPr id="652" name="TextBox 651">
            <a:extLst>
              <a:ext uri="{FF2B5EF4-FFF2-40B4-BE49-F238E27FC236}">
                <a16:creationId xmlns:a16="http://schemas.microsoft.com/office/drawing/2014/main" id="{C9E6CA45-A23E-7B13-AEC7-09CEE7A6C154}"/>
              </a:ext>
            </a:extLst>
          </p:cNvPr>
          <p:cNvSpPr txBox="1"/>
          <p:nvPr/>
        </p:nvSpPr>
        <p:spPr>
          <a:xfrm>
            <a:off x="2288493"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FFFFFF">
                    <a:lumMod val="6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8EFA130A-9091-1B1E-60EF-15470DCE8342}"/>
              </a:ext>
            </a:extLst>
          </p:cNvPr>
          <p:cNvSpPr txBox="1"/>
          <p:nvPr/>
        </p:nvSpPr>
        <p:spPr>
          <a:xfrm>
            <a:off x="2288493"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288493"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FFFFFF">
                    <a:lumMod val="6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65000"/>
                </a:srgbClr>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251349" y="4260399"/>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337580" y="1505360"/>
            <a:ext cx="926526" cy="2755042"/>
            <a:chOff x="-12495416" y="6946821"/>
            <a:chExt cx="1847367" cy="1045833"/>
          </a:xfrm>
        </p:grpSpPr>
        <p:cxnSp>
          <p:nvCxnSpPr>
            <p:cNvPr id="695" name="Straight Connector 694">
              <a:extLst>
                <a:ext uri="{FF2B5EF4-FFF2-40B4-BE49-F238E27FC236}">
                  <a16:creationId xmlns:a16="http://schemas.microsoft.com/office/drawing/2014/main" id="{F29525BF-DB15-3ABE-658D-103A62EBAA1D}"/>
                </a:ext>
              </a:extLst>
            </p:cNvPr>
            <p:cNvCxnSpPr>
              <a:cxnSpLocks/>
              <a:stCxn id="661" idx="0"/>
              <a:endCxn id="709"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stCxn id="663" idx="0"/>
              <a:endCxn id="716"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stCxn id="664" idx="0"/>
              <a:endCxn id="717"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stCxn id="665" idx="0"/>
              <a:endCxn id="718"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stCxn id="662" idx="0"/>
              <a:endCxn id="715"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778" name="Group 777">
            <a:extLst>
              <a:ext uri="{FF2B5EF4-FFF2-40B4-BE49-F238E27FC236}">
                <a16:creationId xmlns:a16="http://schemas.microsoft.com/office/drawing/2014/main" id="{29D393D2-33C2-E546-3A37-4795CC236CB7}"/>
              </a:ext>
            </a:extLst>
          </p:cNvPr>
          <p:cNvGrpSpPr/>
          <p:nvPr/>
        </p:nvGrpSpPr>
        <p:grpSpPr>
          <a:xfrm>
            <a:off x="936298" y="3210565"/>
            <a:ext cx="1414039" cy="191087"/>
            <a:chOff x="950940" y="4802247"/>
            <a:chExt cx="1414039" cy="191087"/>
          </a:xfrm>
        </p:grpSpPr>
        <p:sp>
          <p:nvSpPr>
            <p:cNvPr id="700" name="DRAM">
              <a:extLst>
                <a:ext uri="{FF2B5EF4-FFF2-40B4-BE49-F238E27FC236}">
                  <a16:creationId xmlns:a16="http://schemas.microsoft.com/office/drawing/2014/main" id="{BF9DC595-C58A-7401-90C3-0144CE0441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8" name="Straight Connector 687">
              <a:extLst>
                <a:ext uri="{FF2B5EF4-FFF2-40B4-BE49-F238E27FC236}">
                  <a16:creationId xmlns:a16="http://schemas.microsoft.com/office/drawing/2014/main" id="{8951B855-D11E-14A8-D30B-16D361E5CE29}"/>
                </a:ext>
              </a:extLst>
            </p:cNvPr>
            <p:cNvCxnSpPr>
              <a:cxnSpLocks/>
              <a:stCxn id="665" idx="6"/>
              <a:endCxn id="70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1" name="Oval 660">
              <a:extLst>
                <a:ext uri="{FF2B5EF4-FFF2-40B4-BE49-F238E27FC236}">
                  <a16:creationId xmlns:a16="http://schemas.microsoft.com/office/drawing/2014/main" id="{86D7521A-E23D-00CB-814A-B0A692F3BAB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C0CFBDBB-9C04-B2EF-8F8A-AA08635297E9}"/>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ED2FB44A-389C-D26C-746D-D4E1B353AD59}"/>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633A060E-28C0-592D-F760-8A5B2AD490BD}"/>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EF7B9984-3B75-FE85-6BF8-FA1596238649}"/>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3" name="Group 982">
            <a:extLst>
              <a:ext uri="{FF2B5EF4-FFF2-40B4-BE49-F238E27FC236}">
                <a16:creationId xmlns:a16="http://schemas.microsoft.com/office/drawing/2014/main" id="{400CFFA0-86D4-123D-1DE4-D5A489C6DD01}"/>
              </a:ext>
            </a:extLst>
          </p:cNvPr>
          <p:cNvGrpSpPr/>
          <p:nvPr/>
        </p:nvGrpSpPr>
        <p:grpSpPr>
          <a:xfrm>
            <a:off x="936298" y="3455900"/>
            <a:ext cx="1414039" cy="191087"/>
            <a:chOff x="950940" y="5031550"/>
            <a:chExt cx="1414039" cy="191087"/>
          </a:xfrm>
        </p:grpSpPr>
        <p:sp>
          <p:nvSpPr>
            <p:cNvPr id="701" name="DRAM">
              <a:extLst>
                <a:ext uri="{FF2B5EF4-FFF2-40B4-BE49-F238E27FC236}">
                  <a16:creationId xmlns:a16="http://schemas.microsoft.com/office/drawing/2014/main" id="{FA911369-21D2-4C4A-6423-460A7FE097C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9" name="Straight Connector 688">
              <a:extLst>
                <a:ext uri="{FF2B5EF4-FFF2-40B4-BE49-F238E27FC236}">
                  <a16:creationId xmlns:a16="http://schemas.microsoft.com/office/drawing/2014/main" id="{A4E6847E-1AA3-2AA2-72E7-65F4AC50D662}"/>
                </a:ext>
              </a:extLst>
            </p:cNvPr>
            <p:cNvCxnSpPr>
              <a:cxnSpLocks/>
              <a:stCxn id="670" idx="6"/>
              <a:endCxn id="701"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6" name="Oval 665">
              <a:extLst>
                <a:ext uri="{FF2B5EF4-FFF2-40B4-BE49-F238E27FC236}">
                  <a16:creationId xmlns:a16="http://schemas.microsoft.com/office/drawing/2014/main" id="{DCC34EA7-EDB6-30D2-501A-636CEB6E6B3C}"/>
                </a:ext>
              </a:extLst>
            </p:cNvPr>
            <p:cNvSpPr/>
            <p:nvPr/>
          </p:nvSpPr>
          <p:spPr>
            <a:xfrm>
              <a:off x="125667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1A2259AB-3544-058E-55A4-A2530AE44268}"/>
                </a:ext>
              </a:extLst>
            </p:cNvPr>
            <p:cNvSpPr/>
            <p:nvPr/>
          </p:nvSpPr>
          <p:spPr>
            <a:xfrm>
              <a:off x="1485982"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CDA74265-C8FC-EF56-9BC7-54E660D9ADD4}"/>
                </a:ext>
              </a:extLst>
            </p:cNvPr>
            <p:cNvSpPr/>
            <p:nvPr/>
          </p:nvSpPr>
          <p:spPr>
            <a:xfrm>
              <a:off x="1715286"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51CBC358-D3A1-94B6-B88C-6C055E512968}"/>
                </a:ext>
              </a:extLst>
            </p:cNvPr>
            <p:cNvSpPr/>
            <p:nvPr/>
          </p:nvSpPr>
          <p:spPr>
            <a:xfrm>
              <a:off x="194458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0" name="Oval 669">
              <a:extLst>
                <a:ext uri="{FF2B5EF4-FFF2-40B4-BE49-F238E27FC236}">
                  <a16:creationId xmlns:a16="http://schemas.microsoft.com/office/drawing/2014/main" id="{4E318E2A-0951-14F0-08A0-062325B12E53}"/>
                </a:ext>
              </a:extLst>
            </p:cNvPr>
            <p:cNvSpPr/>
            <p:nvPr/>
          </p:nvSpPr>
          <p:spPr>
            <a:xfrm>
              <a:off x="2173893"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2" name="Group 981">
            <a:extLst>
              <a:ext uri="{FF2B5EF4-FFF2-40B4-BE49-F238E27FC236}">
                <a16:creationId xmlns:a16="http://schemas.microsoft.com/office/drawing/2014/main" id="{87574CC2-8214-DB5E-94DB-378C7832D201}"/>
              </a:ext>
            </a:extLst>
          </p:cNvPr>
          <p:cNvGrpSpPr/>
          <p:nvPr/>
        </p:nvGrpSpPr>
        <p:grpSpPr>
          <a:xfrm>
            <a:off x="936298" y="3701235"/>
            <a:ext cx="1414039" cy="191087"/>
            <a:chOff x="950940" y="5260854"/>
            <a:chExt cx="1414039" cy="191087"/>
          </a:xfrm>
        </p:grpSpPr>
        <p:sp>
          <p:nvSpPr>
            <p:cNvPr id="702" name="DRAM">
              <a:extLst>
                <a:ext uri="{FF2B5EF4-FFF2-40B4-BE49-F238E27FC236}">
                  <a16:creationId xmlns:a16="http://schemas.microsoft.com/office/drawing/2014/main" id="{5E30690F-8202-DD43-CBD1-515A077F2DF5}"/>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0" name="Straight Connector 689">
              <a:extLst>
                <a:ext uri="{FF2B5EF4-FFF2-40B4-BE49-F238E27FC236}">
                  <a16:creationId xmlns:a16="http://schemas.microsoft.com/office/drawing/2014/main" id="{6298019A-45B6-BE34-9DFD-779DCA976319}"/>
                </a:ext>
              </a:extLst>
            </p:cNvPr>
            <p:cNvCxnSpPr>
              <a:cxnSpLocks/>
              <a:stCxn id="677" idx="6"/>
              <a:endCxn id="702"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CF7CA4E7-11B4-4540-ECFD-3A3F6B81D888}"/>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6C1B099E-89A5-F2E3-8876-C7A2651DDBF5}"/>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8C70ADB7-1A5F-B83A-BED5-1FD64D3D72F0}"/>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9A71A8E6-227E-B966-C9FC-EED7B8EADD5D}"/>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2CE57C6C-B6EC-0385-92AC-16F45DDC567A}"/>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1" name="Group 980">
            <a:extLst>
              <a:ext uri="{FF2B5EF4-FFF2-40B4-BE49-F238E27FC236}">
                <a16:creationId xmlns:a16="http://schemas.microsoft.com/office/drawing/2014/main" id="{5DC01C3E-E2BC-1640-4863-C7634F0D0296}"/>
              </a:ext>
            </a:extLst>
          </p:cNvPr>
          <p:cNvGrpSpPr/>
          <p:nvPr/>
        </p:nvGrpSpPr>
        <p:grpSpPr>
          <a:xfrm>
            <a:off x="936298" y="3946570"/>
            <a:ext cx="1414039" cy="191087"/>
            <a:chOff x="950940" y="5490157"/>
            <a:chExt cx="1414039" cy="191087"/>
          </a:xfrm>
        </p:grpSpPr>
        <p:sp>
          <p:nvSpPr>
            <p:cNvPr id="704" name="DRAM">
              <a:extLst>
                <a:ext uri="{FF2B5EF4-FFF2-40B4-BE49-F238E27FC236}">
                  <a16:creationId xmlns:a16="http://schemas.microsoft.com/office/drawing/2014/main" id="{559B2797-292C-A5A9-DAEA-CBE8A42671A4}"/>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287AFAD7-9ED4-CF0F-F8CB-05300EFA18CC}"/>
                </a:ext>
              </a:extLst>
            </p:cNvPr>
            <p:cNvCxnSpPr>
              <a:cxnSpLocks/>
              <a:stCxn id="682" idx="6"/>
              <a:endCxn id="704"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8" name="Oval 677">
              <a:extLst>
                <a:ext uri="{FF2B5EF4-FFF2-40B4-BE49-F238E27FC236}">
                  <a16:creationId xmlns:a16="http://schemas.microsoft.com/office/drawing/2014/main" id="{2139F499-FE46-05E2-F608-2374E30FA388}"/>
                </a:ext>
              </a:extLst>
            </p:cNvPr>
            <p:cNvSpPr/>
            <p:nvPr/>
          </p:nvSpPr>
          <p:spPr>
            <a:xfrm>
              <a:off x="125667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Oval 678">
              <a:extLst>
                <a:ext uri="{FF2B5EF4-FFF2-40B4-BE49-F238E27FC236}">
                  <a16:creationId xmlns:a16="http://schemas.microsoft.com/office/drawing/2014/main" id="{80CC7AF2-B4CE-C4B1-63BE-FED67A4A25B4}"/>
                </a:ext>
              </a:extLst>
            </p:cNvPr>
            <p:cNvSpPr/>
            <p:nvPr/>
          </p:nvSpPr>
          <p:spPr>
            <a:xfrm>
              <a:off x="1485982"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Oval 679">
              <a:extLst>
                <a:ext uri="{FF2B5EF4-FFF2-40B4-BE49-F238E27FC236}">
                  <a16:creationId xmlns:a16="http://schemas.microsoft.com/office/drawing/2014/main" id="{9F204EFE-3318-3DAC-4A80-AB202D1B0535}"/>
                </a:ext>
              </a:extLst>
            </p:cNvPr>
            <p:cNvSpPr/>
            <p:nvPr/>
          </p:nvSpPr>
          <p:spPr>
            <a:xfrm>
              <a:off x="1715286"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6ED2EC1C-E9D6-88D7-C3CD-350B7097A0E3}"/>
                </a:ext>
              </a:extLst>
            </p:cNvPr>
            <p:cNvSpPr/>
            <p:nvPr/>
          </p:nvSpPr>
          <p:spPr>
            <a:xfrm>
              <a:off x="194458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1E03DFCC-B739-3998-E56F-6BFCAC7E426B}"/>
                </a:ext>
              </a:extLst>
            </p:cNvPr>
            <p:cNvSpPr/>
            <p:nvPr/>
          </p:nvSpPr>
          <p:spPr>
            <a:xfrm>
              <a:off x="2173893"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79" name="Group 778">
            <a:extLst>
              <a:ext uri="{FF2B5EF4-FFF2-40B4-BE49-F238E27FC236}">
                <a16:creationId xmlns:a16="http://schemas.microsoft.com/office/drawing/2014/main" id="{84FC7458-98A8-A495-707A-1B60FDFC42C2}"/>
              </a:ext>
            </a:extLst>
          </p:cNvPr>
          <p:cNvGrpSpPr/>
          <p:nvPr/>
        </p:nvGrpSpPr>
        <p:grpSpPr>
          <a:xfrm>
            <a:off x="936298" y="2965230"/>
            <a:ext cx="1414039" cy="191087"/>
            <a:chOff x="950940" y="4802247"/>
            <a:chExt cx="1414039" cy="191087"/>
          </a:xfrm>
        </p:grpSpPr>
        <p:sp>
          <p:nvSpPr>
            <p:cNvPr id="780" name="DRAM">
              <a:extLst>
                <a:ext uri="{FF2B5EF4-FFF2-40B4-BE49-F238E27FC236}">
                  <a16:creationId xmlns:a16="http://schemas.microsoft.com/office/drawing/2014/main" id="{342F765E-AA76-4FE3-B9D1-23744E637EE3}"/>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81" name="Straight Connector 780">
              <a:extLst>
                <a:ext uri="{FF2B5EF4-FFF2-40B4-BE49-F238E27FC236}">
                  <a16:creationId xmlns:a16="http://schemas.microsoft.com/office/drawing/2014/main" id="{BBE8F94F-9E9E-4773-B62C-22F482B8464C}"/>
                </a:ext>
              </a:extLst>
            </p:cNvPr>
            <p:cNvCxnSpPr>
              <a:cxnSpLocks/>
              <a:stCxn id="786" idx="6"/>
              <a:endCxn id="7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82" name="Oval 781">
              <a:extLst>
                <a:ext uri="{FF2B5EF4-FFF2-40B4-BE49-F238E27FC236}">
                  <a16:creationId xmlns:a16="http://schemas.microsoft.com/office/drawing/2014/main" id="{6859DB3F-002B-F1D8-08EE-FA5A9BAB7682}"/>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3" name="Oval 782">
              <a:extLst>
                <a:ext uri="{FF2B5EF4-FFF2-40B4-BE49-F238E27FC236}">
                  <a16:creationId xmlns:a16="http://schemas.microsoft.com/office/drawing/2014/main" id="{567FB03A-2B6B-10E0-4A01-578526110E64}"/>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4" name="Oval 783">
              <a:extLst>
                <a:ext uri="{FF2B5EF4-FFF2-40B4-BE49-F238E27FC236}">
                  <a16:creationId xmlns:a16="http://schemas.microsoft.com/office/drawing/2014/main" id="{9D9957AC-8C68-4B24-A8D1-EAD7331A86BE}"/>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5" name="Oval 784">
              <a:extLst>
                <a:ext uri="{FF2B5EF4-FFF2-40B4-BE49-F238E27FC236}">
                  <a16:creationId xmlns:a16="http://schemas.microsoft.com/office/drawing/2014/main" id="{A8BA6782-5173-9A55-69AE-47C05B06CCF7}"/>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6" name="Oval 785">
              <a:extLst>
                <a:ext uri="{FF2B5EF4-FFF2-40B4-BE49-F238E27FC236}">
                  <a16:creationId xmlns:a16="http://schemas.microsoft.com/office/drawing/2014/main" id="{46813FF4-07AD-9A44-A90E-B6D40103C741}"/>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87" name="Group 786">
            <a:extLst>
              <a:ext uri="{FF2B5EF4-FFF2-40B4-BE49-F238E27FC236}">
                <a16:creationId xmlns:a16="http://schemas.microsoft.com/office/drawing/2014/main" id="{0A641A94-038C-8030-DA93-6A26D4D98039}"/>
              </a:ext>
            </a:extLst>
          </p:cNvPr>
          <p:cNvGrpSpPr/>
          <p:nvPr/>
        </p:nvGrpSpPr>
        <p:grpSpPr>
          <a:xfrm>
            <a:off x="936298"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936298"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936298"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936298"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936298"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288493"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288493" y="238127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288493"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5" name="TextBox 54">
            <a:extLst>
              <a:ext uri="{FF2B5EF4-FFF2-40B4-BE49-F238E27FC236}">
                <a16:creationId xmlns:a16="http://schemas.microsoft.com/office/drawing/2014/main" id="{C3D47D0B-C442-C132-5954-9FBC40CEEA3E}"/>
              </a:ext>
            </a:extLst>
          </p:cNvPr>
          <p:cNvSpPr txBox="1"/>
          <p:nvPr/>
        </p:nvSpPr>
        <p:spPr>
          <a:xfrm>
            <a:off x="2288493" y="287196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C00000"/>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56" name="TextBox 55">
            <a:extLst>
              <a:ext uri="{FF2B5EF4-FFF2-40B4-BE49-F238E27FC236}">
                <a16:creationId xmlns:a16="http://schemas.microsoft.com/office/drawing/2014/main" id="{4FE5DC6D-4316-7EF9-E130-B21361910CC2}"/>
              </a:ext>
            </a:extLst>
          </p:cNvPr>
          <p:cNvSpPr txBox="1"/>
          <p:nvPr/>
        </p:nvSpPr>
        <p:spPr>
          <a:xfrm>
            <a:off x="2288493" y="3117315"/>
            <a:ext cx="114546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8" name="TextBox 57">
            <a:extLst>
              <a:ext uri="{FF2B5EF4-FFF2-40B4-BE49-F238E27FC236}">
                <a16:creationId xmlns:a16="http://schemas.microsoft.com/office/drawing/2014/main" id="{5ECE39F1-31EF-40B5-8903-2DE188EEE979}"/>
              </a:ext>
            </a:extLst>
          </p:cNvPr>
          <p:cNvSpPr txBox="1"/>
          <p:nvPr/>
        </p:nvSpPr>
        <p:spPr>
          <a:xfrm>
            <a:off x="2288493" y="3362663"/>
            <a:ext cx="123339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C00000"/>
                </a:solidFill>
                <a:effectLst/>
                <a:uLnTx/>
                <a:uFillTx/>
                <a:latin typeface="Avenir Next" panose="020B0503020202020204" pitchFamily="34" charset="0"/>
                <a:ea typeface="+mn-ea"/>
                <a:cs typeface="+mn-cs"/>
              </a:rPr>
              <a:t>Cout</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59" name="TextBox 58">
            <a:extLst>
              <a:ext uri="{FF2B5EF4-FFF2-40B4-BE49-F238E27FC236}">
                <a16:creationId xmlns:a16="http://schemas.microsoft.com/office/drawing/2014/main" id="{3105E39C-7602-51C1-9C0A-372B95A96A5B}"/>
              </a:ext>
            </a:extLst>
          </p:cNvPr>
          <p:cNvSpPr txBox="1"/>
          <p:nvPr/>
        </p:nvSpPr>
        <p:spPr>
          <a:xfrm>
            <a:off x="2288493" y="3608011"/>
            <a:ext cx="12416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68C42D57-F1D1-EE66-5C04-31EAC7844982}"/>
              </a:ext>
            </a:extLst>
          </p:cNvPr>
          <p:cNvSpPr txBox="1"/>
          <p:nvPr/>
        </p:nvSpPr>
        <p:spPr>
          <a:xfrm>
            <a:off x="2288493" y="3853359"/>
            <a:ext cx="1372247"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39A882"/>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39A882"/>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Throughput-Oriented Execution (II)</a:t>
            </a:r>
          </a:p>
        </p:txBody>
      </p:sp>
      <p:grpSp>
        <p:nvGrpSpPr>
          <p:cNvPr id="915" name="Group 914">
            <a:extLst>
              <a:ext uri="{FF2B5EF4-FFF2-40B4-BE49-F238E27FC236}">
                <a16:creationId xmlns:a16="http://schemas.microsoft.com/office/drawing/2014/main" id="{987344CF-98E9-34D4-FB8B-BEA8406C2C64}"/>
              </a:ext>
            </a:extLst>
          </p:cNvPr>
          <p:cNvGrpSpPr/>
          <p:nvPr/>
        </p:nvGrpSpPr>
        <p:grpSpPr>
          <a:xfrm>
            <a:off x="4775182" y="1372524"/>
            <a:ext cx="4109009" cy="3020421"/>
            <a:chOff x="3867865" y="4615566"/>
            <a:chExt cx="2566943" cy="2273566"/>
          </a:xfrm>
        </p:grpSpPr>
        <p:grpSp>
          <p:nvGrpSpPr>
            <p:cNvPr id="916" name="Group 915">
              <a:extLst>
                <a:ext uri="{FF2B5EF4-FFF2-40B4-BE49-F238E27FC236}">
                  <a16:creationId xmlns:a16="http://schemas.microsoft.com/office/drawing/2014/main" id="{1C6B37D3-1872-2649-FE2A-AC2E0D8039B1}"/>
                </a:ext>
              </a:extLst>
            </p:cNvPr>
            <p:cNvGrpSpPr/>
            <p:nvPr/>
          </p:nvGrpSpPr>
          <p:grpSpPr>
            <a:xfrm>
              <a:off x="4185381" y="4615566"/>
              <a:ext cx="2249427" cy="1554480"/>
              <a:chOff x="4214803" y="4492238"/>
              <a:chExt cx="2249427" cy="1554480"/>
            </a:xfrm>
          </p:grpSpPr>
          <p:cxnSp>
            <p:nvCxnSpPr>
              <p:cNvPr id="999" name="Straight Arrow Connector 998">
                <a:extLst>
                  <a:ext uri="{FF2B5EF4-FFF2-40B4-BE49-F238E27FC236}">
                    <a16:creationId xmlns:a16="http://schemas.microsoft.com/office/drawing/2014/main" id="{83CAE837-AB49-C8E7-DC2B-22BDDFF14E4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00" name="Straight Arrow Connector 999">
                <a:extLst>
                  <a:ext uri="{FF2B5EF4-FFF2-40B4-BE49-F238E27FC236}">
                    <a16:creationId xmlns:a16="http://schemas.microsoft.com/office/drawing/2014/main" id="{8F6EA610-3C5A-155F-2196-D8FED2FDEA43}"/>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918" name="Group 917">
              <a:extLst>
                <a:ext uri="{FF2B5EF4-FFF2-40B4-BE49-F238E27FC236}">
                  <a16:creationId xmlns:a16="http://schemas.microsoft.com/office/drawing/2014/main" id="{21C05CD5-9550-60FC-A166-F9B0ABDA46E5}"/>
                </a:ext>
              </a:extLst>
            </p:cNvPr>
            <p:cNvGrpSpPr/>
            <p:nvPr/>
          </p:nvGrpSpPr>
          <p:grpSpPr>
            <a:xfrm>
              <a:off x="4189009" y="6162885"/>
              <a:ext cx="268139" cy="501476"/>
              <a:chOff x="4189009" y="6125640"/>
              <a:chExt cx="268139" cy="501476"/>
            </a:xfrm>
            <a:noFill/>
          </p:grpSpPr>
          <p:sp>
            <p:nvSpPr>
              <p:cNvPr id="997" name="Rectangle 996">
                <a:extLst>
                  <a:ext uri="{FF2B5EF4-FFF2-40B4-BE49-F238E27FC236}">
                    <a16:creationId xmlns:a16="http://schemas.microsoft.com/office/drawing/2014/main" id="{5835768F-0EAF-32BA-9C1A-3D73788DCEE9}"/>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998" name="Straight Connector 997">
                <a:extLst>
                  <a:ext uri="{FF2B5EF4-FFF2-40B4-BE49-F238E27FC236}">
                    <a16:creationId xmlns:a16="http://schemas.microsoft.com/office/drawing/2014/main" id="{D0A6E232-E6A0-7D65-E496-F19DBC9A338E}"/>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0" name="Group 919">
              <a:extLst>
                <a:ext uri="{FF2B5EF4-FFF2-40B4-BE49-F238E27FC236}">
                  <a16:creationId xmlns:a16="http://schemas.microsoft.com/office/drawing/2014/main" id="{B5F09259-95E3-C490-A755-F528A0A7F407}"/>
                </a:ext>
              </a:extLst>
            </p:cNvPr>
            <p:cNvGrpSpPr/>
            <p:nvPr/>
          </p:nvGrpSpPr>
          <p:grpSpPr>
            <a:xfrm>
              <a:off x="4456819" y="6162885"/>
              <a:ext cx="268139" cy="501476"/>
              <a:chOff x="4189009" y="6125640"/>
              <a:chExt cx="268139" cy="501476"/>
            </a:xfrm>
            <a:noFill/>
          </p:grpSpPr>
          <p:sp>
            <p:nvSpPr>
              <p:cNvPr id="995" name="Rectangle 994">
                <a:extLst>
                  <a:ext uri="{FF2B5EF4-FFF2-40B4-BE49-F238E27FC236}">
                    <a16:creationId xmlns:a16="http://schemas.microsoft.com/office/drawing/2014/main" id="{9A9D99CA-DAF4-AD9A-6C56-920F748BBC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996" name="Straight Connector 995">
                <a:extLst>
                  <a:ext uri="{FF2B5EF4-FFF2-40B4-BE49-F238E27FC236}">
                    <a16:creationId xmlns:a16="http://schemas.microsoft.com/office/drawing/2014/main" id="{9D64094D-A52B-87A4-F2CC-8D6FAE9D51CA}"/>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2" name="Group 921">
              <a:extLst>
                <a:ext uri="{FF2B5EF4-FFF2-40B4-BE49-F238E27FC236}">
                  <a16:creationId xmlns:a16="http://schemas.microsoft.com/office/drawing/2014/main" id="{2BB038DF-DD28-591B-F33A-5C837341BA17}"/>
                </a:ext>
              </a:extLst>
            </p:cNvPr>
            <p:cNvGrpSpPr/>
            <p:nvPr/>
          </p:nvGrpSpPr>
          <p:grpSpPr>
            <a:xfrm>
              <a:off x="4724629" y="6162885"/>
              <a:ext cx="268139" cy="501476"/>
              <a:chOff x="4189009" y="6125640"/>
              <a:chExt cx="268139" cy="501476"/>
            </a:xfrm>
            <a:noFill/>
          </p:grpSpPr>
          <p:sp>
            <p:nvSpPr>
              <p:cNvPr id="993" name="Rectangle 992">
                <a:extLst>
                  <a:ext uri="{FF2B5EF4-FFF2-40B4-BE49-F238E27FC236}">
                    <a16:creationId xmlns:a16="http://schemas.microsoft.com/office/drawing/2014/main" id="{D4817A16-2455-9A66-9548-55D232160B37}"/>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994" name="Straight Connector 993">
                <a:extLst>
                  <a:ext uri="{FF2B5EF4-FFF2-40B4-BE49-F238E27FC236}">
                    <a16:creationId xmlns:a16="http://schemas.microsoft.com/office/drawing/2014/main" id="{EA6BB7E5-3697-3810-FFF2-4F6A9EFB3822}"/>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3" name="Group 922">
              <a:extLst>
                <a:ext uri="{FF2B5EF4-FFF2-40B4-BE49-F238E27FC236}">
                  <a16:creationId xmlns:a16="http://schemas.microsoft.com/office/drawing/2014/main" id="{7EED4435-CAFE-C153-5555-DE2D3ACB95C3}"/>
                </a:ext>
              </a:extLst>
            </p:cNvPr>
            <p:cNvGrpSpPr/>
            <p:nvPr/>
          </p:nvGrpSpPr>
          <p:grpSpPr>
            <a:xfrm>
              <a:off x="4992439" y="6162885"/>
              <a:ext cx="268139" cy="501476"/>
              <a:chOff x="4189009" y="6125640"/>
              <a:chExt cx="268139" cy="501476"/>
            </a:xfrm>
            <a:noFill/>
          </p:grpSpPr>
          <p:sp>
            <p:nvSpPr>
              <p:cNvPr id="991" name="Rectangle 990">
                <a:extLst>
                  <a:ext uri="{FF2B5EF4-FFF2-40B4-BE49-F238E27FC236}">
                    <a16:creationId xmlns:a16="http://schemas.microsoft.com/office/drawing/2014/main" id="{C5DD033F-5ED9-A2C3-50B6-774E44F01F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992" name="Straight Connector 991">
                <a:extLst>
                  <a:ext uri="{FF2B5EF4-FFF2-40B4-BE49-F238E27FC236}">
                    <a16:creationId xmlns:a16="http://schemas.microsoft.com/office/drawing/2014/main" id="{99EE7F40-0A4A-9687-D07F-F59F7BB82C32}"/>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4" name="Group 923">
              <a:extLst>
                <a:ext uri="{FF2B5EF4-FFF2-40B4-BE49-F238E27FC236}">
                  <a16:creationId xmlns:a16="http://schemas.microsoft.com/office/drawing/2014/main" id="{25287AE0-5288-4C97-09A2-DA7B199E909B}"/>
                </a:ext>
              </a:extLst>
            </p:cNvPr>
            <p:cNvGrpSpPr/>
            <p:nvPr/>
          </p:nvGrpSpPr>
          <p:grpSpPr>
            <a:xfrm>
              <a:off x="5260249" y="6162885"/>
              <a:ext cx="268139" cy="501476"/>
              <a:chOff x="4189009" y="6125640"/>
              <a:chExt cx="268139" cy="501476"/>
            </a:xfrm>
            <a:noFill/>
          </p:grpSpPr>
          <p:sp>
            <p:nvSpPr>
              <p:cNvPr id="989" name="Rectangle 988">
                <a:extLst>
                  <a:ext uri="{FF2B5EF4-FFF2-40B4-BE49-F238E27FC236}">
                    <a16:creationId xmlns:a16="http://schemas.microsoft.com/office/drawing/2014/main" id="{2075A3BB-3CCD-D7EE-D083-D71B8F41624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990" name="Straight Connector 989">
                <a:extLst>
                  <a:ext uri="{FF2B5EF4-FFF2-40B4-BE49-F238E27FC236}">
                    <a16:creationId xmlns:a16="http://schemas.microsoft.com/office/drawing/2014/main" id="{F95F80C7-A206-6AC0-4F86-C645EEE9E0AD}"/>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5" name="Group 924">
              <a:extLst>
                <a:ext uri="{FF2B5EF4-FFF2-40B4-BE49-F238E27FC236}">
                  <a16:creationId xmlns:a16="http://schemas.microsoft.com/office/drawing/2014/main" id="{0E2F940A-6BE3-042D-3A85-2E1CC4CAF93D}"/>
                </a:ext>
              </a:extLst>
            </p:cNvPr>
            <p:cNvGrpSpPr/>
            <p:nvPr/>
          </p:nvGrpSpPr>
          <p:grpSpPr>
            <a:xfrm>
              <a:off x="5528059" y="6162885"/>
              <a:ext cx="268139" cy="501476"/>
              <a:chOff x="4189009" y="6125640"/>
              <a:chExt cx="268139" cy="501476"/>
            </a:xfrm>
            <a:noFill/>
          </p:grpSpPr>
          <p:sp>
            <p:nvSpPr>
              <p:cNvPr id="987" name="Rectangle 986">
                <a:extLst>
                  <a:ext uri="{FF2B5EF4-FFF2-40B4-BE49-F238E27FC236}">
                    <a16:creationId xmlns:a16="http://schemas.microsoft.com/office/drawing/2014/main" id="{C8FFDB4A-87E6-5C7A-5C29-997B647C86B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988" name="Straight Connector 987">
                <a:extLst>
                  <a:ext uri="{FF2B5EF4-FFF2-40B4-BE49-F238E27FC236}">
                    <a16:creationId xmlns:a16="http://schemas.microsoft.com/office/drawing/2014/main" id="{E31B0040-FD33-AE42-BF7C-FBF12D21CE5A}"/>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6" name="Group 925">
              <a:extLst>
                <a:ext uri="{FF2B5EF4-FFF2-40B4-BE49-F238E27FC236}">
                  <a16:creationId xmlns:a16="http://schemas.microsoft.com/office/drawing/2014/main" id="{0F8DCE72-D5DC-7850-BBDE-4B245ACEB958}"/>
                </a:ext>
              </a:extLst>
            </p:cNvPr>
            <p:cNvGrpSpPr/>
            <p:nvPr/>
          </p:nvGrpSpPr>
          <p:grpSpPr>
            <a:xfrm>
              <a:off x="5795869" y="6162885"/>
              <a:ext cx="268139" cy="501476"/>
              <a:chOff x="4189009" y="6125640"/>
              <a:chExt cx="268139" cy="501476"/>
            </a:xfrm>
            <a:noFill/>
          </p:grpSpPr>
          <p:sp>
            <p:nvSpPr>
              <p:cNvPr id="985" name="Rectangle 984">
                <a:extLst>
                  <a:ext uri="{FF2B5EF4-FFF2-40B4-BE49-F238E27FC236}">
                    <a16:creationId xmlns:a16="http://schemas.microsoft.com/office/drawing/2014/main" id="{C69CF5B1-375C-4775-A01D-ABDDC9900A3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986" name="Straight Connector 985">
                <a:extLst>
                  <a:ext uri="{FF2B5EF4-FFF2-40B4-BE49-F238E27FC236}">
                    <a16:creationId xmlns:a16="http://schemas.microsoft.com/office/drawing/2014/main" id="{25F09116-2422-13DD-8DD1-9587B2985E9A}"/>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7" name="Group 926">
              <a:extLst>
                <a:ext uri="{FF2B5EF4-FFF2-40B4-BE49-F238E27FC236}">
                  <a16:creationId xmlns:a16="http://schemas.microsoft.com/office/drawing/2014/main" id="{497D4928-FAED-2636-0F2A-41FE40DCCEFC}"/>
                </a:ext>
              </a:extLst>
            </p:cNvPr>
            <p:cNvGrpSpPr/>
            <p:nvPr/>
          </p:nvGrpSpPr>
          <p:grpSpPr>
            <a:xfrm>
              <a:off x="6063677" y="6162885"/>
              <a:ext cx="268139" cy="501476"/>
              <a:chOff x="4189009" y="6125640"/>
              <a:chExt cx="268139" cy="501476"/>
            </a:xfrm>
            <a:noFill/>
          </p:grpSpPr>
          <p:sp>
            <p:nvSpPr>
              <p:cNvPr id="959" name="Rectangle 958">
                <a:extLst>
                  <a:ext uri="{FF2B5EF4-FFF2-40B4-BE49-F238E27FC236}">
                    <a16:creationId xmlns:a16="http://schemas.microsoft.com/office/drawing/2014/main" id="{ED5CDB45-C28F-9E25-FAAC-53D307BE4AAD}"/>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984" name="Straight Connector 983">
                <a:extLst>
                  <a:ext uri="{FF2B5EF4-FFF2-40B4-BE49-F238E27FC236}">
                    <a16:creationId xmlns:a16="http://schemas.microsoft.com/office/drawing/2014/main" id="{C28F6C99-9B8F-5CC1-EE24-95E1850677B9}"/>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30" name="Straight Connector 929">
              <a:extLst>
                <a:ext uri="{FF2B5EF4-FFF2-40B4-BE49-F238E27FC236}">
                  <a16:creationId xmlns:a16="http://schemas.microsoft.com/office/drawing/2014/main" id="{6D91BA7D-FBCC-9A24-C36D-1714F9698BF3}"/>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a:extLst>
                <a:ext uri="{FF2B5EF4-FFF2-40B4-BE49-F238E27FC236}">
                  <a16:creationId xmlns:a16="http://schemas.microsoft.com/office/drawing/2014/main" id="{F5D912DD-C285-9023-DEE6-1F961E9360E3}"/>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3" name="Straight Connector 932">
              <a:extLst>
                <a:ext uri="{FF2B5EF4-FFF2-40B4-BE49-F238E27FC236}">
                  <a16:creationId xmlns:a16="http://schemas.microsoft.com/office/drawing/2014/main" id="{96EED997-5D59-10B1-569A-392041793678}"/>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793F001E-F9B1-080A-7805-3994BB643D0D}"/>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99692923-0360-F0A4-ECF2-BFF3D90E7F79}"/>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a:extLst>
                <a:ext uri="{FF2B5EF4-FFF2-40B4-BE49-F238E27FC236}">
                  <a16:creationId xmlns:a16="http://schemas.microsoft.com/office/drawing/2014/main" id="{D749C51E-2F4D-5FD4-E8CE-A7F226C786FC}"/>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a:extLst>
                <a:ext uri="{FF2B5EF4-FFF2-40B4-BE49-F238E27FC236}">
                  <a16:creationId xmlns:a16="http://schemas.microsoft.com/office/drawing/2014/main" id="{EF395CBD-C9A3-9F34-BBE0-65BC389546AE}"/>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a:extLst>
                <a:ext uri="{FF2B5EF4-FFF2-40B4-BE49-F238E27FC236}">
                  <a16:creationId xmlns:a16="http://schemas.microsoft.com/office/drawing/2014/main" id="{3AB95A2C-47B4-4E52-51A5-2D92AC2ABF6C}"/>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40" name="Rectangle 939">
              <a:extLst>
                <a:ext uri="{FF2B5EF4-FFF2-40B4-BE49-F238E27FC236}">
                  <a16:creationId xmlns:a16="http://schemas.microsoft.com/office/drawing/2014/main" id="{5C2B54B2-A749-7452-9374-0D2F8E848AC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941" name="Rectangle 940">
              <a:extLst>
                <a:ext uri="{FF2B5EF4-FFF2-40B4-BE49-F238E27FC236}">
                  <a16:creationId xmlns:a16="http://schemas.microsoft.com/office/drawing/2014/main" id="{9F37F3FD-6574-E342-38AD-3FC1345A1DB5}"/>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942" name="Straight Connector 941">
              <a:extLst>
                <a:ext uri="{FF2B5EF4-FFF2-40B4-BE49-F238E27FC236}">
                  <a16:creationId xmlns:a16="http://schemas.microsoft.com/office/drawing/2014/main" id="{7D5AAA88-9815-3D75-7AAD-E11C90A9BE46}"/>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85C39F7-94AA-D4EA-D5FF-62405E7A4BA9}"/>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a:extLst>
                <a:ext uri="{FF2B5EF4-FFF2-40B4-BE49-F238E27FC236}">
                  <a16:creationId xmlns:a16="http://schemas.microsoft.com/office/drawing/2014/main" id="{93D70BB7-7467-AEB5-6757-7E5B3BCE249C}"/>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a:extLst>
                <a:ext uri="{FF2B5EF4-FFF2-40B4-BE49-F238E27FC236}">
                  <a16:creationId xmlns:a16="http://schemas.microsoft.com/office/drawing/2014/main" id="{44B5568F-BF38-0B97-4EB7-B0F68B7C371D}"/>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a:extLst>
                <a:ext uri="{FF2B5EF4-FFF2-40B4-BE49-F238E27FC236}">
                  <a16:creationId xmlns:a16="http://schemas.microsoft.com/office/drawing/2014/main" id="{66820C59-096D-A376-01A0-3E5F5D3C6746}"/>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a:extLst>
                <a:ext uri="{FF2B5EF4-FFF2-40B4-BE49-F238E27FC236}">
                  <a16:creationId xmlns:a16="http://schemas.microsoft.com/office/drawing/2014/main" id="{FCDE6BA1-81BD-E02C-2247-695B3EBC42D0}"/>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8" name="Straight Connector 947">
              <a:extLst>
                <a:ext uri="{FF2B5EF4-FFF2-40B4-BE49-F238E27FC236}">
                  <a16:creationId xmlns:a16="http://schemas.microsoft.com/office/drawing/2014/main" id="{E3B140F1-AF39-8180-F53F-F36E0FF7FABA}"/>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84D53738-6EBC-4EDF-69E1-41E9FC6AEFAC}"/>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950" name="Group 949">
              <a:extLst>
                <a:ext uri="{FF2B5EF4-FFF2-40B4-BE49-F238E27FC236}">
                  <a16:creationId xmlns:a16="http://schemas.microsoft.com/office/drawing/2014/main" id="{4A39CCA6-963C-F1F6-F2C2-A02EA874DE49}"/>
                </a:ext>
              </a:extLst>
            </p:cNvPr>
            <p:cNvGrpSpPr/>
            <p:nvPr/>
          </p:nvGrpSpPr>
          <p:grpSpPr>
            <a:xfrm>
              <a:off x="4317336" y="4790131"/>
              <a:ext cx="1876809" cy="1360783"/>
              <a:chOff x="4317336" y="4733925"/>
              <a:chExt cx="1876809" cy="1416990"/>
            </a:xfrm>
          </p:grpSpPr>
          <p:cxnSp>
            <p:nvCxnSpPr>
              <p:cNvPr id="951" name="Straight Connector 950">
                <a:extLst>
                  <a:ext uri="{FF2B5EF4-FFF2-40B4-BE49-F238E27FC236}">
                    <a16:creationId xmlns:a16="http://schemas.microsoft.com/office/drawing/2014/main" id="{87CE511D-3A50-3922-E915-E3D0E2323441}"/>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a:extLst>
                  <a:ext uri="{FF2B5EF4-FFF2-40B4-BE49-F238E27FC236}">
                    <a16:creationId xmlns:a16="http://schemas.microsoft.com/office/drawing/2014/main" id="{7DA9C563-0A45-B0D5-67F1-ED9257043E47}"/>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a:extLst>
                  <a:ext uri="{FF2B5EF4-FFF2-40B4-BE49-F238E27FC236}">
                    <a16:creationId xmlns:a16="http://schemas.microsoft.com/office/drawing/2014/main" id="{6115254B-57F7-C75E-FCE6-5324FCF56CAE}"/>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a:extLst>
                  <a:ext uri="{FF2B5EF4-FFF2-40B4-BE49-F238E27FC236}">
                    <a16:creationId xmlns:a16="http://schemas.microsoft.com/office/drawing/2014/main" id="{E49BFD0E-E5E9-9832-190E-B6F9458724A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a:extLst>
                  <a:ext uri="{FF2B5EF4-FFF2-40B4-BE49-F238E27FC236}">
                    <a16:creationId xmlns:a16="http://schemas.microsoft.com/office/drawing/2014/main" id="{D61C2520-B022-0F11-9D57-384C657474AA}"/>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DA3C7B37-C343-D349-C749-9B14E5FF325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1F2B8D30-54DD-8CB5-7323-2FA2E3D12D64}"/>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a:extLst>
                  <a:ext uri="{FF2B5EF4-FFF2-40B4-BE49-F238E27FC236}">
                    <a16:creationId xmlns:a16="http://schemas.microsoft.com/office/drawing/2014/main" id="{FE8E69BD-766B-1477-0FF4-FF7F0CAA35A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5" name="Rectangle 4">
            <a:extLst>
              <a:ext uri="{FF2B5EF4-FFF2-40B4-BE49-F238E27FC236}">
                <a16:creationId xmlns:a16="http://schemas.microsoft.com/office/drawing/2014/main" id="{8F5BE0C7-4164-90CF-4E21-99057F608368}"/>
              </a:ext>
            </a:extLst>
          </p:cNvPr>
          <p:cNvSpPr/>
          <p:nvPr/>
        </p:nvSpPr>
        <p:spPr>
          <a:xfrm>
            <a:off x="789307" y="1473527"/>
            <a:ext cx="1581496" cy="3165631"/>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58A7DFC-1FAD-5302-493D-1A5D5A03A106}"/>
              </a:ext>
            </a:extLst>
          </p:cNvPr>
          <p:cNvCxnSpPr>
            <a:cxnSpLocks/>
          </p:cNvCxnSpPr>
          <p:nvPr/>
        </p:nvCxnSpPr>
        <p:spPr>
          <a:xfrm flipV="1">
            <a:off x="1058658" y="1410827"/>
            <a:ext cx="0" cy="265176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AD0DA499-301F-8648-9472-E47184902E45}"/>
              </a:ext>
            </a:extLst>
          </p:cNvPr>
          <p:cNvGrpSpPr/>
          <p:nvPr/>
        </p:nvGrpSpPr>
        <p:grpSpPr>
          <a:xfrm>
            <a:off x="1243307" y="1502493"/>
            <a:ext cx="1108299" cy="2983172"/>
            <a:chOff x="2134538" y="564170"/>
            <a:chExt cx="1108299" cy="3169630"/>
          </a:xfrm>
          <a:solidFill>
            <a:srgbClr val="1A82C4"/>
          </a:solidFill>
        </p:grpSpPr>
        <p:grpSp>
          <p:nvGrpSpPr>
            <p:cNvPr id="46" name="Group 45">
              <a:extLst>
                <a:ext uri="{FF2B5EF4-FFF2-40B4-BE49-F238E27FC236}">
                  <a16:creationId xmlns:a16="http://schemas.microsoft.com/office/drawing/2014/main" id="{C48919CF-5C3B-AC71-DC03-43A396F5EADA}"/>
                </a:ext>
              </a:extLst>
            </p:cNvPr>
            <p:cNvGrpSpPr/>
            <p:nvPr/>
          </p:nvGrpSpPr>
          <p:grpSpPr>
            <a:xfrm>
              <a:off x="2134538" y="3504497"/>
              <a:ext cx="1108299" cy="229303"/>
              <a:chOff x="5486400" y="3962400"/>
              <a:chExt cx="2209800" cy="457200"/>
            </a:xfrm>
            <a:grpFill/>
          </p:grpSpPr>
          <p:sp>
            <p:nvSpPr>
              <p:cNvPr id="898" name="DRAM">
                <a:extLst>
                  <a:ext uri="{FF2B5EF4-FFF2-40B4-BE49-F238E27FC236}">
                    <a16:creationId xmlns:a16="http://schemas.microsoft.com/office/drawing/2014/main" id="{38F7933D-0C04-2095-258B-3F4ABCBAF3FD}"/>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0" name="DRAM">
                <a:extLst>
                  <a:ext uri="{FF2B5EF4-FFF2-40B4-BE49-F238E27FC236}">
                    <a16:creationId xmlns:a16="http://schemas.microsoft.com/office/drawing/2014/main" id="{A064DFF6-43AD-5403-C4E6-0C7709A20676}"/>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3" name="DRAM">
                <a:extLst>
                  <a:ext uri="{FF2B5EF4-FFF2-40B4-BE49-F238E27FC236}">
                    <a16:creationId xmlns:a16="http://schemas.microsoft.com/office/drawing/2014/main" id="{1147DDB1-C4EC-8D5B-5748-2DDCD571A7AE}"/>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DRAM">
                <a:extLst>
                  <a:ext uri="{FF2B5EF4-FFF2-40B4-BE49-F238E27FC236}">
                    <a16:creationId xmlns:a16="http://schemas.microsoft.com/office/drawing/2014/main" id="{16C15EBC-B576-B370-5D08-0E5307093C85}"/>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DRAM">
                <a:extLst>
                  <a:ext uri="{FF2B5EF4-FFF2-40B4-BE49-F238E27FC236}">
                    <a16:creationId xmlns:a16="http://schemas.microsoft.com/office/drawing/2014/main" id="{16C21804-4B3C-9652-2E05-B6ACCE9CBD12}"/>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09916416-4089-C889-27DF-C2641B6F00E1}"/>
                </a:ext>
              </a:extLst>
            </p:cNvPr>
            <p:cNvGrpSpPr/>
            <p:nvPr/>
          </p:nvGrpSpPr>
          <p:grpSpPr>
            <a:xfrm>
              <a:off x="2230081" y="564170"/>
              <a:ext cx="917213" cy="2940327"/>
              <a:chOff x="5676900" y="-2966149"/>
              <a:chExt cx="1828800" cy="6928549"/>
            </a:xfrm>
            <a:grpFill/>
          </p:grpSpPr>
          <p:cxnSp>
            <p:nvCxnSpPr>
              <p:cNvPr id="51" name="Straight Connector 50">
                <a:extLst>
                  <a:ext uri="{FF2B5EF4-FFF2-40B4-BE49-F238E27FC236}">
                    <a16:creationId xmlns:a16="http://schemas.microsoft.com/office/drawing/2014/main" id="{55C06240-A4F9-61C1-2ABB-CD0A18616D54}"/>
                  </a:ext>
                </a:extLst>
              </p:cNvPr>
              <p:cNvCxnSpPr>
                <a:cxnSpLocks/>
                <a:endCxn id="898" idx="0"/>
              </p:cNvCxnSpPr>
              <p:nvPr/>
            </p:nvCxnSpPr>
            <p:spPr>
              <a:xfrm flipH="1">
                <a:off x="5676900" y="-2958970"/>
                <a:ext cx="0" cy="692137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82586A6-E61E-24C2-C6AD-BE9921B0FAED}"/>
                  </a:ext>
                </a:extLst>
              </p:cNvPr>
              <p:cNvCxnSpPr>
                <a:cxnSpLocks/>
                <a:endCxn id="903" idx="0"/>
              </p:cNvCxnSpPr>
              <p:nvPr/>
            </p:nvCxnSpPr>
            <p:spPr>
              <a:xfrm>
                <a:off x="6591299" y="-2958970"/>
                <a:ext cx="0" cy="692137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B004F4FD-16C1-D334-01F8-E3DF5C17187F}"/>
                  </a:ext>
                </a:extLst>
              </p:cNvPr>
              <p:cNvCxnSpPr>
                <a:cxnSpLocks/>
                <a:endCxn id="909" idx="0"/>
              </p:cNvCxnSpPr>
              <p:nvPr/>
            </p:nvCxnSpPr>
            <p:spPr>
              <a:xfrm>
                <a:off x="7045968" y="-2958970"/>
                <a:ext cx="0" cy="692137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542EFB0-A835-4796-7F51-6B571B87F4B8}"/>
                  </a:ext>
                </a:extLst>
              </p:cNvPr>
              <p:cNvCxnSpPr>
                <a:cxnSpLocks/>
                <a:endCxn id="910" idx="0"/>
              </p:cNvCxnSpPr>
              <p:nvPr/>
            </p:nvCxnSpPr>
            <p:spPr>
              <a:xfrm flipH="1">
                <a:off x="7505700" y="-2958970"/>
                <a:ext cx="0" cy="691385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897" name="Straight Connector 896">
                <a:extLst>
                  <a:ext uri="{FF2B5EF4-FFF2-40B4-BE49-F238E27FC236}">
                    <a16:creationId xmlns:a16="http://schemas.microsoft.com/office/drawing/2014/main" id="{461D8270-80E1-CE99-6F52-53B01741E13B}"/>
                  </a:ext>
                </a:extLst>
              </p:cNvPr>
              <p:cNvCxnSpPr>
                <a:cxnSpLocks/>
              </p:cNvCxnSpPr>
              <p:nvPr/>
            </p:nvCxnSpPr>
            <p:spPr>
              <a:xfrm flipH="1">
                <a:off x="6134100" y="-2966149"/>
                <a:ext cx="7684" cy="6913852"/>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1006" name="Group 1005">
            <a:extLst>
              <a:ext uri="{FF2B5EF4-FFF2-40B4-BE49-F238E27FC236}">
                <a16:creationId xmlns:a16="http://schemas.microsoft.com/office/drawing/2014/main" id="{5D3FE59F-F30E-F5AA-CC2C-35B9BD417E35}"/>
              </a:ext>
            </a:extLst>
          </p:cNvPr>
          <p:cNvGrpSpPr/>
          <p:nvPr/>
        </p:nvGrpSpPr>
        <p:grpSpPr>
          <a:xfrm>
            <a:off x="936818" y="1747846"/>
            <a:ext cx="1414038" cy="191087"/>
            <a:chOff x="1828799" y="2017072"/>
            <a:chExt cx="1414038" cy="191087"/>
          </a:xfrm>
          <a:solidFill>
            <a:srgbClr val="1A82C4"/>
          </a:solidFill>
        </p:grpSpPr>
        <p:sp>
          <p:nvSpPr>
            <p:cNvPr id="1007" name="DRAM">
              <a:extLst>
                <a:ext uri="{FF2B5EF4-FFF2-40B4-BE49-F238E27FC236}">
                  <a16:creationId xmlns:a16="http://schemas.microsoft.com/office/drawing/2014/main" id="{946EF012-72A1-2153-D5CD-0EA594CAD7A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08" name="Straight Connector 1007">
              <a:extLst>
                <a:ext uri="{FF2B5EF4-FFF2-40B4-BE49-F238E27FC236}">
                  <a16:creationId xmlns:a16="http://schemas.microsoft.com/office/drawing/2014/main" id="{9F94D243-8D26-B993-0DBC-7517F85A5313}"/>
                </a:ext>
              </a:extLst>
            </p:cNvPr>
            <p:cNvCxnSpPr>
              <a:cxnSpLocks/>
              <a:stCxn id="1013" idx="6"/>
              <a:endCxn id="1007"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009" name="Oval 1008">
              <a:extLst>
                <a:ext uri="{FF2B5EF4-FFF2-40B4-BE49-F238E27FC236}">
                  <a16:creationId xmlns:a16="http://schemas.microsoft.com/office/drawing/2014/main" id="{3CBAC379-4AFE-38D1-722A-110313115D60}"/>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0" name="Oval 1009">
              <a:extLst>
                <a:ext uri="{FF2B5EF4-FFF2-40B4-BE49-F238E27FC236}">
                  <a16:creationId xmlns:a16="http://schemas.microsoft.com/office/drawing/2014/main" id="{B00B45B5-250B-A963-0EFC-B8604EC505D1}"/>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1" name="Oval 1010">
              <a:extLst>
                <a:ext uri="{FF2B5EF4-FFF2-40B4-BE49-F238E27FC236}">
                  <a16:creationId xmlns:a16="http://schemas.microsoft.com/office/drawing/2014/main" id="{5A8ECE76-C90F-88B1-8D1A-B14D013FB5CF}"/>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2" name="Oval 1011">
              <a:extLst>
                <a:ext uri="{FF2B5EF4-FFF2-40B4-BE49-F238E27FC236}">
                  <a16:creationId xmlns:a16="http://schemas.microsoft.com/office/drawing/2014/main" id="{6F7C6C70-998D-95B7-5A97-CEFDEB26FD12}"/>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3" name="Oval 1012">
              <a:extLst>
                <a:ext uri="{FF2B5EF4-FFF2-40B4-BE49-F238E27FC236}">
                  <a16:creationId xmlns:a16="http://schemas.microsoft.com/office/drawing/2014/main" id="{F71D0AC9-F583-DD9E-24EC-E53D2067A3C3}"/>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14" name="Group 1013">
            <a:extLst>
              <a:ext uri="{FF2B5EF4-FFF2-40B4-BE49-F238E27FC236}">
                <a16:creationId xmlns:a16="http://schemas.microsoft.com/office/drawing/2014/main" id="{D1DDACA9-8DDA-8252-48E7-85000EC9D1F7}"/>
              </a:ext>
            </a:extLst>
          </p:cNvPr>
          <p:cNvGrpSpPr/>
          <p:nvPr/>
        </p:nvGrpSpPr>
        <p:grpSpPr>
          <a:xfrm>
            <a:off x="936818" y="3458474"/>
            <a:ext cx="1414038" cy="191087"/>
            <a:chOff x="1828799" y="2017072"/>
            <a:chExt cx="1414038" cy="191087"/>
          </a:xfrm>
          <a:solidFill>
            <a:srgbClr val="1A82C4"/>
          </a:solidFill>
        </p:grpSpPr>
        <p:sp>
          <p:nvSpPr>
            <p:cNvPr id="1015" name="DRAM">
              <a:extLst>
                <a:ext uri="{FF2B5EF4-FFF2-40B4-BE49-F238E27FC236}">
                  <a16:creationId xmlns:a16="http://schemas.microsoft.com/office/drawing/2014/main" id="{EA73DC8C-C580-C7F9-AB72-C2A70A256D51}"/>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6" name="Straight Connector 1015">
              <a:extLst>
                <a:ext uri="{FF2B5EF4-FFF2-40B4-BE49-F238E27FC236}">
                  <a16:creationId xmlns:a16="http://schemas.microsoft.com/office/drawing/2014/main" id="{56545445-48C0-38E8-1A87-8ECD57F16F2A}"/>
                </a:ext>
              </a:extLst>
            </p:cNvPr>
            <p:cNvCxnSpPr>
              <a:cxnSpLocks/>
              <a:stCxn id="1021" idx="6"/>
              <a:endCxn id="1015"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017" name="Oval 1016">
              <a:extLst>
                <a:ext uri="{FF2B5EF4-FFF2-40B4-BE49-F238E27FC236}">
                  <a16:creationId xmlns:a16="http://schemas.microsoft.com/office/drawing/2014/main" id="{9A573969-8937-F658-6AA7-104BE2DF5CC6}"/>
                </a:ext>
              </a:extLst>
            </p:cNvPr>
            <p:cNvSpPr/>
            <p:nvPr/>
          </p:nvSpPr>
          <p:spPr>
            <a:xfrm>
              <a:off x="21345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8" name="Oval 1017">
              <a:extLst>
                <a:ext uri="{FF2B5EF4-FFF2-40B4-BE49-F238E27FC236}">
                  <a16:creationId xmlns:a16="http://schemas.microsoft.com/office/drawing/2014/main" id="{157B03BB-E806-9C29-F201-423E0ECD7F88}"/>
                </a:ext>
              </a:extLst>
            </p:cNvPr>
            <p:cNvSpPr/>
            <p:nvPr/>
          </p:nvSpPr>
          <p:spPr>
            <a:xfrm>
              <a:off x="23638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39131CA6-CFCF-C28C-CB54-ACF82D829892}"/>
                </a:ext>
              </a:extLst>
            </p:cNvPr>
            <p:cNvSpPr/>
            <p:nvPr/>
          </p:nvSpPr>
          <p:spPr>
            <a:xfrm>
              <a:off x="25931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DBB0B4C2-E7B7-AB7A-0CD5-0842212C44B7}"/>
                </a:ext>
              </a:extLst>
            </p:cNvPr>
            <p:cNvSpPr/>
            <p:nvPr/>
          </p:nvSpPr>
          <p:spPr>
            <a:xfrm>
              <a:off x="28224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5CB01AED-24BA-6B51-D54A-118C54CD5E58}"/>
                </a:ext>
              </a:extLst>
            </p:cNvPr>
            <p:cNvSpPr/>
            <p:nvPr/>
          </p:nvSpPr>
          <p:spPr>
            <a:xfrm>
              <a:off x="30517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45" name="Straight Connector 644">
            <a:extLst>
              <a:ext uri="{FF2B5EF4-FFF2-40B4-BE49-F238E27FC236}">
                <a16:creationId xmlns:a16="http://schemas.microsoft.com/office/drawing/2014/main" id="{430C46F6-52B9-1905-AFAC-7066AFDDC048}"/>
              </a:ext>
            </a:extLst>
          </p:cNvPr>
          <p:cNvCxnSpPr>
            <a:cxnSpLocks/>
          </p:cNvCxnSpPr>
          <p:nvPr/>
        </p:nvCxnSpPr>
        <p:spPr>
          <a:xfrm flipH="1">
            <a:off x="742432" y="1404017"/>
            <a:ext cx="1838905" cy="681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647" name="Group 646">
            <a:extLst>
              <a:ext uri="{FF2B5EF4-FFF2-40B4-BE49-F238E27FC236}">
                <a16:creationId xmlns:a16="http://schemas.microsoft.com/office/drawing/2014/main" id="{D36D2238-FF07-FDF2-A7C3-71DE01011900}"/>
              </a:ext>
            </a:extLst>
          </p:cNvPr>
          <p:cNvGrpSpPr/>
          <p:nvPr/>
        </p:nvGrpSpPr>
        <p:grpSpPr>
          <a:xfrm>
            <a:off x="936818" y="2974113"/>
            <a:ext cx="1414038" cy="191087"/>
            <a:chOff x="1828799" y="2017072"/>
            <a:chExt cx="1414038" cy="191087"/>
          </a:xfrm>
          <a:solidFill>
            <a:srgbClr val="1A82C4"/>
          </a:solidFill>
        </p:grpSpPr>
        <p:sp>
          <p:nvSpPr>
            <p:cNvPr id="648" name="DRAM">
              <a:extLst>
                <a:ext uri="{FF2B5EF4-FFF2-40B4-BE49-F238E27FC236}">
                  <a16:creationId xmlns:a16="http://schemas.microsoft.com/office/drawing/2014/main" id="{3F9BCBC0-91BC-F371-3AB2-A5DDFB8B0A4D}"/>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228038D8-EE99-35F0-61FD-9DB2363E0E6D}"/>
                </a:ext>
              </a:extLst>
            </p:cNvPr>
            <p:cNvCxnSpPr>
              <a:cxnSpLocks/>
              <a:stCxn id="659" idx="6"/>
              <a:endCxn id="6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4552FEA2-7FFD-C912-548F-6F636F0064F7}"/>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52699726-A4F9-16E8-5AF4-CDB1897BB45C}"/>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97A6C640-6C16-EE28-7A3E-5E7DCB92E71A}"/>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597C90E8-3B2C-2870-12CA-8FFED1695A4F}"/>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BC1319E5-938A-CED1-B2BA-220A9E5B7082}"/>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sp>
        <p:nvSpPr>
          <p:cNvPr id="660" name="Rectangle 659">
            <a:extLst>
              <a:ext uri="{FF2B5EF4-FFF2-40B4-BE49-F238E27FC236}">
                <a16:creationId xmlns:a16="http://schemas.microsoft.com/office/drawing/2014/main" id="{0D85D9BA-E5FF-E1C1-A87B-C1C7D24EFA4D}"/>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905" name="Rectangle 904">
            <a:extLst>
              <a:ext uri="{FF2B5EF4-FFF2-40B4-BE49-F238E27FC236}">
                <a16:creationId xmlns:a16="http://schemas.microsoft.com/office/drawing/2014/main" id="{959A9252-FF74-1E6E-4909-6A05247C7BE3}"/>
              </a:ext>
            </a:extLst>
          </p:cNvPr>
          <p:cNvSpPr/>
          <p:nvPr/>
        </p:nvSpPr>
        <p:spPr>
          <a:xfrm>
            <a:off x="2847085" y="5903894"/>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sp>
        <p:nvSpPr>
          <p:cNvPr id="906" name="Rectangle 905">
            <a:extLst>
              <a:ext uri="{FF2B5EF4-FFF2-40B4-BE49-F238E27FC236}">
                <a16:creationId xmlns:a16="http://schemas.microsoft.com/office/drawing/2014/main" id="{E4B5DDC3-A41E-5CDC-962F-F99D69B6A96B}"/>
              </a:ext>
            </a:extLst>
          </p:cNvPr>
          <p:cNvSpPr/>
          <p:nvPr/>
        </p:nvSpPr>
        <p:spPr>
          <a:xfrm>
            <a:off x="6382899" y="6005712"/>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911" name="Flowchart: Connector 11">
            <a:extLst>
              <a:ext uri="{FF2B5EF4-FFF2-40B4-BE49-F238E27FC236}">
                <a16:creationId xmlns:a16="http://schemas.microsoft.com/office/drawing/2014/main" id="{02664A0F-5679-75FD-F3F7-E68C67C1BE54}"/>
              </a:ext>
            </a:extLst>
          </p:cNvPr>
          <p:cNvSpPr/>
          <p:nvPr/>
        </p:nvSpPr>
        <p:spPr>
          <a:xfrm>
            <a:off x="2362367" y="611909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22" name="Flowchart: Connector 11">
            <a:extLst>
              <a:ext uri="{FF2B5EF4-FFF2-40B4-BE49-F238E27FC236}">
                <a16:creationId xmlns:a16="http://schemas.microsoft.com/office/drawing/2014/main" id="{4F31EA66-F2AF-EEE6-F11C-888D79E77D70}"/>
              </a:ext>
            </a:extLst>
          </p:cNvPr>
          <p:cNvSpPr/>
          <p:nvPr/>
        </p:nvSpPr>
        <p:spPr>
          <a:xfrm>
            <a:off x="5945095" y="624152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40" name="Rectangle 639">
            <a:extLst>
              <a:ext uri="{FF2B5EF4-FFF2-40B4-BE49-F238E27FC236}">
                <a16:creationId xmlns:a16="http://schemas.microsoft.com/office/drawing/2014/main" id="{564679E7-2E52-26A4-FBAF-E0EEC6BAF9E2}"/>
              </a:ext>
            </a:extLst>
          </p:cNvPr>
          <p:cNvSpPr/>
          <p:nvPr/>
        </p:nvSpPr>
        <p:spPr>
          <a:xfrm>
            <a:off x="5718971" y="2971791"/>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grpSp>
        <p:nvGrpSpPr>
          <p:cNvPr id="912" name="Group 911">
            <a:extLst>
              <a:ext uri="{FF2B5EF4-FFF2-40B4-BE49-F238E27FC236}">
                <a16:creationId xmlns:a16="http://schemas.microsoft.com/office/drawing/2014/main" id="{DF5D7F0E-6B0C-EDC9-575C-6D2C19232191}"/>
              </a:ext>
            </a:extLst>
          </p:cNvPr>
          <p:cNvGrpSpPr/>
          <p:nvPr/>
        </p:nvGrpSpPr>
        <p:grpSpPr>
          <a:xfrm>
            <a:off x="936818" y="3943157"/>
            <a:ext cx="1414038" cy="191087"/>
            <a:chOff x="1828799" y="2017072"/>
            <a:chExt cx="1414038" cy="191087"/>
          </a:xfrm>
          <a:solidFill>
            <a:srgbClr val="1A82C4"/>
          </a:solidFill>
        </p:grpSpPr>
        <p:sp>
          <p:nvSpPr>
            <p:cNvPr id="914" name="DRAM">
              <a:extLst>
                <a:ext uri="{FF2B5EF4-FFF2-40B4-BE49-F238E27FC236}">
                  <a16:creationId xmlns:a16="http://schemas.microsoft.com/office/drawing/2014/main" id="{C5CC68AE-173E-A392-059C-8D028CD315B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A84CD06B-4B88-5AA3-C1B4-92770EA7B749}"/>
                </a:ext>
              </a:extLst>
            </p:cNvPr>
            <p:cNvCxnSpPr>
              <a:cxnSpLocks/>
              <a:stCxn id="674" idx="6"/>
              <a:endCxn id="914"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FF1C343C-2CE9-823D-ACD7-0FE6586CA6AC}"/>
                </a:ext>
              </a:extLst>
            </p:cNvPr>
            <p:cNvSpPr/>
            <p:nvPr/>
          </p:nvSpPr>
          <p:spPr>
            <a:xfrm>
              <a:off x="2134538"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27A4077D-90FC-8389-5AD3-55459D785A1F}"/>
                </a:ext>
              </a:extLst>
            </p:cNvPr>
            <p:cNvSpPr/>
            <p:nvPr/>
          </p:nvSpPr>
          <p:spPr>
            <a:xfrm>
              <a:off x="2363841"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570BD478-3DA3-C2AF-75B4-9333713833FD}"/>
                </a:ext>
              </a:extLst>
            </p:cNvPr>
            <p:cNvSpPr/>
            <p:nvPr/>
          </p:nvSpPr>
          <p:spPr>
            <a:xfrm>
              <a:off x="2593144"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4B79E609-7ECF-9802-326D-4A7B27C792BB}"/>
                </a:ext>
              </a:extLst>
            </p:cNvPr>
            <p:cNvSpPr/>
            <p:nvPr/>
          </p:nvSpPr>
          <p:spPr>
            <a:xfrm>
              <a:off x="2822448"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74" name="Oval 673">
              <a:extLst>
                <a:ext uri="{FF2B5EF4-FFF2-40B4-BE49-F238E27FC236}">
                  <a16:creationId xmlns:a16="http://schemas.microsoft.com/office/drawing/2014/main" id="{664FDFB9-0359-7857-7CBC-80584AD75B48}"/>
                </a:ext>
              </a:extLst>
            </p:cNvPr>
            <p:cNvSpPr/>
            <p:nvPr/>
          </p:nvSpPr>
          <p:spPr>
            <a:xfrm>
              <a:off x="3051751"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grpSp>
      <p:cxnSp>
        <p:nvCxnSpPr>
          <p:cNvPr id="676" name="Straight Connector 675">
            <a:extLst>
              <a:ext uri="{FF2B5EF4-FFF2-40B4-BE49-F238E27FC236}">
                <a16:creationId xmlns:a16="http://schemas.microsoft.com/office/drawing/2014/main" id="{1A402DB2-69DB-F9F5-12D3-BA2BFDB6422B}"/>
              </a:ext>
            </a:extLst>
          </p:cNvPr>
          <p:cNvCxnSpPr>
            <a:cxnSpLocks/>
          </p:cNvCxnSpPr>
          <p:nvPr/>
        </p:nvCxnSpPr>
        <p:spPr>
          <a:xfrm>
            <a:off x="2665330" y="3418812"/>
            <a:ext cx="54864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sp>
        <p:nvSpPr>
          <p:cNvPr id="685" name="Rectangle 684">
            <a:extLst>
              <a:ext uri="{FF2B5EF4-FFF2-40B4-BE49-F238E27FC236}">
                <a16:creationId xmlns:a16="http://schemas.microsoft.com/office/drawing/2014/main" id="{992C1843-B285-481C-14EC-1FBF6C4C5046}"/>
              </a:ext>
            </a:extLst>
          </p:cNvPr>
          <p:cNvSpPr/>
          <p:nvPr/>
        </p:nvSpPr>
        <p:spPr>
          <a:xfrm>
            <a:off x="6136624" y="2751160"/>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cxnSp>
        <p:nvCxnSpPr>
          <p:cNvPr id="50" name="Straight Connector 49">
            <a:extLst>
              <a:ext uri="{FF2B5EF4-FFF2-40B4-BE49-F238E27FC236}">
                <a16:creationId xmlns:a16="http://schemas.microsoft.com/office/drawing/2014/main" id="{502DA541-1178-2D2A-8BF7-B14CE0609E75}"/>
              </a:ext>
            </a:extLst>
          </p:cNvPr>
          <p:cNvCxnSpPr>
            <a:cxnSpLocks/>
          </p:cNvCxnSpPr>
          <p:nvPr/>
        </p:nvCxnSpPr>
        <p:spPr>
          <a:xfrm flipH="1" flipV="1">
            <a:off x="3433959" y="5329664"/>
            <a:ext cx="2068298" cy="8007"/>
          </a:xfrm>
          <a:prstGeom prst="line">
            <a:avLst/>
          </a:prstGeom>
          <a:solidFill>
            <a:schemeClr val="tx1"/>
          </a:solidFill>
          <a:ln w="31750" cap="flat" cmpd="sng" algn="ctr">
            <a:solidFill>
              <a:schemeClr val="tx1"/>
            </a:solidFill>
            <a:prstDash val="solid"/>
          </a:ln>
          <a:effectLst/>
        </p:spPr>
      </p:cxnSp>
    </p:spTree>
    <p:extLst>
      <p:ext uri="{BB962C8B-B14F-4D97-AF65-F5344CB8AC3E}">
        <p14:creationId xmlns:p14="http://schemas.microsoft.com/office/powerpoint/2010/main" val="4030478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2" presetClass="entr" presetSubtype="1"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up)">
                                      <p:cBhvr>
                                        <p:cTn id="10" dur="500"/>
                                        <p:tgtEl>
                                          <p:spTgt spid="43"/>
                                        </p:tgtEl>
                                      </p:cBhvr>
                                    </p:animEffect>
                                  </p:childTnLst>
                                </p:cTn>
                              </p:par>
                              <p:par>
                                <p:cTn id="11" presetID="22" presetClass="entr" presetSubtype="8" fill="hold" nodeType="withEffect">
                                  <p:stCondLst>
                                    <p:cond delay="0"/>
                                  </p:stCondLst>
                                  <p:childTnLst>
                                    <p:set>
                                      <p:cBhvr>
                                        <p:cTn id="12" dur="1" fill="hold">
                                          <p:stCondLst>
                                            <p:cond delay="0"/>
                                          </p:stCondLst>
                                        </p:cTn>
                                        <p:tgtEl>
                                          <p:spTgt spid="1006"/>
                                        </p:tgtEl>
                                        <p:attrNameLst>
                                          <p:attrName>style.visibility</p:attrName>
                                        </p:attrNameLst>
                                      </p:cBhvr>
                                      <p:to>
                                        <p:strVal val="visible"/>
                                      </p:to>
                                    </p:set>
                                    <p:animEffect transition="in" filter="wipe(left)">
                                      <p:cBhvr>
                                        <p:cTn id="13" dur="500"/>
                                        <p:tgtEl>
                                          <p:spTgt spid="1006"/>
                                        </p:tgtEl>
                                      </p:cBhvr>
                                    </p:animEffect>
                                  </p:childTnLst>
                                </p:cTn>
                              </p:par>
                              <p:par>
                                <p:cTn id="14" presetID="22" presetClass="entr" presetSubtype="8" fill="hold" nodeType="withEffect">
                                  <p:stCondLst>
                                    <p:cond delay="0"/>
                                  </p:stCondLst>
                                  <p:childTnLst>
                                    <p:set>
                                      <p:cBhvr>
                                        <p:cTn id="15" dur="1" fill="hold">
                                          <p:stCondLst>
                                            <p:cond delay="0"/>
                                          </p:stCondLst>
                                        </p:cTn>
                                        <p:tgtEl>
                                          <p:spTgt spid="1014"/>
                                        </p:tgtEl>
                                        <p:attrNameLst>
                                          <p:attrName>style.visibility</p:attrName>
                                        </p:attrNameLst>
                                      </p:cBhvr>
                                      <p:to>
                                        <p:strVal val="visible"/>
                                      </p:to>
                                    </p:set>
                                    <p:animEffect transition="in" filter="wipe(left)">
                                      <p:cBhvr>
                                        <p:cTn id="16" dur="500"/>
                                        <p:tgtEl>
                                          <p:spTgt spid="1014"/>
                                        </p:tgtEl>
                                      </p:cBhvr>
                                    </p:animEffect>
                                  </p:childTnLst>
                                </p:cTn>
                              </p:par>
                              <p:par>
                                <p:cTn id="17" presetID="22" presetClass="entr" presetSubtype="8" fill="hold" nodeType="withEffect">
                                  <p:stCondLst>
                                    <p:cond delay="0"/>
                                  </p:stCondLst>
                                  <p:childTnLst>
                                    <p:set>
                                      <p:cBhvr>
                                        <p:cTn id="18" dur="1" fill="hold">
                                          <p:stCondLst>
                                            <p:cond delay="0"/>
                                          </p:stCondLst>
                                        </p:cTn>
                                        <p:tgtEl>
                                          <p:spTgt spid="645"/>
                                        </p:tgtEl>
                                        <p:attrNameLst>
                                          <p:attrName>style.visibility</p:attrName>
                                        </p:attrNameLst>
                                      </p:cBhvr>
                                      <p:to>
                                        <p:strVal val="visible"/>
                                      </p:to>
                                    </p:set>
                                    <p:animEffect transition="in" filter="wipe(left)">
                                      <p:cBhvr>
                                        <p:cTn id="19" dur="500"/>
                                        <p:tgtEl>
                                          <p:spTgt spid="645"/>
                                        </p:tgtEl>
                                      </p:cBhvr>
                                    </p:animEffect>
                                  </p:childTnLst>
                                </p:cTn>
                              </p:par>
                              <p:par>
                                <p:cTn id="20" presetID="10" presetClass="entr" presetSubtype="0"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500"/>
                                        <p:tgtEl>
                                          <p:spTgt spid="44"/>
                                        </p:tgtEl>
                                      </p:cBhvr>
                                    </p:animEffect>
                                  </p:childTnLst>
                                </p:cTn>
                              </p:par>
                              <p:par>
                                <p:cTn id="23" presetID="22" presetClass="entr" presetSubtype="8" fill="hold" nodeType="withEffect">
                                  <p:stCondLst>
                                    <p:cond delay="0"/>
                                  </p:stCondLst>
                                  <p:childTnLst>
                                    <p:set>
                                      <p:cBhvr>
                                        <p:cTn id="24" dur="1" fill="hold">
                                          <p:stCondLst>
                                            <p:cond delay="0"/>
                                          </p:stCondLst>
                                        </p:cTn>
                                        <p:tgtEl>
                                          <p:spTgt spid="647"/>
                                        </p:tgtEl>
                                        <p:attrNameLst>
                                          <p:attrName>style.visibility</p:attrName>
                                        </p:attrNameLst>
                                      </p:cBhvr>
                                      <p:to>
                                        <p:strVal val="visible"/>
                                      </p:to>
                                    </p:set>
                                    <p:animEffect transition="in" filter="wipe(left)">
                                      <p:cBhvr>
                                        <p:cTn id="25" dur="500"/>
                                        <p:tgtEl>
                                          <p:spTgt spid="647"/>
                                        </p:tgtEl>
                                      </p:cBhvr>
                                    </p:animEffect>
                                  </p:childTnLst>
                                </p:cTn>
                              </p:par>
                              <p:par>
                                <p:cTn id="26" presetID="22" presetClass="entr" presetSubtype="8" fill="hold" nodeType="withEffect">
                                  <p:stCondLst>
                                    <p:cond delay="0"/>
                                  </p:stCondLst>
                                  <p:childTnLst>
                                    <p:set>
                                      <p:cBhvr>
                                        <p:cTn id="27" dur="1" fill="hold">
                                          <p:stCondLst>
                                            <p:cond delay="0"/>
                                          </p:stCondLst>
                                        </p:cTn>
                                        <p:tgtEl>
                                          <p:spTgt spid="912"/>
                                        </p:tgtEl>
                                        <p:attrNameLst>
                                          <p:attrName>style.visibility</p:attrName>
                                        </p:attrNameLst>
                                      </p:cBhvr>
                                      <p:to>
                                        <p:strVal val="visible"/>
                                      </p:to>
                                    </p:set>
                                    <p:animEffect transition="in" filter="wipe(left)">
                                      <p:cBhvr>
                                        <p:cTn id="28" dur="500"/>
                                        <p:tgtEl>
                                          <p:spTgt spid="9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8" name="Group 887">
            <a:extLst>
              <a:ext uri="{FF2B5EF4-FFF2-40B4-BE49-F238E27FC236}">
                <a16:creationId xmlns:a16="http://schemas.microsoft.com/office/drawing/2014/main" id="{02D29AEC-8FDA-0C06-1290-CE6C9F60A9C6}"/>
              </a:ext>
            </a:extLst>
          </p:cNvPr>
          <p:cNvGrpSpPr/>
          <p:nvPr/>
        </p:nvGrpSpPr>
        <p:grpSpPr>
          <a:xfrm>
            <a:off x="1625818" y="4631202"/>
            <a:ext cx="5892180" cy="1776990"/>
            <a:chOff x="461349" y="1000192"/>
            <a:chExt cx="7928771" cy="2391192"/>
          </a:xfrm>
        </p:grpSpPr>
        <p:sp>
          <p:nvSpPr>
            <p:cNvPr id="934" name="Flowchart: Connector 11">
              <a:extLst>
                <a:ext uri="{FF2B5EF4-FFF2-40B4-BE49-F238E27FC236}">
                  <a16:creationId xmlns:a16="http://schemas.microsoft.com/office/drawing/2014/main" id="{30E2535A-4A5D-C98F-4F28-4BEA51B6A267}"/>
                </a:ext>
              </a:extLst>
            </p:cNvPr>
            <p:cNvSpPr/>
            <p:nvPr/>
          </p:nvSpPr>
          <p:spPr>
            <a:xfrm>
              <a:off x="7379275" y="2945665"/>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5270912" y="1620105"/>
              <a:ext cx="3119208" cy="1771279"/>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accent5"/>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rgbClr val="39A882"/>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accent5"/>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accent5"/>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694C93"/>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accent5"/>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694C93"/>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694C93"/>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694C93"/>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a:solidFill>
                      <a:schemeClr val="accent5"/>
                    </a:solidFill>
                  </a:ln>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694C93"/>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accent5"/>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accent5"/>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461349" y="1471431"/>
              <a:ext cx="3119453" cy="1715944"/>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79600"/>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a:stCxn id="911" idx="6"/>
                </p:cNvCxnSpPr>
                <p:nvPr/>
              </p:nvCxnSpPr>
              <p:spPr>
                <a:xfrm flipH="1" flipV="1">
                  <a:off x="6398733" y="5610516"/>
                  <a:ext cx="207987"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C00000"/>
                    </a:solidFill>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484898" y="1000192"/>
              <a:ext cx="3029840" cy="49698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49" name="TextBox 48">
              <a:extLst>
                <a:ext uri="{FF2B5EF4-FFF2-40B4-BE49-F238E27FC236}">
                  <a16:creationId xmlns:a16="http://schemas.microsoft.com/office/drawing/2014/main" id="{E48DC106-F5DE-AD29-8326-DBC70C37A883}"/>
                </a:ext>
              </a:extLst>
            </p:cNvPr>
            <p:cNvSpPr txBox="1"/>
            <p:nvPr/>
          </p:nvSpPr>
          <p:spPr>
            <a:xfrm>
              <a:off x="5302178" y="1185390"/>
              <a:ext cx="3037808" cy="49698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694C93"/>
                </a:solidFill>
                <a:effectLst/>
                <a:uLnTx/>
                <a:uFillTx/>
                <a:latin typeface="Calibri" panose="020F0502020204030204"/>
                <a:ea typeface="+mn-ea"/>
                <a:cs typeface="+mn-cs"/>
              </a:endParaRPr>
            </a:p>
          </p:txBody>
        </p:sp>
        <p:sp>
          <p:nvSpPr>
            <p:cNvPr id="50" name="TextBox 49">
              <a:extLst>
                <a:ext uri="{FF2B5EF4-FFF2-40B4-BE49-F238E27FC236}">
                  <a16:creationId xmlns:a16="http://schemas.microsoft.com/office/drawing/2014/main" id="{31214828-0606-D778-771B-E079C89A6644}"/>
                </a:ext>
              </a:extLst>
            </p:cNvPr>
            <p:cNvSpPr txBox="1"/>
            <p:nvPr/>
          </p:nvSpPr>
          <p:spPr>
            <a:xfrm>
              <a:off x="3486602" y="1564304"/>
              <a:ext cx="1827658" cy="786898"/>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inter-bit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dependency</a:t>
              </a:r>
              <a:endPar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a:stCxn id="35" idx="2"/>
            </p:cNvCxnSpPr>
            <p:nvPr/>
          </p:nvCxnSpPr>
          <p:spPr>
            <a:xfrm flipH="1" flipV="1">
              <a:off x="2894462" y="1940071"/>
              <a:ext cx="2783191" cy="10774"/>
            </a:xfrm>
            <a:prstGeom prst="line">
              <a:avLst/>
            </a:prstGeom>
            <a:solidFill>
              <a:schemeClr val="tx1"/>
            </a:solidFill>
            <a:ln w="31750" cap="flat" cmpd="sng" algn="ctr">
              <a:solidFill>
                <a:srgbClr val="C00000"/>
              </a:solidFill>
              <a:prstDash val="solid"/>
            </a:ln>
            <a:effectLst/>
          </p:spPr>
        </p:cxnSp>
      </p:grpSp>
      <p:sp>
        <p:nvSpPr>
          <p:cNvPr id="652" name="TextBox 651">
            <a:extLst>
              <a:ext uri="{FF2B5EF4-FFF2-40B4-BE49-F238E27FC236}">
                <a16:creationId xmlns:a16="http://schemas.microsoft.com/office/drawing/2014/main" id="{C9E6CA45-A23E-7B13-AEC7-09CEE7A6C154}"/>
              </a:ext>
            </a:extLst>
          </p:cNvPr>
          <p:cNvSpPr txBox="1"/>
          <p:nvPr/>
        </p:nvSpPr>
        <p:spPr>
          <a:xfrm>
            <a:off x="2288493"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694C93"/>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694C93"/>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8EFA130A-9091-1B1E-60EF-15470DCE8342}"/>
              </a:ext>
            </a:extLst>
          </p:cNvPr>
          <p:cNvSpPr txBox="1"/>
          <p:nvPr/>
        </p:nvSpPr>
        <p:spPr>
          <a:xfrm>
            <a:off x="2288493"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288493"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694C93"/>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694C93"/>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251349" y="4260399"/>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337580" y="1505360"/>
            <a:ext cx="926526" cy="2755042"/>
            <a:chOff x="-12495416" y="6946821"/>
            <a:chExt cx="1847367" cy="1045833"/>
          </a:xfrm>
        </p:grpSpPr>
        <p:cxnSp>
          <p:nvCxnSpPr>
            <p:cNvPr id="695" name="Straight Connector 694">
              <a:extLst>
                <a:ext uri="{FF2B5EF4-FFF2-40B4-BE49-F238E27FC236}">
                  <a16:creationId xmlns:a16="http://schemas.microsoft.com/office/drawing/2014/main" id="{F29525BF-DB15-3ABE-658D-103A62EBAA1D}"/>
                </a:ext>
              </a:extLst>
            </p:cNvPr>
            <p:cNvCxnSpPr>
              <a:cxnSpLocks/>
              <a:stCxn id="661" idx="0"/>
              <a:endCxn id="709"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stCxn id="663" idx="0"/>
              <a:endCxn id="716"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stCxn id="664" idx="0"/>
              <a:endCxn id="717"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stCxn id="665" idx="0"/>
              <a:endCxn id="718"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stCxn id="662" idx="0"/>
              <a:endCxn id="715"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778" name="Group 777">
            <a:extLst>
              <a:ext uri="{FF2B5EF4-FFF2-40B4-BE49-F238E27FC236}">
                <a16:creationId xmlns:a16="http://schemas.microsoft.com/office/drawing/2014/main" id="{29D393D2-33C2-E546-3A37-4795CC236CB7}"/>
              </a:ext>
            </a:extLst>
          </p:cNvPr>
          <p:cNvGrpSpPr/>
          <p:nvPr/>
        </p:nvGrpSpPr>
        <p:grpSpPr>
          <a:xfrm>
            <a:off x="936298" y="3210565"/>
            <a:ext cx="1414039" cy="191087"/>
            <a:chOff x="950940" y="4802247"/>
            <a:chExt cx="1414039" cy="191087"/>
          </a:xfrm>
        </p:grpSpPr>
        <p:sp>
          <p:nvSpPr>
            <p:cNvPr id="700" name="DRAM">
              <a:extLst>
                <a:ext uri="{FF2B5EF4-FFF2-40B4-BE49-F238E27FC236}">
                  <a16:creationId xmlns:a16="http://schemas.microsoft.com/office/drawing/2014/main" id="{BF9DC595-C58A-7401-90C3-0144CE0441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8" name="Straight Connector 687">
              <a:extLst>
                <a:ext uri="{FF2B5EF4-FFF2-40B4-BE49-F238E27FC236}">
                  <a16:creationId xmlns:a16="http://schemas.microsoft.com/office/drawing/2014/main" id="{8951B855-D11E-14A8-D30B-16D361E5CE29}"/>
                </a:ext>
              </a:extLst>
            </p:cNvPr>
            <p:cNvCxnSpPr>
              <a:cxnSpLocks/>
              <a:stCxn id="665" idx="6"/>
              <a:endCxn id="70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1" name="Oval 660">
              <a:extLst>
                <a:ext uri="{FF2B5EF4-FFF2-40B4-BE49-F238E27FC236}">
                  <a16:creationId xmlns:a16="http://schemas.microsoft.com/office/drawing/2014/main" id="{86D7521A-E23D-00CB-814A-B0A692F3BAB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C0CFBDBB-9C04-B2EF-8F8A-AA08635297E9}"/>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ED2FB44A-389C-D26C-746D-D4E1B353AD59}"/>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633A060E-28C0-592D-F760-8A5B2AD490BD}"/>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EF7B9984-3B75-FE85-6BF8-FA1596238649}"/>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3" name="Group 982">
            <a:extLst>
              <a:ext uri="{FF2B5EF4-FFF2-40B4-BE49-F238E27FC236}">
                <a16:creationId xmlns:a16="http://schemas.microsoft.com/office/drawing/2014/main" id="{400CFFA0-86D4-123D-1DE4-D5A489C6DD01}"/>
              </a:ext>
            </a:extLst>
          </p:cNvPr>
          <p:cNvGrpSpPr/>
          <p:nvPr/>
        </p:nvGrpSpPr>
        <p:grpSpPr>
          <a:xfrm>
            <a:off x="936298" y="3455900"/>
            <a:ext cx="1414039" cy="191087"/>
            <a:chOff x="950940" y="5031550"/>
            <a:chExt cx="1414039" cy="191087"/>
          </a:xfrm>
        </p:grpSpPr>
        <p:sp>
          <p:nvSpPr>
            <p:cNvPr id="701" name="DRAM">
              <a:extLst>
                <a:ext uri="{FF2B5EF4-FFF2-40B4-BE49-F238E27FC236}">
                  <a16:creationId xmlns:a16="http://schemas.microsoft.com/office/drawing/2014/main" id="{FA911369-21D2-4C4A-6423-460A7FE097C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9" name="Straight Connector 688">
              <a:extLst>
                <a:ext uri="{FF2B5EF4-FFF2-40B4-BE49-F238E27FC236}">
                  <a16:creationId xmlns:a16="http://schemas.microsoft.com/office/drawing/2014/main" id="{A4E6847E-1AA3-2AA2-72E7-65F4AC50D662}"/>
                </a:ext>
              </a:extLst>
            </p:cNvPr>
            <p:cNvCxnSpPr>
              <a:cxnSpLocks/>
              <a:stCxn id="670" idx="6"/>
              <a:endCxn id="701"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6" name="Oval 665">
              <a:extLst>
                <a:ext uri="{FF2B5EF4-FFF2-40B4-BE49-F238E27FC236}">
                  <a16:creationId xmlns:a16="http://schemas.microsoft.com/office/drawing/2014/main" id="{DCC34EA7-EDB6-30D2-501A-636CEB6E6B3C}"/>
                </a:ext>
              </a:extLst>
            </p:cNvPr>
            <p:cNvSpPr/>
            <p:nvPr/>
          </p:nvSpPr>
          <p:spPr>
            <a:xfrm>
              <a:off x="125667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1A2259AB-3544-058E-55A4-A2530AE44268}"/>
                </a:ext>
              </a:extLst>
            </p:cNvPr>
            <p:cNvSpPr/>
            <p:nvPr/>
          </p:nvSpPr>
          <p:spPr>
            <a:xfrm>
              <a:off x="1485982"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CDA74265-C8FC-EF56-9BC7-54E660D9ADD4}"/>
                </a:ext>
              </a:extLst>
            </p:cNvPr>
            <p:cNvSpPr/>
            <p:nvPr/>
          </p:nvSpPr>
          <p:spPr>
            <a:xfrm>
              <a:off x="1715286"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51CBC358-D3A1-94B6-B88C-6C055E512968}"/>
                </a:ext>
              </a:extLst>
            </p:cNvPr>
            <p:cNvSpPr/>
            <p:nvPr/>
          </p:nvSpPr>
          <p:spPr>
            <a:xfrm>
              <a:off x="194458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0" name="Oval 669">
              <a:extLst>
                <a:ext uri="{FF2B5EF4-FFF2-40B4-BE49-F238E27FC236}">
                  <a16:creationId xmlns:a16="http://schemas.microsoft.com/office/drawing/2014/main" id="{4E318E2A-0951-14F0-08A0-062325B12E53}"/>
                </a:ext>
              </a:extLst>
            </p:cNvPr>
            <p:cNvSpPr/>
            <p:nvPr/>
          </p:nvSpPr>
          <p:spPr>
            <a:xfrm>
              <a:off x="2173893"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2" name="Group 981">
            <a:extLst>
              <a:ext uri="{FF2B5EF4-FFF2-40B4-BE49-F238E27FC236}">
                <a16:creationId xmlns:a16="http://schemas.microsoft.com/office/drawing/2014/main" id="{87574CC2-8214-DB5E-94DB-378C7832D201}"/>
              </a:ext>
            </a:extLst>
          </p:cNvPr>
          <p:cNvGrpSpPr/>
          <p:nvPr/>
        </p:nvGrpSpPr>
        <p:grpSpPr>
          <a:xfrm>
            <a:off x="936298" y="3701235"/>
            <a:ext cx="1414039" cy="191087"/>
            <a:chOff x="950940" y="5260854"/>
            <a:chExt cx="1414039" cy="191087"/>
          </a:xfrm>
        </p:grpSpPr>
        <p:sp>
          <p:nvSpPr>
            <p:cNvPr id="702" name="DRAM">
              <a:extLst>
                <a:ext uri="{FF2B5EF4-FFF2-40B4-BE49-F238E27FC236}">
                  <a16:creationId xmlns:a16="http://schemas.microsoft.com/office/drawing/2014/main" id="{5E30690F-8202-DD43-CBD1-515A077F2DF5}"/>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0" name="Straight Connector 689">
              <a:extLst>
                <a:ext uri="{FF2B5EF4-FFF2-40B4-BE49-F238E27FC236}">
                  <a16:creationId xmlns:a16="http://schemas.microsoft.com/office/drawing/2014/main" id="{6298019A-45B6-BE34-9DFD-779DCA976319}"/>
                </a:ext>
              </a:extLst>
            </p:cNvPr>
            <p:cNvCxnSpPr>
              <a:cxnSpLocks/>
              <a:stCxn id="677" idx="6"/>
              <a:endCxn id="702"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CF7CA4E7-11B4-4540-ECFD-3A3F6B81D888}"/>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6C1B099E-89A5-F2E3-8876-C7A2651DDBF5}"/>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8C70ADB7-1A5F-B83A-BED5-1FD64D3D72F0}"/>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9A71A8E6-227E-B966-C9FC-EED7B8EADD5D}"/>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2CE57C6C-B6EC-0385-92AC-16F45DDC567A}"/>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1" name="Group 980">
            <a:extLst>
              <a:ext uri="{FF2B5EF4-FFF2-40B4-BE49-F238E27FC236}">
                <a16:creationId xmlns:a16="http://schemas.microsoft.com/office/drawing/2014/main" id="{5DC01C3E-E2BC-1640-4863-C7634F0D0296}"/>
              </a:ext>
            </a:extLst>
          </p:cNvPr>
          <p:cNvGrpSpPr/>
          <p:nvPr/>
        </p:nvGrpSpPr>
        <p:grpSpPr>
          <a:xfrm>
            <a:off x="936298" y="3946570"/>
            <a:ext cx="1414039" cy="191087"/>
            <a:chOff x="950940" y="5490157"/>
            <a:chExt cx="1414039" cy="191087"/>
          </a:xfrm>
        </p:grpSpPr>
        <p:sp>
          <p:nvSpPr>
            <p:cNvPr id="704" name="DRAM">
              <a:extLst>
                <a:ext uri="{FF2B5EF4-FFF2-40B4-BE49-F238E27FC236}">
                  <a16:creationId xmlns:a16="http://schemas.microsoft.com/office/drawing/2014/main" id="{559B2797-292C-A5A9-DAEA-CBE8A42671A4}"/>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287AFAD7-9ED4-CF0F-F8CB-05300EFA18CC}"/>
                </a:ext>
              </a:extLst>
            </p:cNvPr>
            <p:cNvCxnSpPr>
              <a:cxnSpLocks/>
              <a:stCxn id="682" idx="6"/>
              <a:endCxn id="704"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8" name="Oval 677">
              <a:extLst>
                <a:ext uri="{FF2B5EF4-FFF2-40B4-BE49-F238E27FC236}">
                  <a16:creationId xmlns:a16="http://schemas.microsoft.com/office/drawing/2014/main" id="{2139F499-FE46-05E2-F608-2374E30FA388}"/>
                </a:ext>
              </a:extLst>
            </p:cNvPr>
            <p:cNvSpPr/>
            <p:nvPr/>
          </p:nvSpPr>
          <p:spPr>
            <a:xfrm>
              <a:off x="1256679"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Oval 678">
              <a:extLst>
                <a:ext uri="{FF2B5EF4-FFF2-40B4-BE49-F238E27FC236}">
                  <a16:creationId xmlns:a16="http://schemas.microsoft.com/office/drawing/2014/main" id="{80CC7AF2-B4CE-C4B1-63BE-FED67A4A25B4}"/>
                </a:ext>
              </a:extLst>
            </p:cNvPr>
            <p:cNvSpPr/>
            <p:nvPr/>
          </p:nvSpPr>
          <p:spPr>
            <a:xfrm>
              <a:off x="1485982"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Oval 679">
              <a:extLst>
                <a:ext uri="{FF2B5EF4-FFF2-40B4-BE49-F238E27FC236}">
                  <a16:creationId xmlns:a16="http://schemas.microsoft.com/office/drawing/2014/main" id="{9F204EFE-3318-3DAC-4A80-AB202D1B0535}"/>
                </a:ext>
              </a:extLst>
            </p:cNvPr>
            <p:cNvSpPr/>
            <p:nvPr/>
          </p:nvSpPr>
          <p:spPr>
            <a:xfrm>
              <a:off x="1715286"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6ED2EC1C-E9D6-88D7-C3CD-350B7097A0E3}"/>
                </a:ext>
              </a:extLst>
            </p:cNvPr>
            <p:cNvSpPr/>
            <p:nvPr/>
          </p:nvSpPr>
          <p:spPr>
            <a:xfrm>
              <a:off x="1944589"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1E03DFCC-B739-3998-E56F-6BFCAC7E426B}"/>
                </a:ext>
              </a:extLst>
            </p:cNvPr>
            <p:cNvSpPr/>
            <p:nvPr/>
          </p:nvSpPr>
          <p:spPr>
            <a:xfrm>
              <a:off x="2173893"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79" name="Group 778">
            <a:extLst>
              <a:ext uri="{FF2B5EF4-FFF2-40B4-BE49-F238E27FC236}">
                <a16:creationId xmlns:a16="http://schemas.microsoft.com/office/drawing/2014/main" id="{84FC7458-98A8-A495-707A-1B60FDFC42C2}"/>
              </a:ext>
            </a:extLst>
          </p:cNvPr>
          <p:cNvGrpSpPr/>
          <p:nvPr/>
        </p:nvGrpSpPr>
        <p:grpSpPr>
          <a:xfrm>
            <a:off x="936298" y="2965230"/>
            <a:ext cx="1414039" cy="191087"/>
            <a:chOff x="950940" y="4802247"/>
            <a:chExt cx="1414039" cy="191087"/>
          </a:xfrm>
        </p:grpSpPr>
        <p:sp>
          <p:nvSpPr>
            <p:cNvPr id="780" name="DRAM">
              <a:extLst>
                <a:ext uri="{FF2B5EF4-FFF2-40B4-BE49-F238E27FC236}">
                  <a16:creationId xmlns:a16="http://schemas.microsoft.com/office/drawing/2014/main" id="{342F765E-AA76-4FE3-B9D1-23744E637EE3}"/>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81" name="Straight Connector 780">
              <a:extLst>
                <a:ext uri="{FF2B5EF4-FFF2-40B4-BE49-F238E27FC236}">
                  <a16:creationId xmlns:a16="http://schemas.microsoft.com/office/drawing/2014/main" id="{BBE8F94F-9E9E-4773-B62C-22F482B8464C}"/>
                </a:ext>
              </a:extLst>
            </p:cNvPr>
            <p:cNvCxnSpPr>
              <a:cxnSpLocks/>
              <a:stCxn id="786" idx="6"/>
              <a:endCxn id="7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82" name="Oval 781">
              <a:extLst>
                <a:ext uri="{FF2B5EF4-FFF2-40B4-BE49-F238E27FC236}">
                  <a16:creationId xmlns:a16="http://schemas.microsoft.com/office/drawing/2014/main" id="{6859DB3F-002B-F1D8-08EE-FA5A9BAB7682}"/>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3" name="Oval 782">
              <a:extLst>
                <a:ext uri="{FF2B5EF4-FFF2-40B4-BE49-F238E27FC236}">
                  <a16:creationId xmlns:a16="http://schemas.microsoft.com/office/drawing/2014/main" id="{567FB03A-2B6B-10E0-4A01-578526110E64}"/>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4" name="Oval 783">
              <a:extLst>
                <a:ext uri="{FF2B5EF4-FFF2-40B4-BE49-F238E27FC236}">
                  <a16:creationId xmlns:a16="http://schemas.microsoft.com/office/drawing/2014/main" id="{9D9957AC-8C68-4B24-A8D1-EAD7331A86BE}"/>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5" name="Oval 784">
              <a:extLst>
                <a:ext uri="{FF2B5EF4-FFF2-40B4-BE49-F238E27FC236}">
                  <a16:creationId xmlns:a16="http://schemas.microsoft.com/office/drawing/2014/main" id="{A8BA6782-5173-9A55-69AE-47C05B06CCF7}"/>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6" name="Oval 785">
              <a:extLst>
                <a:ext uri="{FF2B5EF4-FFF2-40B4-BE49-F238E27FC236}">
                  <a16:creationId xmlns:a16="http://schemas.microsoft.com/office/drawing/2014/main" id="{46813FF4-07AD-9A44-A90E-B6D40103C741}"/>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87" name="Group 786">
            <a:extLst>
              <a:ext uri="{FF2B5EF4-FFF2-40B4-BE49-F238E27FC236}">
                <a16:creationId xmlns:a16="http://schemas.microsoft.com/office/drawing/2014/main" id="{0A641A94-038C-8030-DA93-6A26D4D98039}"/>
              </a:ext>
            </a:extLst>
          </p:cNvPr>
          <p:cNvGrpSpPr/>
          <p:nvPr/>
        </p:nvGrpSpPr>
        <p:grpSpPr>
          <a:xfrm>
            <a:off x="936298"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936298"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936298"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936298"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936298"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288493"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288493" y="238127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694C93"/>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694C93"/>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288493"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5" name="TextBox 54">
            <a:extLst>
              <a:ext uri="{FF2B5EF4-FFF2-40B4-BE49-F238E27FC236}">
                <a16:creationId xmlns:a16="http://schemas.microsoft.com/office/drawing/2014/main" id="{C3D47D0B-C442-C132-5954-9FBC40CEEA3E}"/>
              </a:ext>
            </a:extLst>
          </p:cNvPr>
          <p:cNvSpPr txBox="1"/>
          <p:nvPr/>
        </p:nvSpPr>
        <p:spPr>
          <a:xfrm>
            <a:off x="2288493" y="287196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6" name="TextBox 55">
            <a:extLst>
              <a:ext uri="{FF2B5EF4-FFF2-40B4-BE49-F238E27FC236}">
                <a16:creationId xmlns:a16="http://schemas.microsoft.com/office/drawing/2014/main" id="{4FE5DC6D-4316-7EF9-E130-B21361910CC2}"/>
              </a:ext>
            </a:extLst>
          </p:cNvPr>
          <p:cNvSpPr txBox="1"/>
          <p:nvPr/>
        </p:nvSpPr>
        <p:spPr>
          <a:xfrm>
            <a:off x="2288493" y="3117315"/>
            <a:ext cx="114546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Cout</a:t>
            </a:r>
            <a:r>
              <a:rPr kumimoji="0" lang="en-US" sz="1800" b="1" i="0" u="none" strike="noStrike" kern="0" cap="none" spc="0" normalizeH="0" baseline="-25000" noProof="0" dirty="0">
                <a:ln>
                  <a:noFill/>
                </a:ln>
                <a:solidFill>
                  <a:srgbClr val="39A882"/>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39A882"/>
              </a:solidFill>
              <a:effectLst/>
              <a:uLnTx/>
              <a:uFillTx/>
              <a:latin typeface="Calibri" panose="020F0502020204030204"/>
              <a:ea typeface="+mn-ea"/>
              <a:cs typeface="+mn-cs"/>
            </a:endParaRPr>
          </a:p>
        </p:txBody>
      </p:sp>
      <p:sp>
        <p:nvSpPr>
          <p:cNvPr id="58" name="TextBox 57">
            <a:extLst>
              <a:ext uri="{FF2B5EF4-FFF2-40B4-BE49-F238E27FC236}">
                <a16:creationId xmlns:a16="http://schemas.microsoft.com/office/drawing/2014/main" id="{5ECE39F1-31EF-40B5-8903-2DE188EEE979}"/>
              </a:ext>
            </a:extLst>
          </p:cNvPr>
          <p:cNvSpPr txBox="1"/>
          <p:nvPr/>
        </p:nvSpPr>
        <p:spPr>
          <a:xfrm>
            <a:off x="2288493" y="3362663"/>
            <a:ext cx="123339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Cout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9" name="TextBox 58">
            <a:extLst>
              <a:ext uri="{FF2B5EF4-FFF2-40B4-BE49-F238E27FC236}">
                <a16:creationId xmlns:a16="http://schemas.microsoft.com/office/drawing/2014/main" id="{3105E39C-7602-51C1-9C0A-372B95A96A5B}"/>
              </a:ext>
            </a:extLst>
          </p:cNvPr>
          <p:cNvSpPr txBox="1"/>
          <p:nvPr/>
        </p:nvSpPr>
        <p:spPr>
          <a:xfrm>
            <a:off x="2288493" y="3608011"/>
            <a:ext cx="12416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68C42D57-F1D1-EE66-5C04-31EAC7844982}"/>
              </a:ext>
            </a:extLst>
          </p:cNvPr>
          <p:cNvSpPr txBox="1"/>
          <p:nvPr/>
        </p:nvSpPr>
        <p:spPr>
          <a:xfrm>
            <a:off x="2288493" y="3853359"/>
            <a:ext cx="1372247"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Throughput-Oriented Execution (II)</a:t>
            </a:r>
          </a:p>
        </p:txBody>
      </p:sp>
      <p:grpSp>
        <p:nvGrpSpPr>
          <p:cNvPr id="915" name="Group 914">
            <a:extLst>
              <a:ext uri="{FF2B5EF4-FFF2-40B4-BE49-F238E27FC236}">
                <a16:creationId xmlns:a16="http://schemas.microsoft.com/office/drawing/2014/main" id="{987344CF-98E9-34D4-FB8B-BEA8406C2C64}"/>
              </a:ext>
            </a:extLst>
          </p:cNvPr>
          <p:cNvGrpSpPr/>
          <p:nvPr/>
        </p:nvGrpSpPr>
        <p:grpSpPr>
          <a:xfrm>
            <a:off x="4775182" y="1372524"/>
            <a:ext cx="4109009" cy="3020421"/>
            <a:chOff x="3867865" y="4615566"/>
            <a:chExt cx="2566943" cy="2273566"/>
          </a:xfrm>
        </p:grpSpPr>
        <p:grpSp>
          <p:nvGrpSpPr>
            <p:cNvPr id="916" name="Group 915">
              <a:extLst>
                <a:ext uri="{FF2B5EF4-FFF2-40B4-BE49-F238E27FC236}">
                  <a16:creationId xmlns:a16="http://schemas.microsoft.com/office/drawing/2014/main" id="{1C6B37D3-1872-2649-FE2A-AC2E0D8039B1}"/>
                </a:ext>
              </a:extLst>
            </p:cNvPr>
            <p:cNvGrpSpPr/>
            <p:nvPr/>
          </p:nvGrpSpPr>
          <p:grpSpPr>
            <a:xfrm>
              <a:off x="4185381" y="4615566"/>
              <a:ext cx="2249427" cy="1554480"/>
              <a:chOff x="4214803" y="4492238"/>
              <a:chExt cx="2249427" cy="1554480"/>
            </a:xfrm>
          </p:grpSpPr>
          <p:cxnSp>
            <p:nvCxnSpPr>
              <p:cNvPr id="999" name="Straight Arrow Connector 998">
                <a:extLst>
                  <a:ext uri="{FF2B5EF4-FFF2-40B4-BE49-F238E27FC236}">
                    <a16:creationId xmlns:a16="http://schemas.microsoft.com/office/drawing/2014/main" id="{83CAE837-AB49-C8E7-DC2B-22BDDFF14E4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00" name="Straight Arrow Connector 999">
                <a:extLst>
                  <a:ext uri="{FF2B5EF4-FFF2-40B4-BE49-F238E27FC236}">
                    <a16:creationId xmlns:a16="http://schemas.microsoft.com/office/drawing/2014/main" id="{8F6EA610-3C5A-155F-2196-D8FED2FDEA43}"/>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918" name="Group 917">
              <a:extLst>
                <a:ext uri="{FF2B5EF4-FFF2-40B4-BE49-F238E27FC236}">
                  <a16:creationId xmlns:a16="http://schemas.microsoft.com/office/drawing/2014/main" id="{21C05CD5-9550-60FC-A166-F9B0ABDA46E5}"/>
                </a:ext>
              </a:extLst>
            </p:cNvPr>
            <p:cNvGrpSpPr/>
            <p:nvPr/>
          </p:nvGrpSpPr>
          <p:grpSpPr>
            <a:xfrm>
              <a:off x="4189009" y="6156900"/>
              <a:ext cx="268139" cy="507461"/>
              <a:chOff x="4189009" y="6119655"/>
              <a:chExt cx="268139" cy="507461"/>
            </a:xfrm>
            <a:noFill/>
          </p:grpSpPr>
          <p:sp>
            <p:nvSpPr>
              <p:cNvPr id="997" name="Rectangle 996">
                <a:extLst>
                  <a:ext uri="{FF2B5EF4-FFF2-40B4-BE49-F238E27FC236}">
                    <a16:creationId xmlns:a16="http://schemas.microsoft.com/office/drawing/2014/main" id="{5835768F-0EAF-32BA-9C1A-3D73788DCEE9}"/>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998" name="Straight Connector 997">
                <a:extLst>
                  <a:ext uri="{FF2B5EF4-FFF2-40B4-BE49-F238E27FC236}">
                    <a16:creationId xmlns:a16="http://schemas.microsoft.com/office/drawing/2014/main" id="{D0A6E232-E6A0-7D65-E496-F19DBC9A338E}"/>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0" name="Group 919">
              <a:extLst>
                <a:ext uri="{FF2B5EF4-FFF2-40B4-BE49-F238E27FC236}">
                  <a16:creationId xmlns:a16="http://schemas.microsoft.com/office/drawing/2014/main" id="{B5F09259-95E3-C490-A755-F528A0A7F407}"/>
                </a:ext>
              </a:extLst>
            </p:cNvPr>
            <p:cNvGrpSpPr/>
            <p:nvPr/>
          </p:nvGrpSpPr>
          <p:grpSpPr>
            <a:xfrm>
              <a:off x="4456819" y="6156900"/>
              <a:ext cx="268139" cy="507461"/>
              <a:chOff x="4189009" y="6119655"/>
              <a:chExt cx="268139" cy="507461"/>
            </a:xfrm>
            <a:noFill/>
          </p:grpSpPr>
          <p:sp>
            <p:nvSpPr>
              <p:cNvPr id="995" name="Rectangle 994">
                <a:extLst>
                  <a:ext uri="{FF2B5EF4-FFF2-40B4-BE49-F238E27FC236}">
                    <a16:creationId xmlns:a16="http://schemas.microsoft.com/office/drawing/2014/main" id="{9A9D99CA-DAF4-AD9A-6C56-920F748BBC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996" name="Straight Connector 995">
                <a:extLst>
                  <a:ext uri="{FF2B5EF4-FFF2-40B4-BE49-F238E27FC236}">
                    <a16:creationId xmlns:a16="http://schemas.microsoft.com/office/drawing/2014/main" id="{9D64094D-A52B-87A4-F2CC-8D6FAE9D51CA}"/>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2" name="Group 921">
              <a:extLst>
                <a:ext uri="{FF2B5EF4-FFF2-40B4-BE49-F238E27FC236}">
                  <a16:creationId xmlns:a16="http://schemas.microsoft.com/office/drawing/2014/main" id="{2BB038DF-DD28-591B-F33A-5C837341BA17}"/>
                </a:ext>
              </a:extLst>
            </p:cNvPr>
            <p:cNvGrpSpPr/>
            <p:nvPr/>
          </p:nvGrpSpPr>
          <p:grpSpPr>
            <a:xfrm>
              <a:off x="4724629" y="6156900"/>
              <a:ext cx="268139" cy="507461"/>
              <a:chOff x="4189009" y="6119655"/>
              <a:chExt cx="268139" cy="507461"/>
            </a:xfrm>
            <a:noFill/>
          </p:grpSpPr>
          <p:sp>
            <p:nvSpPr>
              <p:cNvPr id="993" name="Rectangle 992">
                <a:extLst>
                  <a:ext uri="{FF2B5EF4-FFF2-40B4-BE49-F238E27FC236}">
                    <a16:creationId xmlns:a16="http://schemas.microsoft.com/office/drawing/2014/main" id="{D4817A16-2455-9A66-9548-55D232160B37}"/>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994" name="Straight Connector 993">
                <a:extLst>
                  <a:ext uri="{FF2B5EF4-FFF2-40B4-BE49-F238E27FC236}">
                    <a16:creationId xmlns:a16="http://schemas.microsoft.com/office/drawing/2014/main" id="{EA6BB7E5-3697-3810-FFF2-4F6A9EFB3822}"/>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3" name="Group 922">
              <a:extLst>
                <a:ext uri="{FF2B5EF4-FFF2-40B4-BE49-F238E27FC236}">
                  <a16:creationId xmlns:a16="http://schemas.microsoft.com/office/drawing/2014/main" id="{7EED4435-CAFE-C153-5555-DE2D3ACB95C3}"/>
                </a:ext>
              </a:extLst>
            </p:cNvPr>
            <p:cNvGrpSpPr/>
            <p:nvPr/>
          </p:nvGrpSpPr>
          <p:grpSpPr>
            <a:xfrm>
              <a:off x="4992439" y="6156900"/>
              <a:ext cx="268139" cy="507461"/>
              <a:chOff x="4189009" y="6119655"/>
              <a:chExt cx="268139" cy="507461"/>
            </a:xfrm>
            <a:noFill/>
          </p:grpSpPr>
          <p:sp>
            <p:nvSpPr>
              <p:cNvPr id="991" name="Rectangle 990">
                <a:extLst>
                  <a:ext uri="{FF2B5EF4-FFF2-40B4-BE49-F238E27FC236}">
                    <a16:creationId xmlns:a16="http://schemas.microsoft.com/office/drawing/2014/main" id="{C5DD033F-5ED9-A2C3-50B6-774E44F01F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992" name="Straight Connector 991">
                <a:extLst>
                  <a:ext uri="{FF2B5EF4-FFF2-40B4-BE49-F238E27FC236}">
                    <a16:creationId xmlns:a16="http://schemas.microsoft.com/office/drawing/2014/main" id="{99EE7F40-0A4A-9687-D07F-F59F7BB82C32}"/>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4" name="Group 923">
              <a:extLst>
                <a:ext uri="{FF2B5EF4-FFF2-40B4-BE49-F238E27FC236}">
                  <a16:creationId xmlns:a16="http://schemas.microsoft.com/office/drawing/2014/main" id="{25287AE0-5288-4C97-09A2-DA7B199E909B}"/>
                </a:ext>
              </a:extLst>
            </p:cNvPr>
            <p:cNvGrpSpPr/>
            <p:nvPr/>
          </p:nvGrpSpPr>
          <p:grpSpPr>
            <a:xfrm>
              <a:off x="5260249" y="6156900"/>
              <a:ext cx="268139" cy="507461"/>
              <a:chOff x="4189009" y="6119655"/>
              <a:chExt cx="268139" cy="507461"/>
            </a:xfrm>
            <a:noFill/>
          </p:grpSpPr>
          <p:sp>
            <p:nvSpPr>
              <p:cNvPr id="989" name="Rectangle 988">
                <a:extLst>
                  <a:ext uri="{FF2B5EF4-FFF2-40B4-BE49-F238E27FC236}">
                    <a16:creationId xmlns:a16="http://schemas.microsoft.com/office/drawing/2014/main" id="{2075A3BB-3CCD-D7EE-D083-D71B8F41624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990" name="Straight Connector 989">
                <a:extLst>
                  <a:ext uri="{FF2B5EF4-FFF2-40B4-BE49-F238E27FC236}">
                    <a16:creationId xmlns:a16="http://schemas.microsoft.com/office/drawing/2014/main" id="{F95F80C7-A206-6AC0-4F86-C645EEE9E0AD}"/>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5" name="Group 924">
              <a:extLst>
                <a:ext uri="{FF2B5EF4-FFF2-40B4-BE49-F238E27FC236}">
                  <a16:creationId xmlns:a16="http://schemas.microsoft.com/office/drawing/2014/main" id="{0E2F940A-6BE3-042D-3A85-2E1CC4CAF93D}"/>
                </a:ext>
              </a:extLst>
            </p:cNvPr>
            <p:cNvGrpSpPr/>
            <p:nvPr/>
          </p:nvGrpSpPr>
          <p:grpSpPr>
            <a:xfrm>
              <a:off x="5528059" y="6156900"/>
              <a:ext cx="268139" cy="507461"/>
              <a:chOff x="4189009" y="6119655"/>
              <a:chExt cx="268139" cy="507461"/>
            </a:xfrm>
            <a:noFill/>
          </p:grpSpPr>
          <p:sp>
            <p:nvSpPr>
              <p:cNvPr id="987" name="Rectangle 986">
                <a:extLst>
                  <a:ext uri="{FF2B5EF4-FFF2-40B4-BE49-F238E27FC236}">
                    <a16:creationId xmlns:a16="http://schemas.microsoft.com/office/drawing/2014/main" id="{C8FFDB4A-87E6-5C7A-5C29-997B647C86B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988" name="Straight Connector 987">
                <a:extLst>
                  <a:ext uri="{FF2B5EF4-FFF2-40B4-BE49-F238E27FC236}">
                    <a16:creationId xmlns:a16="http://schemas.microsoft.com/office/drawing/2014/main" id="{E31B0040-FD33-AE42-BF7C-FBF12D21CE5A}"/>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6" name="Group 925">
              <a:extLst>
                <a:ext uri="{FF2B5EF4-FFF2-40B4-BE49-F238E27FC236}">
                  <a16:creationId xmlns:a16="http://schemas.microsoft.com/office/drawing/2014/main" id="{0F8DCE72-D5DC-7850-BBDE-4B245ACEB958}"/>
                </a:ext>
              </a:extLst>
            </p:cNvPr>
            <p:cNvGrpSpPr/>
            <p:nvPr/>
          </p:nvGrpSpPr>
          <p:grpSpPr>
            <a:xfrm>
              <a:off x="5795869" y="6156900"/>
              <a:ext cx="268139" cy="507461"/>
              <a:chOff x="4189009" y="6119655"/>
              <a:chExt cx="268139" cy="507461"/>
            </a:xfrm>
            <a:noFill/>
          </p:grpSpPr>
          <p:sp>
            <p:nvSpPr>
              <p:cNvPr id="985" name="Rectangle 984">
                <a:extLst>
                  <a:ext uri="{FF2B5EF4-FFF2-40B4-BE49-F238E27FC236}">
                    <a16:creationId xmlns:a16="http://schemas.microsoft.com/office/drawing/2014/main" id="{C69CF5B1-375C-4775-A01D-ABDDC9900A3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986" name="Straight Connector 985">
                <a:extLst>
                  <a:ext uri="{FF2B5EF4-FFF2-40B4-BE49-F238E27FC236}">
                    <a16:creationId xmlns:a16="http://schemas.microsoft.com/office/drawing/2014/main" id="{25F09116-2422-13DD-8DD1-9587B2985E9A}"/>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7" name="Group 926">
              <a:extLst>
                <a:ext uri="{FF2B5EF4-FFF2-40B4-BE49-F238E27FC236}">
                  <a16:creationId xmlns:a16="http://schemas.microsoft.com/office/drawing/2014/main" id="{497D4928-FAED-2636-0F2A-41FE40DCCEFC}"/>
                </a:ext>
              </a:extLst>
            </p:cNvPr>
            <p:cNvGrpSpPr/>
            <p:nvPr/>
          </p:nvGrpSpPr>
          <p:grpSpPr>
            <a:xfrm>
              <a:off x="6063677" y="6156900"/>
              <a:ext cx="268139" cy="507461"/>
              <a:chOff x="4189009" y="6119655"/>
              <a:chExt cx="268139" cy="507461"/>
            </a:xfrm>
            <a:noFill/>
          </p:grpSpPr>
          <p:sp>
            <p:nvSpPr>
              <p:cNvPr id="959" name="Rectangle 958">
                <a:extLst>
                  <a:ext uri="{FF2B5EF4-FFF2-40B4-BE49-F238E27FC236}">
                    <a16:creationId xmlns:a16="http://schemas.microsoft.com/office/drawing/2014/main" id="{ED5CDB45-C28F-9E25-FAAC-53D307BE4AAD}"/>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984" name="Straight Connector 983">
                <a:extLst>
                  <a:ext uri="{FF2B5EF4-FFF2-40B4-BE49-F238E27FC236}">
                    <a16:creationId xmlns:a16="http://schemas.microsoft.com/office/drawing/2014/main" id="{C28F6C99-9B8F-5CC1-EE24-95E1850677B9}"/>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30" name="Straight Connector 929">
              <a:extLst>
                <a:ext uri="{FF2B5EF4-FFF2-40B4-BE49-F238E27FC236}">
                  <a16:creationId xmlns:a16="http://schemas.microsoft.com/office/drawing/2014/main" id="{6D91BA7D-FBCC-9A24-C36D-1714F9698BF3}"/>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a:extLst>
                <a:ext uri="{FF2B5EF4-FFF2-40B4-BE49-F238E27FC236}">
                  <a16:creationId xmlns:a16="http://schemas.microsoft.com/office/drawing/2014/main" id="{F5D912DD-C285-9023-DEE6-1F961E9360E3}"/>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3" name="Straight Connector 932">
              <a:extLst>
                <a:ext uri="{FF2B5EF4-FFF2-40B4-BE49-F238E27FC236}">
                  <a16:creationId xmlns:a16="http://schemas.microsoft.com/office/drawing/2014/main" id="{96EED997-5D59-10B1-569A-392041793678}"/>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793F001E-F9B1-080A-7805-3994BB643D0D}"/>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99692923-0360-F0A4-ECF2-BFF3D90E7F79}"/>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a:extLst>
                <a:ext uri="{FF2B5EF4-FFF2-40B4-BE49-F238E27FC236}">
                  <a16:creationId xmlns:a16="http://schemas.microsoft.com/office/drawing/2014/main" id="{D749C51E-2F4D-5FD4-E8CE-A7F226C786FC}"/>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a:extLst>
                <a:ext uri="{FF2B5EF4-FFF2-40B4-BE49-F238E27FC236}">
                  <a16:creationId xmlns:a16="http://schemas.microsoft.com/office/drawing/2014/main" id="{EF395CBD-C9A3-9F34-BBE0-65BC389546AE}"/>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a:extLst>
                <a:ext uri="{FF2B5EF4-FFF2-40B4-BE49-F238E27FC236}">
                  <a16:creationId xmlns:a16="http://schemas.microsoft.com/office/drawing/2014/main" id="{3AB95A2C-47B4-4E52-51A5-2D92AC2ABF6C}"/>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40" name="Rectangle 939">
              <a:extLst>
                <a:ext uri="{FF2B5EF4-FFF2-40B4-BE49-F238E27FC236}">
                  <a16:creationId xmlns:a16="http://schemas.microsoft.com/office/drawing/2014/main" id="{5C2B54B2-A749-7452-9374-0D2F8E848AC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941" name="Rectangle 940">
              <a:extLst>
                <a:ext uri="{FF2B5EF4-FFF2-40B4-BE49-F238E27FC236}">
                  <a16:creationId xmlns:a16="http://schemas.microsoft.com/office/drawing/2014/main" id="{9F37F3FD-6574-E342-38AD-3FC1345A1DB5}"/>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942" name="Straight Connector 941">
              <a:extLst>
                <a:ext uri="{FF2B5EF4-FFF2-40B4-BE49-F238E27FC236}">
                  <a16:creationId xmlns:a16="http://schemas.microsoft.com/office/drawing/2014/main" id="{7D5AAA88-9815-3D75-7AAD-E11C90A9BE46}"/>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85C39F7-94AA-D4EA-D5FF-62405E7A4BA9}"/>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a:extLst>
                <a:ext uri="{FF2B5EF4-FFF2-40B4-BE49-F238E27FC236}">
                  <a16:creationId xmlns:a16="http://schemas.microsoft.com/office/drawing/2014/main" id="{93D70BB7-7467-AEB5-6757-7E5B3BCE249C}"/>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a:extLst>
                <a:ext uri="{FF2B5EF4-FFF2-40B4-BE49-F238E27FC236}">
                  <a16:creationId xmlns:a16="http://schemas.microsoft.com/office/drawing/2014/main" id="{44B5568F-BF38-0B97-4EB7-B0F68B7C371D}"/>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a:extLst>
                <a:ext uri="{FF2B5EF4-FFF2-40B4-BE49-F238E27FC236}">
                  <a16:creationId xmlns:a16="http://schemas.microsoft.com/office/drawing/2014/main" id="{66820C59-096D-A376-01A0-3E5F5D3C6746}"/>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a:extLst>
                <a:ext uri="{FF2B5EF4-FFF2-40B4-BE49-F238E27FC236}">
                  <a16:creationId xmlns:a16="http://schemas.microsoft.com/office/drawing/2014/main" id="{FCDE6BA1-81BD-E02C-2247-695B3EBC42D0}"/>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8" name="Straight Connector 947">
              <a:extLst>
                <a:ext uri="{FF2B5EF4-FFF2-40B4-BE49-F238E27FC236}">
                  <a16:creationId xmlns:a16="http://schemas.microsoft.com/office/drawing/2014/main" id="{E3B140F1-AF39-8180-F53F-F36E0FF7FABA}"/>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84D53738-6EBC-4EDF-69E1-41E9FC6AEFAC}"/>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950" name="Group 949">
              <a:extLst>
                <a:ext uri="{FF2B5EF4-FFF2-40B4-BE49-F238E27FC236}">
                  <a16:creationId xmlns:a16="http://schemas.microsoft.com/office/drawing/2014/main" id="{4A39CCA6-963C-F1F6-F2C2-A02EA874DE49}"/>
                </a:ext>
              </a:extLst>
            </p:cNvPr>
            <p:cNvGrpSpPr/>
            <p:nvPr/>
          </p:nvGrpSpPr>
          <p:grpSpPr>
            <a:xfrm>
              <a:off x="4317336" y="4790131"/>
              <a:ext cx="1876809" cy="1360783"/>
              <a:chOff x="4317336" y="4733925"/>
              <a:chExt cx="1876809" cy="1416990"/>
            </a:xfrm>
          </p:grpSpPr>
          <p:cxnSp>
            <p:nvCxnSpPr>
              <p:cNvPr id="951" name="Straight Connector 950">
                <a:extLst>
                  <a:ext uri="{FF2B5EF4-FFF2-40B4-BE49-F238E27FC236}">
                    <a16:creationId xmlns:a16="http://schemas.microsoft.com/office/drawing/2014/main" id="{87CE511D-3A50-3922-E915-E3D0E2323441}"/>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a:extLst>
                  <a:ext uri="{FF2B5EF4-FFF2-40B4-BE49-F238E27FC236}">
                    <a16:creationId xmlns:a16="http://schemas.microsoft.com/office/drawing/2014/main" id="{7DA9C563-0A45-B0D5-67F1-ED9257043E47}"/>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a:extLst>
                  <a:ext uri="{FF2B5EF4-FFF2-40B4-BE49-F238E27FC236}">
                    <a16:creationId xmlns:a16="http://schemas.microsoft.com/office/drawing/2014/main" id="{6115254B-57F7-C75E-FCE6-5324FCF56CAE}"/>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a:extLst>
                  <a:ext uri="{FF2B5EF4-FFF2-40B4-BE49-F238E27FC236}">
                    <a16:creationId xmlns:a16="http://schemas.microsoft.com/office/drawing/2014/main" id="{E49BFD0E-E5E9-9832-190E-B6F9458724A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a:extLst>
                  <a:ext uri="{FF2B5EF4-FFF2-40B4-BE49-F238E27FC236}">
                    <a16:creationId xmlns:a16="http://schemas.microsoft.com/office/drawing/2014/main" id="{D61C2520-B022-0F11-9D57-384C657474AA}"/>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DA3C7B37-C343-D349-C749-9B14E5FF325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1F2B8D30-54DD-8CB5-7323-2FA2E3D12D64}"/>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a:extLst>
                  <a:ext uri="{FF2B5EF4-FFF2-40B4-BE49-F238E27FC236}">
                    <a16:creationId xmlns:a16="http://schemas.microsoft.com/office/drawing/2014/main" id="{FE8E69BD-766B-1477-0FF4-FF7F0CAA35A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5" name="Rectangle 4">
            <a:extLst>
              <a:ext uri="{FF2B5EF4-FFF2-40B4-BE49-F238E27FC236}">
                <a16:creationId xmlns:a16="http://schemas.microsoft.com/office/drawing/2014/main" id="{8F5BE0C7-4164-90CF-4E21-99057F608368}"/>
              </a:ext>
            </a:extLst>
          </p:cNvPr>
          <p:cNvSpPr/>
          <p:nvPr/>
        </p:nvSpPr>
        <p:spPr>
          <a:xfrm>
            <a:off x="789307" y="1473527"/>
            <a:ext cx="1581496" cy="3165631"/>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58A7DFC-1FAD-5302-493D-1A5D5A03A106}"/>
              </a:ext>
            </a:extLst>
          </p:cNvPr>
          <p:cNvCxnSpPr>
            <a:cxnSpLocks/>
          </p:cNvCxnSpPr>
          <p:nvPr/>
        </p:nvCxnSpPr>
        <p:spPr>
          <a:xfrm flipV="1">
            <a:off x="1058658" y="1410827"/>
            <a:ext cx="0" cy="2651760"/>
          </a:xfrm>
          <a:prstGeom prst="line">
            <a:avLst/>
          </a:prstGeom>
          <a:solidFill>
            <a:schemeClr val="tx1">
              <a:lumMod val="65000"/>
              <a:lumOff val="35000"/>
            </a:schemeClr>
          </a:solidFill>
          <a:ln w="508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AD0DA499-301F-8648-9472-E47184902E45}"/>
              </a:ext>
            </a:extLst>
          </p:cNvPr>
          <p:cNvGrpSpPr/>
          <p:nvPr/>
        </p:nvGrpSpPr>
        <p:grpSpPr>
          <a:xfrm>
            <a:off x="1243307" y="1502493"/>
            <a:ext cx="1108299" cy="2983172"/>
            <a:chOff x="2134538" y="564170"/>
            <a:chExt cx="1108299" cy="3169630"/>
          </a:xfrm>
          <a:solidFill>
            <a:srgbClr val="1A82C4"/>
          </a:solidFill>
        </p:grpSpPr>
        <p:grpSp>
          <p:nvGrpSpPr>
            <p:cNvPr id="46" name="Group 45">
              <a:extLst>
                <a:ext uri="{FF2B5EF4-FFF2-40B4-BE49-F238E27FC236}">
                  <a16:creationId xmlns:a16="http://schemas.microsoft.com/office/drawing/2014/main" id="{C48919CF-5C3B-AC71-DC03-43A396F5EADA}"/>
                </a:ext>
              </a:extLst>
            </p:cNvPr>
            <p:cNvGrpSpPr/>
            <p:nvPr/>
          </p:nvGrpSpPr>
          <p:grpSpPr>
            <a:xfrm>
              <a:off x="2134538" y="3504497"/>
              <a:ext cx="1108299" cy="229303"/>
              <a:chOff x="5486400" y="3962400"/>
              <a:chExt cx="2209800" cy="457200"/>
            </a:xfrm>
            <a:grpFill/>
          </p:grpSpPr>
          <p:sp>
            <p:nvSpPr>
              <p:cNvPr id="898" name="DRAM">
                <a:extLst>
                  <a:ext uri="{FF2B5EF4-FFF2-40B4-BE49-F238E27FC236}">
                    <a16:creationId xmlns:a16="http://schemas.microsoft.com/office/drawing/2014/main" id="{38F7933D-0C04-2095-258B-3F4ABCBAF3FD}"/>
                  </a:ext>
                </a:extLst>
              </p:cNvPr>
              <p:cNvSpPr/>
              <p:nvPr/>
            </p:nvSpPr>
            <p:spPr>
              <a:xfrm>
                <a:off x="5486400" y="3962400"/>
                <a:ext cx="381000" cy="457200"/>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0" name="DRAM">
                <a:extLst>
                  <a:ext uri="{FF2B5EF4-FFF2-40B4-BE49-F238E27FC236}">
                    <a16:creationId xmlns:a16="http://schemas.microsoft.com/office/drawing/2014/main" id="{A064DFF6-43AD-5403-C4E6-0C7709A20676}"/>
                  </a:ext>
                </a:extLst>
              </p:cNvPr>
              <p:cNvSpPr/>
              <p:nvPr/>
            </p:nvSpPr>
            <p:spPr>
              <a:xfrm>
                <a:off x="5943600" y="3962400"/>
                <a:ext cx="381000" cy="457200"/>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3" name="DRAM">
                <a:extLst>
                  <a:ext uri="{FF2B5EF4-FFF2-40B4-BE49-F238E27FC236}">
                    <a16:creationId xmlns:a16="http://schemas.microsoft.com/office/drawing/2014/main" id="{1147DDB1-C4EC-8D5B-5748-2DDCD571A7AE}"/>
                  </a:ext>
                </a:extLst>
              </p:cNvPr>
              <p:cNvSpPr/>
              <p:nvPr/>
            </p:nvSpPr>
            <p:spPr>
              <a:xfrm>
                <a:off x="6400800" y="3962400"/>
                <a:ext cx="381000" cy="457200"/>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DRAM">
                <a:extLst>
                  <a:ext uri="{FF2B5EF4-FFF2-40B4-BE49-F238E27FC236}">
                    <a16:creationId xmlns:a16="http://schemas.microsoft.com/office/drawing/2014/main" id="{16C15EBC-B576-B370-5D08-0E5307093C85}"/>
                  </a:ext>
                </a:extLst>
              </p:cNvPr>
              <p:cNvSpPr/>
              <p:nvPr/>
            </p:nvSpPr>
            <p:spPr>
              <a:xfrm>
                <a:off x="6858000" y="3962400"/>
                <a:ext cx="381000" cy="457200"/>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DRAM">
                <a:extLst>
                  <a:ext uri="{FF2B5EF4-FFF2-40B4-BE49-F238E27FC236}">
                    <a16:creationId xmlns:a16="http://schemas.microsoft.com/office/drawing/2014/main" id="{16C21804-4B3C-9652-2E05-B6ACCE9CBD12}"/>
                  </a:ext>
                </a:extLst>
              </p:cNvPr>
              <p:cNvSpPr/>
              <p:nvPr/>
            </p:nvSpPr>
            <p:spPr>
              <a:xfrm>
                <a:off x="7315200" y="3962400"/>
                <a:ext cx="381000" cy="457200"/>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09916416-4089-C889-27DF-C2641B6F00E1}"/>
                </a:ext>
              </a:extLst>
            </p:cNvPr>
            <p:cNvGrpSpPr/>
            <p:nvPr/>
          </p:nvGrpSpPr>
          <p:grpSpPr>
            <a:xfrm>
              <a:off x="2230081" y="564170"/>
              <a:ext cx="917213" cy="2940327"/>
              <a:chOff x="5676900" y="-2966149"/>
              <a:chExt cx="1828800" cy="6928549"/>
            </a:xfrm>
            <a:grpFill/>
          </p:grpSpPr>
          <p:cxnSp>
            <p:nvCxnSpPr>
              <p:cNvPr id="51" name="Straight Connector 50">
                <a:extLst>
                  <a:ext uri="{FF2B5EF4-FFF2-40B4-BE49-F238E27FC236}">
                    <a16:creationId xmlns:a16="http://schemas.microsoft.com/office/drawing/2014/main" id="{55C06240-A4F9-61C1-2ABB-CD0A18616D54}"/>
                  </a:ext>
                </a:extLst>
              </p:cNvPr>
              <p:cNvCxnSpPr>
                <a:cxnSpLocks/>
                <a:endCxn id="898" idx="0"/>
              </p:cNvCxnSpPr>
              <p:nvPr/>
            </p:nvCxnSpPr>
            <p:spPr>
              <a:xfrm flipH="1">
                <a:off x="5676900"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82586A6-E61E-24C2-C6AD-BE9921B0FAED}"/>
                  </a:ext>
                </a:extLst>
              </p:cNvPr>
              <p:cNvCxnSpPr>
                <a:cxnSpLocks/>
                <a:endCxn id="903" idx="0"/>
              </p:cNvCxnSpPr>
              <p:nvPr/>
            </p:nvCxnSpPr>
            <p:spPr>
              <a:xfrm>
                <a:off x="6591299"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B004F4FD-16C1-D334-01F8-E3DF5C17187F}"/>
                  </a:ext>
                </a:extLst>
              </p:cNvPr>
              <p:cNvCxnSpPr>
                <a:cxnSpLocks/>
                <a:endCxn id="909" idx="0"/>
              </p:cNvCxnSpPr>
              <p:nvPr/>
            </p:nvCxnSpPr>
            <p:spPr>
              <a:xfrm>
                <a:off x="7045968"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542EFB0-A835-4796-7F51-6B571B87F4B8}"/>
                  </a:ext>
                </a:extLst>
              </p:cNvPr>
              <p:cNvCxnSpPr>
                <a:cxnSpLocks/>
                <a:endCxn id="910" idx="0"/>
              </p:cNvCxnSpPr>
              <p:nvPr/>
            </p:nvCxnSpPr>
            <p:spPr>
              <a:xfrm flipH="1">
                <a:off x="7505700" y="-2958970"/>
                <a:ext cx="0" cy="691385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897" name="Straight Connector 896">
                <a:extLst>
                  <a:ext uri="{FF2B5EF4-FFF2-40B4-BE49-F238E27FC236}">
                    <a16:creationId xmlns:a16="http://schemas.microsoft.com/office/drawing/2014/main" id="{461D8270-80E1-CE99-6F52-53B01741E13B}"/>
                  </a:ext>
                </a:extLst>
              </p:cNvPr>
              <p:cNvCxnSpPr>
                <a:cxnSpLocks/>
              </p:cNvCxnSpPr>
              <p:nvPr/>
            </p:nvCxnSpPr>
            <p:spPr>
              <a:xfrm flipH="1">
                <a:off x="6134100" y="-2966149"/>
                <a:ext cx="7684" cy="6913852"/>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grpSp>
      <p:grpSp>
        <p:nvGrpSpPr>
          <p:cNvPr id="913" name="Group 912">
            <a:extLst>
              <a:ext uri="{FF2B5EF4-FFF2-40B4-BE49-F238E27FC236}">
                <a16:creationId xmlns:a16="http://schemas.microsoft.com/office/drawing/2014/main" id="{15D69E14-7A80-A39C-F148-E341389A2163}"/>
              </a:ext>
            </a:extLst>
          </p:cNvPr>
          <p:cNvGrpSpPr/>
          <p:nvPr/>
        </p:nvGrpSpPr>
        <p:grpSpPr>
          <a:xfrm>
            <a:off x="931712" y="2476826"/>
            <a:ext cx="1414038" cy="191087"/>
            <a:chOff x="1828799" y="2017072"/>
            <a:chExt cx="1414038" cy="191087"/>
          </a:xfrm>
          <a:solidFill>
            <a:srgbClr val="1A82C4"/>
          </a:solidFill>
        </p:grpSpPr>
        <p:sp>
          <p:nvSpPr>
            <p:cNvPr id="972" name="DRAM">
              <a:extLst>
                <a:ext uri="{FF2B5EF4-FFF2-40B4-BE49-F238E27FC236}">
                  <a16:creationId xmlns:a16="http://schemas.microsoft.com/office/drawing/2014/main" id="{D577BFF6-4D6B-218D-FE06-CB96251DD50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80" name="Straight Connector 979">
              <a:extLst>
                <a:ext uri="{FF2B5EF4-FFF2-40B4-BE49-F238E27FC236}">
                  <a16:creationId xmlns:a16="http://schemas.microsoft.com/office/drawing/2014/main" id="{3AC08F50-A5D8-AF2B-77D1-E6338CD2BB21}"/>
                </a:ext>
              </a:extLst>
            </p:cNvPr>
            <p:cNvCxnSpPr>
              <a:cxnSpLocks/>
              <a:stCxn id="1005" idx="6"/>
              <a:endCxn id="972"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01" name="Oval 1000">
              <a:extLst>
                <a:ext uri="{FF2B5EF4-FFF2-40B4-BE49-F238E27FC236}">
                  <a16:creationId xmlns:a16="http://schemas.microsoft.com/office/drawing/2014/main" id="{4D541AF6-840B-722C-DD9F-029FF28A810C}"/>
                </a:ext>
              </a:extLst>
            </p:cNvPr>
            <p:cNvSpPr/>
            <p:nvPr/>
          </p:nvSpPr>
          <p:spPr>
            <a:xfrm>
              <a:off x="2134538"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2" name="Oval 1001">
              <a:extLst>
                <a:ext uri="{FF2B5EF4-FFF2-40B4-BE49-F238E27FC236}">
                  <a16:creationId xmlns:a16="http://schemas.microsoft.com/office/drawing/2014/main" id="{EA12ADEA-FD36-B3A6-613A-8F8811D92077}"/>
                </a:ext>
              </a:extLst>
            </p:cNvPr>
            <p:cNvSpPr/>
            <p:nvPr/>
          </p:nvSpPr>
          <p:spPr>
            <a:xfrm>
              <a:off x="2363841"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Oval 1002">
              <a:extLst>
                <a:ext uri="{FF2B5EF4-FFF2-40B4-BE49-F238E27FC236}">
                  <a16:creationId xmlns:a16="http://schemas.microsoft.com/office/drawing/2014/main" id="{E008BCF7-4015-BBF7-E9D4-144AC81266D5}"/>
                </a:ext>
              </a:extLst>
            </p:cNvPr>
            <p:cNvSpPr/>
            <p:nvPr/>
          </p:nvSpPr>
          <p:spPr>
            <a:xfrm>
              <a:off x="2593144"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Oval 1003">
              <a:extLst>
                <a:ext uri="{FF2B5EF4-FFF2-40B4-BE49-F238E27FC236}">
                  <a16:creationId xmlns:a16="http://schemas.microsoft.com/office/drawing/2014/main" id="{E7E54B4C-9FCC-DA09-6C44-D156A95C74A8}"/>
                </a:ext>
              </a:extLst>
            </p:cNvPr>
            <p:cNvSpPr/>
            <p:nvPr/>
          </p:nvSpPr>
          <p:spPr>
            <a:xfrm>
              <a:off x="2822448"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Oval 1004">
              <a:extLst>
                <a:ext uri="{FF2B5EF4-FFF2-40B4-BE49-F238E27FC236}">
                  <a16:creationId xmlns:a16="http://schemas.microsoft.com/office/drawing/2014/main" id="{6D109D6B-013D-08BB-7569-0892879FEDC8}"/>
                </a:ext>
              </a:extLst>
            </p:cNvPr>
            <p:cNvSpPr/>
            <p:nvPr/>
          </p:nvSpPr>
          <p:spPr>
            <a:xfrm>
              <a:off x="3051751"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14" name="Group 1013">
            <a:extLst>
              <a:ext uri="{FF2B5EF4-FFF2-40B4-BE49-F238E27FC236}">
                <a16:creationId xmlns:a16="http://schemas.microsoft.com/office/drawing/2014/main" id="{D1DDACA9-8DDA-8252-48E7-85000EC9D1F7}"/>
              </a:ext>
            </a:extLst>
          </p:cNvPr>
          <p:cNvGrpSpPr/>
          <p:nvPr/>
        </p:nvGrpSpPr>
        <p:grpSpPr>
          <a:xfrm>
            <a:off x="931712" y="1488917"/>
            <a:ext cx="1414038" cy="191087"/>
            <a:chOff x="1828799" y="2017072"/>
            <a:chExt cx="1414038" cy="191087"/>
          </a:xfrm>
          <a:solidFill>
            <a:srgbClr val="1A82C4"/>
          </a:solidFill>
        </p:grpSpPr>
        <p:sp>
          <p:nvSpPr>
            <p:cNvPr id="1015" name="DRAM">
              <a:extLst>
                <a:ext uri="{FF2B5EF4-FFF2-40B4-BE49-F238E27FC236}">
                  <a16:creationId xmlns:a16="http://schemas.microsoft.com/office/drawing/2014/main" id="{EA73DC8C-C580-C7F9-AB72-C2A70A256D51}"/>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6" name="Straight Connector 1015">
              <a:extLst>
                <a:ext uri="{FF2B5EF4-FFF2-40B4-BE49-F238E27FC236}">
                  <a16:creationId xmlns:a16="http://schemas.microsoft.com/office/drawing/2014/main" id="{56545445-48C0-38E8-1A87-8ECD57F16F2A}"/>
                </a:ext>
              </a:extLst>
            </p:cNvPr>
            <p:cNvCxnSpPr>
              <a:cxnSpLocks/>
              <a:stCxn id="1021" idx="6"/>
              <a:endCxn id="1015"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17" name="Oval 1016">
              <a:extLst>
                <a:ext uri="{FF2B5EF4-FFF2-40B4-BE49-F238E27FC236}">
                  <a16:creationId xmlns:a16="http://schemas.microsoft.com/office/drawing/2014/main" id="{9A573969-8937-F658-6AA7-104BE2DF5CC6}"/>
                </a:ext>
              </a:extLst>
            </p:cNvPr>
            <p:cNvSpPr/>
            <p:nvPr/>
          </p:nvSpPr>
          <p:spPr>
            <a:xfrm>
              <a:off x="213453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8" name="Oval 1017">
              <a:extLst>
                <a:ext uri="{FF2B5EF4-FFF2-40B4-BE49-F238E27FC236}">
                  <a16:creationId xmlns:a16="http://schemas.microsoft.com/office/drawing/2014/main" id="{157B03BB-E806-9C29-F201-423E0ECD7F88}"/>
                </a:ext>
              </a:extLst>
            </p:cNvPr>
            <p:cNvSpPr/>
            <p:nvPr/>
          </p:nvSpPr>
          <p:spPr>
            <a:xfrm>
              <a:off x="236384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39131CA6-CFCF-C28C-CB54-ACF82D829892}"/>
                </a:ext>
              </a:extLst>
            </p:cNvPr>
            <p:cNvSpPr/>
            <p:nvPr/>
          </p:nvSpPr>
          <p:spPr>
            <a:xfrm>
              <a:off x="2593144"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DBB0B4C2-E7B7-AB7A-0CD5-0842212C44B7}"/>
                </a:ext>
              </a:extLst>
            </p:cNvPr>
            <p:cNvSpPr/>
            <p:nvPr/>
          </p:nvSpPr>
          <p:spPr>
            <a:xfrm>
              <a:off x="282244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5CB01AED-24BA-6B51-D54A-118C54CD5E58}"/>
                </a:ext>
              </a:extLst>
            </p:cNvPr>
            <p:cNvSpPr/>
            <p:nvPr/>
          </p:nvSpPr>
          <p:spPr>
            <a:xfrm>
              <a:off x="305175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45" name="Straight Connector 644">
            <a:extLst>
              <a:ext uri="{FF2B5EF4-FFF2-40B4-BE49-F238E27FC236}">
                <a16:creationId xmlns:a16="http://schemas.microsoft.com/office/drawing/2014/main" id="{430C46F6-52B9-1905-AFAC-7066AFDDC048}"/>
              </a:ext>
            </a:extLst>
          </p:cNvPr>
          <p:cNvCxnSpPr>
            <a:cxnSpLocks/>
          </p:cNvCxnSpPr>
          <p:nvPr/>
        </p:nvCxnSpPr>
        <p:spPr>
          <a:xfrm flipH="1">
            <a:off x="742432" y="1404017"/>
            <a:ext cx="1838905" cy="6810"/>
          </a:xfrm>
          <a:prstGeom prst="line">
            <a:avLst/>
          </a:prstGeom>
          <a:solidFill>
            <a:schemeClr val="tx1">
              <a:lumMod val="65000"/>
              <a:lumOff val="35000"/>
            </a:schemeClr>
          </a:solidFill>
          <a:ln w="50800" cap="rnd">
            <a:solidFill>
              <a:schemeClr val="accent5"/>
            </a:solidFill>
            <a:round/>
            <a:headEnd type="none"/>
            <a:tailEnd w="lg" len="sm"/>
          </a:ln>
        </p:spPr>
        <p:style>
          <a:lnRef idx="1">
            <a:schemeClr val="accent1"/>
          </a:lnRef>
          <a:fillRef idx="0">
            <a:schemeClr val="accent1"/>
          </a:fillRef>
          <a:effectRef idx="0">
            <a:schemeClr val="accent1"/>
          </a:effectRef>
          <a:fontRef idx="minor">
            <a:schemeClr val="tx1"/>
          </a:fontRef>
        </p:style>
      </p:cxnSp>
      <p:sp>
        <p:nvSpPr>
          <p:cNvPr id="660" name="Rectangle 659">
            <a:extLst>
              <a:ext uri="{FF2B5EF4-FFF2-40B4-BE49-F238E27FC236}">
                <a16:creationId xmlns:a16="http://schemas.microsoft.com/office/drawing/2014/main" id="{0D85D9BA-E5FF-E1C1-A87B-C1C7D24EFA4D}"/>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905" name="Rectangle 904">
            <a:extLst>
              <a:ext uri="{FF2B5EF4-FFF2-40B4-BE49-F238E27FC236}">
                <a16:creationId xmlns:a16="http://schemas.microsoft.com/office/drawing/2014/main" id="{959A9252-FF74-1E6E-4909-6A05247C7BE3}"/>
              </a:ext>
            </a:extLst>
          </p:cNvPr>
          <p:cNvSpPr/>
          <p:nvPr/>
        </p:nvSpPr>
        <p:spPr>
          <a:xfrm>
            <a:off x="2847085" y="5903894"/>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906" name="Rectangle 905">
            <a:extLst>
              <a:ext uri="{FF2B5EF4-FFF2-40B4-BE49-F238E27FC236}">
                <a16:creationId xmlns:a16="http://schemas.microsoft.com/office/drawing/2014/main" id="{E4B5DDC3-A41E-5CDC-962F-F99D69B6A96B}"/>
              </a:ext>
            </a:extLst>
          </p:cNvPr>
          <p:cNvSpPr/>
          <p:nvPr/>
        </p:nvSpPr>
        <p:spPr>
          <a:xfrm>
            <a:off x="6382899" y="6005712"/>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911" name="Flowchart: Connector 11">
            <a:extLst>
              <a:ext uri="{FF2B5EF4-FFF2-40B4-BE49-F238E27FC236}">
                <a16:creationId xmlns:a16="http://schemas.microsoft.com/office/drawing/2014/main" id="{02664A0F-5679-75FD-F3F7-E68C67C1BE54}"/>
              </a:ext>
            </a:extLst>
          </p:cNvPr>
          <p:cNvSpPr/>
          <p:nvPr/>
        </p:nvSpPr>
        <p:spPr>
          <a:xfrm>
            <a:off x="2362367" y="611909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22" name="Flowchart: Connector 11">
            <a:extLst>
              <a:ext uri="{FF2B5EF4-FFF2-40B4-BE49-F238E27FC236}">
                <a16:creationId xmlns:a16="http://schemas.microsoft.com/office/drawing/2014/main" id="{4F31EA66-F2AF-EEE6-F11C-888D79E77D70}"/>
              </a:ext>
            </a:extLst>
          </p:cNvPr>
          <p:cNvSpPr/>
          <p:nvPr/>
        </p:nvSpPr>
        <p:spPr>
          <a:xfrm>
            <a:off x="5945095" y="624152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40" name="Rectangle 639">
            <a:extLst>
              <a:ext uri="{FF2B5EF4-FFF2-40B4-BE49-F238E27FC236}">
                <a16:creationId xmlns:a16="http://schemas.microsoft.com/office/drawing/2014/main" id="{564679E7-2E52-26A4-FBAF-E0EEC6BAF9E2}"/>
              </a:ext>
            </a:extLst>
          </p:cNvPr>
          <p:cNvSpPr/>
          <p:nvPr/>
        </p:nvSpPr>
        <p:spPr>
          <a:xfrm>
            <a:off x="5718971" y="2971791"/>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grpSp>
        <p:nvGrpSpPr>
          <p:cNvPr id="912" name="Group 911">
            <a:extLst>
              <a:ext uri="{FF2B5EF4-FFF2-40B4-BE49-F238E27FC236}">
                <a16:creationId xmlns:a16="http://schemas.microsoft.com/office/drawing/2014/main" id="{DF5D7F0E-6B0C-EDC9-575C-6D2C19232191}"/>
              </a:ext>
            </a:extLst>
          </p:cNvPr>
          <p:cNvGrpSpPr/>
          <p:nvPr/>
        </p:nvGrpSpPr>
        <p:grpSpPr>
          <a:xfrm>
            <a:off x="931712" y="3220575"/>
            <a:ext cx="1414038" cy="191087"/>
            <a:chOff x="1828799" y="2017072"/>
            <a:chExt cx="1414038" cy="191087"/>
          </a:xfrm>
          <a:solidFill>
            <a:srgbClr val="1A82C4"/>
          </a:solidFill>
        </p:grpSpPr>
        <p:sp>
          <p:nvSpPr>
            <p:cNvPr id="914" name="DRAM">
              <a:extLst>
                <a:ext uri="{FF2B5EF4-FFF2-40B4-BE49-F238E27FC236}">
                  <a16:creationId xmlns:a16="http://schemas.microsoft.com/office/drawing/2014/main" id="{C5CC68AE-173E-A392-059C-8D028CD315B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A84CD06B-4B88-5AA3-C1B4-92770EA7B749}"/>
                </a:ext>
              </a:extLst>
            </p:cNvPr>
            <p:cNvCxnSpPr>
              <a:cxnSpLocks/>
              <a:stCxn id="674" idx="6"/>
              <a:endCxn id="914" idx="0"/>
            </p:cNvCxnSpPr>
            <p:nvPr/>
          </p:nvCxnSpPr>
          <p:spPr>
            <a:xfrm flipH="1">
              <a:off x="2058103"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FF1C343C-2CE9-823D-ACD7-0FE6586CA6AC}"/>
                </a:ext>
              </a:extLst>
            </p:cNvPr>
            <p:cNvSpPr/>
            <p:nvPr/>
          </p:nvSpPr>
          <p:spPr>
            <a:xfrm>
              <a:off x="2134538"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27A4077D-90FC-8389-5AD3-55459D785A1F}"/>
                </a:ext>
              </a:extLst>
            </p:cNvPr>
            <p:cNvSpPr/>
            <p:nvPr/>
          </p:nvSpPr>
          <p:spPr>
            <a:xfrm>
              <a:off x="2363841"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570BD478-3DA3-C2AF-75B4-9333713833FD}"/>
                </a:ext>
              </a:extLst>
            </p:cNvPr>
            <p:cNvSpPr/>
            <p:nvPr/>
          </p:nvSpPr>
          <p:spPr>
            <a:xfrm>
              <a:off x="2593144"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4B79E609-7ECF-9802-326D-4A7B27C792BB}"/>
                </a:ext>
              </a:extLst>
            </p:cNvPr>
            <p:cNvSpPr/>
            <p:nvPr/>
          </p:nvSpPr>
          <p:spPr>
            <a:xfrm>
              <a:off x="2822448"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74" name="Oval 673">
              <a:extLst>
                <a:ext uri="{FF2B5EF4-FFF2-40B4-BE49-F238E27FC236}">
                  <a16:creationId xmlns:a16="http://schemas.microsoft.com/office/drawing/2014/main" id="{664FDFB9-0359-7857-7CBC-80584AD75B48}"/>
                </a:ext>
              </a:extLst>
            </p:cNvPr>
            <p:cNvSpPr/>
            <p:nvPr/>
          </p:nvSpPr>
          <p:spPr>
            <a:xfrm>
              <a:off x="3051751"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44FE23B6-A357-6B04-F3AA-40142DFA7BC1}"/>
              </a:ext>
            </a:extLst>
          </p:cNvPr>
          <p:cNvGrpSpPr/>
          <p:nvPr/>
        </p:nvGrpSpPr>
        <p:grpSpPr>
          <a:xfrm>
            <a:off x="931712" y="1989914"/>
            <a:ext cx="1414038" cy="191087"/>
            <a:chOff x="1828799" y="2017072"/>
            <a:chExt cx="1414038" cy="191087"/>
          </a:xfrm>
          <a:solidFill>
            <a:srgbClr val="1A82C4"/>
          </a:solidFill>
        </p:grpSpPr>
        <p:sp>
          <p:nvSpPr>
            <p:cNvPr id="683" name="DRAM">
              <a:extLst>
                <a:ext uri="{FF2B5EF4-FFF2-40B4-BE49-F238E27FC236}">
                  <a16:creationId xmlns:a16="http://schemas.microsoft.com/office/drawing/2014/main" id="{6D614DCC-CE92-6388-A2EF-4BDB6891B316}"/>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4" name="Straight Connector 683">
              <a:extLst>
                <a:ext uri="{FF2B5EF4-FFF2-40B4-BE49-F238E27FC236}">
                  <a16:creationId xmlns:a16="http://schemas.microsoft.com/office/drawing/2014/main" id="{26BD9ECC-3575-7A76-A792-58E606FFEAF5}"/>
                </a:ext>
              </a:extLst>
            </p:cNvPr>
            <p:cNvCxnSpPr>
              <a:cxnSpLocks/>
              <a:stCxn id="694" idx="6"/>
              <a:endCxn id="683"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686" name="Oval 685">
              <a:extLst>
                <a:ext uri="{FF2B5EF4-FFF2-40B4-BE49-F238E27FC236}">
                  <a16:creationId xmlns:a16="http://schemas.microsoft.com/office/drawing/2014/main" id="{7D11A1B6-8360-11C1-A3C7-BFF017F11482}"/>
                </a:ext>
              </a:extLst>
            </p:cNvPr>
            <p:cNvSpPr/>
            <p:nvPr/>
          </p:nvSpPr>
          <p:spPr>
            <a:xfrm>
              <a:off x="213453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C453594-4535-94AB-F50B-CB550F004AFD}"/>
                </a:ext>
              </a:extLst>
            </p:cNvPr>
            <p:cNvSpPr/>
            <p:nvPr/>
          </p:nvSpPr>
          <p:spPr>
            <a:xfrm>
              <a:off x="236384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1" name="Oval 690">
              <a:extLst>
                <a:ext uri="{FF2B5EF4-FFF2-40B4-BE49-F238E27FC236}">
                  <a16:creationId xmlns:a16="http://schemas.microsoft.com/office/drawing/2014/main" id="{70E2743A-8C04-3CF7-60E4-A12717CCFEED}"/>
                </a:ext>
              </a:extLst>
            </p:cNvPr>
            <p:cNvSpPr/>
            <p:nvPr/>
          </p:nvSpPr>
          <p:spPr>
            <a:xfrm>
              <a:off x="2593144"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2" name="Oval 691">
              <a:extLst>
                <a:ext uri="{FF2B5EF4-FFF2-40B4-BE49-F238E27FC236}">
                  <a16:creationId xmlns:a16="http://schemas.microsoft.com/office/drawing/2014/main" id="{364CD315-5F9F-F2D8-4D4E-9FE2FA86651B}"/>
                </a:ext>
              </a:extLst>
            </p:cNvPr>
            <p:cNvSpPr/>
            <p:nvPr/>
          </p:nvSpPr>
          <p:spPr>
            <a:xfrm>
              <a:off x="282244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4" name="Oval 693">
              <a:extLst>
                <a:ext uri="{FF2B5EF4-FFF2-40B4-BE49-F238E27FC236}">
                  <a16:creationId xmlns:a16="http://schemas.microsoft.com/office/drawing/2014/main" id="{BFB08CE1-381D-C451-35D9-F30FEE8F8645}"/>
                </a:ext>
              </a:extLst>
            </p:cNvPr>
            <p:cNvSpPr/>
            <p:nvPr/>
          </p:nvSpPr>
          <p:spPr>
            <a:xfrm>
              <a:off x="305175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03" name="Rectangle 702">
            <a:extLst>
              <a:ext uri="{FF2B5EF4-FFF2-40B4-BE49-F238E27FC236}">
                <a16:creationId xmlns:a16="http://schemas.microsoft.com/office/drawing/2014/main" id="{2080B34B-56B3-2FA8-15A3-6F2DF0DA1685}"/>
              </a:ext>
            </a:extLst>
          </p:cNvPr>
          <p:cNvSpPr/>
          <p:nvPr/>
        </p:nvSpPr>
        <p:spPr>
          <a:xfrm>
            <a:off x="6553353" y="2531658"/>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1006" name="Curved Down Arrow 1005">
            <a:extLst>
              <a:ext uri="{FF2B5EF4-FFF2-40B4-BE49-F238E27FC236}">
                <a16:creationId xmlns:a16="http://schemas.microsoft.com/office/drawing/2014/main" id="{F9C806EB-9FF3-7333-B99E-E1658E687344}"/>
              </a:ext>
            </a:extLst>
          </p:cNvPr>
          <p:cNvSpPr/>
          <p:nvPr/>
        </p:nvSpPr>
        <p:spPr>
          <a:xfrm rot="10800000" flipH="1">
            <a:off x="6276033" y="2763184"/>
            <a:ext cx="610221" cy="430014"/>
          </a:xfrm>
          <a:prstGeom prst="curvedDownArrow">
            <a:avLst/>
          </a:prstGeom>
          <a:solidFill>
            <a:srgbClr val="C0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07" name="TextBox 1006">
            <a:extLst>
              <a:ext uri="{FF2B5EF4-FFF2-40B4-BE49-F238E27FC236}">
                <a16:creationId xmlns:a16="http://schemas.microsoft.com/office/drawing/2014/main" id="{BB11E849-BC7D-6E61-89F9-5AFF5BCA2879}"/>
              </a:ext>
            </a:extLst>
          </p:cNvPr>
          <p:cNvSpPr txBox="1"/>
          <p:nvPr/>
        </p:nvSpPr>
        <p:spPr>
          <a:xfrm>
            <a:off x="6694926" y="2828492"/>
            <a:ext cx="1358204"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inter-bit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dependency</a:t>
            </a:r>
            <a:endPar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685" name="Rectangle 684">
            <a:extLst>
              <a:ext uri="{FF2B5EF4-FFF2-40B4-BE49-F238E27FC236}">
                <a16:creationId xmlns:a16="http://schemas.microsoft.com/office/drawing/2014/main" id="{992C1843-B285-481C-14EC-1FBF6C4C5046}"/>
              </a:ext>
            </a:extLst>
          </p:cNvPr>
          <p:cNvSpPr/>
          <p:nvPr/>
        </p:nvSpPr>
        <p:spPr>
          <a:xfrm>
            <a:off x="6136624" y="2751160"/>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Tree>
    <p:extLst>
      <p:ext uri="{BB962C8B-B14F-4D97-AF65-F5344CB8AC3E}">
        <p14:creationId xmlns:p14="http://schemas.microsoft.com/office/powerpoint/2010/main" val="834028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2" presetClass="entr" presetSubtype="1"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up)">
                                      <p:cBhvr>
                                        <p:cTn id="10" dur="500"/>
                                        <p:tgtEl>
                                          <p:spTgt spid="43"/>
                                        </p:tgtEl>
                                      </p:cBhvr>
                                    </p:animEffect>
                                  </p:childTnLst>
                                </p:cTn>
                              </p:par>
                              <p:par>
                                <p:cTn id="11" presetID="22" presetClass="entr" presetSubtype="8" fill="hold" nodeType="withEffect">
                                  <p:stCondLst>
                                    <p:cond delay="0"/>
                                  </p:stCondLst>
                                  <p:childTnLst>
                                    <p:set>
                                      <p:cBhvr>
                                        <p:cTn id="12" dur="1" fill="hold">
                                          <p:stCondLst>
                                            <p:cond delay="0"/>
                                          </p:stCondLst>
                                        </p:cTn>
                                        <p:tgtEl>
                                          <p:spTgt spid="913"/>
                                        </p:tgtEl>
                                        <p:attrNameLst>
                                          <p:attrName>style.visibility</p:attrName>
                                        </p:attrNameLst>
                                      </p:cBhvr>
                                      <p:to>
                                        <p:strVal val="visible"/>
                                      </p:to>
                                    </p:set>
                                    <p:animEffect transition="in" filter="wipe(left)">
                                      <p:cBhvr>
                                        <p:cTn id="13" dur="500"/>
                                        <p:tgtEl>
                                          <p:spTgt spid="913"/>
                                        </p:tgtEl>
                                      </p:cBhvr>
                                    </p:animEffect>
                                  </p:childTnLst>
                                </p:cTn>
                              </p:par>
                              <p:par>
                                <p:cTn id="14" presetID="22" presetClass="entr" presetSubtype="8" fill="hold" nodeType="withEffect">
                                  <p:stCondLst>
                                    <p:cond delay="0"/>
                                  </p:stCondLst>
                                  <p:childTnLst>
                                    <p:set>
                                      <p:cBhvr>
                                        <p:cTn id="15" dur="1" fill="hold">
                                          <p:stCondLst>
                                            <p:cond delay="0"/>
                                          </p:stCondLst>
                                        </p:cTn>
                                        <p:tgtEl>
                                          <p:spTgt spid="1014"/>
                                        </p:tgtEl>
                                        <p:attrNameLst>
                                          <p:attrName>style.visibility</p:attrName>
                                        </p:attrNameLst>
                                      </p:cBhvr>
                                      <p:to>
                                        <p:strVal val="visible"/>
                                      </p:to>
                                    </p:set>
                                    <p:animEffect transition="in" filter="wipe(left)">
                                      <p:cBhvr>
                                        <p:cTn id="16" dur="500"/>
                                        <p:tgtEl>
                                          <p:spTgt spid="1014"/>
                                        </p:tgtEl>
                                      </p:cBhvr>
                                    </p:animEffect>
                                  </p:childTnLst>
                                </p:cTn>
                              </p:par>
                              <p:par>
                                <p:cTn id="17" presetID="22" presetClass="entr" presetSubtype="8" fill="hold" nodeType="withEffect">
                                  <p:stCondLst>
                                    <p:cond delay="0"/>
                                  </p:stCondLst>
                                  <p:childTnLst>
                                    <p:set>
                                      <p:cBhvr>
                                        <p:cTn id="18" dur="1" fill="hold">
                                          <p:stCondLst>
                                            <p:cond delay="0"/>
                                          </p:stCondLst>
                                        </p:cTn>
                                        <p:tgtEl>
                                          <p:spTgt spid="645"/>
                                        </p:tgtEl>
                                        <p:attrNameLst>
                                          <p:attrName>style.visibility</p:attrName>
                                        </p:attrNameLst>
                                      </p:cBhvr>
                                      <p:to>
                                        <p:strVal val="visible"/>
                                      </p:to>
                                    </p:set>
                                    <p:animEffect transition="in" filter="wipe(left)">
                                      <p:cBhvr>
                                        <p:cTn id="19" dur="500"/>
                                        <p:tgtEl>
                                          <p:spTgt spid="645"/>
                                        </p:tgtEl>
                                      </p:cBhvr>
                                    </p:animEffect>
                                  </p:childTnLst>
                                </p:cTn>
                              </p:par>
                              <p:par>
                                <p:cTn id="20" presetID="10" presetClass="entr" presetSubtype="0"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500"/>
                                        <p:tgtEl>
                                          <p:spTgt spid="44"/>
                                        </p:tgtEl>
                                      </p:cBhvr>
                                    </p:animEffect>
                                  </p:childTnLst>
                                </p:cTn>
                              </p:par>
                              <p:par>
                                <p:cTn id="23" presetID="22" presetClass="entr" presetSubtype="8" fill="hold" nodeType="withEffect">
                                  <p:stCondLst>
                                    <p:cond delay="0"/>
                                  </p:stCondLst>
                                  <p:childTnLst>
                                    <p:set>
                                      <p:cBhvr>
                                        <p:cTn id="24" dur="1" fill="hold">
                                          <p:stCondLst>
                                            <p:cond delay="0"/>
                                          </p:stCondLst>
                                        </p:cTn>
                                        <p:tgtEl>
                                          <p:spTgt spid="912"/>
                                        </p:tgtEl>
                                        <p:attrNameLst>
                                          <p:attrName>style.visibility</p:attrName>
                                        </p:attrNameLst>
                                      </p:cBhvr>
                                      <p:to>
                                        <p:strVal val="visible"/>
                                      </p:to>
                                    </p:set>
                                    <p:animEffect transition="in" filter="wipe(left)">
                                      <p:cBhvr>
                                        <p:cTn id="25" dur="500"/>
                                        <p:tgtEl>
                                          <p:spTgt spid="912"/>
                                        </p:tgtEl>
                                      </p:cBhvr>
                                    </p:animEffect>
                                  </p:childTnLst>
                                </p:cTn>
                              </p:par>
                              <p:par>
                                <p:cTn id="26" presetID="22" presetClass="entr" presetSubtype="8" fill="hold" nodeType="withEffect">
                                  <p:stCondLst>
                                    <p:cond delay="0"/>
                                  </p:stCondLst>
                                  <p:childTnLst>
                                    <p:set>
                                      <p:cBhvr>
                                        <p:cTn id="27" dur="1" fill="hold">
                                          <p:stCondLst>
                                            <p:cond delay="0"/>
                                          </p:stCondLst>
                                        </p:cTn>
                                        <p:tgtEl>
                                          <p:spTgt spid="1023"/>
                                        </p:tgtEl>
                                        <p:attrNameLst>
                                          <p:attrName>style.visibility</p:attrName>
                                        </p:attrNameLst>
                                      </p:cBhvr>
                                      <p:to>
                                        <p:strVal val="visible"/>
                                      </p:to>
                                    </p:set>
                                    <p:animEffect transition="in" filter="wipe(left)">
                                      <p:cBhvr>
                                        <p:cTn id="28" dur="500"/>
                                        <p:tgtEl>
                                          <p:spTgt spid="10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8" name="Group 887">
            <a:extLst>
              <a:ext uri="{FF2B5EF4-FFF2-40B4-BE49-F238E27FC236}">
                <a16:creationId xmlns:a16="http://schemas.microsoft.com/office/drawing/2014/main" id="{02D29AEC-8FDA-0C06-1290-CE6C9F60A9C6}"/>
              </a:ext>
            </a:extLst>
          </p:cNvPr>
          <p:cNvGrpSpPr/>
          <p:nvPr/>
        </p:nvGrpSpPr>
        <p:grpSpPr>
          <a:xfrm>
            <a:off x="1625818" y="4631202"/>
            <a:ext cx="5892180" cy="1776990"/>
            <a:chOff x="461349" y="1000192"/>
            <a:chExt cx="7928771" cy="2391192"/>
          </a:xfrm>
        </p:grpSpPr>
        <p:sp>
          <p:nvSpPr>
            <p:cNvPr id="934" name="Flowchart: Connector 11">
              <a:extLst>
                <a:ext uri="{FF2B5EF4-FFF2-40B4-BE49-F238E27FC236}">
                  <a16:creationId xmlns:a16="http://schemas.microsoft.com/office/drawing/2014/main" id="{30E2535A-4A5D-C98F-4F28-4BEA51B6A267}"/>
                </a:ext>
              </a:extLst>
            </p:cNvPr>
            <p:cNvSpPr/>
            <p:nvPr/>
          </p:nvSpPr>
          <p:spPr>
            <a:xfrm>
              <a:off x="7379275" y="2945665"/>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5270912" y="1620105"/>
              <a:ext cx="3119208" cy="1771279"/>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accent5"/>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accent5"/>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a:solidFill>
                      <a:schemeClr val="accent5"/>
                    </a:solidFill>
                  </a:ln>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694C93"/>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accent5"/>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accent5"/>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rgbClr val="39A882"/>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accent5"/>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accent5"/>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694C93"/>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694C93"/>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694C93"/>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461349" y="1471431"/>
              <a:ext cx="3119453" cy="1715944"/>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79600"/>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a:stCxn id="911" idx="6"/>
                </p:cNvCxnSpPr>
                <p:nvPr/>
              </p:nvCxnSpPr>
              <p:spPr>
                <a:xfrm flipH="1" flipV="1">
                  <a:off x="6398733" y="5610516"/>
                  <a:ext cx="207987"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484898" y="1000192"/>
              <a:ext cx="3029840" cy="49698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49" name="TextBox 48">
              <a:extLst>
                <a:ext uri="{FF2B5EF4-FFF2-40B4-BE49-F238E27FC236}">
                  <a16:creationId xmlns:a16="http://schemas.microsoft.com/office/drawing/2014/main" id="{E48DC106-F5DE-AD29-8326-DBC70C37A883}"/>
                </a:ext>
              </a:extLst>
            </p:cNvPr>
            <p:cNvSpPr txBox="1"/>
            <p:nvPr/>
          </p:nvSpPr>
          <p:spPr>
            <a:xfrm>
              <a:off x="5302178" y="1185390"/>
              <a:ext cx="3037808" cy="49698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694C93"/>
                </a:solidFill>
                <a:effectLst/>
                <a:uLnTx/>
                <a:uFillTx/>
                <a:latin typeface="Calibri" panose="020F0502020204030204"/>
                <a:ea typeface="+mn-ea"/>
                <a:cs typeface="+mn-cs"/>
              </a:endParaRPr>
            </a:p>
          </p:txBody>
        </p:sp>
        <p:sp>
          <p:nvSpPr>
            <p:cNvPr id="50" name="TextBox 49">
              <a:extLst>
                <a:ext uri="{FF2B5EF4-FFF2-40B4-BE49-F238E27FC236}">
                  <a16:creationId xmlns:a16="http://schemas.microsoft.com/office/drawing/2014/main" id="{31214828-0606-D778-771B-E079C89A6644}"/>
                </a:ext>
              </a:extLst>
            </p:cNvPr>
            <p:cNvSpPr txBox="1"/>
            <p:nvPr/>
          </p:nvSpPr>
          <p:spPr>
            <a:xfrm>
              <a:off x="3486602" y="1564304"/>
              <a:ext cx="1827658" cy="786898"/>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inter-bit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dependency</a:t>
              </a:r>
              <a:endPar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a:stCxn id="35" idx="2"/>
            </p:cNvCxnSpPr>
            <p:nvPr/>
          </p:nvCxnSpPr>
          <p:spPr>
            <a:xfrm flipH="1" flipV="1">
              <a:off x="2894462" y="1940071"/>
              <a:ext cx="2783191" cy="10774"/>
            </a:xfrm>
            <a:prstGeom prst="line">
              <a:avLst/>
            </a:prstGeom>
            <a:solidFill>
              <a:schemeClr val="tx1"/>
            </a:solidFill>
            <a:ln w="31750" cap="flat" cmpd="sng" algn="ctr">
              <a:solidFill>
                <a:schemeClr val="tx1"/>
              </a:solidFill>
              <a:prstDash val="solid"/>
            </a:ln>
            <a:effectLst/>
          </p:spPr>
        </p:cxnSp>
      </p:grpSp>
      <p:sp>
        <p:nvSpPr>
          <p:cNvPr id="652" name="TextBox 651">
            <a:extLst>
              <a:ext uri="{FF2B5EF4-FFF2-40B4-BE49-F238E27FC236}">
                <a16:creationId xmlns:a16="http://schemas.microsoft.com/office/drawing/2014/main" id="{C9E6CA45-A23E-7B13-AEC7-09CEE7A6C154}"/>
              </a:ext>
            </a:extLst>
          </p:cNvPr>
          <p:cNvSpPr txBox="1"/>
          <p:nvPr/>
        </p:nvSpPr>
        <p:spPr>
          <a:xfrm>
            <a:off x="2288493"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8EFA130A-9091-1B1E-60EF-15470DCE8342}"/>
              </a:ext>
            </a:extLst>
          </p:cNvPr>
          <p:cNvSpPr txBox="1"/>
          <p:nvPr/>
        </p:nvSpPr>
        <p:spPr>
          <a:xfrm>
            <a:off x="2288493"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288493"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694C93"/>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694C93"/>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251349" y="4260399"/>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337580" y="1505360"/>
            <a:ext cx="926526" cy="2755042"/>
            <a:chOff x="-12495416" y="6946821"/>
            <a:chExt cx="1847367" cy="1045833"/>
          </a:xfrm>
        </p:grpSpPr>
        <p:cxnSp>
          <p:nvCxnSpPr>
            <p:cNvPr id="695" name="Straight Connector 694">
              <a:extLst>
                <a:ext uri="{FF2B5EF4-FFF2-40B4-BE49-F238E27FC236}">
                  <a16:creationId xmlns:a16="http://schemas.microsoft.com/office/drawing/2014/main" id="{F29525BF-DB15-3ABE-658D-103A62EBAA1D}"/>
                </a:ext>
              </a:extLst>
            </p:cNvPr>
            <p:cNvCxnSpPr>
              <a:cxnSpLocks/>
              <a:stCxn id="661" idx="0"/>
              <a:endCxn id="709"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stCxn id="663" idx="0"/>
              <a:endCxn id="716"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stCxn id="664" idx="0"/>
              <a:endCxn id="717"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stCxn id="665" idx="0"/>
              <a:endCxn id="718"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stCxn id="662" idx="0"/>
              <a:endCxn id="715"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778" name="Group 777">
            <a:extLst>
              <a:ext uri="{FF2B5EF4-FFF2-40B4-BE49-F238E27FC236}">
                <a16:creationId xmlns:a16="http://schemas.microsoft.com/office/drawing/2014/main" id="{29D393D2-33C2-E546-3A37-4795CC236CB7}"/>
              </a:ext>
            </a:extLst>
          </p:cNvPr>
          <p:cNvGrpSpPr/>
          <p:nvPr/>
        </p:nvGrpSpPr>
        <p:grpSpPr>
          <a:xfrm>
            <a:off x="936298" y="3210565"/>
            <a:ext cx="1414039" cy="191087"/>
            <a:chOff x="950940" y="4802247"/>
            <a:chExt cx="1414039" cy="191087"/>
          </a:xfrm>
        </p:grpSpPr>
        <p:sp>
          <p:nvSpPr>
            <p:cNvPr id="700" name="DRAM">
              <a:extLst>
                <a:ext uri="{FF2B5EF4-FFF2-40B4-BE49-F238E27FC236}">
                  <a16:creationId xmlns:a16="http://schemas.microsoft.com/office/drawing/2014/main" id="{BF9DC595-C58A-7401-90C3-0144CE0441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8" name="Straight Connector 687">
              <a:extLst>
                <a:ext uri="{FF2B5EF4-FFF2-40B4-BE49-F238E27FC236}">
                  <a16:creationId xmlns:a16="http://schemas.microsoft.com/office/drawing/2014/main" id="{8951B855-D11E-14A8-D30B-16D361E5CE29}"/>
                </a:ext>
              </a:extLst>
            </p:cNvPr>
            <p:cNvCxnSpPr>
              <a:cxnSpLocks/>
              <a:stCxn id="665" idx="6"/>
              <a:endCxn id="70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1" name="Oval 660">
              <a:extLst>
                <a:ext uri="{FF2B5EF4-FFF2-40B4-BE49-F238E27FC236}">
                  <a16:creationId xmlns:a16="http://schemas.microsoft.com/office/drawing/2014/main" id="{86D7521A-E23D-00CB-814A-B0A692F3BAB6}"/>
                </a:ext>
              </a:extLst>
            </p:cNvPr>
            <p:cNvSpPr/>
            <p:nvPr/>
          </p:nvSpPr>
          <p:spPr>
            <a:xfrm>
              <a:off x="1256679"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C0CFBDBB-9C04-B2EF-8F8A-AA08635297E9}"/>
                </a:ext>
              </a:extLst>
            </p:cNvPr>
            <p:cNvSpPr/>
            <p:nvPr/>
          </p:nvSpPr>
          <p:spPr>
            <a:xfrm>
              <a:off x="1485982"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ED2FB44A-389C-D26C-746D-D4E1B353AD59}"/>
                </a:ext>
              </a:extLst>
            </p:cNvPr>
            <p:cNvSpPr/>
            <p:nvPr/>
          </p:nvSpPr>
          <p:spPr>
            <a:xfrm>
              <a:off x="1715286"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633A060E-28C0-592D-F760-8A5B2AD490BD}"/>
                </a:ext>
              </a:extLst>
            </p:cNvPr>
            <p:cNvSpPr/>
            <p:nvPr/>
          </p:nvSpPr>
          <p:spPr>
            <a:xfrm>
              <a:off x="1944589"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EF7B9984-3B75-FE85-6BF8-FA1596238649}"/>
                </a:ext>
              </a:extLst>
            </p:cNvPr>
            <p:cNvSpPr/>
            <p:nvPr/>
          </p:nvSpPr>
          <p:spPr>
            <a:xfrm>
              <a:off x="2173893"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3" name="Group 982">
            <a:extLst>
              <a:ext uri="{FF2B5EF4-FFF2-40B4-BE49-F238E27FC236}">
                <a16:creationId xmlns:a16="http://schemas.microsoft.com/office/drawing/2014/main" id="{400CFFA0-86D4-123D-1DE4-D5A489C6DD01}"/>
              </a:ext>
            </a:extLst>
          </p:cNvPr>
          <p:cNvGrpSpPr/>
          <p:nvPr/>
        </p:nvGrpSpPr>
        <p:grpSpPr>
          <a:xfrm>
            <a:off x="936298" y="3455900"/>
            <a:ext cx="1414039" cy="191087"/>
            <a:chOff x="950940" y="5031550"/>
            <a:chExt cx="1414039" cy="191087"/>
          </a:xfrm>
        </p:grpSpPr>
        <p:sp>
          <p:nvSpPr>
            <p:cNvPr id="701" name="DRAM">
              <a:extLst>
                <a:ext uri="{FF2B5EF4-FFF2-40B4-BE49-F238E27FC236}">
                  <a16:creationId xmlns:a16="http://schemas.microsoft.com/office/drawing/2014/main" id="{FA911369-21D2-4C4A-6423-460A7FE097C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9" name="Straight Connector 688">
              <a:extLst>
                <a:ext uri="{FF2B5EF4-FFF2-40B4-BE49-F238E27FC236}">
                  <a16:creationId xmlns:a16="http://schemas.microsoft.com/office/drawing/2014/main" id="{A4E6847E-1AA3-2AA2-72E7-65F4AC50D662}"/>
                </a:ext>
              </a:extLst>
            </p:cNvPr>
            <p:cNvCxnSpPr>
              <a:cxnSpLocks/>
              <a:stCxn id="670" idx="6"/>
              <a:endCxn id="701"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6" name="Oval 665">
              <a:extLst>
                <a:ext uri="{FF2B5EF4-FFF2-40B4-BE49-F238E27FC236}">
                  <a16:creationId xmlns:a16="http://schemas.microsoft.com/office/drawing/2014/main" id="{DCC34EA7-EDB6-30D2-501A-636CEB6E6B3C}"/>
                </a:ext>
              </a:extLst>
            </p:cNvPr>
            <p:cNvSpPr/>
            <p:nvPr/>
          </p:nvSpPr>
          <p:spPr>
            <a:xfrm>
              <a:off x="125667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1A2259AB-3544-058E-55A4-A2530AE44268}"/>
                </a:ext>
              </a:extLst>
            </p:cNvPr>
            <p:cNvSpPr/>
            <p:nvPr/>
          </p:nvSpPr>
          <p:spPr>
            <a:xfrm>
              <a:off x="1485982"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CDA74265-C8FC-EF56-9BC7-54E660D9ADD4}"/>
                </a:ext>
              </a:extLst>
            </p:cNvPr>
            <p:cNvSpPr/>
            <p:nvPr/>
          </p:nvSpPr>
          <p:spPr>
            <a:xfrm>
              <a:off x="1715286"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51CBC358-D3A1-94B6-B88C-6C055E512968}"/>
                </a:ext>
              </a:extLst>
            </p:cNvPr>
            <p:cNvSpPr/>
            <p:nvPr/>
          </p:nvSpPr>
          <p:spPr>
            <a:xfrm>
              <a:off x="194458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0" name="Oval 669">
              <a:extLst>
                <a:ext uri="{FF2B5EF4-FFF2-40B4-BE49-F238E27FC236}">
                  <a16:creationId xmlns:a16="http://schemas.microsoft.com/office/drawing/2014/main" id="{4E318E2A-0951-14F0-08A0-062325B12E53}"/>
                </a:ext>
              </a:extLst>
            </p:cNvPr>
            <p:cNvSpPr/>
            <p:nvPr/>
          </p:nvSpPr>
          <p:spPr>
            <a:xfrm>
              <a:off x="2173893"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2" name="Group 981">
            <a:extLst>
              <a:ext uri="{FF2B5EF4-FFF2-40B4-BE49-F238E27FC236}">
                <a16:creationId xmlns:a16="http://schemas.microsoft.com/office/drawing/2014/main" id="{87574CC2-8214-DB5E-94DB-378C7832D201}"/>
              </a:ext>
            </a:extLst>
          </p:cNvPr>
          <p:cNvGrpSpPr/>
          <p:nvPr/>
        </p:nvGrpSpPr>
        <p:grpSpPr>
          <a:xfrm>
            <a:off x="936298" y="3701235"/>
            <a:ext cx="1414039" cy="191087"/>
            <a:chOff x="950940" y="5260854"/>
            <a:chExt cx="1414039" cy="191087"/>
          </a:xfrm>
        </p:grpSpPr>
        <p:sp>
          <p:nvSpPr>
            <p:cNvPr id="702" name="DRAM">
              <a:extLst>
                <a:ext uri="{FF2B5EF4-FFF2-40B4-BE49-F238E27FC236}">
                  <a16:creationId xmlns:a16="http://schemas.microsoft.com/office/drawing/2014/main" id="{5E30690F-8202-DD43-CBD1-515A077F2DF5}"/>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0" name="Straight Connector 689">
              <a:extLst>
                <a:ext uri="{FF2B5EF4-FFF2-40B4-BE49-F238E27FC236}">
                  <a16:creationId xmlns:a16="http://schemas.microsoft.com/office/drawing/2014/main" id="{6298019A-45B6-BE34-9DFD-779DCA976319}"/>
                </a:ext>
              </a:extLst>
            </p:cNvPr>
            <p:cNvCxnSpPr>
              <a:cxnSpLocks/>
              <a:stCxn id="677" idx="6"/>
              <a:endCxn id="702"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CF7CA4E7-11B4-4540-ECFD-3A3F6B81D888}"/>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6C1B099E-89A5-F2E3-8876-C7A2651DDBF5}"/>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8C70ADB7-1A5F-B83A-BED5-1FD64D3D72F0}"/>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9A71A8E6-227E-B966-C9FC-EED7B8EADD5D}"/>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2CE57C6C-B6EC-0385-92AC-16F45DDC567A}"/>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1" name="Group 980">
            <a:extLst>
              <a:ext uri="{FF2B5EF4-FFF2-40B4-BE49-F238E27FC236}">
                <a16:creationId xmlns:a16="http://schemas.microsoft.com/office/drawing/2014/main" id="{5DC01C3E-E2BC-1640-4863-C7634F0D0296}"/>
              </a:ext>
            </a:extLst>
          </p:cNvPr>
          <p:cNvGrpSpPr/>
          <p:nvPr/>
        </p:nvGrpSpPr>
        <p:grpSpPr>
          <a:xfrm>
            <a:off x="936298" y="3946570"/>
            <a:ext cx="1414039" cy="191087"/>
            <a:chOff x="950940" y="5490157"/>
            <a:chExt cx="1414039" cy="191087"/>
          </a:xfrm>
        </p:grpSpPr>
        <p:sp>
          <p:nvSpPr>
            <p:cNvPr id="704" name="DRAM">
              <a:extLst>
                <a:ext uri="{FF2B5EF4-FFF2-40B4-BE49-F238E27FC236}">
                  <a16:creationId xmlns:a16="http://schemas.microsoft.com/office/drawing/2014/main" id="{559B2797-292C-A5A9-DAEA-CBE8A42671A4}"/>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287AFAD7-9ED4-CF0F-F8CB-05300EFA18CC}"/>
                </a:ext>
              </a:extLst>
            </p:cNvPr>
            <p:cNvCxnSpPr>
              <a:cxnSpLocks/>
              <a:stCxn id="682" idx="6"/>
              <a:endCxn id="704"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8" name="Oval 677">
              <a:extLst>
                <a:ext uri="{FF2B5EF4-FFF2-40B4-BE49-F238E27FC236}">
                  <a16:creationId xmlns:a16="http://schemas.microsoft.com/office/drawing/2014/main" id="{2139F499-FE46-05E2-F608-2374E30FA388}"/>
                </a:ext>
              </a:extLst>
            </p:cNvPr>
            <p:cNvSpPr/>
            <p:nvPr/>
          </p:nvSpPr>
          <p:spPr>
            <a:xfrm>
              <a:off x="1256679"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Oval 678">
              <a:extLst>
                <a:ext uri="{FF2B5EF4-FFF2-40B4-BE49-F238E27FC236}">
                  <a16:creationId xmlns:a16="http://schemas.microsoft.com/office/drawing/2014/main" id="{80CC7AF2-B4CE-C4B1-63BE-FED67A4A25B4}"/>
                </a:ext>
              </a:extLst>
            </p:cNvPr>
            <p:cNvSpPr/>
            <p:nvPr/>
          </p:nvSpPr>
          <p:spPr>
            <a:xfrm>
              <a:off x="1485982"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Oval 679">
              <a:extLst>
                <a:ext uri="{FF2B5EF4-FFF2-40B4-BE49-F238E27FC236}">
                  <a16:creationId xmlns:a16="http://schemas.microsoft.com/office/drawing/2014/main" id="{9F204EFE-3318-3DAC-4A80-AB202D1B0535}"/>
                </a:ext>
              </a:extLst>
            </p:cNvPr>
            <p:cNvSpPr/>
            <p:nvPr/>
          </p:nvSpPr>
          <p:spPr>
            <a:xfrm>
              <a:off x="1715286"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6ED2EC1C-E9D6-88D7-C3CD-350B7097A0E3}"/>
                </a:ext>
              </a:extLst>
            </p:cNvPr>
            <p:cNvSpPr/>
            <p:nvPr/>
          </p:nvSpPr>
          <p:spPr>
            <a:xfrm>
              <a:off x="1944589"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1E03DFCC-B739-3998-E56F-6BFCAC7E426B}"/>
                </a:ext>
              </a:extLst>
            </p:cNvPr>
            <p:cNvSpPr/>
            <p:nvPr/>
          </p:nvSpPr>
          <p:spPr>
            <a:xfrm>
              <a:off x="2173893"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79" name="Group 778">
            <a:extLst>
              <a:ext uri="{FF2B5EF4-FFF2-40B4-BE49-F238E27FC236}">
                <a16:creationId xmlns:a16="http://schemas.microsoft.com/office/drawing/2014/main" id="{84FC7458-98A8-A495-707A-1B60FDFC42C2}"/>
              </a:ext>
            </a:extLst>
          </p:cNvPr>
          <p:cNvGrpSpPr/>
          <p:nvPr/>
        </p:nvGrpSpPr>
        <p:grpSpPr>
          <a:xfrm>
            <a:off x="936298" y="2965230"/>
            <a:ext cx="1414039" cy="191087"/>
            <a:chOff x="950940" y="4802247"/>
            <a:chExt cx="1414039" cy="191087"/>
          </a:xfrm>
        </p:grpSpPr>
        <p:sp>
          <p:nvSpPr>
            <p:cNvPr id="780" name="DRAM">
              <a:extLst>
                <a:ext uri="{FF2B5EF4-FFF2-40B4-BE49-F238E27FC236}">
                  <a16:creationId xmlns:a16="http://schemas.microsoft.com/office/drawing/2014/main" id="{342F765E-AA76-4FE3-B9D1-23744E637EE3}"/>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81" name="Straight Connector 780">
              <a:extLst>
                <a:ext uri="{FF2B5EF4-FFF2-40B4-BE49-F238E27FC236}">
                  <a16:creationId xmlns:a16="http://schemas.microsoft.com/office/drawing/2014/main" id="{BBE8F94F-9E9E-4773-B62C-22F482B8464C}"/>
                </a:ext>
              </a:extLst>
            </p:cNvPr>
            <p:cNvCxnSpPr>
              <a:cxnSpLocks/>
              <a:stCxn id="786" idx="6"/>
              <a:endCxn id="7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82" name="Oval 781">
              <a:extLst>
                <a:ext uri="{FF2B5EF4-FFF2-40B4-BE49-F238E27FC236}">
                  <a16:creationId xmlns:a16="http://schemas.microsoft.com/office/drawing/2014/main" id="{6859DB3F-002B-F1D8-08EE-FA5A9BAB7682}"/>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3" name="Oval 782">
              <a:extLst>
                <a:ext uri="{FF2B5EF4-FFF2-40B4-BE49-F238E27FC236}">
                  <a16:creationId xmlns:a16="http://schemas.microsoft.com/office/drawing/2014/main" id="{567FB03A-2B6B-10E0-4A01-578526110E64}"/>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4" name="Oval 783">
              <a:extLst>
                <a:ext uri="{FF2B5EF4-FFF2-40B4-BE49-F238E27FC236}">
                  <a16:creationId xmlns:a16="http://schemas.microsoft.com/office/drawing/2014/main" id="{9D9957AC-8C68-4B24-A8D1-EAD7331A86BE}"/>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5" name="Oval 784">
              <a:extLst>
                <a:ext uri="{FF2B5EF4-FFF2-40B4-BE49-F238E27FC236}">
                  <a16:creationId xmlns:a16="http://schemas.microsoft.com/office/drawing/2014/main" id="{A8BA6782-5173-9A55-69AE-47C05B06CCF7}"/>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6" name="Oval 785">
              <a:extLst>
                <a:ext uri="{FF2B5EF4-FFF2-40B4-BE49-F238E27FC236}">
                  <a16:creationId xmlns:a16="http://schemas.microsoft.com/office/drawing/2014/main" id="{46813FF4-07AD-9A44-A90E-B6D40103C741}"/>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87" name="Group 786">
            <a:extLst>
              <a:ext uri="{FF2B5EF4-FFF2-40B4-BE49-F238E27FC236}">
                <a16:creationId xmlns:a16="http://schemas.microsoft.com/office/drawing/2014/main" id="{0A641A94-038C-8030-DA93-6A26D4D98039}"/>
              </a:ext>
            </a:extLst>
          </p:cNvPr>
          <p:cNvGrpSpPr/>
          <p:nvPr/>
        </p:nvGrpSpPr>
        <p:grpSpPr>
          <a:xfrm>
            <a:off x="936298"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936298"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936298"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936298"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936298"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288493"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288493" y="238127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288493"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5" name="TextBox 54">
            <a:extLst>
              <a:ext uri="{FF2B5EF4-FFF2-40B4-BE49-F238E27FC236}">
                <a16:creationId xmlns:a16="http://schemas.microsoft.com/office/drawing/2014/main" id="{C3D47D0B-C442-C132-5954-9FBC40CEEA3E}"/>
              </a:ext>
            </a:extLst>
          </p:cNvPr>
          <p:cNvSpPr txBox="1"/>
          <p:nvPr/>
        </p:nvSpPr>
        <p:spPr>
          <a:xfrm>
            <a:off x="2288493" y="287196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694C93"/>
              </a:solidFill>
              <a:effectLst/>
              <a:uLnTx/>
              <a:uFillTx/>
              <a:latin typeface="Calibri" panose="020F0502020204030204"/>
              <a:ea typeface="+mn-ea"/>
              <a:cs typeface="+mn-cs"/>
            </a:endParaRPr>
          </a:p>
        </p:txBody>
      </p:sp>
      <p:sp>
        <p:nvSpPr>
          <p:cNvPr id="56" name="TextBox 55">
            <a:extLst>
              <a:ext uri="{FF2B5EF4-FFF2-40B4-BE49-F238E27FC236}">
                <a16:creationId xmlns:a16="http://schemas.microsoft.com/office/drawing/2014/main" id="{4FE5DC6D-4316-7EF9-E130-B21361910CC2}"/>
              </a:ext>
            </a:extLst>
          </p:cNvPr>
          <p:cNvSpPr txBox="1"/>
          <p:nvPr/>
        </p:nvSpPr>
        <p:spPr>
          <a:xfrm>
            <a:off x="2288493" y="3117315"/>
            <a:ext cx="114546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Cout</a:t>
            </a:r>
            <a:r>
              <a:rPr kumimoji="0" lang="en-US" sz="1800" b="1" i="0" u="none" strike="noStrike" kern="0" cap="none" spc="0" normalizeH="0" baseline="-25000" noProof="0" dirty="0">
                <a:ln>
                  <a:noFill/>
                </a:ln>
                <a:solidFill>
                  <a:srgbClr val="694C93"/>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694C93"/>
              </a:solidFill>
              <a:effectLst/>
              <a:uLnTx/>
              <a:uFillTx/>
              <a:latin typeface="Calibri" panose="020F0502020204030204"/>
              <a:ea typeface="+mn-ea"/>
              <a:cs typeface="+mn-cs"/>
            </a:endParaRPr>
          </a:p>
        </p:txBody>
      </p:sp>
      <p:sp>
        <p:nvSpPr>
          <p:cNvPr id="58" name="TextBox 57">
            <a:extLst>
              <a:ext uri="{FF2B5EF4-FFF2-40B4-BE49-F238E27FC236}">
                <a16:creationId xmlns:a16="http://schemas.microsoft.com/office/drawing/2014/main" id="{5ECE39F1-31EF-40B5-8903-2DE188EEE979}"/>
              </a:ext>
            </a:extLst>
          </p:cNvPr>
          <p:cNvSpPr txBox="1"/>
          <p:nvPr/>
        </p:nvSpPr>
        <p:spPr>
          <a:xfrm>
            <a:off x="2288493" y="3362663"/>
            <a:ext cx="123339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Cout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9" name="TextBox 58">
            <a:extLst>
              <a:ext uri="{FF2B5EF4-FFF2-40B4-BE49-F238E27FC236}">
                <a16:creationId xmlns:a16="http://schemas.microsoft.com/office/drawing/2014/main" id="{3105E39C-7602-51C1-9C0A-372B95A96A5B}"/>
              </a:ext>
            </a:extLst>
          </p:cNvPr>
          <p:cNvSpPr txBox="1"/>
          <p:nvPr/>
        </p:nvSpPr>
        <p:spPr>
          <a:xfrm>
            <a:off x="2288493" y="3608011"/>
            <a:ext cx="12416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39A882"/>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39A882"/>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68C42D57-F1D1-EE66-5C04-31EAC7844982}"/>
              </a:ext>
            </a:extLst>
          </p:cNvPr>
          <p:cNvSpPr txBox="1"/>
          <p:nvPr/>
        </p:nvSpPr>
        <p:spPr>
          <a:xfrm>
            <a:off x="2288493" y="3853359"/>
            <a:ext cx="1372247"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Throughput-Oriented Execution (II)</a:t>
            </a:r>
          </a:p>
        </p:txBody>
      </p:sp>
      <p:grpSp>
        <p:nvGrpSpPr>
          <p:cNvPr id="915" name="Group 914">
            <a:extLst>
              <a:ext uri="{FF2B5EF4-FFF2-40B4-BE49-F238E27FC236}">
                <a16:creationId xmlns:a16="http://schemas.microsoft.com/office/drawing/2014/main" id="{987344CF-98E9-34D4-FB8B-BEA8406C2C64}"/>
              </a:ext>
            </a:extLst>
          </p:cNvPr>
          <p:cNvGrpSpPr/>
          <p:nvPr/>
        </p:nvGrpSpPr>
        <p:grpSpPr>
          <a:xfrm>
            <a:off x="4775182" y="1372524"/>
            <a:ext cx="4109009" cy="3020421"/>
            <a:chOff x="3867865" y="4615566"/>
            <a:chExt cx="2566943" cy="2273566"/>
          </a:xfrm>
        </p:grpSpPr>
        <p:grpSp>
          <p:nvGrpSpPr>
            <p:cNvPr id="916" name="Group 915">
              <a:extLst>
                <a:ext uri="{FF2B5EF4-FFF2-40B4-BE49-F238E27FC236}">
                  <a16:creationId xmlns:a16="http://schemas.microsoft.com/office/drawing/2014/main" id="{1C6B37D3-1872-2649-FE2A-AC2E0D8039B1}"/>
                </a:ext>
              </a:extLst>
            </p:cNvPr>
            <p:cNvGrpSpPr/>
            <p:nvPr/>
          </p:nvGrpSpPr>
          <p:grpSpPr>
            <a:xfrm>
              <a:off x="4185381" y="4615566"/>
              <a:ext cx="2249427" cy="1554480"/>
              <a:chOff x="4214803" y="4492238"/>
              <a:chExt cx="2249427" cy="1554480"/>
            </a:xfrm>
          </p:grpSpPr>
          <p:cxnSp>
            <p:nvCxnSpPr>
              <p:cNvPr id="999" name="Straight Arrow Connector 998">
                <a:extLst>
                  <a:ext uri="{FF2B5EF4-FFF2-40B4-BE49-F238E27FC236}">
                    <a16:creationId xmlns:a16="http://schemas.microsoft.com/office/drawing/2014/main" id="{83CAE837-AB49-C8E7-DC2B-22BDDFF14E4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00" name="Straight Arrow Connector 999">
                <a:extLst>
                  <a:ext uri="{FF2B5EF4-FFF2-40B4-BE49-F238E27FC236}">
                    <a16:creationId xmlns:a16="http://schemas.microsoft.com/office/drawing/2014/main" id="{8F6EA610-3C5A-155F-2196-D8FED2FDEA43}"/>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918" name="Group 917">
              <a:extLst>
                <a:ext uri="{FF2B5EF4-FFF2-40B4-BE49-F238E27FC236}">
                  <a16:creationId xmlns:a16="http://schemas.microsoft.com/office/drawing/2014/main" id="{21C05CD5-9550-60FC-A166-F9B0ABDA46E5}"/>
                </a:ext>
              </a:extLst>
            </p:cNvPr>
            <p:cNvGrpSpPr/>
            <p:nvPr/>
          </p:nvGrpSpPr>
          <p:grpSpPr>
            <a:xfrm>
              <a:off x="4189009" y="6157729"/>
              <a:ext cx="268139" cy="506632"/>
              <a:chOff x="4189009" y="6120484"/>
              <a:chExt cx="268139" cy="506632"/>
            </a:xfrm>
            <a:noFill/>
          </p:grpSpPr>
          <p:sp>
            <p:nvSpPr>
              <p:cNvPr id="997" name="Rectangle 996">
                <a:extLst>
                  <a:ext uri="{FF2B5EF4-FFF2-40B4-BE49-F238E27FC236}">
                    <a16:creationId xmlns:a16="http://schemas.microsoft.com/office/drawing/2014/main" id="{5835768F-0EAF-32BA-9C1A-3D73788DCEE9}"/>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998" name="Straight Connector 997">
                <a:extLst>
                  <a:ext uri="{FF2B5EF4-FFF2-40B4-BE49-F238E27FC236}">
                    <a16:creationId xmlns:a16="http://schemas.microsoft.com/office/drawing/2014/main" id="{D0A6E232-E6A0-7D65-E496-F19DBC9A338E}"/>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0" name="Group 919">
              <a:extLst>
                <a:ext uri="{FF2B5EF4-FFF2-40B4-BE49-F238E27FC236}">
                  <a16:creationId xmlns:a16="http://schemas.microsoft.com/office/drawing/2014/main" id="{B5F09259-95E3-C490-A755-F528A0A7F407}"/>
                </a:ext>
              </a:extLst>
            </p:cNvPr>
            <p:cNvGrpSpPr/>
            <p:nvPr/>
          </p:nvGrpSpPr>
          <p:grpSpPr>
            <a:xfrm>
              <a:off x="4456819" y="6157729"/>
              <a:ext cx="268139" cy="506632"/>
              <a:chOff x="4189009" y="6120484"/>
              <a:chExt cx="268139" cy="506632"/>
            </a:xfrm>
            <a:noFill/>
          </p:grpSpPr>
          <p:sp>
            <p:nvSpPr>
              <p:cNvPr id="995" name="Rectangle 994">
                <a:extLst>
                  <a:ext uri="{FF2B5EF4-FFF2-40B4-BE49-F238E27FC236}">
                    <a16:creationId xmlns:a16="http://schemas.microsoft.com/office/drawing/2014/main" id="{9A9D99CA-DAF4-AD9A-6C56-920F748BBC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996" name="Straight Connector 995">
                <a:extLst>
                  <a:ext uri="{FF2B5EF4-FFF2-40B4-BE49-F238E27FC236}">
                    <a16:creationId xmlns:a16="http://schemas.microsoft.com/office/drawing/2014/main" id="{9D64094D-A52B-87A4-F2CC-8D6FAE9D51CA}"/>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2" name="Group 921">
              <a:extLst>
                <a:ext uri="{FF2B5EF4-FFF2-40B4-BE49-F238E27FC236}">
                  <a16:creationId xmlns:a16="http://schemas.microsoft.com/office/drawing/2014/main" id="{2BB038DF-DD28-591B-F33A-5C837341BA17}"/>
                </a:ext>
              </a:extLst>
            </p:cNvPr>
            <p:cNvGrpSpPr/>
            <p:nvPr/>
          </p:nvGrpSpPr>
          <p:grpSpPr>
            <a:xfrm>
              <a:off x="4724629" y="6157729"/>
              <a:ext cx="268139" cy="506632"/>
              <a:chOff x="4189009" y="6120484"/>
              <a:chExt cx="268139" cy="506632"/>
            </a:xfrm>
            <a:noFill/>
          </p:grpSpPr>
          <p:sp>
            <p:nvSpPr>
              <p:cNvPr id="993" name="Rectangle 992">
                <a:extLst>
                  <a:ext uri="{FF2B5EF4-FFF2-40B4-BE49-F238E27FC236}">
                    <a16:creationId xmlns:a16="http://schemas.microsoft.com/office/drawing/2014/main" id="{D4817A16-2455-9A66-9548-55D232160B37}"/>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994" name="Straight Connector 993">
                <a:extLst>
                  <a:ext uri="{FF2B5EF4-FFF2-40B4-BE49-F238E27FC236}">
                    <a16:creationId xmlns:a16="http://schemas.microsoft.com/office/drawing/2014/main" id="{EA6BB7E5-3697-3810-FFF2-4F6A9EFB3822}"/>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3" name="Group 922">
              <a:extLst>
                <a:ext uri="{FF2B5EF4-FFF2-40B4-BE49-F238E27FC236}">
                  <a16:creationId xmlns:a16="http://schemas.microsoft.com/office/drawing/2014/main" id="{7EED4435-CAFE-C153-5555-DE2D3ACB95C3}"/>
                </a:ext>
              </a:extLst>
            </p:cNvPr>
            <p:cNvGrpSpPr/>
            <p:nvPr/>
          </p:nvGrpSpPr>
          <p:grpSpPr>
            <a:xfrm>
              <a:off x="4992439" y="6157729"/>
              <a:ext cx="268139" cy="506632"/>
              <a:chOff x="4189009" y="6120484"/>
              <a:chExt cx="268139" cy="506632"/>
            </a:xfrm>
            <a:noFill/>
          </p:grpSpPr>
          <p:sp>
            <p:nvSpPr>
              <p:cNvPr id="991" name="Rectangle 990">
                <a:extLst>
                  <a:ext uri="{FF2B5EF4-FFF2-40B4-BE49-F238E27FC236}">
                    <a16:creationId xmlns:a16="http://schemas.microsoft.com/office/drawing/2014/main" id="{C5DD033F-5ED9-A2C3-50B6-774E44F01F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992" name="Straight Connector 991">
                <a:extLst>
                  <a:ext uri="{FF2B5EF4-FFF2-40B4-BE49-F238E27FC236}">
                    <a16:creationId xmlns:a16="http://schemas.microsoft.com/office/drawing/2014/main" id="{99EE7F40-0A4A-9687-D07F-F59F7BB82C32}"/>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4" name="Group 923">
              <a:extLst>
                <a:ext uri="{FF2B5EF4-FFF2-40B4-BE49-F238E27FC236}">
                  <a16:creationId xmlns:a16="http://schemas.microsoft.com/office/drawing/2014/main" id="{25287AE0-5288-4C97-09A2-DA7B199E909B}"/>
                </a:ext>
              </a:extLst>
            </p:cNvPr>
            <p:cNvGrpSpPr/>
            <p:nvPr/>
          </p:nvGrpSpPr>
          <p:grpSpPr>
            <a:xfrm>
              <a:off x="5260249" y="6157729"/>
              <a:ext cx="268139" cy="506632"/>
              <a:chOff x="4189009" y="6120484"/>
              <a:chExt cx="268139" cy="506632"/>
            </a:xfrm>
            <a:noFill/>
          </p:grpSpPr>
          <p:sp>
            <p:nvSpPr>
              <p:cNvPr id="989" name="Rectangle 988">
                <a:extLst>
                  <a:ext uri="{FF2B5EF4-FFF2-40B4-BE49-F238E27FC236}">
                    <a16:creationId xmlns:a16="http://schemas.microsoft.com/office/drawing/2014/main" id="{2075A3BB-3CCD-D7EE-D083-D71B8F41624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990" name="Straight Connector 989">
                <a:extLst>
                  <a:ext uri="{FF2B5EF4-FFF2-40B4-BE49-F238E27FC236}">
                    <a16:creationId xmlns:a16="http://schemas.microsoft.com/office/drawing/2014/main" id="{F95F80C7-A206-6AC0-4F86-C645EEE9E0AD}"/>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5" name="Group 924">
              <a:extLst>
                <a:ext uri="{FF2B5EF4-FFF2-40B4-BE49-F238E27FC236}">
                  <a16:creationId xmlns:a16="http://schemas.microsoft.com/office/drawing/2014/main" id="{0E2F940A-6BE3-042D-3A85-2E1CC4CAF93D}"/>
                </a:ext>
              </a:extLst>
            </p:cNvPr>
            <p:cNvGrpSpPr/>
            <p:nvPr/>
          </p:nvGrpSpPr>
          <p:grpSpPr>
            <a:xfrm>
              <a:off x="5528059" y="6157729"/>
              <a:ext cx="268139" cy="506632"/>
              <a:chOff x="4189009" y="6120484"/>
              <a:chExt cx="268139" cy="506632"/>
            </a:xfrm>
            <a:noFill/>
          </p:grpSpPr>
          <p:sp>
            <p:nvSpPr>
              <p:cNvPr id="987" name="Rectangle 986">
                <a:extLst>
                  <a:ext uri="{FF2B5EF4-FFF2-40B4-BE49-F238E27FC236}">
                    <a16:creationId xmlns:a16="http://schemas.microsoft.com/office/drawing/2014/main" id="{C8FFDB4A-87E6-5C7A-5C29-997B647C86B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988" name="Straight Connector 987">
                <a:extLst>
                  <a:ext uri="{FF2B5EF4-FFF2-40B4-BE49-F238E27FC236}">
                    <a16:creationId xmlns:a16="http://schemas.microsoft.com/office/drawing/2014/main" id="{E31B0040-FD33-AE42-BF7C-FBF12D21CE5A}"/>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6" name="Group 925">
              <a:extLst>
                <a:ext uri="{FF2B5EF4-FFF2-40B4-BE49-F238E27FC236}">
                  <a16:creationId xmlns:a16="http://schemas.microsoft.com/office/drawing/2014/main" id="{0F8DCE72-D5DC-7850-BBDE-4B245ACEB958}"/>
                </a:ext>
              </a:extLst>
            </p:cNvPr>
            <p:cNvGrpSpPr/>
            <p:nvPr/>
          </p:nvGrpSpPr>
          <p:grpSpPr>
            <a:xfrm>
              <a:off x="5795869" y="6157729"/>
              <a:ext cx="268139" cy="506632"/>
              <a:chOff x="4189009" y="6120484"/>
              <a:chExt cx="268139" cy="506632"/>
            </a:xfrm>
            <a:noFill/>
          </p:grpSpPr>
          <p:sp>
            <p:nvSpPr>
              <p:cNvPr id="985" name="Rectangle 984">
                <a:extLst>
                  <a:ext uri="{FF2B5EF4-FFF2-40B4-BE49-F238E27FC236}">
                    <a16:creationId xmlns:a16="http://schemas.microsoft.com/office/drawing/2014/main" id="{C69CF5B1-375C-4775-A01D-ABDDC9900A3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986" name="Straight Connector 985">
                <a:extLst>
                  <a:ext uri="{FF2B5EF4-FFF2-40B4-BE49-F238E27FC236}">
                    <a16:creationId xmlns:a16="http://schemas.microsoft.com/office/drawing/2014/main" id="{25F09116-2422-13DD-8DD1-9587B2985E9A}"/>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7" name="Group 926">
              <a:extLst>
                <a:ext uri="{FF2B5EF4-FFF2-40B4-BE49-F238E27FC236}">
                  <a16:creationId xmlns:a16="http://schemas.microsoft.com/office/drawing/2014/main" id="{497D4928-FAED-2636-0F2A-41FE40DCCEFC}"/>
                </a:ext>
              </a:extLst>
            </p:cNvPr>
            <p:cNvGrpSpPr/>
            <p:nvPr/>
          </p:nvGrpSpPr>
          <p:grpSpPr>
            <a:xfrm>
              <a:off x="6063677" y="6157729"/>
              <a:ext cx="268139" cy="506632"/>
              <a:chOff x="4189009" y="6120484"/>
              <a:chExt cx="268139" cy="506632"/>
            </a:xfrm>
            <a:noFill/>
          </p:grpSpPr>
          <p:sp>
            <p:nvSpPr>
              <p:cNvPr id="959" name="Rectangle 958">
                <a:extLst>
                  <a:ext uri="{FF2B5EF4-FFF2-40B4-BE49-F238E27FC236}">
                    <a16:creationId xmlns:a16="http://schemas.microsoft.com/office/drawing/2014/main" id="{ED5CDB45-C28F-9E25-FAAC-53D307BE4AAD}"/>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984" name="Straight Connector 983">
                <a:extLst>
                  <a:ext uri="{FF2B5EF4-FFF2-40B4-BE49-F238E27FC236}">
                    <a16:creationId xmlns:a16="http://schemas.microsoft.com/office/drawing/2014/main" id="{C28F6C99-9B8F-5CC1-EE24-95E1850677B9}"/>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30" name="Straight Connector 929">
              <a:extLst>
                <a:ext uri="{FF2B5EF4-FFF2-40B4-BE49-F238E27FC236}">
                  <a16:creationId xmlns:a16="http://schemas.microsoft.com/office/drawing/2014/main" id="{6D91BA7D-FBCC-9A24-C36D-1714F9698BF3}"/>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a:extLst>
                <a:ext uri="{FF2B5EF4-FFF2-40B4-BE49-F238E27FC236}">
                  <a16:creationId xmlns:a16="http://schemas.microsoft.com/office/drawing/2014/main" id="{F5D912DD-C285-9023-DEE6-1F961E9360E3}"/>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3" name="Straight Connector 932">
              <a:extLst>
                <a:ext uri="{FF2B5EF4-FFF2-40B4-BE49-F238E27FC236}">
                  <a16:creationId xmlns:a16="http://schemas.microsoft.com/office/drawing/2014/main" id="{96EED997-5D59-10B1-569A-392041793678}"/>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793F001E-F9B1-080A-7805-3994BB643D0D}"/>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99692923-0360-F0A4-ECF2-BFF3D90E7F79}"/>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a:extLst>
                <a:ext uri="{FF2B5EF4-FFF2-40B4-BE49-F238E27FC236}">
                  <a16:creationId xmlns:a16="http://schemas.microsoft.com/office/drawing/2014/main" id="{D749C51E-2F4D-5FD4-E8CE-A7F226C786FC}"/>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a:extLst>
                <a:ext uri="{FF2B5EF4-FFF2-40B4-BE49-F238E27FC236}">
                  <a16:creationId xmlns:a16="http://schemas.microsoft.com/office/drawing/2014/main" id="{EF395CBD-C9A3-9F34-BBE0-65BC389546AE}"/>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a:extLst>
                <a:ext uri="{FF2B5EF4-FFF2-40B4-BE49-F238E27FC236}">
                  <a16:creationId xmlns:a16="http://schemas.microsoft.com/office/drawing/2014/main" id="{3AB95A2C-47B4-4E52-51A5-2D92AC2ABF6C}"/>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40" name="Rectangle 939">
              <a:extLst>
                <a:ext uri="{FF2B5EF4-FFF2-40B4-BE49-F238E27FC236}">
                  <a16:creationId xmlns:a16="http://schemas.microsoft.com/office/drawing/2014/main" id="{5C2B54B2-A749-7452-9374-0D2F8E848AC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941" name="Rectangle 940">
              <a:extLst>
                <a:ext uri="{FF2B5EF4-FFF2-40B4-BE49-F238E27FC236}">
                  <a16:creationId xmlns:a16="http://schemas.microsoft.com/office/drawing/2014/main" id="{9F37F3FD-6574-E342-38AD-3FC1345A1DB5}"/>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942" name="Straight Connector 941">
              <a:extLst>
                <a:ext uri="{FF2B5EF4-FFF2-40B4-BE49-F238E27FC236}">
                  <a16:creationId xmlns:a16="http://schemas.microsoft.com/office/drawing/2014/main" id="{7D5AAA88-9815-3D75-7AAD-E11C90A9BE46}"/>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85C39F7-94AA-D4EA-D5FF-62405E7A4BA9}"/>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a:extLst>
                <a:ext uri="{FF2B5EF4-FFF2-40B4-BE49-F238E27FC236}">
                  <a16:creationId xmlns:a16="http://schemas.microsoft.com/office/drawing/2014/main" id="{93D70BB7-7467-AEB5-6757-7E5B3BCE249C}"/>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a:extLst>
                <a:ext uri="{FF2B5EF4-FFF2-40B4-BE49-F238E27FC236}">
                  <a16:creationId xmlns:a16="http://schemas.microsoft.com/office/drawing/2014/main" id="{44B5568F-BF38-0B97-4EB7-B0F68B7C371D}"/>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a:extLst>
                <a:ext uri="{FF2B5EF4-FFF2-40B4-BE49-F238E27FC236}">
                  <a16:creationId xmlns:a16="http://schemas.microsoft.com/office/drawing/2014/main" id="{66820C59-096D-A376-01A0-3E5F5D3C6746}"/>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a:extLst>
                <a:ext uri="{FF2B5EF4-FFF2-40B4-BE49-F238E27FC236}">
                  <a16:creationId xmlns:a16="http://schemas.microsoft.com/office/drawing/2014/main" id="{FCDE6BA1-81BD-E02C-2247-695B3EBC42D0}"/>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8" name="Straight Connector 947">
              <a:extLst>
                <a:ext uri="{FF2B5EF4-FFF2-40B4-BE49-F238E27FC236}">
                  <a16:creationId xmlns:a16="http://schemas.microsoft.com/office/drawing/2014/main" id="{E3B140F1-AF39-8180-F53F-F36E0FF7FABA}"/>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84D53738-6EBC-4EDF-69E1-41E9FC6AEFAC}"/>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950" name="Group 949">
              <a:extLst>
                <a:ext uri="{FF2B5EF4-FFF2-40B4-BE49-F238E27FC236}">
                  <a16:creationId xmlns:a16="http://schemas.microsoft.com/office/drawing/2014/main" id="{4A39CCA6-963C-F1F6-F2C2-A02EA874DE49}"/>
                </a:ext>
              </a:extLst>
            </p:cNvPr>
            <p:cNvGrpSpPr/>
            <p:nvPr/>
          </p:nvGrpSpPr>
          <p:grpSpPr>
            <a:xfrm>
              <a:off x="4317336" y="4790131"/>
              <a:ext cx="1876809" cy="1360783"/>
              <a:chOff x="4317336" y="4733925"/>
              <a:chExt cx="1876809" cy="1416990"/>
            </a:xfrm>
          </p:grpSpPr>
          <p:cxnSp>
            <p:nvCxnSpPr>
              <p:cNvPr id="951" name="Straight Connector 950">
                <a:extLst>
                  <a:ext uri="{FF2B5EF4-FFF2-40B4-BE49-F238E27FC236}">
                    <a16:creationId xmlns:a16="http://schemas.microsoft.com/office/drawing/2014/main" id="{87CE511D-3A50-3922-E915-E3D0E2323441}"/>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a:extLst>
                  <a:ext uri="{FF2B5EF4-FFF2-40B4-BE49-F238E27FC236}">
                    <a16:creationId xmlns:a16="http://schemas.microsoft.com/office/drawing/2014/main" id="{7DA9C563-0A45-B0D5-67F1-ED9257043E47}"/>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a:extLst>
                  <a:ext uri="{FF2B5EF4-FFF2-40B4-BE49-F238E27FC236}">
                    <a16:creationId xmlns:a16="http://schemas.microsoft.com/office/drawing/2014/main" id="{6115254B-57F7-C75E-FCE6-5324FCF56CAE}"/>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a:extLst>
                  <a:ext uri="{FF2B5EF4-FFF2-40B4-BE49-F238E27FC236}">
                    <a16:creationId xmlns:a16="http://schemas.microsoft.com/office/drawing/2014/main" id="{E49BFD0E-E5E9-9832-190E-B6F9458724A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a:extLst>
                  <a:ext uri="{FF2B5EF4-FFF2-40B4-BE49-F238E27FC236}">
                    <a16:creationId xmlns:a16="http://schemas.microsoft.com/office/drawing/2014/main" id="{D61C2520-B022-0F11-9D57-384C657474AA}"/>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DA3C7B37-C343-D349-C749-9B14E5FF325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1F2B8D30-54DD-8CB5-7323-2FA2E3D12D64}"/>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a:extLst>
                  <a:ext uri="{FF2B5EF4-FFF2-40B4-BE49-F238E27FC236}">
                    <a16:creationId xmlns:a16="http://schemas.microsoft.com/office/drawing/2014/main" id="{FE8E69BD-766B-1477-0FF4-FF7F0CAA35A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5" name="Rectangle 4">
            <a:extLst>
              <a:ext uri="{FF2B5EF4-FFF2-40B4-BE49-F238E27FC236}">
                <a16:creationId xmlns:a16="http://schemas.microsoft.com/office/drawing/2014/main" id="{8F5BE0C7-4164-90CF-4E21-99057F608368}"/>
              </a:ext>
            </a:extLst>
          </p:cNvPr>
          <p:cNvSpPr/>
          <p:nvPr/>
        </p:nvSpPr>
        <p:spPr>
          <a:xfrm>
            <a:off x="789307" y="1473527"/>
            <a:ext cx="1581496" cy="3165631"/>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58A7DFC-1FAD-5302-493D-1A5D5A03A106}"/>
              </a:ext>
            </a:extLst>
          </p:cNvPr>
          <p:cNvCxnSpPr>
            <a:cxnSpLocks/>
          </p:cNvCxnSpPr>
          <p:nvPr/>
        </p:nvCxnSpPr>
        <p:spPr>
          <a:xfrm flipV="1">
            <a:off x="1058658" y="1410827"/>
            <a:ext cx="0" cy="2651760"/>
          </a:xfrm>
          <a:prstGeom prst="line">
            <a:avLst/>
          </a:prstGeom>
          <a:solidFill>
            <a:schemeClr val="tx1">
              <a:lumMod val="65000"/>
              <a:lumOff val="35000"/>
            </a:schemeClr>
          </a:solidFill>
          <a:ln w="508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AD0DA499-301F-8648-9472-E47184902E45}"/>
              </a:ext>
            </a:extLst>
          </p:cNvPr>
          <p:cNvGrpSpPr/>
          <p:nvPr/>
        </p:nvGrpSpPr>
        <p:grpSpPr>
          <a:xfrm>
            <a:off x="1243307" y="1502493"/>
            <a:ext cx="1108299" cy="2983172"/>
            <a:chOff x="2134538" y="564170"/>
            <a:chExt cx="1108299" cy="3169630"/>
          </a:xfrm>
          <a:solidFill>
            <a:srgbClr val="1A82C4"/>
          </a:solidFill>
        </p:grpSpPr>
        <p:grpSp>
          <p:nvGrpSpPr>
            <p:cNvPr id="46" name="Group 45">
              <a:extLst>
                <a:ext uri="{FF2B5EF4-FFF2-40B4-BE49-F238E27FC236}">
                  <a16:creationId xmlns:a16="http://schemas.microsoft.com/office/drawing/2014/main" id="{C48919CF-5C3B-AC71-DC03-43A396F5EADA}"/>
                </a:ext>
              </a:extLst>
            </p:cNvPr>
            <p:cNvGrpSpPr/>
            <p:nvPr/>
          </p:nvGrpSpPr>
          <p:grpSpPr>
            <a:xfrm>
              <a:off x="2134538" y="3504497"/>
              <a:ext cx="1108299" cy="229303"/>
              <a:chOff x="5486400" y="3962400"/>
              <a:chExt cx="2209800" cy="457200"/>
            </a:xfrm>
            <a:grpFill/>
          </p:grpSpPr>
          <p:sp>
            <p:nvSpPr>
              <p:cNvPr id="898" name="DRAM">
                <a:extLst>
                  <a:ext uri="{FF2B5EF4-FFF2-40B4-BE49-F238E27FC236}">
                    <a16:creationId xmlns:a16="http://schemas.microsoft.com/office/drawing/2014/main" id="{38F7933D-0C04-2095-258B-3F4ABCBAF3FD}"/>
                  </a:ext>
                </a:extLst>
              </p:cNvPr>
              <p:cNvSpPr/>
              <p:nvPr/>
            </p:nvSpPr>
            <p:spPr>
              <a:xfrm>
                <a:off x="54864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0" name="DRAM">
                <a:extLst>
                  <a:ext uri="{FF2B5EF4-FFF2-40B4-BE49-F238E27FC236}">
                    <a16:creationId xmlns:a16="http://schemas.microsoft.com/office/drawing/2014/main" id="{A064DFF6-43AD-5403-C4E6-0C7709A20676}"/>
                  </a:ext>
                </a:extLst>
              </p:cNvPr>
              <p:cNvSpPr/>
              <p:nvPr/>
            </p:nvSpPr>
            <p:spPr>
              <a:xfrm>
                <a:off x="59436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3" name="DRAM">
                <a:extLst>
                  <a:ext uri="{FF2B5EF4-FFF2-40B4-BE49-F238E27FC236}">
                    <a16:creationId xmlns:a16="http://schemas.microsoft.com/office/drawing/2014/main" id="{1147DDB1-C4EC-8D5B-5748-2DDCD571A7AE}"/>
                  </a:ext>
                </a:extLst>
              </p:cNvPr>
              <p:cNvSpPr/>
              <p:nvPr/>
            </p:nvSpPr>
            <p:spPr>
              <a:xfrm>
                <a:off x="64008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DRAM">
                <a:extLst>
                  <a:ext uri="{FF2B5EF4-FFF2-40B4-BE49-F238E27FC236}">
                    <a16:creationId xmlns:a16="http://schemas.microsoft.com/office/drawing/2014/main" id="{16C15EBC-B576-B370-5D08-0E5307093C85}"/>
                  </a:ext>
                </a:extLst>
              </p:cNvPr>
              <p:cNvSpPr/>
              <p:nvPr/>
            </p:nvSpPr>
            <p:spPr>
              <a:xfrm>
                <a:off x="68580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DRAM">
                <a:extLst>
                  <a:ext uri="{FF2B5EF4-FFF2-40B4-BE49-F238E27FC236}">
                    <a16:creationId xmlns:a16="http://schemas.microsoft.com/office/drawing/2014/main" id="{16C21804-4B3C-9652-2E05-B6ACCE9CBD12}"/>
                  </a:ext>
                </a:extLst>
              </p:cNvPr>
              <p:cNvSpPr/>
              <p:nvPr/>
            </p:nvSpPr>
            <p:spPr>
              <a:xfrm>
                <a:off x="73152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09916416-4089-C889-27DF-C2641B6F00E1}"/>
                </a:ext>
              </a:extLst>
            </p:cNvPr>
            <p:cNvGrpSpPr/>
            <p:nvPr/>
          </p:nvGrpSpPr>
          <p:grpSpPr>
            <a:xfrm>
              <a:off x="2230081" y="564170"/>
              <a:ext cx="917213" cy="2940327"/>
              <a:chOff x="5676900" y="-2966149"/>
              <a:chExt cx="1828800" cy="6928549"/>
            </a:xfrm>
            <a:grpFill/>
          </p:grpSpPr>
          <p:cxnSp>
            <p:nvCxnSpPr>
              <p:cNvPr id="51" name="Straight Connector 50">
                <a:extLst>
                  <a:ext uri="{FF2B5EF4-FFF2-40B4-BE49-F238E27FC236}">
                    <a16:creationId xmlns:a16="http://schemas.microsoft.com/office/drawing/2014/main" id="{55C06240-A4F9-61C1-2ABB-CD0A18616D54}"/>
                  </a:ext>
                </a:extLst>
              </p:cNvPr>
              <p:cNvCxnSpPr>
                <a:cxnSpLocks/>
                <a:endCxn id="898" idx="0"/>
              </p:cNvCxnSpPr>
              <p:nvPr/>
            </p:nvCxnSpPr>
            <p:spPr>
              <a:xfrm flipH="1">
                <a:off x="5676900"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82586A6-E61E-24C2-C6AD-BE9921B0FAED}"/>
                  </a:ext>
                </a:extLst>
              </p:cNvPr>
              <p:cNvCxnSpPr>
                <a:cxnSpLocks/>
                <a:endCxn id="903" idx="0"/>
              </p:cNvCxnSpPr>
              <p:nvPr/>
            </p:nvCxnSpPr>
            <p:spPr>
              <a:xfrm>
                <a:off x="6591299"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B004F4FD-16C1-D334-01F8-E3DF5C17187F}"/>
                  </a:ext>
                </a:extLst>
              </p:cNvPr>
              <p:cNvCxnSpPr>
                <a:cxnSpLocks/>
                <a:endCxn id="909" idx="0"/>
              </p:cNvCxnSpPr>
              <p:nvPr/>
            </p:nvCxnSpPr>
            <p:spPr>
              <a:xfrm>
                <a:off x="7045968"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542EFB0-A835-4796-7F51-6B571B87F4B8}"/>
                  </a:ext>
                </a:extLst>
              </p:cNvPr>
              <p:cNvCxnSpPr>
                <a:cxnSpLocks/>
                <a:endCxn id="910" idx="0"/>
              </p:cNvCxnSpPr>
              <p:nvPr/>
            </p:nvCxnSpPr>
            <p:spPr>
              <a:xfrm flipH="1">
                <a:off x="7505700" y="-2958970"/>
                <a:ext cx="0" cy="691385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897" name="Straight Connector 896">
                <a:extLst>
                  <a:ext uri="{FF2B5EF4-FFF2-40B4-BE49-F238E27FC236}">
                    <a16:creationId xmlns:a16="http://schemas.microsoft.com/office/drawing/2014/main" id="{461D8270-80E1-CE99-6F52-53B01741E13B}"/>
                  </a:ext>
                </a:extLst>
              </p:cNvPr>
              <p:cNvCxnSpPr>
                <a:cxnSpLocks/>
              </p:cNvCxnSpPr>
              <p:nvPr/>
            </p:nvCxnSpPr>
            <p:spPr>
              <a:xfrm flipH="1">
                <a:off x="6134100" y="-2966149"/>
                <a:ext cx="7684" cy="6913852"/>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grpSp>
      <p:grpSp>
        <p:nvGrpSpPr>
          <p:cNvPr id="913" name="Group 912">
            <a:extLst>
              <a:ext uri="{FF2B5EF4-FFF2-40B4-BE49-F238E27FC236}">
                <a16:creationId xmlns:a16="http://schemas.microsoft.com/office/drawing/2014/main" id="{15D69E14-7A80-A39C-F148-E341389A2163}"/>
              </a:ext>
            </a:extLst>
          </p:cNvPr>
          <p:cNvGrpSpPr/>
          <p:nvPr/>
        </p:nvGrpSpPr>
        <p:grpSpPr>
          <a:xfrm>
            <a:off x="936729" y="3210813"/>
            <a:ext cx="1414038" cy="191087"/>
            <a:chOff x="1828799" y="2017072"/>
            <a:chExt cx="1414038" cy="191087"/>
          </a:xfrm>
          <a:solidFill>
            <a:srgbClr val="1A82C4"/>
          </a:solidFill>
        </p:grpSpPr>
        <p:sp>
          <p:nvSpPr>
            <p:cNvPr id="972" name="DRAM">
              <a:extLst>
                <a:ext uri="{FF2B5EF4-FFF2-40B4-BE49-F238E27FC236}">
                  <a16:creationId xmlns:a16="http://schemas.microsoft.com/office/drawing/2014/main" id="{D577BFF6-4D6B-218D-FE06-CB96251DD50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80" name="Straight Connector 979">
              <a:extLst>
                <a:ext uri="{FF2B5EF4-FFF2-40B4-BE49-F238E27FC236}">
                  <a16:creationId xmlns:a16="http://schemas.microsoft.com/office/drawing/2014/main" id="{3AC08F50-A5D8-AF2B-77D1-E6338CD2BB21}"/>
                </a:ext>
              </a:extLst>
            </p:cNvPr>
            <p:cNvCxnSpPr>
              <a:cxnSpLocks/>
              <a:stCxn id="1005" idx="6"/>
              <a:endCxn id="972"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01" name="Oval 1000">
              <a:extLst>
                <a:ext uri="{FF2B5EF4-FFF2-40B4-BE49-F238E27FC236}">
                  <a16:creationId xmlns:a16="http://schemas.microsoft.com/office/drawing/2014/main" id="{4D541AF6-840B-722C-DD9F-029FF28A810C}"/>
                </a:ext>
              </a:extLst>
            </p:cNvPr>
            <p:cNvSpPr/>
            <p:nvPr/>
          </p:nvSpPr>
          <p:spPr>
            <a:xfrm>
              <a:off x="2134538"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2" name="Oval 1001">
              <a:extLst>
                <a:ext uri="{FF2B5EF4-FFF2-40B4-BE49-F238E27FC236}">
                  <a16:creationId xmlns:a16="http://schemas.microsoft.com/office/drawing/2014/main" id="{EA12ADEA-FD36-B3A6-613A-8F8811D92077}"/>
                </a:ext>
              </a:extLst>
            </p:cNvPr>
            <p:cNvSpPr/>
            <p:nvPr/>
          </p:nvSpPr>
          <p:spPr>
            <a:xfrm>
              <a:off x="2363841"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Oval 1002">
              <a:extLst>
                <a:ext uri="{FF2B5EF4-FFF2-40B4-BE49-F238E27FC236}">
                  <a16:creationId xmlns:a16="http://schemas.microsoft.com/office/drawing/2014/main" id="{E008BCF7-4015-BBF7-E9D4-144AC81266D5}"/>
                </a:ext>
              </a:extLst>
            </p:cNvPr>
            <p:cNvSpPr/>
            <p:nvPr/>
          </p:nvSpPr>
          <p:spPr>
            <a:xfrm>
              <a:off x="2593144"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Oval 1003">
              <a:extLst>
                <a:ext uri="{FF2B5EF4-FFF2-40B4-BE49-F238E27FC236}">
                  <a16:creationId xmlns:a16="http://schemas.microsoft.com/office/drawing/2014/main" id="{E7E54B4C-9FCC-DA09-6C44-D156A95C74A8}"/>
                </a:ext>
              </a:extLst>
            </p:cNvPr>
            <p:cNvSpPr/>
            <p:nvPr/>
          </p:nvSpPr>
          <p:spPr>
            <a:xfrm>
              <a:off x="2822448"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Oval 1004">
              <a:extLst>
                <a:ext uri="{FF2B5EF4-FFF2-40B4-BE49-F238E27FC236}">
                  <a16:creationId xmlns:a16="http://schemas.microsoft.com/office/drawing/2014/main" id="{6D109D6B-013D-08BB-7569-0892879FEDC8}"/>
                </a:ext>
              </a:extLst>
            </p:cNvPr>
            <p:cNvSpPr/>
            <p:nvPr/>
          </p:nvSpPr>
          <p:spPr>
            <a:xfrm>
              <a:off x="3051751"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14" name="Group 1013">
            <a:extLst>
              <a:ext uri="{FF2B5EF4-FFF2-40B4-BE49-F238E27FC236}">
                <a16:creationId xmlns:a16="http://schemas.microsoft.com/office/drawing/2014/main" id="{D1DDACA9-8DDA-8252-48E7-85000EC9D1F7}"/>
              </a:ext>
            </a:extLst>
          </p:cNvPr>
          <p:cNvGrpSpPr/>
          <p:nvPr/>
        </p:nvGrpSpPr>
        <p:grpSpPr>
          <a:xfrm>
            <a:off x="936729" y="1488917"/>
            <a:ext cx="1414038" cy="191087"/>
            <a:chOff x="1828799" y="2017072"/>
            <a:chExt cx="1414038" cy="191087"/>
          </a:xfrm>
          <a:solidFill>
            <a:srgbClr val="1A82C4"/>
          </a:solidFill>
        </p:grpSpPr>
        <p:sp>
          <p:nvSpPr>
            <p:cNvPr id="1015" name="DRAM">
              <a:extLst>
                <a:ext uri="{FF2B5EF4-FFF2-40B4-BE49-F238E27FC236}">
                  <a16:creationId xmlns:a16="http://schemas.microsoft.com/office/drawing/2014/main" id="{EA73DC8C-C580-C7F9-AB72-C2A70A256D51}"/>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6" name="Straight Connector 1015">
              <a:extLst>
                <a:ext uri="{FF2B5EF4-FFF2-40B4-BE49-F238E27FC236}">
                  <a16:creationId xmlns:a16="http://schemas.microsoft.com/office/drawing/2014/main" id="{56545445-48C0-38E8-1A87-8ECD57F16F2A}"/>
                </a:ext>
              </a:extLst>
            </p:cNvPr>
            <p:cNvCxnSpPr>
              <a:cxnSpLocks/>
              <a:stCxn id="1021" idx="6"/>
              <a:endCxn id="1015"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17" name="Oval 1016">
              <a:extLst>
                <a:ext uri="{FF2B5EF4-FFF2-40B4-BE49-F238E27FC236}">
                  <a16:creationId xmlns:a16="http://schemas.microsoft.com/office/drawing/2014/main" id="{9A573969-8937-F658-6AA7-104BE2DF5CC6}"/>
                </a:ext>
              </a:extLst>
            </p:cNvPr>
            <p:cNvSpPr/>
            <p:nvPr/>
          </p:nvSpPr>
          <p:spPr>
            <a:xfrm>
              <a:off x="2134538"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8" name="Oval 1017">
              <a:extLst>
                <a:ext uri="{FF2B5EF4-FFF2-40B4-BE49-F238E27FC236}">
                  <a16:creationId xmlns:a16="http://schemas.microsoft.com/office/drawing/2014/main" id="{157B03BB-E806-9C29-F201-423E0ECD7F88}"/>
                </a:ext>
              </a:extLst>
            </p:cNvPr>
            <p:cNvSpPr/>
            <p:nvPr/>
          </p:nvSpPr>
          <p:spPr>
            <a:xfrm>
              <a:off x="2363841"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39131CA6-CFCF-C28C-CB54-ACF82D829892}"/>
                </a:ext>
              </a:extLst>
            </p:cNvPr>
            <p:cNvSpPr/>
            <p:nvPr/>
          </p:nvSpPr>
          <p:spPr>
            <a:xfrm>
              <a:off x="2593144"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DBB0B4C2-E7B7-AB7A-0CD5-0842212C44B7}"/>
                </a:ext>
              </a:extLst>
            </p:cNvPr>
            <p:cNvSpPr/>
            <p:nvPr/>
          </p:nvSpPr>
          <p:spPr>
            <a:xfrm>
              <a:off x="2822448"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5CB01AED-24BA-6B51-D54A-118C54CD5E58}"/>
                </a:ext>
              </a:extLst>
            </p:cNvPr>
            <p:cNvSpPr/>
            <p:nvPr/>
          </p:nvSpPr>
          <p:spPr>
            <a:xfrm>
              <a:off x="3051751"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45" name="Straight Connector 644">
            <a:extLst>
              <a:ext uri="{FF2B5EF4-FFF2-40B4-BE49-F238E27FC236}">
                <a16:creationId xmlns:a16="http://schemas.microsoft.com/office/drawing/2014/main" id="{430C46F6-52B9-1905-AFAC-7066AFDDC048}"/>
              </a:ext>
            </a:extLst>
          </p:cNvPr>
          <p:cNvCxnSpPr>
            <a:cxnSpLocks/>
          </p:cNvCxnSpPr>
          <p:nvPr/>
        </p:nvCxnSpPr>
        <p:spPr>
          <a:xfrm flipH="1">
            <a:off x="742432" y="1404017"/>
            <a:ext cx="1838905" cy="6810"/>
          </a:xfrm>
          <a:prstGeom prst="line">
            <a:avLst/>
          </a:prstGeom>
          <a:solidFill>
            <a:schemeClr val="tx1">
              <a:lumMod val="65000"/>
              <a:lumOff val="35000"/>
            </a:schemeClr>
          </a:solidFill>
          <a:ln w="50800" cap="rnd">
            <a:solidFill>
              <a:schemeClr val="accent5"/>
            </a:solidFill>
            <a:round/>
            <a:headEnd type="none"/>
            <a:tailEnd w="lg" len="sm"/>
          </a:ln>
        </p:spPr>
        <p:style>
          <a:lnRef idx="1">
            <a:schemeClr val="accent1"/>
          </a:lnRef>
          <a:fillRef idx="0">
            <a:schemeClr val="accent1"/>
          </a:fillRef>
          <a:effectRef idx="0">
            <a:schemeClr val="accent1"/>
          </a:effectRef>
          <a:fontRef idx="minor">
            <a:schemeClr val="tx1"/>
          </a:fontRef>
        </p:style>
      </p:cxnSp>
      <p:sp>
        <p:nvSpPr>
          <p:cNvPr id="660" name="Rectangle 659">
            <a:extLst>
              <a:ext uri="{FF2B5EF4-FFF2-40B4-BE49-F238E27FC236}">
                <a16:creationId xmlns:a16="http://schemas.microsoft.com/office/drawing/2014/main" id="{0D85D9BA-E5FF-E1C1-A87B-C1C7D24EFA4D}"/>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905" name="Rectangle 904">
            <a:extLst>
              <a:ext uri="{FF2B5EF4-FFF2-40B4-BE49-F238E27FC236}">
                <a16:creationId xmlns:a16="http://schemas.microsoft.com/office/drawing/2014/main" id="{959A9252-FF74-1E6E-4909-6A05247C7BE3}"/>
              </a:ext>
            </a:extLst>
          </p:cNvPr>
          <p:cNvSpPr/>
          <p:nvPr/>
        </p:nvSpPr>
        <p:spPr>
          <a:xfrm>
            <a:off x="2847085" y="5903894"/>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906" name="Rectangle 905">
            <a:extLst>
              <a:ext uri="{FF2B5EF4-FFF2-40B4-BE49-F238E27FC236}">
                <a16:creationId xmlns:a16="http://schemas.microsoft.com/office/drawing/2014/main" id="{E4B5DDC3-A41E-5CDC-962F-F99D69B6A96B}"/>
              </a:ext>
            </a:extLst>
          </p:cNvPr>
          <p:cNvSpPr/>
          <p:nvPr/>
        </p:nvSpPr>
        <p:spPr>
          <a:xfrm>
            <a:off x="6382899" y="6005712"/>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694C93"/>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694C93"/>
              </a:solidFill>
              <a:effectLst/>
              <a:uLnTx/>
              <a:uFillTx/>
              <a:latin typeface="Avenir Next" panose="020B0503020202020204" pitchFamily="34" charset="0"/>
              <a:ea typeface="+mn-ea"/>
              <a:cs typeface="+mn-cs"/>
            </a:endParaRPr>
          </a:p>
        </p:txBody>
      </p:sp>
      <p:sp>
        <p:nvSpPr>
          <p:cNvPr id="911" name="Flowchart: Connector 11">
            <a:extLst>
              <a:ext uri="{FF2B5EF4-FFF2-40B4-BE49-F238E27FC236}">
                <a16:creationId xmlns:a16="http://schemas.microsoft.com/office/drawing/2014/main" id="{02664A0F-5679-75FD-F3F7-E68C67C1BE54}"/>
              </a:ext>
            </a:extLst>
          </p:cNvPr>
          <p:cNvSpPr/>
          <p:nvPr/>
        </p:nvSpPr>
        <p:spPr>
          <a:xfrm>
            <a:off x="2362367" y="611909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22" name="Flowchart: Connector 11">
            <a:extLst>
              <a:ext uri="{FF2B5EF4-FFF2-40B4-BE49-F238E27FC236}">
                <a16:creationId xmlns:a16="http://schemas.microsoft.com/office/drawing/2014/main" id="{4F31EA66-F2AF-EEE6-F11C-888D79E77D70}"/>
              </a:ext>
            </a:extLst>
          </p:cNvPr>
          <p:cNvSpPr/>
          <p:nvPr/>
        </p:nvSpPr>
        <p:spPr>
          <a:xfrm>
            <a:off x="5945095" y="624152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40" name="Rectangle 639">
            <a:extLst>
              <a:ext uri="{FF2B5EF4-FFF2-40B4-BE49-F238E27FC236}">
                <a16:creationId xmlns:a16="http://schemas.microsoft.com/office/drawing/2014/main" id="{564679E7-2E52-26A4-FBAF-E0EEC6BAF9E2}"/>
              </a:ext>
            </a:extLst>
          </p:cNvPr>
          <p:cNvSpPr/>
          <p:nvPr/>
        </p:nvSpPr>
        <p:spPr>
          <a:xfrm>
            <a:off x="5718971" y="2971791"/>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grpSp>
        <p:nvGrpSpPr>
          <p:cNvPr id="912" name="Group 911">
            <a:extLst>
              <a:ext uri="{FF2B5EF4-FFF2-40B4-BE49-F238E27FC236}">
                <a16:creationId xmlns:a16="http://schemas.microsoft.com/office/drawing/2014/main" id="{DF5D7F0E-6B0C-EDC9-575C-6D2C19232191}"/>
              </a:ext>
            </a:extLst>
          </p:cNvPr>
          <p:cNvGrpSpPr/>
          <p:nvPr/>
        </p:nvGrpSpPr>
        <p:grpSpPr>
          <a:xfrm>
            <a:off x="936729" y="2968144"/>
            <a:ext cx="1414038" cy="191087"/>
            <a:chOff x="1828799" y="2017072"/>
            <a:chExt cx="1414038" cy="191087"/>
          </a:xfrm>
          <a:solidFill>
            <a:srgbClr val="1A82C4"/>
          </a:solidFill>
        </p:grpSpPr>
        <p:sp>
          <p:nvSpPr>
            <p:cNvPr id="914" name="DRAM">
              <a:extLst>
                <a:ext uri="{FF2B5EF4-FFF2-40B4-BE49-F238E27FC236}">
                  <a16:creationId xmlns:a16="http://schemas.microsoft.com/office/drawing/2014/main" id="{C5CC68AE-173E-A392-059C-8D028CD315B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A84CD06B-4B88-5AA3-C1B4-92770EA7B749}"/>
                </a:ext>
              </a:extLst>
            </p:cNvPr>
            <p:cNvCxnSpPr>
              <a:cxnSpLocks/>
              <a:stCxn id="674" idx="6"/>
              <a:endCxn id="914"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FF1C343C-2CE9-823D-ACD7-0FE6586CA6AC}"/>
                </a:ext>
              </a:extLst>
            </p:cNvPr>
            <p:cNvSpPr/>
            <p:nvPr/>
          </p:nvSpPr>
          <p:spPr>
            <a:xfrm>
              <a:off x="2134538"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27A4077D-90FC-8389-5AD3-55459D785A1F}"/>
                </a:ext>
              </a:extLst>
            </p:cNvPr>
            <p:cNvSpPr/>
            <p:nvPr/>
          </p:nvSpPr>
          <p:spPr>
            <a:xfrm>
              <a:off x="2363841"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570BD478-3DA3-C2AF-75B4-9333713833FD}"/>
                </a:ext>
              </a:extLst>
            </p:cNvPr>
            <p:cNvSpPr/>
            <p:nvPr/>
          </p:nvSpPr>
          <p:spPr>
            <a:xfrm>
              <a:off x="2593144"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4B79E609-7ECF-9802-326D-4A7B27C792BB}"/>
                </a:ext>
              </a:extLst>
            </p:cNvPr>
            <p:cNvSpPr/>
            <p:nvPr/>
          </p:nvSpPr>
          <p:spPr>
            <a:xfrm>
              <a:off x="2822448"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74" name="Oval 673">
              <a:extLst>
                <a:ext uri="{FF2B5EF4-FFF2-40B4-BE49-F238E27FC236}">
                  <a16:creationId xmlns:a16="http://schemas.microsoft.com/office/drawing/2014/main" id="{664FDFB9-0359-7857-7CBC-80584AD75B48}"/>
                </a:ext>
              </a:extLst>
            </p:cNvPr>
            <p:cNvSpPr/>
            <p:nvPr/>
          </p:nvSpPr>
          <p:spPr>
            <a:xfrm>
              <a:off x="3051751"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grpSp>
      <p:sp>
        <p:nvSpPr>
          <p:cNvPr id="685" name="Rectangle 684">
            <a:extLst>
              <a:ext uri="{FF2B5EF4-FFF2-40B4-BE49-F238E27FC236}">
                <a16:creationId xmlns:a16="http://schemas.microsoft.com/office/drawing/2014/main" id="{992C1843-B285-481C-14EC-1FBF6C4C5046}"/>
              </a:ext>
            </a:extLst>
          </p:cNvPr>
          <p:cNvSpPr/>
          <p:nvPr/>
        </p:nvSpPr>
        <p:spPr>
          <a:xfrm>
            <a:off x="6136624" y="2751160"/>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703" name="Rectangle 702">
            <a:extLst>
              <a:ext uri="{FF2B5EF4-FFF2-40B4-BE49-F238E27FC236}">
                <a16:creationId xmlns:a16="http://schemas.microsoft.com/office/drawing/2014/main" id="{2080B34B-56B3-2FA8-15A3-6F2DF0DA1685}"/>
              </a:ext>
            </a:extLst>
          </p:cNvPr>
          <p:cNvSpPr/>
          <p:nvPr/>
        </p:nvSpPr>
        <p:spPr>
          <a:xfrm>
            <a:off x="6553353" y="2531658"/>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1007" name="Rectangle 1006">
            <a:extLst>
              <a:ext uri="{FF2B5EF4-FFF2-40B4-BE49-F238E27FC236}">
                <a16:creationId xmlns:a16="http://schemas.microsoft.com/office/drawing/2014/main" id="{059047C5-FE21-1850-FC47-081E82CF1D3B}"/>
              </a:ext>
            </a:extLst>
          </p:cNvPr>
          <p:cNvSpPr/>
          <p:nvPr/>
        </p:nvSpPr>
        <p:spPr>
          <a:xfrm>
            <a:off x="6967115" y="2313297"/>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cxnSp>
        <p:nvCxnSpPr>
          <p:cNvPr id="1008" name="Straight Connector 1007">
            <a:extLst>
              <a:ext uri="{FF2B5EF4-FFF2-40B4-BE49-F238E27FC236}">
                <a16:creationId xmlns:a16="http://schemas.microsoft.com/office/drawing/2014/main" id="{0C871133-B607-0A6B-868A-9E4D311557FB}"/>
              </a:ext>
            </a:extLst>
          </p:cNvPr>
          <p:cNvCxnSpPr>
            <a:cxnSpLocks/>
          </p:cNvCxnSpPr>
          <p:nvPr/>
        </p:nvCxnSpPr>
        <p:spPr>
          <a:xfrm>
            <a:off x="2662628" y="3191732"/>
            <a:ext cx="548640"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grpSp>
        <p:nvGrpSpPr>
          <p:cNvPr id="1009" name="Group 1008">
            <a:extLst>
              <a:ext uri="{FF2B5EF4-FFF2-40B4-BE49-F238E27FC236}">
                <a16:creationId xmlns:a16="http://schemas.microsoft.com/office/drawing/2014/main" id="{53DA131E-83D3-29EB-A097-E99CBCC6F5F6}"/>
              </a:ext>
            </a:extLst>
          </p:cNvPr>
          <p:cNvGrpSpPr/>
          <p:nvPr/>
        </p:nvGrpSpPr>
        <p:grpSpPr>
          <a:xfrm>
            <a:off x="936729" y="3698764"/>
            <a:ext cx="1414038" cy="191087"/>
            <a:chOff x="1828799" y="2017072"/>
            <a:chExt cx="1414038" cy="191087"/>
          </a:xfrm>
          <a:solidFill>
            <a:srgbClr val="1A82C4"/>
          </a:solidFill>
        </p:grpSpPr>
        <p:sp>
          <p:nvSpPr>
            <p:cNvPr id="1010" name="DRAM">
              <a:extLst>
                <a:ext uri="{FF2B5EF4-FFF2-40B4-BE49-F238E27FC236}">
                  <a16:creationId xmlns:a16="http://schemas.microsoft.com/office/drawing/2014/main" id="{F43735AF-E3B6-96E6-DF38-8ACE794D5A8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1" name="Straight Connector 1010">
              <a:extLst>
                <a:ext uri="{FF2B5EF4-FFF2-40B4-BE49-F238E27FC236}">
                  <a16:creationId xmlns:a16="http://schemas.microsoft.com/office/drawing/2014/main" id="{67106C9A-C5AE-6AB4-DA9B-4162CF284C18}"/>
                </a:ext>
              </a:extLst>
            </p:cNvPr>
            <p:cNvCxnSpPr>
              <a:cxnSpLocks/>
              <a:stCxn id="649" idx="6"/>
              <a:endCxn id="1010"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12" name="Oval 1011">
              <a:extLst>
                <a:ext uri="{FF2B5EF4-FFF2-40B4-BE49-F238E27FC236}">
                  <a16:creationId xmlns:a16="http://schemas.microsoft.com/office/drawing/2014/main" id="{B638DD64-00DC-4B75-6D4C-BD50BF35A9B3}"/>
                </a:ext>
              </a:extLst>
            </p:cNvPr>
            <p:cNvSpPr/>
            <p:nvPr/>
          </p:nvSpPr>
          <p:spPr>
            <a:xfrm>
              <a:off x="2134538"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1013" name="Oval 1012">
              <a:extLst>
                <a:ext uri="{FF2B5EF4-FFF2-40B4-BE49-F238E27FC236}">
                  <a16:creationId xmlns:a16="http://schemas.microsoft.com/office/drawing/2014/main" id="{3A7BAA11-22CF-B128-AB62-FB244698BC19}"/>
                </a:ext>
              </a:extLst>
            </p:cNvPr>
            <p:cNvSpPr/>
            <p:nvPr/>
          </p:nvSpPr>
          <p:spPr>
            <a:xfrm>
              <a:off x="2363841"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7" name="Oval 646">
              <a:extLst>
                <a:ext uri="{FF2B5EF4-FFF2-40B4-BE49-F238E27FC236}">
                  <a16:creationId xmlns:a16="http://schemas.microsoft.com/office/drawing/2014/main" id="{546F07D8-3CBE-1C5A-8FDD-2050CE885D59}"/>
                </a:ext>
              </a:extLst>
            </p:cNvPr>
            <p:cNvSpPr/>
            <p:nvPr/>
          </p:nvSpPr>
          <p:spPr>
            <a:xfrm>
              <a:off x="2593144"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8" name="Oval 647">
              <a:extLst>
                <a:ext uri="{FF2B5EF4-FFF2-40B4-BE49-F238E27FC236}">
                  <a16:creationId xmlns:a16="http://schemas.microsoft.com/office/drawing/2014/main" id="{117CC02F-8D00-643B-ED60-4976CEE13E48}"/>
                </a:ext>
              </a:extLst>
            </p:cNvPr>
            <p:cNvSpPr/>
            <p:nvPr/>
          </p:nvSpPr>
          <p:spPr>
            <a:xfrm>
              <a:off x="2822448"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9" name="Oval 648">
              <a:extLst>
                <a:ext uri="{FF2B5EF4-FFF2-40B4-BE49-F238E27FC236}">
                  <a16:creationId xmlns:a16="http://schemas.microsoft.com/office/drawing/2014/main" id="{58D11C9B-6221-2945-A255-E5C952D0D697}"/>
                </a:ext>
              </a:extLst>
            </p:cNvPr>
            <p:cNvSpPr/>
            <p:nvPr/>
          </p:nvSpPr>
          <p:spPr>
            <a:xfrm>
              <a:off x="3051751"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grpSp>
      <p:sp>
        <p:nvSpPr>
          <p:cNvPr id="650" name="Rectangle 649">
            <a:extLst>
              <a:ext uri="{FF2B5EF4-FFF2-40B4-BE49-F238E27FC236}">
                <a16:creationId xmlns:a16="http://schemas.microsoft.com/office/drawing/2014/main" id="{C9C6E9DB-9CE7-7B3A-1C86-686390FC7AD5}"/>
              </a:ext>
            </a:extLst>
          </p:cNvPr>
          <p:cNvSpPr/>
          <p:nvPr/>
        </p:nvSpPr>
        <p:spPr>
          <a:xfrm>
            <a:off x="7394450" y="2089189"/>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Tree>
    <p:extLst>
      <p:ext uri="{BB962C8B-B14F-4D97-AF65-F5344CB8AC3E}">
        <p14:creationId xmlns:p14="http://schemas.microsoft.com/office/powerpoint/2010/main" val="3536392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2" presetClass="entr" presetSubtype="1"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up)">
                                      <p:cBhvr>
                                        <p:cTn id="10" dur="500"/>
                                        <p:tgtEl>
                                          <p:spTgt spid="43"/>
                                        </p:tgtEl>
                                      </p:cBhvr>
                                    </p:animEffect>
                                  </p:childTnLst>
                                </p:cTn>
                              </p:par>
                              <p:par>
                                <p:cTn id="11" presetID="22" presetClass="entr" presetSubtype="8" fill="hold" nodeType="withEffect">
                                  <p:stCondLst>
                                    <p:cond delay="0"/>
                                  </p:stCondLst>
                                  <p:childTnLst>
                                    <p:set>
                                      <p:cBhvr>
                                        <p:cTn id="12" dur="1" fill="hold">
                                          <p:stCondLst>
                                            <p:cond delay="0"/>
                                          </p:stCondLst>
                                        </p:cTn>
                                        <p:tgtEl>
                                          <p:spTgt spid="913"/>
                                        </p:tgtEl>
                                        <p:attrNameLst>
                                          <p:attrName>style.visibility</p:attrName>
                                        </p:attrNameLst>
                                      </p:cBhvr>
                                      <p:to>
                                        <p:strVal val="visible"/>
                                      </p:to>
                                    </p:set>
                                    <p:animEffect transition="in" filter="wipe(left)">
                                      <p:cBhvr>
                                        <p:cTn id="13" dur="500"/>
                                        <p:tgtEl>
                                          <p:spTgt spid="913"/>
                                        </p:tgtEl>
                                      </p:cBhvr>
                                    </p:animEffect>
                                  </p:childTnLst>
                                </p:cTn>
                              </p:par>
                              <p:par>
                                <p:cTn id="14" presetID="22" presetClass="entr" presetSubtype="8" fill="hold" nodeType="withEffect">
                                  <p:stCondLst>
                                    <p:cond delay="0"/>
                                  </p:stCondLst>
                                  <p:childTnLst>
                                    <p:set>
                                      <p:cBhvr>
                                        <p:cTn id="15" dur="1" fill="hold">
                                          <p:stCondLst>
                                            <p:cond delay="0"/>
                                          </p:stCondLst>
                                        </p:cTn>
                                        <p:tgtEl>
                                          <p:spTgt spid="1014"/>
                                        </p:tgtEl>
                                        <p:attrNameLst>
                                          <p:attrName>style.visibility</p:attrName>
                                        </p:attrNameLst>
                                      </p:cBhvr>
                                      <p:to>
                                        <p:strVal val="visible"/>
                                      </p:to>
                                    </p:set>
                                    <p:animEffect transition="in" filter="wipe(left)">
                                      <p:cBhvr>
                                        <p:cTn id="16" dur="500"/>
                                        <p:tgtEl>
                                          <p:spTgt spid="1014"/>
                                        </p:tgtEl>
                                      </p:cBhvr>
                                    </p:animEffect>
                                  </p:childTnLst>
                                </p:cTn>
                              </p:par>
                              <p:par>
                                <p:cTn id="17" presetID="22" presetClass="entr" presetSubtype="8" fill="hold" nodeType="withEffect">
                                  <p:stCondLst>
                                    <p:cond delay="0"/>
                                  </p:stCondLst>
                                  <p:childTnLst>
                                    <p:set>
                                      <p:cBhvr>
                                        <p:cTn id="18" dur="1" fill="hold">
                                          <p:stCondLst>
                                            <p:cond delay="0"/>
                                          </p:stCondLst>
                                        </p:cTn>
                                        <p:tgtEl>
                                          <p:spTgt spid="645"/>
                                        </p:tgtEl>
                                        <p:attrNameLst>
                                          <p:attrName>style.visibility</p:attrName>
                                        </p:attrNameLst>
                                      </p:cBhvr>
                                      <p:to>
                                        <p:strVal val="visible"/>
                                      </p:to>
                                    </p:set>
                                    <p:animEffect transition="in" filter="wipe(left)">
                                      <p:cBhvr>
                                        <p:cTn id="19" dur="500"/>
                                        <p:tgtEl>
                                          <p:spTgt spid="645"/>
                                        </p:tgtEl>
                                      </p:cBhvr>
                                    </p:animEffect>
                                  </p:childTnLst>
                                </p:cTn>
                              </p:par>
                              <p:par>
                                <p:cTn id="20" presetID="10" presetClass="entr" presetSubtype="0"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500"/>
                                        <p:tgtEl>
                                          <p:spTgt spid="44"/>
                                        </p:tgtEl>
                                      </p:cBhvr>
                                    </p:animEffect>
                                  </p:childTnLst>
                                </p:cTn>
                              </p:par>
                              <p:par>
                                <p:cTn id="23" presetID="22" presetClass="entr" presetSubtype="8" fill="hold" nodeType="withEffect">
                                  <p:stCondLst>
                                    <p:cond delay="0"/>
                                  </p:stCondLst>
                                  <p:childTnLst>
                                    <p:set>
                                      <p:cBhvr>
                                        <p:cTn id="24" dur="1" fill="hold">
                                          <p:stCondLst>
                                            <p:cond delay="0"/>
                                          </p:stCondLst>
                                        </p:cTn>
                                        <p:tgtEl>
                                          <p:spTgt spid="912"/>
                                        </p:tgtEl>
                                        <p:attrNameLst>
                                          <p:attrName>style.visibility</p:attrName>
                                        </p:attrNameLst>
                                      </p:cBhvr>
                                      <p:to>
                                        <p:strVal val="visible"/>
                                      </p:to>
                                    </p:set>
                                    <p:animEffect transition="in" filter="wipe(left)">
                                      <p:cBhvr>
                                        <p:cTn id="25" dur="500"/>
                                        <p:tgtEl>
                                          <p:spTgt spid="912"/>
                                        </p:tgtEl>
                                      </p:cBhvr>
                                    </p:animEffect>
                                  </p:childTnLst>
                                </p:cTn>
                              </p:par>
                              <p:par>
                                <p:cTn id="26" presetID="22" presetClass="entr" presetSubtype="8" fill="hold" nodeType="withEffect">
                                  <p:stCondLst>
                                    <p:cond delay="0"/>
                                  </p:stCondLst>
                                  <p:childTnLst>
                                    <p:set>
                                      <p:cBhvr>
                                        <p:cTn id="27" dur="1" fill="hold">
                                          <p:stCondLst>
                                            <p:cond delay="0"/>
                                          </p:stCondLst>
                                        </p:cTn>
                                        <p:tgtEl>
                                          <p:spTgt spid="1009"/>
                                        </p:tgtEl>
                                        <p:attrNameLst>
                                          <p:attrName>style.visibility</p:attrName>
                                        </p:attrNameLst>
                                      </p:cBhvr>
                                      <p:to>
                                        <p:strVal val="visible"/>
                                      </p:to>
                                    </p:set>
                                    <p:animEffect transition="in" filter="wipe(left)">
                                      <p:cBhvr>
                                        <p:cTn id="28" dur="500"/>
                                        <p:tgtEl>
                                          <p:spTgt spid="10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 (I)</a:t>
            </a:r>
          </a:p>
        </p:txBody>
      </p:sp>
      <p:grpSp>
        <p:nvGrpSpPr>
          <p:cNvPr id="43" name="Group 42">
            <a:extLst>
              <a:ext uri="{FF2B5EF4-FFF2-40B4-BE49-F238E27FC236}">
                <a16:creationId xmlns:a16="http://schemas.microsoft.com/office/drawing/2014/main" id="{3AAC1627-229B-4C72-0715-7AB5EFE37D75}"/>
              </a:ext>
            </a:extLst>
          </p:cNvPr>
          <p:cNvGrpSpPr/>
          <p:nvPr/>
        </p:nvGrpSpPr>
        <p:grpSpPr>
          <a:xfrm>
            <a:off x="371657" y="1357278"/>
            <a:ext cx="8400681" cy="1442627"/>
            <a:chOff x="371659" y="2796294"/>
            <a:chExt cx="8400681" cy="1321456"/>
          </a:xfrm>
        </p:grpSpPr>
        <p:sp>
          <p:nvSpPr>
            <p:cNvPr id="44" name="Rounded Rectangle 43">
              <a:extLst>
                <a:ext uri="{FF2B5EF4-FFF2-40B4-BE49-F238E27FC236}">
                  <a16:creationId xmlns:a16="http://schemas.microsoft.com/office/drawing/2014/main" id="{F461568A-F771-434D-CB72-40F060581159}"/>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38A88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Leverage </a:t>
              </a:r>
              <a:r>
                <a:rPr kumimoji="0" lang="en-US" sz="2000" b="1" i="0" u="sng" strike="noStrike" kern="0" cap="none" spc="0" normalizeH="0" baseline="0" noProof="0" dirty="0">
                  <a:ln>
                    <a:noFill/>
                  </a:ln>
                  <a:solidFill>
                    <a:srgbClr val="38A881"/>
                  </a:solidFill>
                  <a:effectLst/>
                  <a:uLnTx/>
                  <a:uFillTx/>
                  <a:latin typeface="Avenir Next" panose="020B0503020202020204" pitchFamily="34" charset="0"/>
                  <a:ea typeface="+mn-ea"/>
                  <a:cs typeface="+mn-cs"/>
                </a:rPr>
                <a:t>bit-level parallelism</a:t>
              </a: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 </a:t>
              </a:r>
              <a:b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b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to execute independent PUD primitives concurrently </a:t>
              </a:r>
              <a:b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b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across </a:t>
              </a:r>
              <a:r>
                <a:rPr kumimoji="0" lang="en-US" sz="2000" b="1" i="0" u="sng" strike="noStrike" kern="0" cap="none" spc="0" normalizeH="0" baseline="0" noProof="0" dirty="0">
                  <a:ln>
                    <a:noFill/>
                  </a:ln>
                  <a:solidFill>
                    <a:srgbClr val="38A881"/>
                  </a:solidFill>
                  <a:effectLst/>
                  <a:uLnTx/>
                  <a:uFillTx/>
                  <a:latin typeface="Avenir Next" panose="020B0503020202020204" pitchFamily="34" charset="0"/>
                  <a:ea typeface="+mn-ea"/>
                  <a:cs typeface="+mn-cs"/>
                </a:rPr>
                <a:t>different DRAM subarrays </a:t>
              </a:r>
            </a:p>
          </p:txBody>
        </p:sp>
        <p:sp>
          <p:nvSpPr>
            <p:cNvPr id="46" name="TextBox 45">
              <a:extLst>
                <a:ext uri="{FF2B5EF4-FFF2-40B4-BE49-F238E27FC236}">
                  <a16:creationId xmlns:a16="http://schemas.microsoft.com/office/drawing/2014/main" id="{01B6186E-9C0C-56F6-94B4-993681386F55}"/>
                </a:ext>
              </a:extLst>
            </p:cNvPr>
            <p:cNvSpPr txBox="1"/>
            <p:nvPr/>
          </p:nvSpPr>
          <p:spPr>
            <a:xfrm rot="16200000">
              <a:off x="2949" y="3247741"/>
              <a:ext cx="125951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Key Idea</a:t>
              </a:r>
            </a:p>
          </p:txBody>
        </p:sp>
      </p:grpSp>
      <p:grpSp>
        <p:nvGrpSpPr>
          <p:cNvPr id="766" name="Group 765">
            <a:extLst>
              <a:ext uri="{FF2B5EF4-FFF2-40B4-BE49-F238E27FC236}">
                <a16:creationId xmlns:a16="http://schemas.microsoft.com/office/drawing/2014/main" id="{DC4E0AAE-7FD2-8300-12B8-A4B3E69F3587}"/>
              </a:ext>
            </a:extLst>
          </p:cNvPr>
          <p:cNvGrpSpPr/>
          <p:nvPr/>
        </p:nvGrpSpPr>
        <p:grpSpPr>
          <a:xfrm>
            <a:off x="629156" y="3330551"/>
            <a:ext cx="7885380" cy="2310948"/>
            <a:chOff x="627472" y="3744796"/>
            <a:chExt cx="7885380" cy="2310948"/>
          </a:xfrm>
        </p:grpSpPr>
        <p:grpSp>
          <p:nvGrpSpPr>
            <p:cNvPr id="767" name="Group 766">
              <a:extLst>
                <a:ext uri="{FF2B5EF4-FFF2-40B4-BE49-F238E27FC236}">
                  <a16:creationId xmlns:a16="http://schemas.microsoft.com/office/drawing/2014/main" id="{6095AD9F-492B-379D-B67F-8CE6022ED2B6}"/>
                </a:ext>
              </a:extLst>
            </p:cNvPr>
            <p:cNvGrpSpPr/>
            <p:nvPr/>
          </p:nvGrpSpPr>
          <p:grpSpPr>
            <a:xfrm>
              <a:off x="5428651" y="4284465"/>
              <a:ext cx="3084201" cy="1771279"/>
              <a:chOff x="5487296" y="4071274"/>
              <a:chExt cx="3324042" cy="1909021"/>
            </a:xfrm>
          </p:grpSpPr>
          <p:sp>
            <p:nvSpPr>
              <p:cNvPr id="835" name="Rounded Rectangle 834">
                <a:extLst>
                  <a:ext uri="{FF2B5EF4-FFF2-40B4-BE49-F238E27FC236}">
                    <a16:creationId xmlns:a16="http://schemas.microsoft.com/office/drawing/2014/main" id="{1490577F-FAA7-69FE-29F7-C95F0A1F080A}"/>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836" name="Group 835">
                <a:extLst>
                  <a:ext uri="{FF2B5EF4-FFF2-40B4-BE49-F238E27FC236}">
                    <a16:creationId xmlns:a16="http://schemas.microsoft.com/office/drawing/2014/main" id="{A9A7C20A-7CEB-2EC2-323F-FCC7E8422322}"/>
                  </a:ext>
                </a:extLst>
              </p:cNvPr>
              <p:cNvGrpSpPr/>
              <p:nvPr/>
            </p:nvGrpSpPr>
            <p:grpSpPr>
              <a:xfrm>
                <a:off x="5487296" y="4088070"/>
                <a:ext cx="3324042" cy="1740501"/>
                <a:chOff x="5487296" y="4088070"/>
                <a:chExt cx="3324042" cy="1740501"/>
              </a:xfrm>
            </p:grpSpPr>
            <p:cxnSp>
              <p:nvCxnSpPr>
                <p:cNvPr id="837" name="Straight Connector 836">
                  <a:extLst>
                    <a:ext uri="{FF2B5EF4-FFF2-40B4-BE49-F238E27FC236}">
                      <a16:creationId xmlns:a16="http://schemas.microsoft.com/office/drawing/2014/main" id="{9D8B700C-7149-47CC-D033-BA25F390ADC5}"/>
                    </a:ext>
                  </a:extLst>
                </p:cNvPr>
                <p:cNvCxnSpPr>
                  <a:cxnSpLocks/>
                  <a:stCxn id="862"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838" name="Flowchart: Delay 3">
                  <a:extLst>
                    <a:ext uri="{FF2B5EF4-FFF2-40B4-BE49-F238E27FC236}">
                      <a16:creationId xmlns:a16="http://schemas.microsoft.com/office/drawing/2014/main" id="{A020B9B9-89BE-0044-EF19-A0253125166F}"/>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39" name="Group 838">
                  <a:extLst>
                    <a:ext uri="{FF2B5EF4-FFF2-40B4-BE49-F238E27FC236}">
                      <a16:creationId xmlns:a16="http://schemas.microsoft.com/office/drawing/2014/main" id="{7CF946D6-CD2E-AC5D-C8DD-1CFB8012CDF1}"/>
                    </a:ext>
                  </a:extLst>
                </p:cNvPr>
                <p:cNvGrpSpPr/>
                <p:nvPr/>
              </p:nvGrpSpPr>
              <p:grpSpPr>
                <a:xfrm>
                  <a:off x="5511062" y="4637352"/>
                  <a:ext cx="737178" cy="364881"/>
                  <a:chOff x="5573403" y="4259433"/>
                  <a:chExt cx="737178" cy="364881"/>
                </a:xfrm>
              </p:grpSpPr>
              <p:sp>
                <p:nvSpPr>
                  <p:cNvPr id="1024" name="Flowchart: Connector 8">
                    <a:extLst>
                      <a:ext uri="{FF2B5EF4-FFF2-40B4-BE49-F238E27FC236}">
                        <a16:creationId xmlns:a16="http://schemas.microsoft.com/office/drawing/2014/main" id="{FBFA55C8-FA1B-13CD-41C2-AF644D10FD5F}"/>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1025" name="Group 1024">
                    <a:extLst>
                      <a:ext uri="{FF2B5EF4-FFF2-40B4-BE49-F238E27FC236}">
                        <a16:creationId xmlns:a16="http://schemas.microsoft.com/office/drawing/2014/main" id="{E60B309D-737B-39F4-C529-6EE6BBDE8DE5}"/>
                      </a:ext>
                    </a:extLst>
                  </p:cNvPr>
                  <p:cNvGrpSpPr/>
                  <p:nvPr/>
                </p:nvGrpSpPr>
                <p:grpSpPr>
                  <a:xfrm>
                    <a:off x="5573403" y="4259433"/>
                    <a:ext cx="737178" cy="364881"/>
                    <a:chOff x="5573403" y="4259433"/>
                    <a:chExt cx="737178" cy="364881"/>
                  </a:xfrm>
                </p:grpSpPr>
                <p:cxnSp>
                  <p:nvCxnSpPr>
                    <p:cNvPr id="1026" name="Straight Connector 1025">
                      <a:extLst>
                        <a:ext uri="{FF2B5EF4-FFF2-40B4-BE49-F238E27FC236}">
                          <a16:creationId xmlns:a16="http://schemas.microsoft.com/office/drawing/2014/main" id="{C13F694E-C04A-8AEB-F58B-1F0062BF5F46}"/>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1027" name="Rectangle 1026">
                      <a:extLst>
                        <a:ext uri="{FF2B5EF4-FFF2-40B4-BE49-F238E27FC236}">
                          <a16:creationId xmlns:a16="http://schemas.microsoft.com/office/drawing/2014/main" id="{5259B9D8-6F9C-FD30-8BAB-26EE3981E442}"/>
                        </a:ext>
                      </a:extLst>
                    </p:cNvPr>
                    <p:cNvSpPr/>
                    <p:nvPr/>
                  </p:nvSpPr>
                  <p:spPr>
                    <a:xfrm>
                      <a:off x="5573403" y="4259433"/>
                      <a:ext cx="440899"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grpSp>
            <p:cxnSp>
              <p:nvCxnSpPr>
                <p:cNvPr id="840" name="Straight Connector 839">
                  <a:extLst>
                    <a:ext uri="{FF2B5EF4-FFF2-40B4-BE49-F238E27FC236}">
                      <a16:creationId xmlns:a16="http://schemas.microsoft.com/office/drawing/2014/main" id="{64446F6F-1191-E3F7-454F-802335A1AE89}"/>
                    </a:ext>
                  </a:extLst>
                </p:cNvPr>
                <p:cNvCxnSpPr>
                  <a:cxnSpLocks/>
                  <a:stCxn id="843"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1" name="Straight Connector 840">
                  <a:extLst>
                    <a:ext uri="{FF2B5EF4-FFF2-40B4-BE49-F238E27FC236}">
                      <a16:creationId xmlns:a16="http://schemas.microsoft.com/office/drawing/2014/main" id="{E5F2F567-7F5C-C2E9-AEF4-02D06055FBFD}"/>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42" name="Group 841">
                  <a:extLst>
                    <a:ext uri="{FF2B5EF4-FFF2-40B4-BE49-F238E27FC236}">
                      <a16:creationId xmlns:a16="http://schemas.microsoft.com/office/drawing/2014/main" id="{B39341DE-CB85-E65A-3FB5-60F820C5E878}"/>
                    </a:ext>
                  </a:extLst>
                </p:cNvPr>
                <p:cNvGrpSpPr/>
                <p:nvPr/>
              </p:nvGrpSpPr>
              <p:grpSpPr>
                <a:xfrm>
                  <a:off x="5487296" y="4088070"/>
                  <a:ext cx="1127837" cy="407002"/>
                  <a:chOff x="5557399" y="5400466"/>
                  <a:chExt cx="1127837" cy="407002"/>
                </a:xfrm>
              </p:grpSpPr>
              <p:sp>
                <p:nvSpPr>
                  <p:cNvPr id="866" name="Flowchart: Connector 9">
                    <a:extLst>
                      <a:ext uri="{FF2B5EF4-FFF2-40B4-BE49-F238E27FC236}">
                        <a16:creationId xmlns:a16="http://schemas.microsoft.com/office/drawing/2014/main" id="{D04CD2D8-565D-1597-3C95-5F5F04631727}"/>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67" name="Group 866">
                    <a:extLst>
                      <a:ext uri="{FF2B5EF4-FFF2-40B4-BE49-F238E27FC236}">
                        <a16:creationId xmlns:a16="http://schemas.microsoft.com/office/drawing/2014/main" id="{AD26A070-7690-3CE3-EDF2-2551E7AB1D24}"/>
                      </a:ext>
                    </a:extLst>
                  </p:cNvPr>
                  <p:cNvGrpSpPr/>
                  <p:nvPr/>
                </p:nvGrpSpPr>
                <p:grpSpPr>
                  <a:xfrm>
                    <a:off x="5557399" y="5400466"/>
                    <a:ext cx="1127837" cy="407002"/>
                    <a:chOff x="5557399" y="5400466"/>
                    <a:chExt cx="1127837" cy="407002"/>
                  </a:xfrm>
                </p:grpSpPr>
                <p:cxnSp>
                  <p:nvCxnSpPr>
                    <p:cNvPr id="868" name="Straight Connector 867">
                      <a:extLst>
                        <a:ext uri="{FF2B5EF4-FFF2-40B4-BE49-F238E27FC236}">
                          <a16:creationId xmlns:a16="http://schemas.microsoft.com/office/drawing/2014/main" id="{848DFD13-D956-E1E4-92F0-77A9F24C62A5}"/>
                        </a:ext>
                      </a:extLst>
                    </p:cNvPr>
                    <p:cNvCxnSpPr>
                      <a:cxnSpLocks/>
                      <a:stCxn id="838"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888" name="Rectangle 887">
                      <a:extLst>
                        <a:ext uri="{FF2B5EF4-FFF2-40B4-BE49-F238E27FC236}">
                          <a16:creationId xmlns:a16="http://schemas.microsoft.com/office/drawing/2014/main" id="{33F04D1E-BC11-A8B1-0BEC-A814D75409AB}"/>
                        </a:ext>
                      </a:extLst>
                    </p:cNvPr>
                    <p:cNvSpPr/>
                    <p:nvPr/>
                  </p:nvSpPr>
                  <p:spPr>
                    <a:xfrm>
                      <a:off x="5557399" y="5400466"/>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grpSp>
              <p:nvGrpSpPr>
                <p:cNvPr id="844" name="Group 843">
                  <a:extLst>
                    <a:ext uri="{FF2B5EF4-FFF2-40B4-BE49-F238E27FC236}">
                      <a16:creationId xmlns:a16="http://schemas.microsoft.com/office/drawing/2014/main" id="{82020B0D-DE87-CE6A-EA59-B32459CCFE0F}"/>
                    </a:ext>
                  </a:extLst>
                </p:cNvPr>
                <p:cNvGrpSpPr/>
                <p:nvPr/>
              </p:nvGrpSpPr>
              <p:grpSpPr>
                <a:xfrm>
                  <a:off x="5499886" y="4929746"/>
                  <a:ext cx="1910325" cy="364881"/>
                  <a:chOff x="5562252" y="4441271"/>
                  <a:chExt cx="1910325" cy="364881"/>
                </a:xfrm>
              </p:grpSpPr>
              <p:cxnSp>
                <p:nvCxnSpPr>
                  <p:cNvPr id="863" name="Straight Connector 862">
                    <a:extLst>
                      <a:ext uri="{FF2B5EF4-FFF2-40B4-BE49-F238E27FC236}">
                        <a16:creationId xmlns:a16="http://schemas.microsoft.com/office/drawing/2014/main" id="{B1719D06-F46B-0D3F-DF7B-B0EF5043D695}"/>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864" name="Flowchart: Connector 8">
                    <a:extLst>
                      <a:ext uri="{FF2B5EF4-FFF2-40B4-BE49-F238E27FC236}">
                        <a16:creationId xmlns:a16="http://schemas.microsoft.com/office/drawing/2014/main" id="{497E06AF-FA5A-D98E-27E5-4C0FF3173520}"/>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5" name="Rectangle 864">
                    <a:extLst>
                      <a:ext uri="{FF2B5EF4-FFF2-40B4-BE49-F238E27FC236}">
                        <a16:creationId xmlns:a16="http://schemas.microsoft.com/office/drawing/2014/main" id="{A83DE8FB-DB97-FE54-6CDE-F545D94152B1}"/>
                      </a:ext>
                    </a:extLst>
                  </p:cNvPr>
                  <p:cNvSpPr/>
                  <p:nvPr/>
                </p:nvSpPr>
                <p:spPr>
                  <a:xfrm>
                    <a:off x="5562252" y="4441271"/>
                    <a:ext cx="454720"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845" name="Straight Connector 844">
                  <a:extLst>
                    <a:ext uri="{FF2B5EF4-FFF2-40B4-BE49-F238E27FC236}">
                      <a16:creationId xmlns:a16="http://schemas.microsoft.com/office/drawing/2014/main" id="{D578BDFB-6739-0C0B-A39A-9DEB0331A5BC}"/>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46" name="Straight Connector 845">
                  <a:extLst>
                    <a:ext uri="{FF2B5EF4-FFF2-40B4-BE49-F238E27FC236}">
                      <a16:creationId xmlns:a16="http://schemas.microsoft.com/office/drawing/2014/main" id="{64BAE91A-C345-FE9C-5C1B-6F71F2D94DCE}"/>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47" name="Straight Connector 846">
                  <a:extLst>
                    <a:ext uri="{FF2B5EF4-FFF2-40B4-BE49-F238E27FC236}">
                      <a16:creationId xmlns:a16="http://schemas.microsoft.com/office/drawing/2014/main" id="{B72434CC-BCF0-C335-08C6-0C1F5B6E3DA1}"/>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48" name="Straight Connector 847">
                  <a:extLst>
                    <a:ext uri="{FF2B5EF4-FFF2-40B4-BE49-F238E27FC236}">
                      <a16:creationId xmlns:a16="http://schemas.microsoft.com/office/drawing/2014/main" id="{7EA517BC-2FB0-0D3A-548D-E4C9E9D7560B}"/>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49" name="Straight Connector 848">
                  <a:extLst>
                    <a:ext uri="{FF2B5EF4-FFF2-40B4-BE49-F238E27FC236}">
                      <a16:creationId xmlns:a16="http://schemas.microsoft.com/office/drawing/2014/main" id="{7C4B49DF-50AB-B180-AA80-999DC02FA7F7}"/>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50" name="Straight Connector 849">
                  <a:extLst>
                    <a:ext uri="{FF2B5EF4-FFF2-40B4-BE49-F238E27FC236}">
                      <a16:creationId xmlns:a16="http://schemas.microsoft.com/office/drawing/2014/main" id="{1F7DC49E-DEE2-0E50-B3A2-3628BE657907}"/>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851" name="Straight Connector 850">
                  <a:extLst>
                    <a:ext uri="{FF2B5EF4-FFF2-40B4-BE49-F238E27FC236}">
                      <a16:creationId xmlns:a16="http://schemas.microsoft.com/office/drawing/2014/main" id="{C727AD8D-22B4-909D-F27A-4515F99E7305}"/>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852" name="Straight Connector 851">
                  <a:extLst>
                    <a:ext uri="{FF2B5EF4-FFF2-40B4-BE49-F238E27FC236}">
                      <a16:creationId xmlns:a16="http://schemas.microsoft.com/office/drawing/2014/main" id="{44D30219-5DE8-0ABE-3400-5E38938156F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853" name="Straight Connector 852">
                  <a:extLst>
                    <a:ext uri="{FF2B5EF4-FFF2-40B4-BE49-F238E27FC236}">
                      <a16:creationId xmlns:a16="http://schemas.microsoft.com/office/drawing/2014/main" id="{B1DCC514-264B-AF39-1B1C-BE4401E40CDD}"/>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4" name="Straight Connector 853">
                  <a:extLst>
                    <a:ext uri="{FF2B5EF4-FFF2-40B4-BE49-F238E27FC236}">
                      <a16:creationId xmlns:a16="http://schemas.microsoft.com/office/drawing/2014/main" id="{080F2462-290E-C2E2-4E91-4A0AF86F0149}"/>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55" name="Rectangle 854">
                  <a:extLst>
                    <a:ext uri="{FF2B5EF4-FFF2-40B4-BE49-F238E27FC236}">
                      <a16:creationId xmlns:a16="http://schemas.microsoft.com/office/drawing/2014/main" id="{1567200E-4BA3-05CD-27BE-39EA9827F92C}"/>
                    </a:ext>
                  </a:extLst>
                </p:cNvPr>
                <p:cNvSpPr/>
                <p:nvPr/>
              </p:nvSpPr>
              <p:spPr>
                <a:xfrm>
                  <a:off x="8045639" y="4923132"/>
                  <a:ext cx="765699"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6" name="Straight Connector 855">
                  <a:extLst>
                    <a:ext uri="{FF2B5EF4-FFF2-40B4-BE49-F238E27FC236}">
                      <a16:creationId xmlns:a16="http://schemas.microsoft.com/office/drawing/2014/main" id="{61A1C307-EE34-CA7F-3098-549857EE8D6B}"/>
                    </a:ext>
                  </a:extLst>
                </p:cNvPr>
                <p:cNvCxnSpPr>
                  <a:cxnSpLocks/>
                  <a:stCxn id="858" idx="6"/>
                  <a:endCxn id="85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57" name="Flowchart: Connector 11">
                  <a:extLst>
                    <a:ext uri="{FF2B5EF4-FFF2-40B4-BE49-F238E27FC236}">
                      <a16:creationId xmlns:a16="http://schemas.microsoft.com/office/drawing/2014/main" id="{6FF4C213-A9D1-C18F-098F-ADA123FC9FE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58" name="Flowchart: Delay 3">
                  <a:extLst>
                    <a:ext uri="{FF2B5EF4-FFF2-40B4-BE49-F238E27FC236}">
                      <a16:creationId xmlns:a16="http://schemas.microsoft.com/office/drawing/2014/main" id="{C92E1E99-DFA0-0A2B-2A5F-A7E0861C1797}"/>
                    </a:ext>
                  </a:extLst>
                </p:cNvPr>
                <p:cNvSpPr/>
                <p:nvPr/>
              </p:nvSpPr>
              <p:spPr>
                <a:xfrm>
                  <a:off x="7403681" y="4847102"/>
                  <a:ext cx="490427" cy="490428"/>
                </a:xfrm>
                <a:prstGeom prst="ellipse">
                  <a:avLst/>
                </a:prstGeom>
                <a:solidFill>
                  <a:schemeClr val="accent1">
                    <a:lumMod val="20000"/>
                    <a:lumOff val="80000"/>
                  </a:schemeClr>
                </a:solidFill>
                <a:ln w="57150" cap="flat" cmpd="sng" algn="ctr">
                  <a:solidFill>
                    <a:srgbClr val="37A88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091E634B-3782-6779-3123-E76F09C2C41C}"/>
                    </a:ext>
                  </a:extLst>
                </p:cNvPr>
                <p:cNvCxnSpPr>
                  <a:cxnSpLocks/>
                  <a:endCxn id="843"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860" name="Flowchart: Connector 11">
                  <a:extLst>
                    <a:ext uri="{FF2B5EF4-FFF2-40B4-BE49-F238E27FC236}">
                      <a16:creationId xmlns:a16="http://schemas.microsoft.com/office/drawing/2014/main" id="{C90C6F36-DE13-75F6-1F0A-FA4D61F0A0D8}"/>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1" name="Rectangle 860">
                  <a:extLst>
                    <a:ext uri="{FF2B5EF4-FFF2-40B4-BE49-F238E27FC236}">
                      <a16:creationId xmlns:a16="http://schemas.microsoft.com/office/drawing/2014/main" id="{36F7620B-18C2-9189-23B7-C64AA30CCAD9}"/>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862" name="Flowchart: Connector 11">
                  <a:extLst>
                    <a:ext uri="{FF2B5EF4-FFF2-40B4-BE49-F238E27FC236}">
                      <a16:creationId xmlns:a16="http://schemas.microsoft.com/office/drawing/2014/main" id="{790AD6D6-066F-8A39-9916-8A88B1DE5AE6}"/>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3" name="Flowchart: Delay 3">
                  <a:extLst>
                    <a:ext uri="{FF2B5EF4-FFF2-40B4-BE49-F238E27FC236}">
                      <a16:creationId xmlns:a16="http://schemas.microsoft.com/office/drawing/2014/main" id="{62873E41-63C5-5F84-5DDD-2D63BF2CB112}"/>
                    </a:ext>
                  </a:extLst>
                </p:cNvPr>
                <p:cNvSpPr/>
                <p:nvPr/>
              </p:nvSpPr>
              <p:spPr>
                <a:xfrm>
                  <a:off x="6543312" y="5338143"/>
                  <a:ext cx="490427" cy="490428"/>
                </a:xfrm>
                <a:prstGeom prst="ellipse">
                  <a:avLst/>
                </a:prstGeom>
                <a:solidFill>
                  <a:schemeClr val="accent2">
                    <a:lumMod val="20000"/>
                    <a:lumOff val="80000"/>
                  </a:schemeClr>
                </a:solidFill>
                <a:ln w="57150" cap="flat" cmpd="sng" algn="ctr">
                  <a:solidFill>
                    <a:srgbClr val="37A88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MAJ</a:t>
                  </a:r>
                </a:p>
              </p:txBody>
            </p:sp>
          </p:grpSp>
        </p:grpSp>
        <p:grpSp>
          <p:nvGrpSpPr>
            <p:cNvPr id="768" name="Group 767">
              <a:extLst>
                <a:ext uri="{FF2B5EF4-FFF2-40B4-BE49-F238E27FC236}">
                  <a16:creationId xmlns:a16="http://schemas.microsoft.com/office/drawing/2014/main" id="{2EC13437-F175-6AC7-92D5-953544B0BB2B}"/>
                </a:ext>
              </a:extLst>
            </p:cNvPr>
            <p:cNvGrpSpPr/>
            <p:nvPr/>
          </p:nvGrpSpPr>
          <p:grpSpPr>
            <a:xfrm>
              <a:off x="627472" y="4135791"/>
              <a:ext cx="3076063" cy="1715944"/>
              <a:chOff x="5496064" y="4092848"/>
              <a:chExt cx="3315274" cy="1849383"/>
            </a:xfrm>
          </p:grpSpPr>
          <p:sp>
            <p:nvSpPr>
              <p:cNvPr id="772" name="Rounded Rectangle 771">
                <a:extLst>
                  <a:ext uri="{FF2B5EF4-FFF2-40B4-BE49-F238E27FC236}">
                    <a16:creationId xmlns:a16="http://schemas.microsoft.com/office/drawing/2014/main" id="{48F98A58-A601-77BB-971A-C97F63D309E0}"/>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777" name="Group 776">
                <a:extLst>
                  <a:ext uri="{FF2B5EF4-FFF2-40B4-BE49-F238E27FC236}">
                    <a16:creationId xmlns:a16="http://schemas.microsoft.com/office/drawing/2014/main" id="{51BB2B71-77FC-3CFA-C766-80F984D6470E}"/>
                  </a:ext>
                </a:extLst>
              </p:cNvPr>
              <p:cNvGrpSpPr/>
              <p:nvPr/>
            </p:nvGrpSpPr>
            <p:grpSpPr>
              <a:xfrm>
                <a:off x="5496064" y="4253084"/>
                <a:ext cx="3315274" cy="1575487"/>
                <a:chOff x="5496064" y="4253084"/>
                <a:chExt cx="3315274" cy="1575487"/>
              </a:xfrm>
            </p:grpSpPr>
            <p:cxnSp>
              <p:nvCxnSpPr>
                <p:cNvPr id="778" name="Straight Connector 777">
                  <a:extLst>
                    <a:ext uri="{FF2B5EF4-FFF2-40B4-BE49-F238E27FC236}">
                      <a16:creationId xmlns:a16="http://schemas.microsoft.com/office/drawing/2014/main" id="{F1735268-8200-81D8-52D3-F93C8D2F8E97}"/>
                    </a:ext>
                  </a:extLst>
                </p:cNvPr>
                <p:cNvCxnSpPr>
                  <a:cxnSpLocks/>
                  <a:stCxn id="375"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779" name="Flowchart: Delay 3">
                  <a:extLst>
                    <a:ext uri="{FF2B5EF4-FFF2-40B4-BE49-F238E27FC236}">
                      <a16:creationId xmlns:a16="http://schemas.microsoft.com/office/drawing/2014/main" id="{A83225CF-456B-EE7C-D52A-3A67D200F62F}"/>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780" name="Group 779">
                  <a:extLst>
                    <a:ext uri="{FF2B5EF4-FFF2-40B4-BE49-F238E27FC236}">
                      <a16:creationId xmlns:a16="http://schemas.microsoft.com/office/drawing/2014/main" id="{6F3F0C15-1158-5F61-32AD-ACABBEA0088E}"/>
                    </a:ext>
                  </a:extLst>
                </p:cNvPr>
                <p:cNvGrpSpPr/>
                <p:nvPr/>
              </p:nvGrpSpPr>
              <p:grpSpPr>
                <a:xfrm>
                  <a:off x="5511062" y="4637352"/>
                  <a:ext cx="737178" cy="364881"/>
                  <a:chOff x="5573403" y="4259433"/>
                  <a:chExt cx="737178" cy="364881"/>
                </a:xfrm>
              </p:grpSpPr>
              <p:sp>
                <p:nvSpPr>
                  <p:cNvPr id="383" name="Flowchart: Connector 8">
                    <a:extLst>
                      <a:ext uri="{FF2B5EF4-FFF2-40B4-BE49-F238E27FC236}">
                        <a16:creationId xmlns:a16="http://schemas.microsoft.com/office/drawing/2014/main" id="{7D10871B-C53D-4191-66B7-A619A7A63796}"/>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32" name="Group 831">
                    <a:extLst>
                      <a:ext uri="{FF2B5EF4-FFF2-40B4-BE49-F238E27FC236}">
                        <a16:creationId xmlns:a16="http://schemas.microsoft.com/office/drawing/2014/main" id="{3F6F8F9B-E923-4E9E-89A2-2B20AFA5E41C}"/>
                      </a:ext>
                    </a:extLst>
                  </p:cNvPr>
                  <p:cNvGrpSpPr/>
                  <p:nvPr/>
                </p:nvGrpSpPr>
                <p:grpSpPr>
                  <a:xfrm>
                    <a:off x="5573403" y="4259433"/>
                    <a:ext cx="737178" cy="364881"/>
                    <a:chOff x="5573403" y="4259433"/>
                    <a:chExt cx="737178" cy="364881"/>
                  </a:xfrm>
                </p:grpSpPr>
                <p:cxnSp>
                  <p:nvCxnSpPr>
                    <p:cNvPr id="833" name="Straight Connector 832">
                      <a:extLst>
                        <a:ext uri="{FF2B5EF4-FFF2-40B4-BE49-F238E27FC236}">
                          <a16:creationId xmlns:a16="http://schemas.microsoft.com/office/drawing/2014/main" id="{9F6CF56D-A257-3EAB-1E92-576007E31C56}"/>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834" name="Rectangle 833">
                      <a:extLst>
                        <a:ext uri="{FF2B5EF4-FFF2-40B4-BE49-F238E27FC236}">
                          <a16:creationId xmlns:a16="http://schemas.microsoft.com/office/drawing/2014/main" id="{007B0C9B-E69C-AB5A-8C44-E5DE5BD125D0}"/>
                        </a:ext>
                      </a:extLst>
                    </p:cNvPr>
                    <p:cNvSpPr/>
                    <p:nvPr/>
                  </p:nvSpPr>
                  <p:spPr>
                    <a:xfrm>
                      <a:off x="5573403" y="4259433"/>
                      <a:ext cx="4408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grpSp>
            <p:cxnSp>
              <p:nvCxnSpPr>
                <p:cNvPr id="781" name="Straight Connector 780">
                  <a:extLst>
                    <a:ext uri="{FF2B5EF4-FFF2-40B4-BE49-F238E27FC236}">
                      <a16:creationId xmlns:a16="http://schemas.microsoft.com/office/drawing/2014/main" id="{DF6E1DE1-9702-B94B-47D5-19C6EC8E2790}"/>
                    </a:ext>
                  </a:extLst>
                </p:cNvPr>
                <p:cNvCxnSpPr>
                  <a:cxnSpLocks/>
                  <a:stCxn id="784"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2" name="Straight Connector 781">
                  <a:extLst>
                    <a:ext uri="{FF2B5EF4-FFF2-40B4-BE49-F238E27FC236}">
                      <a16:creationId xmlns:a16="http://schemas.microsoft.com/office/drawing/2014/main" id="{BEC3FD41-3757-6E84-73D5-FF12C0F6B68C}"/>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783" name="Group 782">
                  <a:extLst>
                    <a:ext uri="{FF2B5EF4-FFF2-40B4-BE49-F238E27FC236}">
                      <a16:creationId xmlns:a16="http://schemas.microsoft.com/office/drawing/2014/main" id="{92BC1799-8FC3-A78E-1715-DE3CDC87ACB6}"/>
                    </a:ext>
                  </a:extLst>
                </p:cNvPr>
                <p:cNvGrpSpPr/>
                <p:nvPr/>
              </p:nvGrpSpPr>
              <p:grpSpPr>
                <a:xfrm>
                  <a:off x="5496064" y="4276509"/>
                  <a:ext cx="1119069" cy="407002"/>
                  <a:chOff x="5566167" y="5588905"/>
                  <a:chExt cx="1119069" cy="407002"/>
                </a:xfrm>
              </p:grpSpPr>
              <p:sp>
                <p:nvSpPr>
                  <p:cNvPr id="379" name="Flowchart: Connector 9">
                    <a:extLst>
                      <a:ext uri="{FF2B5EF4-FFF2-40B4-BE49-F238E27FC236}">
                        <a16:creationId xmlns:a16="http://schemas.microsoft.com/office/drawing/2014/main" id="{10CDE277-E21D-3911-47AA-25D5C1B724A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80" name="Group 379">
                    <a:extLst>
                      <a:ext uri="{FF2B5EF4-FFF2-40B4-BE49-F238E27FC236}">
                        <a16:creationId xmlns:a16="http://schemas.microsoft.com/office/drawing/2014/main" id="{5E1641C4-5A8F-2CE4-3951-E00F2D5A52A1}"/>
                      </a:ext>
                    </a:extLst>
                  </p:cNvPr>
                  <p:cNvGrpSpPr/>
                  <p:nvPr/>
                </p:nvGrpSpPr>
                <p:grpSpPr>
                  <a:xfrm>
                    <a:off x="5566167" y="5588905"/>
                    <a:ext cx="1119069" cy="407002"/>
                    <a:chOff x="5566167" y="5588905"/>
                    <a:chExt cx="1119069" cy="407002"/>
                  </a:xfrm>
                </p:grpSpPr>
                <p:cxnSp>
                  <p:nvCxnSpPr>
                    <p:cNvPr id="381" name="Straight Connector 380">
                      <a:extLst>
                        <a:ext uri="{FF2B5EF4-FFF2-40B4-BE49-F238E27FC236}">
                          <a16:creationId xmlns:a16="http://schemas.microsoft.com/office/drawing/2014/main" id="{B281B579-0B5A-6C57-C9A0-E75FA0175D02}"/>
                        </a:ext>
                      </a:extLst>
                    </p:cNvPr>
                    <p:cNvCxnSpPr>
                      <a:cxnSpLocks/>
                      <a:stCxn id="779"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2" name="Rectangle 381">
                      <a:extLst>
                        <a:ext uri="{FF2B5EF4-FFF2-40B4-BE49-F238E27FC236}">
                          <a16:creationId xmlns:a16="http://schemas.microsoft.com/office/drawing/2014/main" id="{22FA16C7-106A-4F66-0433-C4815A762971}"/>
                        </a:ext>
                      </a:extLst>
                    </p:cNvPr>
                    <p:cNvSpPr/>
                    <p:nvPr/>
                  </p:nvSpPr>
                  <p:spPr>
                    <a:xfrm>
                      <a:off x="5566167"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grpSp>
              <p:nvGrpSpPr>
                <p:cNvPr id="785" name="Group 784">
                  <a:extLst>
                    <a:ext uri="{FF2B5EF4-FFF2-40B4-BE49-F238E27FC236}">
                      <a16:creationId xmlns:a16="http://schemas.microsoft.com/office/drawing/2014/main" id="{6900C72B-AC88-0FAC-F291-5DF71EB3A9CA}"/>
                    </a:ext>
                  </a:extLst>
                </p:cNvPr>
                <p:cNvGrpSpPr/>
                <p:nvPr/>
              </p:nvGrpSpPr>
              <p:grpSpPr>
                <a:xfrm>
                  <a:off x="5499886" y="4929746"/>
                  <a:ext cx="1910325" cy="364881"/>
                  <a:chOff x="5562252" y="4441271"/>
                  <a:chExt cx="1910325" cy="364881"/>
                </a:xfrm>
              </p:grpSpPr>
              <p:cxnSp>
                <p:nvCxnSpPr>
                  <p:cNvPr id="376" name="Straight Connector 375">
                    <a:extLst>
                      <a:ext uri="{FF2B5EF4-FFF2-40B4-BE49-F238E27FC236}">
                        <a16:creationId xmlns:a16="http://schemas.microsoft.com/office/drawing/2014/main" id="{D83054CD-9AD1-AA79-5ADB-30833C494457}"/>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77" name="Flowchart: Connector 8">
                    <a:extLst>
                      <a:ext uri="{FF2B5EF4-FFF2-40B4-BE49-F238E27FC236}">
                        <a16:creationId xmlns:a16="http://schemas.microsoft.com/office/drawing/2014/main" id="{972468B5-C429-7F39-0D48-56C30C5B1285}"/>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78" name="Rectangle 377">
                    <a:extLst>
                      <a:ext uri="{FF2B5EF4-FFF2-40B4-BE49-F238E27FC236}">
                        <a16:creationId xmlns:a16="http://schemas.microsoft.com/office/drawing/2014/main" id="{2EDF53D4-8391-4AE8-0839-E7D7710A865B}"/>
                      </a:ext>
                    </a:extLst>
                  </p:cNvPr>
                  <p:cNvSpPr/>
                  <p:nvPr/>
                </p:nvSpPr>
                <p:spPr>
                  <a:xfrm>
                    <a:off x="5562252" y="4441271"/>
                    <a:ext cx="454720"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cxnSp>
              <p:nvCxnSpPr>
                <p:cNvPr id="786" name="Straight Connector 785">
                  <a:extLst>
                    <a:ext uri="{FF2B5EF4-FFF2-40B4-BE49-F238E27FC236}">
                      <a16:creationId xmlns:a16="http://schemas.microsoft.com/office/drawing/2014/main" id="{161434A0-C441-6E70-A08F-9E83FCDA2F3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12" name="Straight Connector 811">
                  <a:extLst>
                    <a:ext uri="{FF2B5EF4-FFF2-40B4-BE49-F238E27FC236}">
                      <a16:creationId xmlns:a16="http://schemas.microsoft.com/office/drawing/2014/main" id="{7BF491D4-398F-3BB1-D07B-6B95DDD1C48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90F800CF-C959-58DA-7498-3DC618599EBB}"/>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14" name="Straight Connector 813">
                  <a:extLst>
                    <a:ext uri="{FF2B5EF4-FFF2-40B4-BE49-F238E27FC236}">
                      <a16:creationId xmlns:a16="http://schemas.microsoft.com/office/drawing/2014/main" id="{B00F226C-A1D3-C847-FA16-BF727FA2B939}"/>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25B33F23-7BF3-AEA4-8F03-EF78C8931B36}"/>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16" name="Straight Connector 815">
                  <a:extLst>
                    <a:ext uri="{FF2B5EF4-FFF2-40B4-BE49-F238E27FC236}">
                      <a16:creationId xmlns:a16="http://schemas.microsoft.com/office/drawing/2014/main" id="{15653D5B-F73D-E9CB-97C1-D28E0A2EA329}"/>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817" name="Straight Connector 816">
                  <a:extLst>
                    <a:ext uri="{FF2B5EF4-FFF2-40B4-BE49-F238E27FC236}">
                      <a16:creationId xmlns:a16="http://schemas.microsoft.com/office/drawing/2014/main" id="{F0C0C40F-91A0-3038-A13B-7DF0EFE6DB50}"/>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818" name="Straight Connector 817">
                  <a:extLst>
                    <a:ext uri="{FF2B5EF4-FFF2-40B4-BE49-F238E27FC236}">
                      <a16:creationId xmlns:a16="http://schemas.microsoft.com/office/drawing/2014/main" id="{DE6D652E-AEAC-F0B2-063D-5E51D4B3AC85}"/>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322" name="Straight Connector 321">
                  <a:extLst>
                    <a:ext uri="{FF2B5EF4-FFF2-40B4-BE49-F238E27FC236}">
                      <a16:creationId xmlns:a16="http://schemas.microsoft.com/office/drawing/2014/main" id="{BCBECA08-ED4E-6655-332A-CDE3D9245002}"/>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D75D4D17-CFEC-19A0-8959-DDE7790DAB92}"/>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6" name="Rectangle 325">
                  <a:extLst>
                    <a:ext uri="{FF2B5EF4-FFF2-40B4-BE49-F238E27FC236}">
                      <a16:creationId xmlns:a16="http://schemas.microsoft.com/office/drawing/2014/main" id="{E43D0EC0-F605-C64E-1F38-9229BD841066}"/>
                    </a:ext>
                  </a:extLst>
                </p:cNvPr>
                <p:cNvSpPr/>
                <p:nvPr/>
              </p:nvSpPr>
              <p:spPr>
                <a:xfrm>
                  <a:off x="8045639" y="4923132"/>
                  <a:ext cx="765699"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332" name="Straight Connector 331">
                  <a:extLst>
                    <a:ext uri="{FF2B5EF4-FFF2-40B4-BE49-F238E27FC236}">
                      <a16:creationId xmlns:a16="http://schemas.microsoft.com/office/drawing/2014/main" id="{BBBF15CE-70B2-12FA-4853-506D10A7FDFB}"/>
                    </a:ext>
                  </a:extLst>
                </p:cNvPr>
                <p:cNvCxnSpPr>
                  <a:cxnSpLocks/>
                  <a:stCxn id="339" idx="6"/>
                  <a:endCxn id="338"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8" name="Flowchart: Connector 11">
                  <a:extLst>
                    <a:ext uri="{FF2B5EF4-FFF2-40B4-BE49-F238E27FC236}">
                      <a16:creationId xmlns:a16="http://schemas.microsoft.com/office/drawing/2014/main" id="{516A3FC0-9F1C-AAF7-5765-A47A11479F3C}"/>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9" name="Flowchart: Delay 3">
                  <a:extLst>
                    <a:ext uri="{FF2B5EF4-FFF2-40B4-BE49-F238E27FC236}">
                      <a16:creationId xmlns:a16="http://schemas.microsoft.com/office/drawing/2014/main" id="{E5C0C403-50A2-0909-9C6E-E2255E746B38}"/>
                    </a:ext>
                  </a:extLst>
                </p:cNvPr>
                <p:cNvSpPr/>
                <p:nvPr/>
              </p:nvSpPr>
              <p:spPr>
                <a:xfrm>
                  <a:off x="7403681" y="4847102"/>
                  <a:ext cx="490427" cy="490428"/>
                </a:xfrm>
                <a:prstGeom prst="ellipse">
                  <a:avLst/>
                </a:prstGeom>
                <a:solidFill>
                  <a:schemeClr val="accent1">
                    <a:lumMod val="20000"/>
                    <a:lumOff val="80000"/>
                  </a:schemeClr>
                </a:solidFill>
                <a:ln w="57150" cap="flat" cmpd="sng" algn="ctr">
                  <a:solidFill>
                    <a:srgbClr val="37A88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MAJ</a:t>
                  </a:r>
                </a:p>
              </p:txBody>
            </p:sp>
            <p:cxnSp>
              <p:nvCxnSpPr>
                <p:cNvPr id="368" name="Straight Connector 367">
                  <a:extLst>
                    <a:ext uri="{FF2B5EF4-FFF2-40B4-BE49-F238E27FC236}">
                      <a16:creationId xmlns:a16="http://schemas.microsoft.com/office/drawing/2014/main" id="{55B0EAA3-AC48-4B07-2656-796D2B680509}"/>
                    </a:ext>
                  </a:extLst>
                </p:cNvPr>
                <p:cNvCxnSpPr>
                  <a:cxnSpLocks/>
                  <a:endCxn id="784"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369" name="Flowchart: Connector 11">
                  <a:extLst>
                    <a:ext uri="{FF2B5EF4-FFF2-40B4-BE49-F238E27FC236}">
                      <a16:creationId xmlns:a16="http://schemas.microsoft.com/office/drawing/2014/main" id="{249A03B2-F6AD-D192-55F3-8A8F444AF659}"/>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74" name="Rectangle 373">
                  <a:extLst>
                    <a:ext uri="{FF2B5EF4-FFF2-40B4-BE49-F238E27FC236}">
                      <a16:creationId xmlns:a16="http://schemas.microsoft.com/office/drawing/2014/main" id="{2BEA68B7-D950-3E59-6043-EAED1041909A}"/>
                    </a:ext>
                  </a:extLst>
                </p:cNvPr>
                <p:cNvSpPr/>
                <p:nvPr/>
              </p:nvSpPr>
              <p:spPr>
                <a:xfrm>
                  <a:off x="8061006" y="4253084"/>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75" name="Flowchart: Connector 11">
                  <a:extLst>
                    <a:ext uri="{FF2B5EF4-FFF2-40B4-BE49-F238E27FC236}">
                      <a16:creationId xmlns:a16="http://schemas.microsoft.com/office/drawing/2014/main" id="{A69F03BA-7B45-1F5B-684F-D79EDE3D8783}"/>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84" name="Flowchart: Delay 3">
                  <a:extLst>
                    <a:ext uri="{FF2B5EF4-FFF2-40B4-BE49-F238E27FC236}">
                      <a16:creationId xmlns:a16="http://schemas.microsoft.com/office/drawing/2014/main" id="{15A28099-C11E-7840-8226-F316BFA111FE}"/>
                    </a:ext>
                  </a:extLst>
                </p:cNvPr>
                <p:cNvSpPr/>
                <p:nvPr/>
              </p:nvSpPr>
              <p:spPr>
                <a:xfrm>
                  <a:off x="6543312" y="5338143"/>
                  <a:ext cx="490427" cy="490428"/>
                </a:xfrm>
                <a:prstGeom prst="ellipse">
                  <a:avLst/>
                </a:prstGeom>
                <a:solidFill>
                  <a:schemeClr val="accent2">
                    <a:lumMod val="20000"/>
                    <a:lumOff val="80000"/>
                  </a:schemeClr>
                </a:solidFill>
                <a:ln w="57150" cap="flat" cmpd="sng" algn="ctr">
                  <a:solidFill>
                    <a:srgbClr val="37A88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MAJ</a:t>
                  </a:r>
                </a:p>
              </p:txBody>
            </p:sp>
          </p:grpSp>
        </p:grpSp>
        <p:sp>
          <p:nvSpPr>
            <p:cNvPr id="769" name="TextBox 768">
              <a:extLst>
                <a:ext uri="{FF2B5EF4-FFF2-40B4-BE49-F238E27FC236}">
                  <a16:creationId xmlns:a16="http://schemas.microsoft.com/office/drawing/2014/main" id="{D85CE027-4778-B636-84C7-6759EBF888B2}"/>
                </a:ext>
              </a:extLst>
            </p:cNvPr>
            <p:cNvSpPr txBox="1"/>
            <p:nvPr/>
          </p:nvSpPr>
          <p:spPr>
            <a:xfrm>
              <a:off x="631019" y="3744796"/>
              <a:ext cx="3029840"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70" name="TextBox 769">
              <a:extLst>
                <a:ext uri="{FF2B5EF4-FFF2-40B4-BE49-F238E27FC236}">
                  <a16:creationId xmlns:a16="http://schemas.microsoft.com/office/drawing/2014/main" id="{A562E3E6-D25C-72C5-2401-78CBEA7B1516}"/>
                </a:ext>
              </a:extLst>
            </p:cNvPr>
            <p:cNvSpPr txBox="1"/>
            <p:nvPr/>
          </p:nvSpPr>
          <p:spPr>
            <a:xfrm>
              <a:off x="5448297" y="3916622"/>
              <a:ext cx="3037808"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grpSp>
        <p:nvGrpSpPr>
          <p:cNvPr id="1028" name="Group 1027">
            <a:extLst>
              <a:ext uri="{FF2B5EF4-FFF2-40B4-BE49-F238E27FC236}">
                <a16:creationId xmlns:a16="http://schemas.microsoft.com/office/drawing/2014/main" id="{7C43BB64-0D01-E356-E900-36DF0B8B68FA}"/>
              </a:ext>
            </a:extLst>
          </p:cNvPr>
          <p:cNvGrpSpPr/>
          <p:nvPr/>
        </p:nvGrpSpPr>
        <p:grpSpPr>
          <a:xfrm>
            <a:off x="3042266" y="4186358"/>
            <a:ext cx="2783191" cy="820875"/>
            <a:chOff x="3040582" y="4872075"/>
            <a:chExt cx="2783191" cy="820875"/>
          </a:xfrm>
        </p:grpSpPr>
        <p:sp>
          <p:nvSpPr>
            <p:cNvPr id="1029" name="TextBox 1028">
              <a:extLst>
                <a:ext uri="{FF2B5EF4-FFF2-40B4-BE49-F238E27FC236}">
                  <a16:creationId xmlns:a16="http://schemas.microsoft.com/office/drawing/2014/main" id="{5A22BD16-D0DA-000E-739B-AD931A24991C}"/>
                </a:ext>
              </a:extLst>
            </p:cNvPr>
            <p:cNvSpPr txBox="1"/>
            <p:nvPr/>
          </p:nvSpPr>
          <p:spPr>
            <a:xfrm>
              <a:off x="3667508" y="4985064"/>
              <a:ext cx="1753204"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inter-bit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dependency</a:t>
              </a:r>
              <a:endPar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1030" name="Straight Connector 1029">
              <a:extLst>
                <a:ext uri="{FF2B5EF4-FFF2-40B4-BE49-F238E27FC236}">
                  <a16:creationId xmlns:a16="http://schemas.microsoft.com/office/drawing/2014/main" id="{2D18FFCE-079B-F4EF-8F59-0AE12A7FC54F}"/>
                </a:ext>
              </a:extLst>
            </p:cNvPr>
            <p:cNvCxnSpPr>
              <a:cxnSpLocks/>
            </p:cNvCxnSpPr>
            <p:nvPr/>
          </p:nvCxnSpPr>
          <p:spPr>
            <a:xfrm flipH="1" flipV="1">
              <a:off x="3040582" y="4872075"/>
              <a:ext cx="2783191" cy="10774"/>
            </a:xfrm>
            <a:prstGeom prst="line">
              <a:avLst/>
            </a:prstGeom>
            <a:solidFill>
              <a:schemeClr val="tx1"/>
            </a:solidFill>
            <a:ln w="31750" cap="flat" cmpd="sng" algn="ctr">
              <a:solidFill>
                <a:srgbClr val="C00000"/>
              </a:solidFill>
              <a:prstDash val="solid"/>
            </a:ln>
            <a:effectLst/>
          </p:spPr>
        </p:cxnSp>
      </p:grpSp>
      <p:sp>
        <p:nvSpPr>
          <p:cNvPr id="1031" name="Flowchart: Connector 11">
            <a:extLst>
              <a:ext uri="{FF2B5EF4-FFF2-40B4-BE49-F238E27FC236}">
                <a16:creationId xmlns:a16="http://schemas.microsoft.com/office/drawing/2014/main" id="{99E3596C-FF77-8AAE-668D-E2B7A343C3DA}"/>
              </a:ext>
            </a:extLst>
          </p:cNvPr>
          <p:cNvSpPr/>
          <p:nvPr/>
        </p:nvSpPr>
        <p:spPr>
          <a:xfrm>
            <a:off x="1622933" y="5262971"/>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32" name="Flowchart: Connector 11">
            <a:extLst>
              <a:ext uri="{FF2B5EF4-FFF2-40B4-BE49-F238E27FC236}">
                <a16:creationId xmlns:a16="http://schemas.microsoft.com/office/drawing/2014/main" id="{2EBFF28C-4D0F-03B3-BDCC-344FFC20C944}"/>
              </a:ext>
            </a:extLst>
          </p:cNvPr>
          <p:cNvSpPr/>
          <p:nvPr/>
        </p:nvSpPr>
        <p:spPr>
          <a:xfrm>
            <a:off x="6423319" y="5425251"/>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33" name="Down Arrow 1032">
            <a:extLst>
              <a:ext uri="{FF2B5EF4-FFF2-40B4-BE49-F238E27FC236}">
                <a16:creationId xmlns:a16="http://schemas.microsoft.com/office/drawing/2014/main" id="{37881301-CD7E-99EE-D2AB-615E6C0B6720}"/>
              </a:ext>
            </a:extLst>
          </p:cNvPr>
          <p:cNvSpPr/>
          <p:nvPr/>
        </p:nvSpPr>
        <p:spPr>
          <a:xfrm>
            <a:off x="4329682" y="3090249"/>
            <a:ext cx="484632" cy="654205"/>
          </a:xfrm>
          <a:prstGeom prst="downArrow">
            <a:avLst/>
          </a:prstGeom>
          <a:solidFill>
            <a:schemeClr val="bg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35" name="TextBox 1034">
            <a:extLst>
              <a:ext uri="{FF2B5EF4-FFF2-40B4-BE49-F238E27FC236}">
                <a16:creationId xmlns:a16="http://schemas.microsoft.com/office/drawing/2014/main" id="{6D49266B-F9F3-72CB-28A9-10C6FAE25BCD}"/>
              </a:ext>
            </a:extLst>
          </p:cNvPr>
          <p:cNvSpPr txBox="1"/>
          <p:nvPr/>
        </p:nvSpPr>
        <p:spPr>
          <a:xfrm>
            <a:off x="3517996" y="5724765"/>
            <a:ext cx="2028146"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37A881"/>
                </a:solidFill>
                <a:effectLst/>
                <a:uLnTx/>
                <a:uFillTx/>
                <a:latin typeface="Avenir Next" panose="020B0503020202020204" pitchFamily="34" charset="0"/>
                <a:ea typeface="+mn-ea"/>
                <a:cs typeface="+mn-cs"/>
              </a:rPr>
              <a:t>inter-bit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37A881"/>
                </a:solidFill>
                <a:effectLst/>
                <a:uLnTx/>
                <a:uFillTx/>
                <a:latin typeface="Avenir Next" panose="020B0503020202020204" pitchFamily="34" charset="0"/>
                <a:ea typeface="+mn-ea"/>
                <a:cs typeface="+mn-cs"/>
              </a:rPr>
              <a:t>independency</a:t>
            </a:r>
            <a:endParaRPr kumimoji="0" lang="en-US" sz="2000" b="1" i="0" u="none" strike="noStrike" kern="1200" cap="none" spc="0" normalizeH="0" baseline="0" noProof="0" dirty="0">
              <a:ln>
                <a:noFill/>
              </a:ln>
              <a:solidFill>
                <a:srgbClr val="37A881"/>
              </a:solidFill>
              <a:effectLst/>
              <a:uLnTx/>
              <a:uFillTx/>
              <a:latin typeface="Calibri" panose="020F0502020204030204"/>
              <a:ea typeface="+mn-ea"/>
              <a:cs typeface="+mn-cs"/>
            </a:endParaRPr>
          </a:p>
        </p:txBody>
      </p:sp>
      <p:cxnSp>
        <p:nvCxnSpPr>
          <p:cNvPr id="1037" name="Elbow Connector 1036">
            <a:extLst>
              <a:ext uri="{FF2B5EF4-FFF2-40B4-BE49-F238E27FC236}">
                <a16:creationId xmlns:a16="http://schemas.microsoft.com/office/drawing/2014/main" id="{03E602BF-0CA5-A756-37AE-E74A9A9D8A2C}"/>
              </a:ext>
            </a:extLst>
          </p:cNvPr>
          <p:cNvCxnSpPr>
            <a:cxnSpLocks/>
            <a:stCxn id="1035" idx="1"/>
            <a:endCxn id="784" idx="4"/>
          </p:cNvCxnSpPr>
          <p:nvPr/>
        </p:nvCxnSpPr>
        <p:spPr>
          <a:xfrm rot="10800000">
            <a:off x="1828362" y="5332030"/>
            <a:ext cx="1689634" cy="746678"/>
          </a:xfrm>
          <a:prstGeom prst="bentConnector2">
            <a:avLst/>
          </a:prstGeom>
          <a:ln w="38100">
            <a:solidFill>
              <a:srgbClr val="37A881"/>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039" name="Elbow Connector 1038">
            <a:extLst>
              <a:ext uri="{FF2B5EF4-FFF2-40B4-BE49-F238E27FC236}">
                <a16:creationId xmlns:a16="http://schemas.microsoft.com/office/drawing/2014/main" id="{FE382A68-EA0F-CCD6-6B4C-A444212928FB}"/>
              </a:ext>
            </a:extLst>
          </p:cNvPr>
          <p:cNvCxnSpPr>
            <a:cxnSpLocks/>
            <a:stCxn id="1035" idx="1"/>
            <a:endCxn id="339" idx="4"/>
          </p:cNvCxnSpPr>
          <p:nvPr/>
        </p:nvCxnSpPr>
        <p:spPr>
          <a:xfrm rot="10800000">
            <a:off x="2626652" y="4876420"/>
            <a:ext cx="891344" cy="1202289"/>
          </a:xfrm>
          <a:prstGeom prst="bentConnector2">
            <a:avLst/>
          </a:prstGeom>
          <a:ln w="38100">
            <a:solidFill>
              <a:srgbClr val="37A881"/>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042" name="Elbow Connector 1041">
            <a:extLst>
              <a:ext uri="{FF2B5EF4-FFF2-40B4-BE49-F238E27FC236}">
                <a16:creationId xmlns:a16="http://schemas.microsoft.com/office/drawing/2014/main" id="{336B6E1C-4A4A-34E6-F9FA-DC302F8563D1}"/>
              </a:ext>
            </a:extLst>
          </p:cNvPr>
          <p:cNvCxnSpPr>
            <a:cxnSpLocks/>
            <a:stCxn id="1035" idx="3"/>
            <a:endCxn id="843" idx="4"/>
          </p:cNvCxnSpPr>
          <p:nvPr/>
        </p:nvCxnSpPr>
        <p:spPr>
          <a:xfrm flipV="1">
            <a:off x="5546142" y="5500722"/>
            <a:ext cx="1091535" cy="577986"/>
          </a:xfrm>
          <a:prstGeom prst="bentConnector2">
            <a:avLst/>
          </a:prstGeom>
          <a:ln w="38100">
            <a:solidFill>
              <a:srgbClr val="37A881"/>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051" name="Elbow Connector 1050">
            <a:extLst>
              <a:ext uri="{FF2B5EF4-FFF2-40B4-BE49-F238E27FC236}">
                <a16:creationId xmlns:a16="http://schemas.microsoft.com/office/drawing/2014/main" id="{EEE4BE83-0EE2-ACB6-BDF9-3478C606613A}"/>
              </a:ext>
            </a:extLst>
          </p:cNvPr>
          <p:cNvCxnSpPr>
            <a:cxnSpLocks/>
            <a:stCxn id="1035" idx="3"/>
            <a:endCxn id="858" idx="4"/>
          </p:cNvCxnSpPr>
          <p:nvPr/>
        </p:nvCxnSpPr>
        <p:spPr>
          <a:xfrm flipV="1">
            <a:off x="5546142" y="5045111"/>
            <a:ext cx="1889825" cy="1033597"/>
          </a:xfrm>
          <a:prstGeom prst="bentConnector2">
            <a:avLst/>
          </a:prstGeom>
          <a:ln w="38100">
            <a:solidFill>
              <a:srgbClr val="37A881"/>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0308376"/>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 (II)</a:t>
            </a:r>
          </a:p>
        </p:txBody>
      </p:sp>
      <p:sp>
        <p:nvSpPr>
          <p:cNvPr id="2" name="Rectangle 1">
            <a:extLst>
              <a:ext uri="{FF2B5EF4-FFF2-40B4-BE49-F238E27FC236}">
                <a16:creationId xmlns:a16="http://schemas.microsoft.com/office/drawing/2014/main" id="{C232FCB7-2665-5CF7-94B4-65426BECDA53}"/>
              </a:ext>
            </a:extLst>
          </p:cNvPr>
          <p:cNvSpPr/>
          <p:nvPr/>
        </p:nvSpPr>
        <p:spPr>
          <a:xfrm>
            <a:off x="-1" y="1171529"/>
            <a:ext cx="9144000" cy="85540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Proteus’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one-bit per-subarray data mapping </a:t>
            </a:r>
            <a:b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2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scatter bits across subarrays to expose bit-level parallelism </a:t>
            </a:r>
          </a:p>
        </p:txBody>
      </p:sp>
      <p:grpSp>
        <p:nvGrpSpPr>
          <p:cNvPr id="7" name="Group 6">
            <a:extLst>
              <a:ext uri="{FF2B5EF4-FFF2-40B4-BE49-F238E27FC236}">
                <a16:creationId xmlns:a16="http://schemas.microsoft.com/office/drawing/2014/main" id="{1FF194BF-AF0E-F000-371E-011FB1B5DA32}"/>
              </a:ext>
            </a:extLst>
          </p:cNvPr>
          <p:cNvGrpSpPr/>
          <p:nvPr/>
        </p:nvGrpSpPr>
        <p:grpSpPr>
          <a:xfrm>
            <a:off x="305090" y="2082047"/>
            <a:ext cx="3869656" cy="4080935"/>
            <a:chOff x="305090" y="2082047"/>
            <a:chExt cx="3869656" cy="4080935"/>
          </a:xfrm>
        </p:grpSpPr>
        <p:grpSp>
          <p:nvGrpSpPr>
            <p:cNvPr id="15" name="Group 14">
              <a:extLst>
                <a:ext uri="{FF2B5EF4-FFF2-40B4-BE49-F238E27FC236}">
                  <a16:creationId xmlns:a16="http://schemas.microsoft.com/office/drawing/2014/main" id="{18CD0D57-558A-D307-A9C5-3F9181704060}"/>
                </a:ext>
              </a:extLst>
            </p:cNvPr>
            <p:cNvGrpSpPr/>
            <p:nvPr/>
          </p:nvGrpSpPr>
          <p:grpSpPr>
            <a:xfrm>
              <a:off x="316450" y="2716059"/>
              <a:ext cx="3749718" cy="3446923"/>
              <a:chOff x="39634" y="2515755"/>
              <a:chExt cx="3749718" cy="3446923"/>
            </a:xfrm>
          </p:grpSpPr>
          <p:grpSp>
            <p:nvGrpSpPr>
              <p:cNvPr id="47" name="Group 46">
                <a:extLst>
                  <a:ext uri="{FF2B5EF4-FFF2-40B4-BE49-F238E27FC236}">
                    <a16:creationId xmlns:a16="http://schemas.microsoft.com/office/drawing/2014/main" id="{0D990582-B484-D9F0-2424-F2F977625E96}"/>
                  </a:ext>
                </a:extLst>
              </p:cNvPr>
              <p:cNvGrpSpPr/>
              <p:nvPr/>
            </p:nvGrpSpPr>
            <p:grpSpPr>
              <a:xfrm>
                <a:off x="388422" y="2523921"/>
                <a:ext cx="3400930" cy="3432157"/>
                <a:chOff x="259810" y="1199480"/>
                <a:chExt cx="3400930" cy="3432157"/>
              </a:xfrm>
            </p:grpSpPr>
            <p:sp>
              <p:nvSpPr>
                <p:cNvPr id="50" name="TextBox 49">
                  <a:extLst>
                    <a:ext uri="{FF2B5EF4-FFF2-40B4-BE49-F238E27FC236}">
                      <a16:creationId xmlns:a16="http://schemas.microsoft.com/office/drawing/2014/main" id="{A49E755C-3961-502B-33D6-C40B9E05AD47}"/>
                    </a:ext>
                  </a:extLst>
                </p:cNvPr>
                <p:cNvSpPr txBox="1"/>
                <p:nvPr/>
              </p:nvSpPr>
              <p:spPr>
                <a:xfrm>
                  <a:off x="2288493"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51" name="TextBox 50">
                  <a:extLst>
                    <a:ext uri="{FF2B5EF4-FFF2-40B4-BE49-F238E27FC236}">
                      <a16:creationId xmlns:a16="http://schemas.microsoft.com/office/drawing/2014/main" id="{00C7A08E-2778-9DC3-B4ED-A0F64DB77085}"/>
                    </a:ext>
                  </a:extLst>
                </p:cNvPr>
                <p:cNvSpPr txBox="1"/>
                <p:nvPr/>
              </p:nvSpPr>
              <p:spPr>
                <a:xfrm>
                  <a:off x="2288493"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55" name="TextBox 54">
                  <a:extLst>
                    <a:ext uri="{FF2B5EF4-FFF2-40B4-BE49-F238E27FC236}">
                      <a16:creationId xmlns:a16="http://schemas.microsoft.com/office/drawing/2014/main" id="{A8E54887-6916-C6A4-0385-052F84FBA2C6}"/>
                    </a:ext>
                  </a:extLst>
                </p:cNvPr>
                <p:cNvSpPr txBox="1"/>
                <p:nvPr/>
              </p:nvSpPr>
              <p:spPr>
                <a:xfrm>
                  <a:off x="2288493"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grpSp>
              <p:nvGrpSpPr>
                <p:cNvPr id="56" name="Group 55">
                  <a:extLst>
                    <a:ext uri="{FF2B5EF4-FFF2-40B4-BE49-F238E27FC236}">
                      <a16:creationId xmlns:a16="http://schemas.microsoft.com/office/drawing/2014/main" id="{9C8797F9-D78E-BAA5-CD3A-D18C8259F46A}"/>
                    </a:ext>
                  </a:extLst>
                </p:cNvPr>
                <p:cNvGrpSpPr/>
                <p:nvPr/>
              </p:nvGrpSpPr>
              <p:grpSpPr>
                <a:xfrm>
                  <a:off x="1251349" y="4260399"/>
                  <a:ext cx="1108300" cy="229303"/>
                  <a:chOff x="5486400" y="3962400"/>
                  <a:chExt cx="2209800" cy="457200"/>
                </a:xfrm>
              </p:grpSpPr>
              <p:sp>
                <p:nvSpPr>
                  <p:cNvPr id="740" name="DRAM">
                    <a:extLst>
                      <a:ext uri="{FF2B5EF4-FFF2-40B4-BE49-F238E27FC236}">
                        <a16:creationId xmlns:a16="http://schemas.microsoft.com/office/drawing/2014/main" id="{01F44CA4-33B2-5BFA-986D-139784C46244}"/>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0" name="DRAM">
                    <a:extLst>
                      <a:ext uri="{FF2B5EF4-FFF2-40B4-BE49-F238E27FC236}">
                        <a16:creationId xmlns:a16="http://schemas.microsoft.com/office/drawing/2014/main" id="{9BB5801E-7D65-D29B-ADF4-772EB984C428}"/>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1" name="DRAM">
                    <a:extLst>
                      <a:ext uri="{FF2B5EF4-FFF2-40B4-BE49-F238E27FC236}">
                        <a16:creationId xmlns:a16="http://schemas.microsoft.com/office/drawing/2014/main" id="{E8301A11-6ADE-63A7-E1B3-34745AA057CC}"/>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2" name="DRAM">
                    <a:extLst>
                      <a:ext uri="{FF2B5EF4-FFF2-40B4-BE49-F238E27FC236}">
                        <a16:creationId xmlns:a16="http://schemas.microsoft.com/office/drawing/2014/main" id="{71E60C1C-237B-77D4-3FBD-CE420102A0B4}"/>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3" name="DRAM">
                    <a:extLst>
                      <a:ext uri="{FF2B5EF4-FFF2-40B4-BE49-F238E27FC236}">
                        <a16:creationId xmlns:a16="http://schemas.microsoft.com/office/drawing/2014/main" id="{31352C35-0608-970A-141C-B700F33BE05B}"/>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 name="Group 56">
                  <a:extLst>
                    <a:ext uri="{FF2B5EF4-FFF2-40B4-BE49-F238E27FC236}">
                      <a16:creationId xmlns:a16="http://schemas.microsoft.com/office/drawing/2014/main" id="{5B1CA6F4-7B29-0130-B749-E17709EC0971}"/>
                    </a:ext>
                  </a:extLst>
                </p:cNvPr>
                <p:cNvGrpSpPr/>
                <p:nvPr/>
              </p:nvGrpSpPr>
              <p:grpSpPr>
                <a:xfrm>
                  <a:off x="1337580" y="1505360"/>
                  <a:ext cx="926526" cy="2755042"/>
                  <a:chOff x="-12495416" y="6946821"/>
                  <a:chExt cx="1847367" cy="1045833"/>
                </a:xfrm>
              </p:grpSpPr>
              <p:cxnSp>
                <p:nvCxnSpPr>
                  <p:cNvPr id="729" name="Straight Connector 728">
                    <a:extLst>
                      <a:ext uri="{FF2B5EF4-FFF2-40B4-BE49-F238E27FC236}">
                        <a16:creationId xmlns:a16="http://schemas.microsoft.com/office/drawing/2014/main" id="{20AB731C-7C1B-4E1C-76BF-3AACC80A579B}"/>
                      </a:ext>
                    </a:extLst>
                  </p:cNvPr>
                  <p:cNvCxnSpPr>
                    <a:cxnSpLocks/>
                    <a:stCxn id="700" idx="0"/>
                    <a:endCxn id="740"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732" name="Straight Connector 731">
                    <a:extLst>
                      <a:ext uri="{FF2B5EF4-FFF2-40B4-BE49-F238E27FC236}">
                        <a16:creationId xmlns:a16="http://schemas.microsoft.com/office/drawing/2014/main" id="{240F7398-2D13-9830-ACF8-CFAC1D69AA9C}"/>
                      </a:ext>
                    </a:extLst>
                  </p:cNvPr>
                  <p:cNvCxnSpPr>
                    <a:cxnSpLocks/>
                    <a:stCxn id="702" idx="0"/>
                    <a:endCxn id="761"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737" name="Straight Connector 736">
                    <a:extLst>
                      <a:ext uri="{FF2B5EF4-FFF2-40B4-BE49-F238E27FC236}">
                        <a16:creationId xmlns:a16="http://schemas.microsoft.com/office/drawing/2014/main" id="{527A4651-D430-E176-A56E-AD4954270891}"/>
                      </a:ext>
                    </a:extLst>
                  </p:cNvPr>
                  <p:cNvCxnSpPr>
                    <a:cxnSpLocks/>
                    <a:stCxn id="704" idx="0"/>
                    <a:endCxn id="762"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738" name="Straight Connector 737">
                    <a:extLst>
                      <a:ext uri="{FF2B5EF4-FFF2-40B4-BE49-F238E27FC236}">
                        <a16:creationId xmlns:a16="http://schemas.microsoft.com/office/drawing/2014/main" id="{F85E9F40-78B4-2289-B92E-F9EB5FFA8627}"/>
                      </a:ext>
                    </a:extLst>
                  </p:cNvPr>
                  <p:cNvCxnSpPr>
                    <a:cxnSpLocks/>
                    <a:stCxn id="728" idx="0"/>
                    <a:endCxn id="763"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739" name="Straight Connector 738">
                    <a:extLst>
                      <a:ext uri="{FF2B5EF4-FFF2-40B4-BE49-F238E27FC236}">
                        <a16:creationId xmlns:a16="http://schemas.microsoft.com/office/drawing/2014/main" id="{4833D03B-32BB-6516-E508-FFCC1C753162}"/>
                      </a:ext>
                    </a:extLst>
                  </p:cNvPr>
                  <p:cNvCxnSpPr>
                    <a:cxnSpLocks/>
                    <a:stCxn id="701" idx="0"/>
                    <a:endCxn id="760"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58" name="Group 57">
                  <a:extLst>
                    <a:ext uri="{FF2B5EF4-FFF2-40B4-BE49-F238E27FC236}">
                      <a16:creationId xmlns:a16="http://schemas.microsoft.com/office/drawing/2014/main" id="{D779D63C-1D58-35D8-96A0-E2C53B778BE5}"/>
                    </a:ext>
                  </a:extLst>
                </p:cNvPr>
                <p:cNvGrpSpPr/>
                <p:nvPr/>
              </p:nvGrpSpPr>
              <p:grpSpPr>
                <a:xfrm>
                  <a:off x="936298" y="3210565"/>
                  <a:ext cx="1414039" cy="191087"/>
                  <a:chOff x="950940" y="4802247"/>
                  <a:chExt cx="1414039" cy="191087"/>
                </a:xfrm>
              </p:grpSpPr>
              <p:sp>
                <p:nvSpPr>
                  <p:cNvPr id="690" name="DRAM">
                    <a:extLst>
                      <a:ext uri="{FF2B5EF4-FFF2-40B4-BE49-F238E27FC236}">
                        <a16:creationId xmlns:a16="http://schemas.microsoft.com/office/drawing/2014/main" id="{EF3A83C7-5281-C5AC-866F-FDB512A73E08}"/>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DC49C202-3CCF-6795-294B-BD8AFB95F888}"/>
                      </a:ext>
                    </a:extLst>
                  </p:cNvPr>
                  <p:cNvCxnSpPr>
                    <a:cxnSpLocks/>
                    <a:stCxn id="728" idx="6"/>
                    <a:endCxn id="69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0" name="Oval 699">
                    <a:extLst>
                      <a:ext uri="{FF2B5EF4-FFF2-40B4-BE49-F238E27FC236}">
                        <a16:creationId xmlns:a16="http://schemas.microsoft.com/office/drawing/2014/main" id="{F3838A2C-2A64-74D6-E979-FD14EFD77CAE}"/>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1" name="Oval 700">
                    <a:extLst>
                      <a:ext uri="{FF2B5EF4-FFF2-40B4-BE49-F238E27FC236}">
                        <a16:creationId xmlns:a16="http://schemas.microsoft.com/office/drawing/2014/main" id="{EDE6F894-F56B-DF6B-8351-CB3D0AEB6198}"/>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2" name="Oval 701">
                    <a:extLst>
                      <a:ext uri="{FF2B5EF4-FFF2-40B4-BE49-F238E27FC236}">
                        <a16:creationId xmlns:a16="http://schemas.microsoft.com/office/drawing/2014/main" id="{B1BECA3D-43A6-E698-3927-1EF644143DF8}"/>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4" name="Oval 703">
                    <a:extLst>
                      <a:ext uri="{FF2B5EF4-FFF2-40B4-BE49-F238E27FC236}">
                        <a16:creationId xmlns:a16="http://schemas.microsoft.com/office/drawing/2014/main" id="{84333C50-9391-9613-3354-1AB53F2A718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8" name="Oval 727">
                    <a:extLst>
                      <a:ext uri="{FF2B5EF4-FFF2-40B4-BE49-F238E27FC236}">
                        <a16:creationId xmlns:a16="http://schemas.microsoft.com/office/drawing/2014/main" id="{C053CC4D-98E6-0A3E-E6CD-1C2E19371A0F}"/>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88646B92-B088-5B90-E1BD-863A9F94ACD4}"/>
                    </a:ext>
                  </a:extLst>
                </p:cNvPr>
                <p:cNvGrpSpPr/>
                <p:nvPr/>
              </p:nvGrpSpPr>
              <p:grpSpPr>
                <a:xfrm>
                  <a:off x="936298" y="3455900"/>
                  <a:ext cx="1414039" cy="191087"/>
                  <a:chOff x="950940" y="5031550"/>
                  <a:chExt cx="1414039" cy="191087"/>
                </a:xfrm>
              </p:grpSpPr>
              <p:sp>
                <p:nvSpPr>
                  <p:cNvPr id="678" name="DRAM">
                    <a:extLst>
                      <a:ext uri="{FF2B5EF4-FFF2-40B4-BE49-F238E27FC236}">
                        <a16:creationId xmlns:a16="http://schemas.microsoft.com/office/drawing/2014/main" id="{A89D53EF-1179-D3FB-E8A2-563DE54F9F1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9" name="Straight Connector 678">
                    <a:extLst>
                      <a:ext uri="{FF2B5EF4-FFF2-40B4-BE49-F238E27FC236}">
                        <a16:creationId xmlns:a16="http://schemas.microsoft.com/office/drawing/2014/main" id="{D565CF2D-66B5-7A14-2405-58037B036C82}"/>
                      </a:ext>
                    </a:extLst>
                  </p:cNvPr>
                  <p:cNvCxnSpPr>
                    <a:cxnSpLocks/>
                    <a:stCxn id="689" idx="6"/>
                    <a:endCxn id="678"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0" name="Oval 679">
                    <a:extLst>
                      <a:ext uri="{FF2B5EF4-FFF2-40B4-BE49-F238E27FC236}">
                        <a16:creationId xmlns:a16="http://schemas.microsoft.com/office/drawing/2014/main" id="{1710E6FE-356E-1562-9105-5647307601B3}"/>
                      </a:ext>
                    </a:extLst>
                  </p:cNvPr>
                  <p:cNvSpPr/>
                  <p:nvPr/>
                </p:nvSpPr>
                <p:spPr>
                  <a:xfrm>
                    <a:off x="1256679"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1EABE10A-628C-B147-FE6D-17A1C3D24CE3}"/>
                      </a:ext>
                    </a:extLst>
                  </p:cNvPr>
                  <p:cNvSpPr/>
                  <p:nvPr/>
                </p:nvSpPr>
                <p:spPr>
                  <a:xfrm>
                    <a:off x="1485982"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B59251A6-AFAB-9B91-25AA-737434532744}"/>
                      </a:ext>
                    </a:extLst>
                  </p:cNvPr>
                  <p:cNvSpPr/>
                  <p:nvPr/>
                </p:nvSpPr>
                <p:spPr>
                  <a:xfrm>
                    <a:off x="1715286"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8" name="Oval 687">
                    <a:extLst>
                      <a:ext uri="{FF2B5EF4-FFF2-40B4-BE49-F238E27FC236}">
                        <a16:creationId xmlns:a16="http://schemas.microsoft.com/office/drawing/2014/main" id="{B959EC89-BB7E-DA0A-E93B-255CCF460329}"/>
                      </a:ext>
                    </a:extLst>
                  </p:cNvPr>
                  <p:cNvSpPr/>
                  <p:nvPr/>
                </p:nvSpPr>
                <p:spPr>
                  <a:xfrm>
                    <a:off x="1944589"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9" name="Oval 688">
                    <a:extLst>
                      <a:ext uri="{FF2B5EF4-FFF2-40B4-BE49-F238E27FC236}">
                        <a16:creationId xmlns:a16="http://schemas.microsoft.com/office/drawing/2014/main" id="{5D662695-86D9-F2F5-CA0F-26229D3E23E3}"/>
                      </a:ext>
                    </a:extLst>
                  </p:cNvPr>
                  <p:cNvSpPr/>
                  <p:nvPr/>
                </p:nvSpPr>
                <p:spPr>
                  <a:xfrm>
                    <a:off x="2173893"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 name="Group 59">
                  <a:extLst>
                    <a:ext uri="{FF2B5EF4-FFF2-40B4-BE49-F238E27FC236}">
                      <a16:creationId xmlns:a16="http://schemas.microsoft.com/office/drawing/2014/main" id="{2B40BF05-289A-DE38-E538-8D852DE1888E}"/>
                    </a:ext>
                  </a:extLst>
                </p:cNvPr>
                <p:cNvGrpSpPr/>
                <p:nvPr/>
              </p:nvGrpSpPr>
              <p:grpSpPr>
                <a:xfrm>
                  <a:off x="936298" y="3701235"/>
                  <a:ext cx="1414039" cy="191087"/>
                  <a:chOff x="950940" y="5260854"/>
                  <a:chExt cx="1414039" cy="191087"/>
                </a:xfrm>
              </p:grpSpPr>
              <p:sp>
                <p:nvSpPr>
                  <p:cNvPr id="669" name="DRAM">
                    <a:extLst>
                      <a:ext uri="{FF2B5EF4-FFF2-40B4-BE49-F238E27FC236}">
                        <a16:creationId xmlns:a16="http://schemas.microsoft.com/office/drawing/2014/main" id="{1EBBAB52-E5AF-61C6-D24D-39A0E44E7B86}"/>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0" name="Straight Connector 669">
                    <a:extLst>
                      <a:ext uri="{FF2B5EF4-FFF2-40B4-BE49-F238E27FC236}">
                        <a16:creationId xmlns:a16="http://schemas.microsoft.com/office/drawing/2014/main" id="{A08F8880-8425-AC25-259D-3D6FE47458E3}"/>
                      </a:ext>
                    </a:extLst>
                  </p:cNvPr>
                  <p:cNvCxnSpPr>
                    <a:cxnSpLocks/>
                    <a:stCxn id="677" idx="6"/>
                    <a:endCxn id="669"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55800E49-A6A0-2CB8-502B-B7D9DA951ABF}"/>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F4702AAF-62AF-B648-43F1-1610F138034E}"/>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5ED06837-2910-279B-A6CC-A8409B85C85C}"/>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A932A77F-0255-B70C-89F4-60496F1F0546}"/>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3DB21CC4-947D-937B-5073-1383B271C998}"/>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7A1536CF-6842-F312-569D-D21CB86E56E0}"/>
                    </a:ext>
                  </a:extLst>
                </p:cNvPr>
                <p:cNvGrpSpPr/>
                <p:nvPr/>
              </p:nvGrpSpPr>
              <p:grpSpPr>
                <a:xfrm>
                  <a:off x="936298" y="3946570"/>
                  <a:ext cx="1414039" cy="191087"/>
                  <a:chOff x="950940" y="5490157"/>
                  <a:chExt cx="1414039" cy="191087"/>
                </a:xfrm>
              </p:grpSpPr>
              <p:sp>
                <p:nvSpPr>
                  <p:cNvPr id="662" name="DRAM">
                    <a:extLst>
                      <a:ext uri="{FF2B5EF4-FFF2-40B4-BE49-F238E27FC236}">
                        <a16:creationId xmlns:a16="http://schemas.microsoft.com/office/drawing/2014/main" id="{AF696236-9578-6BB3-701A-1F92BD6BC230}"/>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63" name="Straight Connector 662">
                    <a:extLst>
                      <a:ext uri="{FF2B5EF4-FFF2-40B4-BE49-F238E27FC236}">
                        <a16:creationId xmlns:a16="http://schemas.microsoft.com/office/drawing/2014/main" id="{E3E23582-3BF7-3655-761C-21398A583790}"/>
                      </a:ext>
                    </a:extLst>
                  </p:cNvPr>
                  <p:cNvCxnSpPr>
                    <a:cxnSpLocks/>
                    <a:stCxn id="668" idx="6"/>
                    <a:endCxn id="662"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4" name="Oval 663">
                    <a:extLst>
                      <a:ext uri="{FF2B5EF4-FFF2-40B4-BE49-F238E27FC236}">
                        <a16:creationId xmlns:a16="http://schemas.microsoft.com/office/drawing/2014/main" id="{55E4FFD4-920F-6046-8C26-2A17D3A46C1F}"/>
                      </a:ext>
                    </a:extLst>
                  </p:cNvPr>
                  <p:cNvSpPr/>
                  <p:nvPr/>
                </p:nvSpPr>
                <p:spPr>
                  <a:xfrm>
                    <a:off x="125667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BBD6EABC-D797-FC3C-6CEB-2394819DAB0D}"/>
                      </a:ext>
                    </a:extLst>
                  </p:cNvPr>
                  <p:cNvSpPr/>
                  <p:nvPr/>
                </p:nvSpPr>
                <p:spPr>
                  <a:xfrm>
                    <a:off x="1485982"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6" name="Oval 665">
                    <a:extLst>
                      <a:ext uri="{FF2B5EF4-FFF2-40B4-BE49-F238E27FC236}">
                        <a16:creationId xmlns:a16="http://schemas.microsoft.com/office/drawing/2014/main" id="{6A423549-ABA0-D8A7-E2FD-194F518642FD}"/>
                      </a:ext>
                    </a:extLst>
                  </p:cNvPr>
                  <p:cNvSpPr/>
                  <p:nvPr/>
                </p:nvSpPr>
                <p:spPr>
                  <a:xfrm>
                    <a:off x="1715286"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60255EF3-6755-FEEB-CFC7-8A51338FA5A6}"/>
                      </a:ext>
                    </a:extLst>
                  </p:cNvPr>
                  <p:cNvSpPr/>
                  <p:nvPr/>
                </p:nvSpPr>
                <p:spPr>
                  <a:xfrm>
                    <a:off x="194458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7D8E50C6-9E93-621E-32B6-B758528DBA4D}"/>
                      </a:ext>
                    </a:extLst>
                  </p:cNvPr>
                  <p:cNvSpPr/>
                  <p:nvPr/>
                </p:nvSpPr>
                <p:spPr>
                  <a:xfrm>
                    <a:off x="2173893"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3" name="Straight Connector 62">
                  <a:extLst>
                    <a:ext uri="{FF2B5EF4-FFF2-40B4-BE49-F238E27FC236}">
                      <a16:creationId xmlns:a16="http://schemas.microsoft.com/office/drawing/2014/main" id="{F0C359E9-2EB3-9B55-AEB7-6722B24F89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897" name="DRAM">
                  <a:extLst>
                    <a:ext uri="{FF2B5EF4-FFF2-40B4-BE49-F238E27FC236}">
                      <a16:creationId xmlns:a16="http://schemas.microsoft.com/office/drawing/2014/main" id="{13A6F671-1FC8-4AA7-4ABC-99C4C70D8C3F}"/>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898" name="Group 897">
                  <a:extLst>
                    <a:ext uri="{FF2B5EF4-FFF2-40B4-BE49-F238E27FC236}">
                      <a16:creationId xmlns:a16="http://schemas.microsoft.com/office/drawing/2014/main" id="{6FC248D2-FEC8-30DA-58F6-9CB23A8B3AE6}"/>
                    </a:ext>
                  </a:extLst>
                </p:cNvPr>
                <p:cNvGrpSpPr/>
                <p:nvPr/>
              </p:nvGrpSpPr>
              <p:grpSpPr>
                <a:xfrm>
                  <a:off x="936298" y="2965230"/>
                  <a:ext cx="1414039" cy="191087"/>
                  <a:chOff x="950940" y="4802247"/>
                  <a:chExt cx="1414039" cy="191087"/>
                </a:xfrm>
              </p:grpSpPr>
              <p:sp>
                <p:nvSpPr>
                  <p:cNvPr id="992" name="DRAM">
                    <a:extLst>
                      <a:ext uri="{FF2B5EF4-FFF2-40B4-BE49-F238E27FC236}">
                        <a16:creationId xmlns:a16="http://schemas.microsoft.com/office/drawing/2014/main" id="{3582C243-04FF-5E8A-2079-598B1FF87314}"/>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93" name="Straight Connector 992">
                    <a:extLst>
                      <a:ext uri="{FF2B5EF4-FFF2-40B4-BE49-F238E27FC236}">
                        <a16:creationId xmlns:a16="http://schemas.microsoft.com/office/drawing/2014/main" id="{1808B936-93AE-2AC2-D170-1FE78F8FB3D5}"/>
                      </a:ext>
                    </a:extLst>
                  </p:cNvPr>
                  <p:cNvCxnSpPr>
                    <a:cxnSpLocks/>
                    <a:stCxn id="661" idx="6"/>
                    <a:endCxn id="9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94" name="Oval 993">
                    <a:extLst>
                      <a:ext uri="{FF2B5EF4-FFF2-40B4-BE49-F238E27FC236}">
                        <a16:creationId xmlns:a16="http://schemas.microsoft.com/office/drawing/2014/main" id="{3F9F9C43-DA7F-8BD3-52FB-F89E7D0B7030}"/>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5" name="Oval 994">
                    <a:extLst>
                      <a:ext uri="{FF2B5EF4-FFF2-40B4-BE49-F238E27FC236}">
                        <a16:creationId xmlns:a16="http://schemas.microsoft.com/office/drawing/2014/main" id="{DD3E079A-D700-AEFE-1054-3FFE598773A5}"/>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6" name="Oval 995">
                    <a:extLst>
                      <a:ext uri="{FF2B5EF4-FFF2-40B4-BE49-F238E27FC236}">
                        <a16:creationId xmlns:a16="http://schemas.microsoft.com/office/drawing/2014/main" id="{4E03037D-B4E3-EDB1-D08F-2C736C8AA3F2}"/>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7" name="Oval 996">
                    <a:extLst>
                      <a:ext uri="{FF2B5EF4-FFF2-40B4-BE49-F238E27FC236}">
                        <a16:creationId xmlns:a16="http://schemas.microsoft.com/office/drawing/2014/main" id="{F9485353-6A38-8009-1B9F-6BFD242F068F}"/>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1" name="Oval 660">
                    <a:extLst>
                      <a:ext uri="{FF2B5EF4-FFF2-40B4-BE49-F238E27FC236}">
                        <a16:creationId xmlns:a16="http://schemas.microsoft.com/office/drawing/2014/main" id="{A3EF1D14-CDF2-F554-1330-0E962234879C}"/>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00" name="Group 899">
                  <a:extLst>
                    <a:ext uri="{FF2B5EF4-FFF2-40B4-BE49-F238E27FC236}">
                      <a16:creationId xmlns:a16="http://schemas.microsoft.com/office/drawing/2014/main" id="{27DE3D95-2788-0942-D85B-3C97058ACBF3}"/>
                    </a:ext>
                  </a:extLst>
                </p:cNvPr>
                <p:cNvGrpSpPr/>
                <p:nvPr/>
              </p:nvGrpSpPr>
              <p:grpSpPr>
                <a:xfrm>
                  <a:off x="936298" y="2719895"/>
                  <a:ext cx="1414039" cy="191087"/>
                  <a:chOff x="950940" y="4802247"/>
                  <a:chExt cx="1414039" cy="191087"/>
                </a:xfrm>
              </p:grpSpPr>
              <p:sp>
                <p:nvSpPr>
                  <p:cNvPr id="985" name="DRAM">
                    <a:extLst>
                      <a:ext uri="{FF2B5EF4-FFF2-40B4-BE49-F238E27FC236}">
                        <a16:creationId xmlns:a16="http://schemas.microsoft.com/office/drawing/2014/main" id="{0CB272A2-46C9-07A0-1C93-5F0FB7398D1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86" name="Straight Connector 985">
                    <a:extLst>
                      <a:ext uri="{FF2B5EF4-FFF2-40B4-BE49-F238E27FC236}">
                        <a16:creationId xmlns:a16="http://schemas.microsoft.com/office/drawing/2014/main" id="{2439C04D-63C0-3A92-CC18-015908B0FCD0}"/>
                      </a:ext>
                    </a:extLst>
                  </p:cNvPr>
                  <p:cNvCxnSpPr>
                    <a:cxnSpLocks/>
                    <a:stCxn id="991" idx="6"/>
                    <a:endCxn id="98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87" name="Oval 986">
                    <a:extLst>
                      <a:ext uri="{FF2B5EF4-FFF2-40B4-BE49-F238E27FC236}">
                        <a16:creationId xmlns:a16="http://schemas.microsoft.com/office/drawing/2014/main" id="{7D3ACA0F-376F-82A0-1244-9F9228B40AF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8" name="Oval 987">
                    <a:extLst>
                      <a:ext uri="{FF2B5EF4-FFF2-40B4-BE49-F238E27FC236}">
                        <a16:creationId xmlns:a16="http://schemas.microsoft.com/office/drawing/2014/main" id="{58745095-1118-D1A8-D5BD-0ED3E7B6D60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9" name="Oval 988">
                    <a:extLst>
                      <a:ext uri="{FF2B5EF4-FFF2-40B4-BE49-F238E27FC236}">
                        <a16:creationId xmlns:a16="http://schemas.microsoft.com/office/drawing/2014/main" id="{DC921550-F79B-0C2B-AFE1-9BF38C5FF279}"/>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0" name="Oval 989">
                    <a:extLst>
                      <a:ext uri="{FF2B5EF4-FFF2-40B4-BE49-F238E27FC236}">
                        <a16:creationId xmlns:a16="http://schemas.microsoft.com/office/drawing/2014/main" id="{2F783E8B-099C-EAB0-5B0B-D0B2FF1C7875}"/>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1" name="Oval 990">
                    <a:extLst>
                      <a:ext uri="{FF2B5EF4-FFF2-40B4-BE49-F238E27FC236}">
                        <a16:creationId xmlns:a16="http://schemas.microsoft.com/office/drawing/2014/main" id="{FAD9E515-E746-27C8-850A-C98323A6B890}"/>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03" name="Group 902">
                  <a:extLst>
                    <a:ext uri="{FF2B5EF4-FFF2-40B4-BE49-F238E27FC236}">
                      <a16:creationId xmlns:a16="http://schemas.microsoft.com/office/drawing/2014/main" id="{50E1DA9A-A7D4-91AF-33D9-8A4AD37D2A60}"/>
                    </a:ext>
                  </a:extLst>
                </p:cNvPr>
                <p:cNvGrpSpPr/>
                <p:nvPr/>
              </p:nvGrpSpPr>
              <p:grpSpPr>
                <a:xfrm>
                  <a:off x="936298" y="2474560"/>
                  <a:ext cx="1414039" cy="191087"/>
                  <a:chOff x="950940" y="4802247"/>
                  <a:chExt cx="1414039" cy="191087"/>
                </a:xfrm>
              </p:grpSpPr>
              <p:sp>
                <p:nvSpPr>
                  <p:cNvPr id="959" name="DRAM">
                    <a:extLst>
                      <a:ext uri="{FF2B5EF4-FFF2-40B4-BE49-F238E27FC236}">
                        <a16:creationId xmlns:a16="http://schemas.microsoft.com/office/drawing/2014/main" id="{C64AE2A9-D1BC-2B2E-A01D-627A2F9E3108}"/>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2" name="Straight Connector 971">
                    <a:extLst>
                      <a:ext uri="{FF2B5EF4-FFF2-40B4-BE49-F238E27FC236}">
                        <a16:creationId xmlns:a16="http://schemas.microsoft.com/office/drawing/2014/main" id="{0BB6B56E-74C7-B48E-AAFC-EDD625F84CC7}"/>
                      </a:ext>
                    </a:extLst>
                  </p:cNvPr>
                  <p:cNvCxnSpPr>
                    <a:cxnSpLocks/>
                    <a:stCxn id="984" idx="6"/>
                    <a:endCxn id="95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80" name="Oval 979">
                    <a:extLst>
                      <a:ext uri="{FF2B5EF4-FFF2-40B4-BE49-F238E27FC236}">
                        <a16:creationId xmlns:a16="http://schemas.microsoft.com/office/drawing/2014/main" id="{482BAE41-FADC-DC66-F4DB-1E95A18C61DC}"/>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1" name="Oval 980">
                    <a:extLst>
                      <a:ext uri="{FF2B5EF4-FFF2-40B4-BE49-F238E27FC236}">
                        <a16:creationId xmlns:a16="http://schemas.microsoft.com/office/drawing/2014/main" id="{37FB5DAB-84BC-013E-CC43-D8633EE7E51C}"/>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2" name="Oval 981">
                    <a:extLst>
                      <a:ext uri="{FF2B5EF4-FFF2-40B4-BE49-F238E27FC236}">
                        <a16:creationId xmlns:a16="http://schemas.microsoft.com/office/drawing/2014/main" id="{0E48120A-7A16-D732-E9E2-80522D635ADF}"/>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983" name="Oval 982">
                    <a:extLst>
                      <a:ext uri="{FF2B5EF4-FFF2-40B4-BE49-F238E27FC236}">
                        <a16:creationId xmlns:a16="http://schemas.microsoft.com/office/drawing/2014/main" id="{28498728-AC4A-AA2B-8171-D0798B5A8C8F}"/>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984" name="Oval 983">
                    <a:extLst>
                      <a:ext uri="{FF2B5EF4-FFF2-40B4-BE49-F238E27FC236}">
                        <a16:creationId xmlns:a16="http://schemas.microsoft.com/office/drawing/2014/main" id="{D0EDDA72-417F-7D8E-6381-810297692F7A}"/>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905" name="Group 904">
                  <a:extLst>
                    <a:ext uri="{FF2B5EF4-FFF2-40B4-BE49-F238E27FC236}">
                      <a16:creationId xmlns:a16="http://schemas.microsoft.com/office/drawing/2014/main" id="{373C2CE1-B9D4-9CF1-FCD2-C4E6852195A2}"/>
                    </a:ext>
                  </a:extLst>
                </p:cNvPr>
                <p:cNvGrpSpPr/>
                <p:nvPr/>
              </p:nvGrpSpPr>
              <p:grpSpPr>
                <a:xfrm>
                  <a:off x="936298" y="2229225"/>
                  <a:ext cx="1414039" cy="191087"/>
                  <a:chOff x="950940" y="4802247"/>
                  <a:chExt cx="1414039" cy="191087"/>
                </a:xfrm>
              </p:grpSpPr>
              <p:sp>
                <p:nvSpPr>
                  <p:cNvPr id="952" name="DRAM">
                    <a:extLst>
                      <a:ext uri="{FF2B5EF4-FFF2-40B4-BE49-F238E27FC236}">
                        <a16:creationId xmlns:a16="http://schemas.microsoft.com/office/drawing/2014/main" id="{85CA1914-47BA-39C6-A8FF-88C40B1E9004}"/>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53" name="Straight Connector 952">
                    <a:extLst>
                      <a:ext uri="{FF2B5EF4-FFF2-40B4-BE49-F238E27FC236}">
                        <a16:creationId xmlns:a16="http://schemas.microsoft.com/office/drawing/2014/main" id="{AB3DC73A-9C27-5A38-188C-AFE86AD45C82}"/>
                      </a:ext>
                    </a:extLst>
                  </p:cNvPr>
                  <p:cNvCxnSpPr>
                    <a:cxnSpLocks/>
                    <a:stCxn id="958" idx="6"/>
                    <a:endCxn id="95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54" name="Oval 953">
                    <a:extLst>
                      <a:ext uri="{FF2B5EF4-FFF2-40B4-BE49-F238E27FC236}">
                        <a16:creationId xmlns:a16="http://schemas.microsoft.com/office/drawing/2014/main" id="{FFDE9E09-BE50-1D04-2673-7ADC6BE93C6B}"/>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5" name="Oval 954">
                    <a:extLst>
                      <a:ext uri="{FF2B5EF4-FFF2-40B4-BE49-F238E27FC236}">
                        <a16:creationId xmlns:a16="http://schemas.microsoft.com/office/drawing/2014/main" id="{44F55060-18D4-C8DC-5354-4A05A2E99D3B}"/>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6" name="Oval 955">
                    <a:extLst>
                      <a:ext uri="{FF2B5EF4-FFF2-40B4-BE49-F238E27FC236}">
                        <a16:creationId xmlns:a16="http://schemas.microsoft.com/office/drawing/2014/main" id="{1004D654-DFBB-C4AC-82EF-325616D20F6B}"/>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7" name="Oval 956">
                    <a:extLst>
                      <a:ext uri="{FF2B5EF4-FFF2-40B4-BE49-F238E27FC236}">
                        <a16:creationId xmlns:a16="http://schemas.microsoft.com/office/drawing/2014/main" id="{D8BB375C-76AF-5CED-100E-BEC232B748B3}"/>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8" name="Oval 957">
                    <a:extLst>
                      <a:ext uri="{FF2B5EF4-FFF2-40B4-BE49-F238E27FC236}">
                        <a16:creationId xmlns:a16="http://schemas.microsoft.com/office/drawing/2014/main" id="{297CC9A4-CBCB-0F30-CA01-1B5D38E8DD17}"/>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06" name="Group 905">
                  <a:extLst>
                    <a:ext uri="{FF2B5EF4-FFF2-40B4-BE49-F238E27FC236}">
                      <a16:creationId xmlns:a16="http://schemas.microsoft.com/office/drawing/2014/main" id="{2DC6F447-C69B-3E38-98EB-D9DD06C9C4EA}"/>
                    </a:ext>
                  </a:extLst>
                </p:cNvPr>
                <p:cNvGrpSpPr/>
                <p:nvPr/>
              </p:nvGrpSpPr>
              <p:grpSpPr>
                <a:xfrm>
                  <a:off x="936298" y="1983890"/>
                  <a:ext cx="1414039" cy="191087"/>
                  <a:chOff x="950940" y="4802247"/>
                  <a:chExt cx="1414039" cy="191087"/>
                </a:xfrm>
              </p:grpSpPr>
              <p:sp>
                <p:nvSpPr>
                  <p:cNvPr id="945" name="DRAM">
                    <a:extLst>
                      <a:ext uri="{FF2B5EF4-FFF2-40B4-BE49-F238E27FC236}">
                        <a16:creationId xmlns:a16="http://schemas.microsoft.com/office/drawing/2014/main" id="{721EB1A4-758F-D163-3EDF-CD3D8F44C869}"/>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46" name="Straight Connector 945">
                    <a:extLst>
                      <a:ext uri="{FF2B5EF4-FFF2-40B4-BE49-F238E27FC236}">
                        <a16:creationId xmlns:a16="http://schemas.microsoft.com/office/drawing/2014/main" id="{268A1631-6554-51C7-857F-E6B23E2A1CF0}"/>
                      </a:ext>
                    </a:extLst>
                  </p:cNvPr>
                  <p:cNvCxnSpPr>
                    <a:cxnSpLocks/>
                    <a:stCxn id="951" idx="6"/>
                    <a:endCxn id="94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47" name="Oval 946">
                    <a:extLst>
                      <a:ext uri="{FF2B5EF4-FFF2-40B4-BE49-F238E27FC236}">
                        <a16:creationId xmlns:a16="http://schemas.microsoft.com/office/drawing/2014/main" id="{C00E0460-F301-3051-6432-56AC717625D9}"/>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8" name="Oval 947">
                    <a:extLst>
                      <a:ext uri="{FF2B5EF4-FFF2-40B4-BE49-F238E27FC236}">
                        <a16:creationId xmlns:a16="http://schemas.microsoft.com/office/drawing/2014/main" id="{0A958D02-FA17-913F-9150-B1E981B77709}"/>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9" name="Oval 948">
                    <a:extLst>
                      <a:ext uri="{FF2B5EF4-FFF2-40B4-BE49-F238E27FC236}">
                        <a16:creationId xmlns:a16="http://schemas.microsoft.com/office/drawing/2014/main" id="{A74CDE25-9E79-D608-1794-29F207CF6C4D}"/>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0" name="Oval 949">
                    <a:extLst>
                      <a:ext uri="{FF2B5EF4-FFF2-40B4-BE49-F238E27FC236}">
                        <a16:creationId xmlns:a16="http://schemas.microsoft.com/office/drawing/2014/main" id="{8B30E27F-049C-F447-80CF-A5C8D7290D55}"/>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1" name="Oval 950">
                    <a:extLst>
                      <a:ext uri="{FF2B5EF4-FFF2-40B4-BE49-F238E27FC236}">
                        <a16:creationId xmlns:a16="http://schemas.microsoft.com/office/drawing/2014/main" id="{DCBF0E32-2161-D190-EBDA-7C80963C3EA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09" name="Group 908">
                  <a:extLst>
                    <a:ext uri="{FF2B5EF4-FFF2-40B4-BE49-F238E27FC236}">
                      <a16:creationId xmlns:a16="http://schemas.microsoft.com/office/drawing/2014/main" id="{E8747FE4-1FBE-522C-F0D8-ED5CE80769E4}"/>
                    </a:ext>
                  </a:extLst>
                </p:cNvPr>
                <p:cNvGrpSpPr/>
                <p:nvPr/>
              </p:nvGrpSpPr>
              <p:grpSpPr>
                <a:xfrm>
                  <a:off x="936298" y="1738555"/>
                  <a:ext cx="1414039" cy="191087"/>
                  <a:chOff x="950940" y="4802247"/>
                  <a:chExt cx="1414039" cy="191087"/>
                </a:xfrm>
              </p:grpSpPr>
              <p:sp>
                <p:nvSpPr>
                  <p:cNvPr id="938" name="DRAM">
                    <a:extLst>
                      <a:ext uri="{FF2B5EF4-FFF2-40B4-BE49-F238E27FC236}">
                        <a16:creationId xmlns:a16="http://schemas.microsoft.com/office/drawing/2014/main" id="{C6DF41C5-C483-1069-1C45-8BB28E65E77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39" name="Straight Connector 938">
                    <a:extLst>
                      <a:ext uri="{FF2B5EF4-FFF2-40B4-BE49-F238E27FC236}">
                        <a16:creationId xmlns:a16="http://schemas.microsoft.com/office/drawing/2014/main" id="{182E6F28-53DC-E914-25B9-77A571FF6A86}"/>
                      </a:ext>
                    </a:extLst>
                  </p:cNvPr>
                  <p:cNvCxnSpPr>
                    <a:cxnSpLocks/>
                    <a:stCxn id="944" idx="6"/>
                    <a:endCxn id="93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40" name="Oval 939">
                    <a:extLst>
                      <a:ext uri="{FF2B5EF4-FFF2-40B4-BE49-F238E27FC236}">
                        <a16:creationId xmlns:a16="http://schemas.microsoft.com/office/drawing/2014/main" id="{9F34A8AE-C353-F437-70FB-F6792778D1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1" name="Oval 940">
                    <a:extLst>
                      <a:ext uri="{FF2B5EF4-FFF2-40B4-BE49-F238E27FC236}">
                        <a16:creationId xmlns:a16="http://schemas.microsoft.com/office/drawing/2014/main" id="{B03EDBF5-9369-0AC5-6EAD-2F3688178220}"/>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2" name="Oval 941">
                    <a:extLst>
                      <a:ext uri="{FF2B5EF4-FFF2-40B4-BE49-F238E27FC236}">
                        <a16:creationId xmlns:a16="http://schemas.microsoft.com/office/drawing/2014/main" id="{3B1DCCD2-9DA7-1849-A999-E3412E28554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3" name="Oval 942">
                    <a:extLst>
                      <a:ext uri="{FF2B5EF4-FFF2-40B4-BE49-F238E27FC236}">
                        <a16:creationId xmlns:a16="http://schemas.microsoft.com/office/drawing/2014/main" id="{6F719113-A76D-5FF5-A846-274395E8E010}"/>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4" name="Oval 943">
                    <a:extLst>
                      <a:ext uri="{FF2B5EF4-FFF2-40B4-BE49-F238E27FC236}">
                        <a16:creationId xmlns:a16="http://schemas.microsoft.com/office/drawing/2014/main" id="{8738AF37-05A1-D6FC-AAAA-BD82D15548C7}"/>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10" name="DRAM">
                  <a:extLst>
                    <a:ext uri="{FF2B5EF4-FFF2-40B4-BE49-F238E27FC236}">
                      <a16:creationId xmlns:a16="http://schemas.microsoft.com/office/drawing/2014/main" id="{D8E1038F-F4A0-F44D-936C-DA4212903691}"/>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11" name="Straight Connector 910">
                  <a:extLst>
                    <a:ext uri="{FF2B5EF4-FFF2-40B4-BE49-F238E27FC236}">
                      <a16:creationId xmlns:a16="http://schemas.microsoft.com/office/drawing/2014/main" id="{AD884725-A9E8-4F0E-8E71-217808EC0D16}"/>
                    </a:ext>
                  </a:extLst>
                </p:cNvPr>
                <p:cNvCxnSpPr>
                  <a:cxnSpLocks/>
                  <a:stCxn id="916" idx="6"/>
                  <a:endCxn id="910"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12" name="Oval 911">
                  <a:extLst>
                    <a:ext uri="{FF2B5EF4-FFF2-40B4-BE49-F238E27FC236}">
                      <a16:creationId xmlns:a16="http://schemas.microsoft.com/office/drawing/2014/main" id="{C3AEC734-B7F8-099A-F8F7-BC5630718BB0}"/>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3" name="Oval 912">
                  <a:extLst>
                    <a:ext uri="{FF2B5EF4-FFF2-40B4-BE49-F238E27FC236}">
                      <a16:creationId xmlns:a16="http://schemas.microsoft.com/office/drawing/2014/main" id="{B0CB68E4-10BA-B068-84ED-88E238EBA026}"/>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4" name="Oval 913">
                  <a:extLst>
                    <a:ext uri="{FF2B5EF4-FFF2-40B4-BE49-F238E27FC236}">
                      <a16:creationId xmlns:a16="http://schemas.microsoft.com/office/drawing/2014/main" id="{B62EE534-7A20-4018-026C-E8795BFF0ACB}"/>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5" name="Oval 914">
                  <a:extLst>
                    <a:ext uri="{FF2B5EF4-FFF2-40B4-BE49-F238E27FC236}">
                      <a16:creationId xmlns:a16="http://schemas.microsoft.com/office/drawing/2014/main" id="{AA8D3CDB-32FC-2D2C-920F-BEE287355640}"/>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6" name="Oval 915">
                  <a:extLst>
                    <a:ext uri="{FF2B5EF4-FFF2-40B4-BE49-F238E27FC236}">
                      <a16:creationId xmlns:a16="http://schemas.microsoft.com/office/drawing/2014/main" id="{A2FA4F9C-8195-CAEF-064E-2EAFA2AE3D10}"/>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8" name="TextBox 917">
                  <a:extLst>
                    <a:ext uri="{FF2B5EF4-FFF2-40B4-BE49-F238E27FC236}">
                      <a16:creationId xmlns:a16="http://schemas.microsoft.com/office/drawing/2014/main" id="{85935118-7F43-E7A5-379B-ACB4E9217EFD}"/>
                    </a:ext>
                  </a:extLst>
                </p:cNvPr>
                <p:cNvSpPr txBox="1"/>
                <p:nvPr/>
              </p:nvSpPr>
              <p:spPr>
                <a:xfrm>
                  <a:off x="2288493"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920" name="TextBox 919">
                  <a:extLst>
                    <a:ext uri="{FF2B5EF4-FFF2-40B4-BE49-F238E27FC236}">
                      <a16:creationId xmlns:a16="http://schemas.microsoft.com/office/drawing/2014/main" id="{A12FA97E-CC0F-3771-B6D9-0ABDD15C3343}"/>
                    </a:ext>
                  </a:extLst>
                </p:cNvPr>
                <p:cNvSpPr txBox="1"/>
                <p:nvPr/>
              </p:nvSpPr>
              <p:spPr>
                <a:xfrm>
                  <a:off x="2288493" y="238127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922" name="TextBox 921">
                  <a:extLst>
                    <a:ext uri="{FF2B5EF4-FFF2-40B4-BE49-F238E27FC236}">
                      <a16:creationId xmlns:a16="http://schemas.microsoft.com/office/drawing/2014/main" id="{714BD686-742A-4164-7ABE-181C4C707EB5}"/>
                    </a:ext>
                  </a:extLst>
                </p:cNvPr>
                <p:cNvSpPr txBox="1"/>
                <p:nvPr/>
              </p:nvSpPr>
              <p:spPr>
                <a:xfrm>
                  <a:off x="2288493"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923" name="TextBox 922">
                  <a:extLst>
                    <a:ext uri="{FF2B5EF4-FFF2-40B4-BE49-F238E27FC236}">
                      <a16:creationId xmlns:a16="http://schemas.microsoft.com/office/drawing/2014/main" id="{F535F97E-3409-4A5D-0D28-5B17FACC2D87}"/>
                    </a:ext>
                  </a:extLst>
                </p:cNvPr>
                <p:cNvSpPr txBox="1"/>
                <p:nvPr/>
              </p:nvSpPr>
              <p:spPr>
                <a:xfrm>
                  <a:off x="2288493" y="287196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924" name="TextBox 923">
                  <a:extLst>
                    <a:ext uri="{FF2B5EF4-FFF2-40B4-BE49-F238E27FC236}">
                      <a16:creationId xmlns:a16="http://schemas.microsoft.com/office/drawing/2014/main" id="{117C9F04-C84A-FD0A-1669-E9403C4A8E75}"/>
                    </a:ext>
                  </a:extLst>
                </p:cNvPr>
                <p:cNvSpPr txBox="1"/>
                <p:nvPr/>
              </p:nvSpPr>
              <p:spPr>
                <a:xfrm>
                  <a:off x="2288493" y="3117315"/>
                  <a:ext cx="114546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925" name="TextBox 924">
                  <a:extLst>
                    <a:ext uri="{FF2B5EF4-FFF2-40B4-BE49-F238E27FC236}">
                      <a16:creationId xmlns:a16="http://schemas.microsoft.com/office/drawing/2014/main" id="{4CE188AB-02FB-9334-A008-2EAC809952DA}"/>
                    </a:ext>
                  </a:extLst>
                </p:cNvPr>
                <p:cNvSpPr txBox="1"/>
                <p:nvPr/>
              </p:nvSpPr>
              <p:spPr>
                <a:xfrm>
                  <a:off x="2288493" y="3362663"/>
                  <a:ext cx="123339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Cout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926" name="TextBox 925">
                  <a:extLst>
                    <a:ext uri="{FF2B5EF4-FFF2-40B4-BE49-F238E27FC236}">
                      <a16:creationId xmlns:a16="http://schemas.microsoft.com/office/drawing/2014/main" id="{F96F9F13-DB3E-C200-6A35-AAB6235E6B9C}"/>
                    </a:ext>
                  </a:extLst>
                </p:cNvPr>
                <p:cNvSpPr txBox="1"/>
                <p:nvPr/>
              </p:nvSpPr>
              <p:spPr>
                <a:xfrm>
                  <a:off x="2288493" y="3608011"/>
                  <a:ext cx="12416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927" name="TextBox 926">
                  <a:extLst>
                    <a:ext uri="{FF2B5EF4-FFF2-40B4-BE49-F238E27FC236}">
                      <a16:creationId xmlns:a16="http://schemas.microsoft.com/office/drawing/2014/main" id="{DAE36930-91C9-13BB-9D9D-4F34B5A37FE2}"/>
                    </a:ext>
                  </a:extLst>
                </p:cNvPr>
                <p:cNvSpPr txBox="1"/>
                <p:nvPr/>
              </p:nvSpPr>
              <p:spPr>
                <a:xfrm>
                  <a:off x="2288493" y="3853359"/>
                  <a:ext cx="1372247"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930" name="Straight Connector 929">
                  <a:extLst>
                    <a:ext uri="{FF2B5EF4-FFF2-40B4-BE49-F238E27FC236}">
                      <a16:creationId xmlns:a16="http://schemas.microsoft.com/office/drawing/2014/main" id="{2E64D03D-9A02-7F30-ABA9-28FA0595612E}"/>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8" name="TextBox 7">
                <a:extLst>
                  <a:ext uri="{FF2B5EF4-FFF2-40B4-BE49-F238E27FC236}">
                    <a16:creationId xmlns:a16="http://schemas.microsoft.com/office/drawing/2014/main" id="{51CBCABC-4CFB-A56C-8831-EE83875DF4EB}"/>
                  </a:ext>
                </a:extLst>
              </p:cNvPr>
              <p:cNvSpPr txBox="1"/>
              <p:nvPr/>
            </p:nvSpPr>
            <p:spPr>
              <a:xfrm rot="16200000">
                <a:off x="-1514551" y="4069940"/>
                <a:ext cx="3446923"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6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grpSp>
        <p:sp>
          <p:nvSpPr>
            <p:cNvPr id="10" name="TextBox 9">
              <a:extLst>
                <a:ext uri="{FF2B5EF4-FFF2-40B4-BE49-F238E27FC236}">
                  <a16:creationId xmlns:a16="http://schemas.microsoft.com/office/drawing/2014/main" id="{2C7A8FBB-E90F-38F8-2CB2-368DB0D91F01}"/>
                </a:ext>
              </a:extLst>
            </p:cNvPr>
            <p:cNvSpPr txBox="1"/>
            <p:nvPr/>
          </p:nvSpPr>
          <p:spPr>
            <a:xfrm>
              <a:off x="305090" y="2082047"/>
              <a:ext cx="3869656" cy="677108"/>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sng" strike="noStrike" kern="1200" cap="none" spc="0" normalizeH="0" baseline="0" noProof="0" dirty="0">
                  <a:ln>
                    <a:noFill/>
                  </a:ln>
                  <a:solidFill>
                    <a:srgbClr val="C00000"/>
                  </a:solidFill>
                  <a:effectLst/>
                  <a:uLnTx/>
                  <a:uFillTx/>
                  <a:latin typeface="Avenir Next" panose="020B0503020202020204" pitchFamily="34" charset="0"/>
                  <a:ea typeface="+mn-ea"/>
                  <a:cs typeface="+mn-cs"/>
                </a:rPr>
                <a:t>all-bits per-subarray </a:t>
              </a:r>
              <a:b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b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forces serialization across bits</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sp>
        <p:nvSpPr>
          <p:cNvPr id="653" name="TextBox 652">
            <a:extLst>
              <a:ext uri="{FF2B5EF4-FFF2-40B4-BE49-F238E27FC236}">
                <a16:creationId xmlns:a16="http://schemas.microsoft.com/office/drawing/2014/main" id="{8EFA130A-9091-1B1E-60EF-15470DCE8342}"/>
              </a:ext>
            </a:extLst>
          </p:cNvPr>
          <p:cNvSpPr txBox="1"/>
          <p:nvPr/>
        </p:nvSpPr>
        <p:spPr>
          <a:xfrm>
            <a:off x="7351804" y="3062742"/>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2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2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652" name="TextBox 651">
            <a:extLst>
              <a:ext uri="{FF2B5EF4-FFF2-40B4-BE49-F238E27FC236}">
                <a16:creationId xmlns:a16="http://schemas.microsoft.com/office/drawing/2014/main" id="{C9E6CA45-A23E-7B13-AEC7-09CEE7A6C154}"/>
              </a:ext>
            </a:extLst>
          </p:cNvPr>
          <p:cNvSpPr txBox="1"/>
          <p:nvPr/>
        </p:nvSpPr>
        <p:spPr>
          <a:xfrm>
            <a:off x="7351804" y="3252055"/>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Cin</a:t>
            </a:r>
            <a:r>
              <a:rPr kumimoji="0" lang="en-US" sz="12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7351804" y="2873428"/>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2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2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6537097" y="4129806"/>
            <a:ext cx="865932" cy="17693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6604471" y="2897774"/>
            <a:ext cx="723909" cy="1232039"/>
            <a:chOff x="-12249612" y="6462316"/>
            <a:chExt cx="1847367" cy="1045834"/>
          </a:xfrm>
        </p:grpSpPr>
        <p:cxnSp>
          <p:nvCxnSpPr>
            <p:cNvPr id="695" name="Straight Connector 694">
              <a:extLst>
                <a:ext uri="{FF2B5EF4-FFF2-40B4-BE49-F238E27FC236}">
                  <a16:creationId xmlns:a16="http://schemas.microsoft.com/office/drawing/2014/main" id="{F29525BF-DB15-3ABE-658D-103A62EBAA1D}"/>
                </a:ext>
              </a:extLst>
            </p:cNvPr>
            <p:cNvCxnSpPr>
              <a:cxnSpLocks/>
              <a:endCxn id="709" idx="0"/>
            </p:cNvCxnSpPr>
            <p:nvPr/>
          </p:nvCxnSpPr>
          <p:spPr>
            <a:xfrm>
              <a:off x="-12249612" y="646231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endCxn id="716" idx="0"/>
            </p:cNvCxnSpPr>
            <p:nvPr/>
          </p:nvCxnSpPr>
          <p:spPr>
            <a:xfrm>
              <a:off x="-113352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endCxn id="717" idx="0"/>
            </p:cNvCxnSpPr>
            <p:nvPr/>
          </p:nvCxnSpPr>
          <p:spPr>
            <a:xfrm>
              <a:off x="-108780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endCxn id="718" idx="0"/>
            </p:cNvCxnSpPr>
            <p:nvPr/>
          </p:nvCxnSpPr>
          <p:spPr>
            <a:xfrm>
              <a:off x="-104208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endCxn id="715" idx="0"/>
            </p:cNvCxnSpPr>
            <p:nvPr/>
          </p:nvCxnSpPr>
          <p:spPr>
            <a:xfrm>
              <a:off x="-117924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102407" y="2882509"/>
            <a:ext cx="1472590"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5132534" y="3353027"/>
            <a:ext cx="1626527" cy="358071"/>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87" name="Group 786">
            <a:extLst>
              <a:ext uri="{FF2B5EF4-FFF2-40B4-BE49-F238E27FC236}">
                <a16:creationId xmlns:a16="http://schemas.microsoft.com/office/drawing/2014/main" id="{0A641A94-038C-8030-DA93-6A26D4D98039}"/>
              </a:ext>
            </a:extLst>
          </p:cNvPr>
          <p:cNvGrpSpPr/>
          <p:nvPr/>
        </p:nvGrpSpPr>
        <p:grpSpPr>
          <a:xfrm>
            <a:off x="6295313" y="3891968"/>
            <a:ext cx="1104811" cy="147445"/>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6295313" y="3702665"/>
            <a:ext cx="1104811" cy="147445"/>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6295313" y="3513362"/>
            <a:ext cx="1104811" cy="147445"/>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6295313" y="3324058"/>
            <a:ext cx="1104811" cy="147445"/>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6295313" y="3134755"/>
            <a:ext cx="1104811" cy="147445"/>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6311170" y="2929595"/>
            <a:ext cx="147444" cy="179158"/>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6474471" y="3019174"/>
            <a:ext cx="925652"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6534191" y="2945451"/>
            <a:ext cx="149299" cy="147444"/>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6713349" y="2945451"/>
            <a:ext cx="149299" cy="147444"/>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6892508" y="2945451"/>
            <a:ext cx="149299" cy="147444"/>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7071666" y="2945451"/>
            <a:ext cx="149299" cy="147444"/>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7250825" y="2945451"/>
            <a:ext cx="149299" cy="147444"/>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7351804" y="3441369"/>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7351804" y="3630682"/>
            <a:ext cx="107858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kumimoji="0" lang="en-US" sz="12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7351804" y="3819995"/>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2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6384892" y="2883418"/>
            <a:ext cx="0" cy="1058343"/>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998" name="TextBox 997">
            <a:extLst>
              <a:ext uri="{FF2B5EF4-FFF2-40B4-BE49-F238E27FC236}">
                <a16:creationId xmlns:a16="http://schemas.microsoft.com/office/drawing/2014/main" id="{A550BA8B-E29A-16ED-53EA-4626A3978679}"/>
              </a:ext>
            </a:extLst>
          </p:cNvPr>
          <p:cNvSpPr txBox="1"/>
          <p:nvPr/>
        </p:nvSpPr>
        <p:spPr>
          <a:xfrm>
            <a:off x="7356058" y="4873432"/>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2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2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999" name="TextBox 998">
            <a:extLst>
              <a:ext uri="{FF2B5EF4-FFF2-40B4-BE49-F238E27FC236}">
                <a16:creationId xmlns:a16="http://schemas.microsoft.com/office/drawing/2014/main" id="{28395F91-9F73-1344-5154-D73C09DDF080}"/>
              </a:ext>
            </a:extLst>
          </p:cNvPr>
          <p:cNvSpPr txBox="1"/>
          <p:nvPr/>
        </p:nvSpPr>
        <p:spPr>
          <a:xfrm>
            <a:off x="7356058" y="5062746"/>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Cin</a:t>
            </a:r>
            <a:r>
              <a:rPr kumimoji="0" lang="en-US" sz="12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1000" name="TextBox 999">
            <a:extLst>
              <a:ext uri="{FF2B5EF4-FFF2-40B4-BE49-F238E27FC236}">
                <a16:creationId xmlns:a16="http://schemas.microsoft.com/office/drawing/2014/main" id="{A1FBCE61-0103-01F8-B5C3-E9D623EE7306}"/>
              </a:ext>
            </a:extLst>
          </p:cNvPr>
          <p:cNvSpPr txBox="1"/>
          <p:nvPr/>
        </p:nvSpPr>
        <p:spPr>
          <a:xfrm>
            <a:off x="7356058" y="4684119"/>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2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2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grpSp>
        <p:nvGrpSpPr>
          <p:cNvPr id="1001" name="Group 1000">
            <a:extLst>
              <a:ext uri="{FF2B5EF4-FFF2-40B4-BE49-F238E27FC236}">
                <a16:creationId xmlns:a16="http://schemas.microsoft.com/office/drawing/2014/main" id="{D866AE92-7DDF-8891-5879-8334B3AF1992}"/>
              </a:ext>
            </a:extLst>
          </p:cNvPr>
          <p:cNvGrpSpPr/>
          <p:nvPr/>
        </p:nvGrpSpPr>
        <p:grpSpPr>
          <a:xfrm>
            <a:off x="6541351" y="5940497"/>
            <a:ext cx="865932" cy="176933"/>
            <a:chOff x="5486400" y="3962400"/>
            <a:chExt cx="2209800" cy="457200"/>
          </a:xfrm>
        </p:grpSpPr>
        <p:sp>
          <p:nvSpPr>
            <p:cNvPr id="1002" name="DRAM">
              <a:extLst>
                <a:ext uri="{FF2B5EF4-FFF2-40B4-BE49-F238E27FC236}">
                  <a16:creationId xmlns:a16="http://schemas.microsoft.com/office/drawing/2014/main" id="{1C49C024-B175-46E5-DA51-B05B0A9E949F}"/>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DRAM">
              <a:extLst>
                <a:ext uri="{FF2B5EF4-FFF2-40B4-BE49-F238E27FC236}">
                  <a16:creationId xmlns:a16="http://schemas.microsoft.com/office/drawing/2014/main" id="{56059E69-6FE5-D6E4-6A15-C4D32D7AE46C}"/>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DRAM">
              <a:extLst>
                <a:ext uri="{FF2B5EF4-FFF2-40B4-BE49-F238E27FC236}">
                  <a16:creationId xmlns:a16="http://schemas.microsoft.com/office/drawing/2014/main" id="{B28DC69F-2B66-3C20-46E6-A5F004273555}"/>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DRAM">
              <a:extLst>
                <a:ext uri="{FF2B5EF4-FFF2-40B4-BE49-F238E27FC236}">
                  <a16:creationId xmlns:a16="http://schemas.microsoft.com/office/drawing/2014/main" id="{886FC617-F196-BC5D-1DE3-CFBAE3E2F5A0}"/>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6" name="DRAM">
              <a:extLst>
                <a:ext uri="{FF2B5EF4-FFF2-40B4-BE49-F238E27FC236}">
                  <a16:creationId xmlns:a16="http://schemas.microsoft.com/office/drawing/2014/main" id="{07FEAF71-614A-6A57-7F87-30D5717F8A1F}"/>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7" name="Group 1006">
            <a:extLst>
              <a:ext uri="{FF2B5EF4-FFF2-40B4-BE49-F238E27FC236}">
                <a16:creationId xmlns:a16="http://schemas.microsoft.com/office/drawing/2014/main" id="{0D3E6A0D-AD62-2AFF-3C6C-807AEB926FE7}"/>
              </a:ext>
            </a:extLst>
          </p:cNvPr>
          <p:cNvGrpSpPr/>
          <p:nvPr/>
        </p:nvGrpSpPr>
        <p:grpSpPr>
          <a:xfrm>
            <a:off x="6608725" y="4708465"/>
            <a:ext cx="723909" cy="1232039"/>
            <a:chOff x="-12542633" y="7899526"/>
            <a:chExt cx="1847369" cy="1045834"/>
          </a:xfrm>
        </p:grpSpPr>
        <p:cxnSp>
          <p:nvCxnSpPr>
            <p:cNvPr id="1008" name="Straight Connector 1007">
              <a:extLst>
                <a:ext uri="{FF2B5EF4-FFF2-40B4-BE49-F238E27FC236}">
                  <a16:creationId xmlns:a16="http://schemas.microsoft.com/office/drawing/2014/main" id="{77E5E6DD-DC43-CE1D-5867-8BC7681EC61B}"/>
                </a:ext>
              </a:extLst>
            </p:cNvPr>
            <p:cNvCxnSpPr>
              <a:cxnSpLocks/>
              <a:endCxn id="1002" idx="0"/>
            </p:cNvCxnSpPr>
            <p:nvPr/>
          </p:nvCxnSpPr>
          <p:spPr>
            <a:xfrm>
              <a:off x="-12542633"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09" name="Straight Connector 1008">
              <a:extLst>
                <a:ext uri="{FF2B5EF4-FFF2-40B4-BE49-F238E27FC236}">
                  <a16:creationId xmlns:a16="http://schemas.microsoft.com/office/drawing/2014/main" id="{8670C591-6211-39FE-288C-03A340B88192}"/>
                </a:ext>
              </a:extLst>
            </p:cNvPr>
            <p:cNvCxnSpPr>
              <a:cxnSpLocks/>
              <a:endCxn id="1004" idx="0"/>
            </p:cNvCxnSpPr>
            <p:nvPr/>
          </p:nvCxnSpPr>
          <p:spPr>
            <a:xfrm>
              <a:off x="-11628233"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0" name="Straight Connector 1009">
              <a:extLst>
                <a:ext uri="{FF2B5EF4-FFF2-40B4-BE49-F238E27FC236}">
                  <a16:creationId xmlns:a16="http://schemas.microsoft.com/office/drawing/2014/main" id="{98084211-DE2F-353E-E400-81BF04A505AE}"/>
                </a:ext>
              </a:extLst>
            </p:cNvPr>
            <p:cNvCxnSpPr>
              <a:cxnSpLocks/>
              <a:endCxn id="1005" idx="0"/>
            </p:cNvCxnSpPr>
            <p:nvPr/>
          </p:nvCxnSpPr>
          <p:spPr>
            <a:xfrm>
              <a:off x="-11171035"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1" name="Straight Connector 1010">
              <a:extLst>
                <a:ext uri="{FF2B5EF4-FFF2-40B4-BE49-F238E27FC236}">
                  <a16:creationId xmlns:a16="http://schemas.microsoft.com/office/drawing/2014/main" id="{47196C75-DC59-F48F-7BD6-352BBBDE1123}"/>
                </a:ext>
              </a:extLst>
            </p:cNvPr>
            <p:cNvCxnSpPr>
              <a:cxnSpLocks/>
              <a:endCxn id="1006" idx="0"/>
            </p:cNvCxnSpPr>
            <p:nvPr/>
          </p:nvCxnSpPr>
          <p:spPr>
            <a:xfrm>
              <a:off x="-10713831" y="789952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2" name="Straight Connector 1011">
              <a:extLst>
                <a:ext uri="{FF2B5EF4-FFF2-40B4-BE49-F238E27FC236}">
                  <a16:creationId xmlns:a16="http://schemas.microsoft.com/office/drawing/2014/main" id="{58F3DB7A-21A6-EFD9-CEB3-D02A790668ED}"/>
                </a:ext>
              </a:extLst>
            </p:cNvPr>
            <p:cNvCxnSpPr>
              <a:cxnSpLocks/>
              <a:endCxn id="1003" idx="0"/>
            </p:cNvCxnSpPr>
            <p:nvPr/>
          </p:nvCxnSpPr>
          <p:spPr>
            <a:xfrm>
              <a:off x="-12085437"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1013" name="Straight Connector 1012">
            <a:extLst>
              <a:ext uri="{FF2B5EF4-FFF2-40B4-BE49-F238E27FC236}">
                <a16:creationId xmlns:a16="http://schemas.microsoft.com/office/drawing/2014/main" id="{706CBFFB-97EF-FC6C-29B0-6985DB41C79F}"/>
              </a:ext>
            </a:extLst>
          </p:cNvPr>
          <p:cNvCxnSpPr>
            <a:cxnSpLocks/>
          </p:cNvCxnSpPr>
          <p:nvPr/>
        </p:nvCxnSpPr>
        <p:spPr>
          <a:xfrm flipH="1">
            <a:off x="6106660" y="4693199"/>
            <a:ext cx="1472590"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1014" name="DRAM">
            <a:extLst>
              <a:ext uri="{FF2B5EF4-FFF2-40B4-BE49-F238E27FC236}">
                <a16:creationId xmlns:a16="http://schemas.microsoft.com/office/drawing/2014/main" id="{D33EC985-B9B2-1B2B-D05A-C950EB099D57}"/>
              </a:ext>
            </a:extLst>
          </p:cNvPr>
          <p:cNvSpPr/>
          <p:nvPr/>
        </p:nvSpPr>
        <p:spPr>
          <a:xfrm rot="16200000">
            <a:off x="5136787" y="5163717"/>
            <a:ext cx="1626527" cy="358071"/>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1015" name="Group 1014">
            <a:extLst>
              <a:ext uri="{FF2B5EF4-FFF2-40B4-BE49-F238E27FC236}">
                <a16:creationId xmlns:a16="http://schemas.microsoft.com/office/drawing/2014/main" id="{C5F55304-85B2-4BA2-5797-9FEB84FE8389}"/>
              </a:ext>
            </a:extLst>
          </p:cNvPr>
          <p:cNvGrpSpPr/>
          <p:nvPr/>
        </p:nvGrpSpPr>
        <p:grpSpPr>
          <a:xfrm>
            <a:off x="6299566" y="5702659"/>
            <a:ext cx="1104811" cy="147445"/>
            <a:chOff x="950940" y="4802247"/>
            <a:chExt cx="1414039" cy="191087"/>
          </a:xfrm>
        </p:grpSpPr>
        <p:sp>
          <p:nvSpPr>
            <p:cNvPr id="1016" name="DRAM">
              <a:extLst>
                <a:ext uri="{FF2B5EF4-FFF2-40B4-BE49-F238E27FC236}">
                  <a16:creationId xmlns:a16="http://schemas.microsoft.com/office/drawing/2014/main" id="{483D10E7-2961-3F8E-B5ED-B457D4B207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7" name="Straight Connector 1016">
              <a:extLst>
                <a:ext uri="{FF2B5EF4-FFF2-40B4-BE49-F238E27FC236}">
                  <a16:creationId xmlns:a16="http://schemas.microsoft.com/office/drawing/2014/main" id="{EF5249FA-6113-2997-EDFE-E0F4A79009C3}"/>
                </a:ext>
              </a:extLst>
            </p:cNvPr>
            <p:cNvCxnSpPr>
              <a:cxnSpLocks/>
              <a:stCxn id="1022" idx="6"/>
              <a:endCxn id="1016"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1018" name="Oval 1017">
              <a:extLst>
                <a:ext uri="{FF2B5EF4-FFF2-40B4-BE49-F238E27FC236}">
                  <a16:creationId xmlns:a16="http://schemas.microsoft.com/office/drawing/2014/main" id="{1B151100-9660-5FAD-D661-4113D8CE1AA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DBEE6F50-6464-87CF-F703-2374855228F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B2D9EACC-EE10-EB92-F62C-B5E748A6114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D2D6D3D7-738C-ADD0-7AE5-6992DC6DC061}"/>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2" name="Oval 1021">
              <a:extLst>
                <a:ext uri="{FF2B5EF4-FFF2-40B4-BE49-F238E27FC236}">
                  <a16:creationId xmlns:a16="http://schemas.microsoft.com/office/drawing/2014/main" id="{3452C01C-A875-1AAF-8B8F-1EADEA06D946}"/>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AB9D3A08-423F-04C9-1BD4-308A6B650BF6}"/>
              </a:ext>
            </a:extLst>
          </p:cNvPr>
          <p:cNvGrpSpPr/>
          <p:nvPr/>
        </p:nvGrpSpPr>
        <p:grpSpPr>
          <a:xfrm>
            <a:off x="6299566" y="5513355"/>
            <a:ext cx="1104811" cy="147445"/>
            <a:chOff x="950940" y="4802247"/>
            <a:chExt cx="1414039" cy="191087"/>
          </a:xfrm>
        </p:grpSpPr>
        <p:sp>
          <p:nvSpPr>
            <p:cNvPr id="640" name="DRAM">
              <a:extLst>
                <a:ext uri="{FF2B5EF4-FFF2-40B4-BE49-F238E27FC236}">
                  <a16:creationId xmlns:a16="http://schemas.microsoft.com/office/drawing/2014/main" id="{BFCCAE12-D7B8-A05F-53E1-0A53B10457D5}"/>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F2972666-C260-A780-40AE-CF6B2A5FF569}"/>
                </a:ext>
              </a:extLst>
            </p:cNvPr>
            <p:cNvCxnSpPr>
              <a:cxnSpLocks/>
              <a:stCxn id="646" idx="6"/>
              <a:endCxn id="64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42" name="Oval 641">
              <a:extLst>
                <a:ext uri="{FF2B5EF4-FFF2-40B4-BE49-F238E27FC236}">
                  <a16:creationId xmlns:a16="http://schemas.microsoft.com/office/drawing/2014/main" id="{91CDB94A-4FC7-504C-3507-FE3B322C93D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40373327-D761-E29E-9847-2DF94D948B6F}"/>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BE07E5A3-0A7A-25D1-811C-D3A2705970E8}"/>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645" name="Oval 644">
              <a:extLst>
                <a:ext uri="{FF2B5EF4-FFF2-40B4-BE49-F238E27FC236}">
                  <a16:creationId xmlns:a16="http://schemas.microsoft.com/office/drawing/2014/main" id="{2D4E06DE-73F6-60F4-4EFF-2BE86AE601F8}"/>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4E69066-E837-46A3-C5AB-61D63F806EF5}"/>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C001F2C1-F3A6-6A5B-ABB4-DB7E7812D8C3}"/>
              </a:ext>
            </a:extLst>
          </p:cNvPr>
          <p:cNvGrpSpPr/>
          <p:nvPr/>
        </p:nvGrpSpPr>
        <p:grpSpPr>
          <a:xfrm>
            <a:off x="6299566" y="5324052"/>
            <a:ext cx="1104811" cy="147445"/>
            <a:chOff x="950940" y="4802247"/>
            <a:chExt cx="1414039" cy="191087"/>
          </a:xfrm>
        </p:grpSpPr>
        <p:sp>
          <p:nvSpPr>
            <p:cNvPr id="648" name="DRAM">
              <a:extLst>
                <a:ext uri="{FF2B5EF4-FFF2-40B4-BE49-F238E27FC236}">
                  <a16:creationId xmlns:a16="http://schemas.microsoft.com/office/drawing/2014/main" id="{59296FB3-9328-70F9-7125-DC45E866D8C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C1398E47-107F-262C-1407-207AE2BCEB21}"/>
                </a:ext>
              </a:extLst>
            </p:cNvPr>
            <p:cNvCxnSpPr>
              <a:cxnSpLocks/>
              <a:stCxn id="659" idx="6"/>
              <a:endCxn id="64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50" name="Oval 649">
              <a:extLst>
                <a:ext uri="{FF2B5EF4-FFF2-40B4-BE49-F238E27FC236}">
                  <a16:creationId xmlns:a16="http://schemas.microsoft.com/office/drawing/2014/main" id="{F84E9BBB-4898-343F-56B2-62181EAB9876}"/>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4BF5C9A2-33EF-2967-DC14-6BE3D8A97810}"/>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BCA98EBE-4366-1124-851A-B3C78120E306}"/>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7F8184F6-CDBB-8582-421F-647DA9442DC2}"/>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4F4CFCDB-CA50-8FEF-E4D0-FE5459DEEDD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0" name="Group 659">
            <a:extLst>
              <a:ext uri="{FF2B5EF4-FFF2-40B4-BE49-F238E27FC236}">
                <a16:creationId xmlns:a16="http://schemas.microsoft.com/office/drawing/2014/main" id="{780AE610-F08B-440B-D118-D90A12B3CAC5}"/>
              </a:ext>
            </a:extLst>
          </p:cNvPr>
          <p:cNvGrpSpPr/>
          <p:nvPr/>
        </p:nvGrpSpPr>
        <p:grpSpPr>
          <a:xfrm>
            <a:off x="6299566" y="5134749"/>
            <a:ext cx="1104811" cy="147445"/>
            <a:chOff x="950940" y="4802247"/>
            <a:chExt cx="1414039" cy="191087"/>
          </a:xfrm>
        </p:grpSpPr>
        <p:sp>
          <p:nvSpPr>
            <p:cNvPr id="674" name="DRAM">
              <a:extLst>
                <a:ext uri="{FF2B5EF4-FFF2-40B4-BE49-F238E27FC236}">
                  <a16:creationId xmlns:a16="http://schemas.microsoft.com/office/drawing/2014/main" id="{12C86B35-6617-EABA-13BB-2CF8F9D929B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6" name="Straight Connector 675">
              <a:extLst>
                <a:ext uri="{FF2B5EF4-FFF2-40B4-BE49-F238E27FC236}">
                  <a16:creationId xmlns:a16="http://schemas.microsoft.com/office/drawing/2014/main" id="{3A25BBCA-7CBE-DFEE-9608-93B1A1463EA2}"/>
                </a:ext>
              </a:extLst>
            </p:cNvPr>
            <p:cNvCxnSpPr>
              <a:cxnSpLocks/>
              <a:stCxn id="687" idx="6"/>
              <a:endCxn id="674"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3" name="Oval 682">
              <a:extLst>
                <a:ext uri="{FF2B5EF4-FFF2-40B4-BE49-F238E27FC236}">
                  <a16:creationId xmlns:a16="http://schemas.microsoft.com/office/drawing/2014/main" id="{CA65281C-D14D-4945-0AFC-93D97F106560}"/>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Oval 683">
              <a:extLst>
                <a:ext uri="{FF2B5EF4-FFF2-40B4-BE49-F238E27FC236}">
                  <a16:creationId xmlns:a16="http://schemas.microsoft.com/office/drawing/2014/main" id="{20EA62FD-BFD0-3958-F261-109E56ADD654}"/>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Oval 684">
              <a:extLst>
                <a:ext uri="{FF2B5EF4-FFF2-40B4-BE49-F238E27FC236}">
                  <a16:creationId xmlns:a16="http://schemas.microsoft.com/office/drawing/2014/main" id="{EC75DDC3-961F-79E4-C9B7-56723DFEA1B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E8F14771-E14C-9929-30A7-D87358A32E79}"/>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A9E1E53-E3A5-A249-4A05-3DB5AF7F48E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1" name="Group 690">
            <a:extLst>
              <a:ext uri="{FF2B5EF4-FFF2-40B4-BE49-F238E27FC236}">
                <a16:creationId xmlns:a16="http://schemas.microsoft.com/office/drawing/2014/main" id="{995CD6EE-C5CB-AB95-6187-B786E18076CE}"/>
              </a:ext>
            </a:extLst>
          </p:cNvPr>
          <p:cNvGrpSpPr/>
          <p:nvPr/>
        </p:nvGrpSpPr>
        <p:grpSpPr>
          <a:xfrm>
            <a:off x="6299566" y="4945445"/>
            <a:ext cx="1104811" cy="147445"/>
            <a:chOff x="950940" y="4802247"/>
            <a:chExt cx="1414039" cy="191087"/>
          </a:xfrm>
        </p:grpSpPr>
        <p:sp>
          <p:nvSpPr>
            <p:cNvPr id="692" name="DRAM">
              <a:extLst>
                <a:ext uri="{FF2B5EF4-FFF2-40B4-BE49-F238E27FC236}">
                  <a16:creationId xmlns:a16="http://schemas.microsoft.com/office/drawing/2014/main" id="{7EBA139E-83CA-FE0E-BB0C-9A2B3535FBD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4" name="Straight Connector 693">
              <a:extLst>
                <a:ext uri="{FF2B5EF4-FFF2-40B4-BE49-F238E27FC236}">
                  <a16:creationId xmlns:a16="http://schemas.microsoft.com/office/drawing/2014/main" id="{234A756D-9EA4-E8E2-7716-93C1B2C25932}"/>
                </a:ext>
              </a:extLst>
            </p:cNvPr>
            <p:cNvCxnSpPr>
              <a:cxnSpLocks/>
              <a:stCxn id="708" idx="6"/>
              <a:endCxn id="6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3" name="Oval 702">
              <a:extLst>
                <a:ext uri="{FF2B5EF4-FFF2-40B4-BE49-F238E27FC236}">
                  <a16:creationId xmlns:a16="http://schemas.microsoft.com/office/drawing/2014/main" id="{0910833F-F176-3872-F0FB-FF8E0FD95D1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Oval 704">
              <a:extLst>
                <a:ext uri="{FF2B5EF4-FFF2-40B4-BE49-F238E27FC236}">
                  <a16:creationId xmlns:a16="http://schemas.microsoft.com/office/drawing/2014/main" id="{00FC0332-4E0B-3737-FDC8-3D784FF70448}"/>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6" name="Oval 705">
              <a:extLst>
                <a:ext uri="{FF2B5EF4-FFF2-40B4-BE49-F238E27FC236}">
                  <a16:creationId xmlns:a16="http://schemas.microsoft.com/office/drawing/2014/main" id="{A0A4EB19-2F6C-1067-A507-973C87915B4C}"/>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Oval 706">
              <a:extLst>
                <a:ext uri="{FF2B5EF4-FFF2-40B4-BE49-F238E27FC236}">
                  <a16:creationId xmlns:a16="http://schemas.microsoft.com/office/drawing/2014/main" id="{DC94BA62-4198-B23D-840F-5BD6CC9B7B2B}"/>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Oval 707">
              <a:extLst>
                <a:ext uri="{FF2B5EF4-FFF2-40B4-BE49-F238E27FC236}">
                  <a16:creationId xmlns:a16="http://schemas.microsoft.com/office/drawing/2014/main" id="{1480F48B-E154-9DBA-4656-9178181B3B9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10" name="DRAM">
            <a:extLst>
              <a:ext uri="{FF2B5EF4-FFF2-40B4-BE49-F238E27FC236}">
                <a16:creationId xmlns:a16="http://schemas.microsoft.com/office/drawing/2014/main" id="{10704273-E093-FFBE-48A8-C6AA2C297917}"/>
              </a:ext>
            </a:extLst>
          </p:cNvPr>
          <p:cNvSpPr/>
          <p:nvPr/>
        </p:nvSpPr>
        <p:spPr>
          <a:xfrm rot="5400000">
            <a:off x="6315423" y="4740285"/>
            <a:ext cx="147444" cy="179158"/>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11" name="Straight Connector 710">
            <a:extLst>
              <a:ext uri="{FF2B5EF4-FFF2-40B4-BE49-F238E27FC236}">
                <a16:creationId xmlns:a16="http://schemas.microsoft.com/office/drawing/2014/main" id="{E52F1FBD-C29D-6473-C5DB-439DC4E1A7AB}"/>
              </a:ext>
            </a:extLst>
          </p:cNvPr>
          <p:cNvCxnSpPr>
            <a:cxnSpLocks/>
            <a:stCxn id="720" idx="6"/>
            <a:endCxn id="710" idx="0"/>
          </p:cNvCxnSpPr>
          <p:nvPr/>
        </p:nvCxnSpPr>
        <p:spPr>
          <a:xfrm flipH="1">
            <a:off x="6478725" y="4829864"/>
            <a:ext cx="925652"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12" name="Oval 711">
            <a:extLst>
              <a:ext uri="{FF2B5EF4-FFF2-40B4-BE49-F238E27FC236}">
                <a16:creationId xmlns:a16="http://schemas.microsoft.com/office/drawing/2014/main" id="{20D62791-8B3B-DB25-77FA-CD1A02ED9B68}"/>
              </a:ext>
            </a:extLst>
          </p:cNvPr>
          <p:cNvSpPr/>
          <p:nvPr/>
        </p:nvSpPr>
        <p:spPr>
          <a:xfrm>
            <a:off x="6538445" y="4756142"/>
            <a:ext cx="149299" cy="147444"/>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3" name="Oval 712">
            <a:extLst>
              <a:ext uri="{FF2B5EF4-FFF2-40B4-BE49-F238E27FC236}">
                <a16:creationId xmlns:a16="http://schemas.microsoft.com/office/drawing/2014/main" id="{033C4658-8A54-313E-A6C7-9B869879916B}"/>
              </a:ext>
            </a:extLst>
          </p:cNvPr>
          <p:cNvSpPr/>
          <p:nvPr/>
        </p:nvSpPr>
        <p:spPr>
          <a:xfrm>
            <a:off x="6717603" y="4756142"/>
            <a:ext cx="149299" cy="147444"/>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4" name="Oval 713">
            <a:extLst>
              <a:ext uri="{FF2B5EF4-FFF2-40B4-BE49-F238E27FC236}">
                <a16:creationId xmlns:a16="http://schemas.microsoft.com/office/drawing/2014/main" id="{13D6D402-FC39-9393-615C-3EA100402C41}"/>
              </a:ext>
            </a:extLst>
          </p:cNvPr>
          <p:cNvSpPr/>
          <p:nvPr/>
        </p:nvSpPr>
        <p:spPr>
          <a:xfrm>
            <a:off x="6896762" y="4756142"/>
            <a:ext cx="149299" cy="147444"/>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66CB724B-9435-66BF-EA25-8A97AD6F4785}"/>
              </a:ext>
            </a:extLst>
          </p:cNvPr>
          <p:cNvSpPr/>
          <p:nvPr/>
        </p:nvSpPr>
        <p:spPr>
          <a:xfrm>
            <a:off x="7075920" y="4756142"/>
            <a:ext cx="149299" cy="147444"/>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24EA1AC5-C4CA-206F-F531-C5E68C3D8BB3}"/>
              </a:ext>
            </a:extLst>
          </p:cNvPr>
          <p:cNvSpPr/>
          <p:nvPr/>
        </p:nvSpPr>
        <p:spPr>
          <a:xfrm>
            <a:off x="7255079" y="4756142"/>
            <a:ext cx="149299" cy="147444"/>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TextBox 721">
            <a:extLst>
              <a:ext uri="{FF2B5EF4-FFF2-40B4-BE49-F238E27FC236}">
                <a16:creationId xmlns:a16="http://schemas.microsoft.com/office/drawing/2014/main" id="{9C372369-5F26-8CBB-DF3B-6E0A52765BDA}"/>
              </a:ext>
            </a:extLst>
          </p:cNvPr>
          <p:cNvSpPr txBox="1"/>
          <p:nvPr/>
        </p:nvSpPr>
        <p:spPr>
          <a:xfrm>
            <a:off x="7356058" y="5252059"/>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7C6E7A2-17BF-F016-0857-21EF1CCD2019}"/>
              </a:ext>
            </a:extLst>
          </p:cNvPr>
          <p:cNvSpPr txBox="1"/>
          <p:nvPr/>
        </p:nvSpPr>
        <p:spPr>
          <a:xfrm>
            <a:off x="7356058" y="5441371"/>
            <a:ext cx="107858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kumimoji="0" lang="en-US" sz="12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8B013767-0B7D-5B32-0D56-DA90BFF6DB62}"/>
              </a:ext>
            </a:extLst>
          </p:cNvPr>
          <p:cNvSpPr txBox="1"/>
          <p:nvPr/>
        </p:nvSpPr>
        <p:spPr>
          <a:xfrm>
            <a:off x="7356058" y="5630685"/>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2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725" name="Straight Connector 724">
            <a:extLst>
              <a:ext uri="{FF2B5EF4-FFF2-40B4-BE49-F238E27FC236}">
                <a16:creationId xmlns:a16="http://schemas.microsoft.com/office/drawing/2014/main" id="{B3C8F70E-737F-4CFB-2ED7-CABF2EF75C5A}"/>
              </a:ext>
            </a:extLst>
          </p:cNvPr>
          <p:cNvCxnSpPr>
            <a:cxnSpLocks/>
          </p:cNvCxnSpPr>
          <p:nvPr/>
        </p:nvCxnSpPr>
        <p:spPr>
          <a:xfrm flipV="1">
            <a:off x="6389146" y="4694108"/>
            <a:ext cx="0" cy="1058343"/>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730" name="TextBox 729">
            <a:extLst>
              <a:ext uri="{FF2B5EF4-FFF2-40B4-BE49-F238E27FC236}">
                <a16:creationId xmlns:a16="http://schemas.microsoft.com/office/drawing/2014/main" id="{228F9A0B-3A1C-5607-F798-F4852365F4CC}"/>
              </a:ext>
            </a:extLst>
          </p:cNvPr>
          <p:cNvSpPr txBox="1"/>
          <p:nvPr/>
        </p:nvSpPr>
        <p:spPr>
          <a:xfrm rot="16200000">
            <a:off x="4811680" y="3362786"/>
            <a:ext cx="1626528"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6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sp>
        <p:nvSpPr>
          <p:cNvPr id="731" name="TextBox 730">
            <a:extLst>
              <a:ext uri="{FF2B5EF4-FFF2-40B4-BE49-F238E27FC236}">
                <a16:creationId xmlns:a16="http://schemas.microsoft.com/office/drawing/2014/main" id="{FBFC6FBF-1AAE-FCDB-0E27-0F03302FEEDF}"/>
              </a:ext>
            </a:extLst>
          </p:cNvPr>
          <p:cNvSpPr txBox="1"/>
          <p:nvPr/>
        </p:nvSpPr>
        <p:spPr>
          <a:xfrm rot="16200000">
            <a:off x="4782147" y="5178326"/>
            <a:ext cx="1636233"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50" normalizeH="0" baseline="0" noProof="0" dirty="0">
                <a:ln>
                  <a:noFill/>
                </a:ln>
                <a:solidFill>
                  <a:srgbClr val="694C93"/>
                </a:solidFill>
                <a:effectLst/>
                <a:uLnTx/>
                <a:uFillTx/>
                <a:latin typeface="Avenir Next" panose="020B0503020202020204" pitchFamily="34" charset="0"/>
                <a:ea typeface="+mn-ea"/>
                <a:cs typeface="+mn-cs"/>
              </a:rPr>
              <a:t>subarray</a:t>
            </a:r>
            <a:r>
              <a:rPr kumimoji="0" lang="en-US" sz="1600" b="1" i="0" u="none" strike="noStrike" kern="0" cap="none" spc="-50" normalizeH="0" baseline="-25000" noProof="0" dirty="0">
                <a:ln>
                  <a:noFill/>
                </a:ln>
                <a:solidFill>
                  <a:srgbClr val="694C93"/>
                </a:solidFill>
                <a:effectLst/>
                <a:uLnTx/>
                <a:uFillTx/>
                <a:latin typeface="Avenir Next" panose="020B0503020202020204" pitchFamily="34" charset="0"/>
                <a:ea typeface="+mn-ea"/>
                <a:cs typeface="+mn-cs"/>
              </a:rPr>
              <a:t>1</a:t>
            </a:r>
          </a:p>
        </p:txBody>
      </p:sp>
      <p:sp>
        <p:nvSpPr>
          <p:cNvPr id="11" name="TextBox 10">
            <a:extLst>
              <a:ext uri="{FF2B5EF4-FFF2-40B4-BE49-F238E27FC236}">
                <a16:creationId xmlns:a16="http://schemas.microsoft.com/office/drawing/2014/main" id="{602D8544-42A3-117C-1165-6D6A6374BFF5}"/>
              </a:ext>
            </a:extLst>
          </p:cNvPr>
          <p:cNvSpPr txBox="1"/>
          <p:nvPr/>
        </p:nvSpPr>
        <p:spPr>
          <a:xfrm>
            <a:off x="4828565" y="2082047"/>
            <a:ext cx="3869656" cy="677108"/>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one-bit per-subarray</a:t>
            </a:r>
            <a:b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b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exposes bit-level parallelism</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nvGrpSpPr>
          <p:cNvPr id="18" name="Group 17">
            <a:extLst>
              <a:ext uri="{FF2B5EF4-FFF2-40B4-BE49-F238E27FC236}">
                <a16:creationId xmlns:a16="http://schemas.microsoft.com/office/drawing/2014/main" id="{3AF3B895-D760-69CC-4DAD-4DED050D64B0}"/>
              </a:ext>
            </a:extLst>
          </p:cNvPr>
          <p:cNvGrpSpPr/>
          <p:nvPr/>
        </p:nvGrpSpPr>
        <p:grpSpPr>
          <a:xfrm>
            <a:off x="6532834" y="4156496"/>
            <a:ext cx="2516307" cy="584775"/>
            <a:chOff x="6694884" y="4445871"/>
            <a:chExt cx="2516307" cy="584775"/>
          </a:xfrm>
        </p:grpSpPr>
        <p:grpSp>
          <p:nvGrpSpPr>
            <p:cNvPr id="16" name="Group 15">
              <a:extLst>
                <a:ext uri="{FF2B5EF4-FFF2-40B4-BE49-F238E27FC236}">
                  <a16:creationId xmlns:a16="http://schemas.microsoft.com/office/drawing/2014/main" id="{6EB17183-699C-6B19-E2E7-EACC75F1A2DA}"/>
                </a:ext>
              </a:extLst>
            </p:cNvPr>
            <p:cNvGrpSpPr/>
            <p:nvPr/>
          </p:nvGrpSpPr>
          <p:grpSpPr>
            <a:xfrm>
              <a:off x="6694884" y="4445871"/>
              <a:ext cx="2516307" cy="584775"/>
              <a:chOff x="6694884" y="4445871"/>
              <a:chExt cx="2516307" cy="584775"/>
            </a:xfrm>
          </p:grpSpPr>
          <p:sp>
            <p:nvSpPr>
              <p:cNvPr id="758" name="TextBox 757">
                <a:extLst>
                  <a:ext uri="{FF2B5EF4-FFF2-40B4-BE49-F238E27FC236}">
                    <a16:creationId xmlns:a16="http://schemas.microsoft.com/office/drawing/2014/main" id="{4AB43190-FB1D-3E39-C00F-57C61450CA1D}"/>
                  </a:ext>
                </a:extLst>
              </p:cNvPr>
              <p:cNvSpPr txBox="1"/>
              <p:nvPr/>
            </p:nvSpPr>
            <p:spPr>
              <a:xfrm>
                <a:off x="7554380" y="4445871"/>
                <a:ext cx="1656811"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50" normalizeH="0" baseline="0" noProof="0" dirty="0">
                    <a:ln>
                      <a:noFill/>
                    </a:ln>
                    <a:solidFill>
                      <a:srgbClr val="37A881"/>
                    </a:solidFill>
                    <a:effectLst/>
                    <a:uLnTx/>
                    <a:uFillTx/>
                    <a:latin typeface="Avenir Next" panose="020B0503020202020204" pitchFamily="34" charset="0"/>
                    <a:ea typeface="+mn-ea"/>
                    <a:cs typeface="+mn-cs"/>
                  </a:rPr>
                  <a:t>inter-subarray interconnect</a:t>
                </a:r>
                <a:r>
                  <a:rPr kumimoji="0" lang="en-US" sz="1600" b="1" i="0" u="none" strike="noStrike" kern="0" cap="none" spc="-50" normalizeH="0" baseline="30000" noProof="0" dirty="0">
                    <a:ln>
                      <a:noFill/>
                    </a:ln>
                    <a:solidFill>
                      <a:srgbClr val="37A881"/>
                    </a:solidFill>
                    <a:effectLst/>
                    <a:uLnTx/>
                    <a:uFillTx/>
                    <a:latin typeface="Avenir Next" panose="020B0503020202020204" pitchFamily="34" charset="0"/>
                    <a:ea typeface="+mn-ea"/>
                    <a:cs typeface="+mn-cs"/>
                  </a:rPr>
                  <a:t>*</a:t>
                </a:r>
              </a:p>
            </p:txBody>
          </p:sp>
          <p:sp>
            <p:nvSpPr>
              <p:cNvPr id="759" name="Rounded Rectangle 758">
                <a:extLst>
                  <a:ext uri="{FF2B5EF4-FFF2-40B4-BE49-F238E27FC236}">
                    <a16:creationId xmlns:a16="http://schemas.microsoft.com/office/drawing/2014/main" id="{35F3BBC2-C5B9-01D1-59AF-96E6FB48026B}"/>
                  </a:ext>
                </a:extLst>
              </p:cNvPr>
              <p:cNvSpPr/>
              <p:nvPr/>
            </p:nvSpPr>
            <p:spPr>
              <a:xfrm>
                <a:off x="6694884" y="4633745"/>
                <a:ext cx="911117" cy="291662"/>
              </a:xfrm>
              <a:prstGeom prst="roundRect">
                <a:avLst>
                  <a:gd name="adj" fmla="val 15183"/>
                </a:avLst>
              </a:prstGeom>
              <a:solidFill>
                <a:srgbClr val="37A880">
                  <a:alpha val="2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741" name="Group 740">
                <a:extLst>
                  <a:ext uri="{FF2B5EF4-FFF2-40B4-BE49-F238E27FC236}">
                    <a16:creationId xmlns:a16="http://schemas.microsoft.com/office/drawing/2014/main" id="{7A027DA5-6851-5929-B9A8-F7465D2D32B9}"/>
                  </a:ext>
                </a:extLst>
              </p:cNvPr>
              <p:cNvGrpSpPr/>
              <p:nvPr/>
            </p:nvGrpSpPr>
            <p:grpSpPr>
              <a:xfrm>
                <a:off x="6773763" y="4596110"/>
                <a:ext cx="71742" cy="386462"/>
                <a:chOff x="1470176" y="3257430"/>
                <a:chExt cx="91824" cy="500851"/>
              </a:xfrm>
            </p:grpSpPr>
            <p:cxnSp>
              <p:nvCxnSpPr>
                <p:cNvPr id="733" name="Straight Connector 732">
                  <a:extLst>
                    <a:ext uri="{FF2B5EF4-FFF2-40B4-BE49-F238E27FC236}">
                      <a16:creationId xmlns:a16="http://schemas.microsoft.com/office/drawing/2014/main" id="{2FBE5473-E5CB-46F3-6AF5-BDFEE614FFC9}"/>
                    </a:ext>
                  </a:extLst>
                </p:cNvPr>
                <p:cNvCxnSpPr>
                  <a:cxnSpLocks/>
                  <a:stCxn id="709" idx="2"/>
                </p:cNvCxnSpPr>
                <p:nvPr/>
              </p:nvCxnSpPr>
              <p:spPr>
                <a:xfrm>
                  <a:off x="1470213" y="3257430"/>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4" name="Straight Connector 733">
                  <a:extLst>
                    <a:ext uri="{FF2B5EF4-FFF2-40B4-BE49-F238E27FC236}">
                      <a16:creationId xmlns:a16="http://schemas.microsoft.com/office/drawing/2014/main" id="{B3EEC8CC-6042-70B8-0D00-EC0F46090918}"/>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5" name="Straight Connector 734">
                  <a:extLst>
                    <a:ext uri="{FF2B5EF4-FFF2-40B4-BE49-F238E27FC236}">
                      <a16:creationId xmlns:a16="http://schemas.microsoft.com/office/drawing/2014/main" id="{815C5BDF-0711-0887-FBAB-2D5C5EA8280B}"/>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0" name="Group 749">
                <a:extLst>
                  <a:ext uri="{FF2B5EF4-FFF2-40B4-BE49-F238E27FC236}">
                    <a16:creationId xmlns:a16="http://schemas.microsoft.com/office/drawing/2014/main" id="{0BEDC563-3477-6B1A-18E9-BF1D4A3EF5D7}"/>
                  </a:ext>
                </a:extLst>
              </p:cNvPr>
              <p:cNvGrpSpPr/>
              <p:nvPr/>
            </p:nvGrpSpPr>
            <p:grpSpPr>
              <a:xfrm>
                <a:off x="7312267" y="4596114"/>
                <a:ext cx="71744" cy="386460"/>
                <a:chOff x="1470176" y="3257433"/>
                <a:chExt cx="91824" cy="500848"/>
              </a:xfrm>
            </p:grpSpPr>
            <p:cxnSp>
              <p:nvCxnSpPr>
                <p:cNvPr id="751" name="Straight Connector 750">
                  <a:extLst>
                    <a:ext uri="{FF2B5EF4-FFF2-40B4-BE49-F238E27FC236}">
                      <a16:creationId xmlns:a16="http://schemas.microsoft.com/office/drawing/2014/main" id="{F78794F2-48D1-A5D5-49C9-F33B3805BBFE}"/>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a:extLst>
                    <a:ext uri="{FF2B5EF4-FFF2-40B4-BE49-F238E27FC236}">
                      <a16:creationId xmlns:a16="http://schemas.microsoft.com/office/drawing/2014/main" id="{18760615-4701-1906-DF1A-194861A03F8E}"/>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876C711F-8E86-7880-1126-9C969B969393}"/>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4" name="Group 753">
                <a:extLst>
                  <a:ext uri="{FF2B5EF4-FFF2-40B4-BE49-F238E27FC236}">
                    <a16:creationId xmlns:a16="http://schemas.microsoft.com/office/drawing/2014/main" id="{845E7BFE-BA87-19FF-7CD9-0EE532CF7F38}"/>
                  </a:ext>
                </a:extLst>
              </p:cNvPr>
              <p:cNvGrpSpPr/>
              <p:nvPr/>
            </p:nvGrpSpPr>
            <p:grpSpPr>
              <a:xfrm>
                <a:off x="7490907" y="4594055"/>
                <a:ext cx="71744" cy="386460"/>
                <a:chOff x="1470176" y="3257433"/>
                <a:chExt cx="91824" cy="500848"/>
              </a:xfrm>
            </p:grpSpPr>
            <p:cxnSp>
              <p:nvCxnSpPr>
                <p:cNvPr id="755" name="Straight Connector 754">
                  <a:extLst>
                    <a:ext uri="{FF2B5EF4-FFF2-40B4-BE49-F238E27FC236}">
                      <a16:creationId xmlns:a16="http://schemas.microsoft.com/office/drawing/2014/main" id="{67BFFEFE-88F2-6141-3BC1-628BF6DE3E64}"/>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a:extLst>
                    <a:ext uri="{FF2B5EF4-FFF2-40B4-BE49-F238E27FC236}">
                      <a16:creationId xmlns:a16="http://schemas.microsoft.com/office/drawing/2014/main" id="{E5823165-3712-FEF1-52AF-330399F4C06A}"/>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7" name="Straight Connector 756">
                  <a:extLst>
                    <a:ext uri="{FF2B5EF4-FFF2-40B4-BE49-F238E27FC236}">
                      <a16:creationId xmlns:a16="http://schemas.microsoft.com/office/drawing/2014/main" id="{CBF6A8B9-EDC9-2AEB-CDCA-DBA79926F486}"/>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7" name="Group 16">
              <a:extLst>
                <a:ext uri="{FF2B5EF4-FFF2-40B4-BE49-F238E27FC236}">
                  <a16:creationId xmlns:a16="http://schemas.microsoft.com/office/drawing/2014/main" id="{C4AE71FD-9DE4-A5D4-DFEC-6F726F18233E}"/>
                </a:ext>
              </a:extLst>
            </p:cNvPr>
            <p:cNvGrpSpPr/>
            <p:nvPr/>
          </p:nvGrpSpPr>
          <p:grpSpPr>
            <a:xfrm>
              <a:off x="6952436" y="4596114"/>
              <a:ext cx="252935" cy="386460"/>
              <a:chOff x="6952436" y="4596114"/>
              <a:chExt cx="252935" cy="386460"/>
            </a:xfrm>
          </p:grpSpPr>
          <p:grpSp>
            <p:nvGrpSpPr>
              <p:cNvPr id="742" name="Group 741">
                <a:extLst>
                  <a:ext uri="{FF2B5EF4-FFF2-40B4-BE49-F238E27FC236}">
                    <a16:creationId xmlns:a16="http://schemas.microsoft.com/office/drawing/2014/main" id="{C35F3A21-B32F-A732-7820-98C157FCFF8C}"/>
                  </a:ext>
                </a:extLst>
              </p:cNvPr>
              <p:cNvGrpSpPr/>
              <p:nvPr/>
            </p:nvGrpSpPr>
            <p:grpSpPr>
              <a:xfrm>
                <a:off x="6952436" y="4596114"/>
                <a:ext cx="71744" cy="386460"/>
                <a:chOff x="1470176" y="3257433"/>
                <a:chExt cx="91824" cy="500848"/>
              </a:xfrm>
            </p:grpSpPr>
            <p:cxnSp>
              <p:nvCxnSpPr>
                <p:cNvPr id="743" name="Straight Connector 742">
                  <a:extLst>
                    <a:ext uri="{FF2B5EF4-FFF2-40B4-BE49-F238E27FC236}">
                      <a16:creationId xmlns:a16="http://schemas.microsoft.com/office/drawing/2014/main" id="{7CE303F4-6660-1682-507B-72055032489B}"/>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38C6CE96-A6FB-CFDE-A155-7E964F061B09}"/>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F59E388A-A9FD-5FC3-12BB-9C3DC00AD58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6" name="Group 745">
                <a:extLst>
                  <a:ext uri="{FF2B5EF4-FFF2-40B4-BE49-F238E27FC236}">
                    <a16:creationId xmlns:a16="http://schemas.microsoft.com/office/drawing/2014/main" id="{1B8C2F4F-B139-4BD4-14C3-79C06C7278CD}"/>
                  </a:ext>
                </a:extLst>
              </p:cNvPr>
              <p:cNvGrpSpPr/>
              <p:nvPr/>
            </p:nvGrpSpPr>
            <p:grpSpPr>
              <a:xfrm>
                <a:off x="7133627" y="4596114"/>
                <a:ext cx="71744" cy="386460"/>
                <a:chOff x="1470176" y="3257433"/>
                <a:chExt cx="91824" cy="500848"/>
              </a:xfrm>
            </p:grpSpPr>
            <p:cxnSp>
              <p:nvCxnSpPr>
                <p:cNvPr id="747" name="Straight Connector 746">
                  <a:extLst>
                    <a:ext uri="{FF2B5EF4-FFF2-40B4-BE49-F238E27FC236}">
                      <a16:creationId xmlns:a16="http://schemas.microsoft.com/office/drawing/2014/main" id="{BD06F5AA-063A-A692-65ED-CF96296E3579}"/>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A2255109-2A43-918A-F4FD-09EF9468BD07}"/>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F468FB00-E99F-6330-EEDC-F1FF6461A57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22" name="TextBox 21">
            <a:extLst>
              <a:ext uri="{FF2B5EF4-FFF2-40B4-BE49-F238E27FC236}">
                <a16:creationId xmlns:a16="http://schemas.microsoft.com/office/drawing/2014/main" id="{4AC55017-4DED-11CE-0688-0D88FF8115FF}"/>
              </a:ext>
            </a:extLst>
          </p:cNvPr>
          <p:cNvSpPr txBox="1"/>
          <p:nvPr/>
        </p:nvSpPr>
        <p:spPr>
          <a:xfrm>
            <a:off x="2092750" y="2995023"/>
            <a:ext cx="4713402" cy="27699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50" normalizeH="0" baseline="-25000" noProof="0" dirty="0">
              <a:ln>
                <a:noFill/>
              </a:ln>
              <a:solidFill>
                <a:srgbClr val="37A881"/>
              </a:solidFill>
              <a:effectLst/>
              <a:uLnTx/>
              <a:uFillTx/>
              <a:latin typeface="Avenir Next" panose="020B0503020202020204" pitchFamily="34" charset="0"/>
              <a:ea typeface="+mn-ea"/>
              <a:cs typeface="+mn-cs"/>
            </a:endParaRPr>
          </a:p>
        </p:txBody>
      </p:sp>
      <p:sp>
        <p:nvSpPr>
          <p:cNvPr id="6" name="TextBox 5">
            <a:extLst>
              <a:ext uri="{FF2B5EF4-FFF2-40B4-BE49-F238E27FC236}">
                <a16:creationId xmlns:a16="http://schemas.microsoft.com/office/drawing/2014/main" id="{FF94665D-53B1-29FB-AD23-6258840B1A0B}"/>
              </a:ext>
            </a:extLst>
          </p:cNvPr>
          <p:cNvSpPr txBox="1"/>
          <p:nvPr/>
        </p:nvSpPr>
        <p:spPr>
          <a:xfrm>
            <a:off x="10576" y="6092412"/>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Chang, Kevin K. et al. </a:t>
            </a:r>
            <a:b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r>
              <a:rPr kumimoji="0" lang="en-US" sz="11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Low-Cost Inter-Linked Subarrays (LISA): Enabling Fast Inter-Subarray Data Movement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HPCA, 2016</a:t>
            </a:r>
          </a:p>
        </p:txBody>
      </p:sp>
    </p:spTree>
    <p:extLst>
      <p:ext uri="{BB962C8B-B14F-4D97-AF65-F5344CB8AC3E}">
        <p14:creationId xmlns:p14="http://schemas.microsoft.com/office/powerpoint/2010/main" val="40251186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53"/>
                                        </p:tgtEl>
                                        <p:attrNameLst>
                                          <p:attrName>style.visibility</p:attrName>
                                        </p:attrNameLst>
                                      </p:cBhvr>
                                      <p:to>
                                        <p:strVal val="visible"/>
                                      </p:to>
                                    </p:set>
                                    <p:animEffect transition="in" filter="fade">
                                      <p:cBhvr>
                                        <p:cTn id="12" dur="500"/>
                                        <p:tgtEl>
                                          <p:spTgt spid="65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52"/>
                                        </p:tgtEl>
                                        <p:attrNameLst>
                                          <p:attrName>style.visibility</p:attrName>
                                        </p:attrNameLst>
                                      </p:cBhvr>
                                      <p:to>
                                        <p:strVal val="visible"/>
                                      </p:to>
                                    </p:set>
                                    <p:animEffect transition="in" filter="fade">
                                      <p:cBhvr>
                                        <p:cTn id="15" dur="500"/>
                                        <p:tgtEl>
                                          <p:spTgt spid="65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54"/>
                                        </p:tgtEl>
                                        <p:attrNameLst>
                                          <p:attrName>style.visibility</p:attrName>
                                        </p:attrNameLst>
                                      </p:cBhvr>
                                      <p:to>
                                        <p:strVal val="visible"/>
                                      </p:to>
                                    </p:set>
                                    <p:animEffect transition="in" filter="fade">
                                      <p:cBhvr>
                                        <p:cTn id="18" dur="500"/>
                                        <p:tgtEl>
                                          <p:spTgt spid="654"/>
                                        </p:tgtEl>
                                      </p:cBhvr>
                                    </p:animEffect>
                                  </p:childTnLst>
                                </p:cTn>
                              </p:par>
                              <p:par>
                                <p:cTn id="19" presetID="10" presetClass="entr" presetSubtype="0" fill="hold" nodeType="withEffect">
                                  <p:stCondLst>
                                    <p:cond delay="0"/>
                                  </p:stCondLst>
                                  <p:childTnLst>
                                    <p:set>
                                      <p:cBhvr>
                                        <p:cTn id="20" dur="1" fill="hold">
                                          <p:stCondLst>
                                            <p:cond delay="0"/>
                                          </p:stCondLst>
                                        </p:cTn>
                                        <p:tgtEl>
                                          <p:spTgt spid="656"/>
                                        </p:tgtEl>
                                        <p:attrNameLst>
                                          <p:attrName>style.visibility</p:attrName>
                                        </p:attrNameLst>
                                      </p:cBhvr>
                                      <p:to>
                                        <p:strVal val="visible"/>
                                      </p:to>
                                    </p:set>
                                    <p:animEffect transition="in" filter="fade">
                                      <p:cBhvr>
                                        <p:cTn id="21" dur="500"/>
                                        <p:tgtEl>
                                          <p:spTgt spid="656"/>
                                        </p:tgtEl>
                                      </p:cBhvr>
                                    </p:animEffect>
                                  </p:childTnLst>
                                </p:cTn>
                              </p:par>
                              <p:par>
                                <p:cTn id="22" presetID="10" presetClass="entr" presetSubtype="0" fill="hold" nodeType="withEffect">
                                  <p:stCondLst>
                                    <p:cond delay="0"/>
                                  </p:stCondLst>
                                  <p:childTnLst>
                                    <p:set>
                                      <p:cBhvr>
                                        <p:cTn id="23" dur="1" fill="hold">
                                          <p:stCondLst>
                                            <p:cond delay="0"/>
                                          </p:stCondLst>
                                        </p:cTn>
                                        <p:tgtEl>
                                          <p:spTgt spid="658"/>
                                        </p:tgtEl>
                                        <p:attrNameLst>
                                          <p:attrName>style.visibility</p:attrName>
                                        </p:attrNameLst>
                                      </p:cBhvr>
                                      <p:to>
                                        <p:strVal val="visible"/>
                                      </p:to>
                                    </p:set>
                                    <p:animEffect transition="in" filter="fade">
                                      <p:cBhvr>
                                        <p:cTn id="24" dur="500"/>
                                        <p:tgtEl>
                                          <p:spTgt spid="658"/>
                                        </p:tgtEl>
                                      </p:cBhvr>
                                    </p:animEffect>
                                  </p:childTnLst>
                                </p:cTn>
                              </p:par>
                              <p:par>
                                <p:cTn id="25" presetID="10" presetClass="entr" presetSubtype="0" fill="hold" nodeType="withEffect">
                                  <p:stCondLst>
                                    <p:cond delay="0"/>
                                  </p:stCondLst>
                                  <p:childTnLst>
                                    <p:set>
                                      <p:cBhvr>
                                        <p:cTn id="26" dur="1" fill="hold">
                                          <p:stCondLst>
                                            <p:cond delay="0"/>
                                          </p:stCondLst>
                                        </p:cTn>
                                        <p:tgtEl>
                                          <p:spTgt spid="721"/>
                                        </p:tgtEl>
                                        <p:attrNameLst>
                                          <p:attrName>style.visibility</p:attrName>
                                        </p:attrNameLst>
                                      </p:cBhvr>
                                      <p:to>
                                        <p:strVal val="visible"/>
                                      </p:to>
                                    </p:set>
                                    <p:animEffect transition="in" filter="fade">
                                      <p:cBhvr>
                                        <p:cTn id="27" dur="500"/>
                                        <p:tgtEl>
                                          <p:spTgt spid="721"/>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36"/>
                                        </p:tgtEl>
                                        <p:attrNameLst>
                                          <p:attrName>style.visibility</p:attrName>
                                        </p:attrNameLst>
                                      </p:cBhvr>
                                      <p:to>
                                        <p:strVal val="visible"/>
                                      </p:to>
                                    </p:set>
                                    <p:animEffect transition="in" filter="fade">
                                      <p:cBhvr>
                                        <p:cTn id="30" dur="500"/>
                                        <p:tgtEl>
                                          <p:spTgt spid="736"/>
                                        </p:tgtEl>
                                      </p:cBhvr>
                                    </p:animEffect>
                                  </p:childTnLst>
                                </p:cTn>
                              </p:par>
                              <p:par>
                                <p:cTn id="31" presetID="10" presetClass="entr" presetSubtype="0" fill="hold" nodeType="withEffect">
                                  <p:stCondLst>
                                    <p:cond delay="0"/>
                                  </p:stCondLst>
                                  <p:childTnLst>
                                    <p:set>
                                      <p:cBhvr>
                                        <p:cTn id="32" dur="1" fill="hold">
                                          <p:stCondLst>
                                            <p:cond delay="0"/>
                                          </p:stCondLst>
                                        </p:cTn>
                                        <p:tgtEl>
                                          <p:spTgt spid="787"/>
                                        </p:tgtEl>
                                        <p:attrNameLst>
                                          <p:attrName>style.visibility</p:attrName>
                                        </p:attrNameLst>
                                      </p:cBhvr>
                                      <p:to>
                                        <p:strVal val="visible"/>
                                      </p:to>
                                    </p:set>
                                    <p:animEffect transition="in" filter="fade">
                                      <p:cBhvr>
                                        <p:cTn id="33" dur="500"/>
                                        <p:tgtEl>
                                          <p:spTgt spid="787"/>
                                        </p:tgtEl>
                                      </p:cBhvr>
                                    </p:animEffect>
                                  </p:childTnLst>
                                </p:cTn>
                              </p:par>
                              <p:par>
                                <p:cTn id="34" presetID="10" presetClass="entr" presetSubtype="0" fill="hold" nodeType="withEffect">
                                  <p:stCondLst>
                                    <p:cond delay="0"/>
                                  </p:stCondLst>
                                  <p:childTnLst>
                                    <p:set>
                                      <p:cBhvr>
                                        <p:cTn id="35" dur="1" fill="hold">
                                          <p:stCondLst>
                                            <p:cond delay="0"/>
                                          </p:stCondLst>
                                        </p:cTn>
                                        <p:tgtEl>
                                          <p:spTgt spid="803"/>
                                        </p:tgtEl>
                                        <p:attrNameLst>
                                          <p:attrName>style.visibility</p:attrName>
                                        </p:attrNameLst>
                                      </p:cBhvr>
                                      <p:to>
                                        <p:strVal val="visible"/>
                                      </p:to>
                                    </p:set>
                                    <p:animEffect transition="in" filter="fade">
                                      <p:cBhvr>
                                        <p:cTn id="36" dur="500"/>
                                        <p:tgtEl>
                                          <p:spTgt spid="803"/>
                                        </p:tgtEl>
                                      </p:cBhvr>
                                    </p:animEffect>
                                  </p:childTnLst>
                                </p:cTn>
                              </p:par>
                              <p:par>
                                <p:cTn id="37" presetID="10" presetClass="entr" presetSubtype="0" fill="hold" nodeType="withEffect">
                                  <p:stCondLst>
                                    <p:cond delay="0"/>
                                  </p:stCondLst>
                                  <p:childTnLst>
                                    <p:set>
                                      <p:cBhvr>
                                        <p:cTn id="38" dur="1" fill="hold">
                                          <p:stCondLst>
                                            <p:cond delay="0"/>
                                          </p:stCondLst>
                                        </p:cTn>
                                        <p:tgtEl>
                                          <p:spTgt spid="879"/>
                                        </p:tgtEl>
                                        <p:attrNameLst>
                                          <p:attrName>style.visibility</p:attrName>
                                        </p:attrNameLst>
                                      </p:cBhvr>
                                      <p:to>
                                        <p:strVal val="visible"/>
                                      </p:to>
                                    </p:set>
                                    <p:animEffect transition="in" filter="fade">
                                      <p:cBhvr>
                                        <p:cTn id="39" dur="500"/>
                                        <p:tgtEl>
                                          <p:spTgt spid="879"/>
                                        </p:tgtEl>
                                      </p:cBhvr>
                                    </p:animEffect>
                                  </p:childTnLst>
                                </p:cTn>
                              </p:par>
                              <p:par>
                                <p:cTn id="40" presetID="10" presetClass="entr" presetSubtype="0" fill="hold" nodeType="withEffect">
                                  <p:stCondLst>
                                    <p:cond delay="0"/>
                                  </p:stCondLst>
                                  <p:childTnLst>
                                    <p:set>
                                      <p:cBhvr>
                                        <p:cTn id="41" dur="1" fill="hold">
                                          <p:stCondLst>
                                            <p:cond delay="0"/>
                                          </p:stCondLst>
                                        </p:cTn>
                                        <p:tgtEl>
                                          <p:spTgt spid="889"/>
                                        </p:tgtEl>
                                        <p:attrNameLst>
                                          <p:attrName>style.visibility</p:attrName>
                                        </p:attrNameLst>
                                      </p:cBhvr>
                                      <p:to>
                                        <p:strVal val="visible"/>
                                      </p:to>
                                    </p:set>
                                    <p:animEffect transition="in" filter="fade">
                                      <p:cBhvr>
                                        <p:cTn id="42" dur="500"/>
                                        <p:tgtEl>
                                          <p:spTgt spid="889"/>
                                        </p:tgtEl>
                                      </p:cBhvr>
                                    </p:animEffect>
                                  </p:childTnLst>
                                </p:cTn>
                              </p:par>
                              <p:par>
                                <p:cTn id="43" presetID="10" presetClass="entr" presetSubtype="0" fill="hold" nodeType="withEffect">
                                  <p:stCondLst>
                                    <p:cond delay="0"/>
                                  </p:stCondLst>
                                  <p:childTnLst>
                                    <p:set>
                                      <p:cBhvr>
                                        <p:cTn id="44" dur="1" fill="hold">
                                          <p:stCondLst>
                                            <p:cond delay="0"/>
                                          </p:stCondLst>
                                        </p:cTn>
                                        <p:tgtEl>
                                          <p:spTgt spid="964"/>
                                        </p:tgtEl>
                                        <p:attrNameLst>
                                          <p:attrName>style.visibility</p:attrName>
                                        </p:attrNameLst>
                                      </p:cBhvr>
                                      <p:to>
                                        <p:strVal val="visible"/>
                                      </p:to>
                                    </p:set>
                                    <p:animEffect transition="in" filter="fade">
                                      <p:cBhvr>
                                        <p:cTn id="45" dur="500"/>
                                        <p:tgtEl>
                                          <p:spTgt spid="96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973"/>
                                        </p:tgtEl>
                                        <p:attrNameLst>
                                          <p:attrName>style.visibility</p:attrName>
                                        </p:attrNameLst>
                                      </p:cBhvr>
                                      <p:to>
                                        <p:strVal val="visible"/>
                                      </p:to>
                                    </p:set>
                                    <p:animEffect transition="in" filter="fade">
                                      <p:cBhvr>
                                        <p:cTn id="48" dur="500"/>
                                        <p:tgtEl>
                                          <p:spTgt spid="973"/>
                                        </p:tgtEl>
                                      </p:cBhvr>
                                    </p:animEffect>
                                  </p:childTnLst>
                                </p:cTn>
                              </p:par>
                              <p:par>
                                <p:cTn id="49" presetID="10" presetClass="entr" presetSubtype="0" fill="hold" nodeType="withEffect">
                                  <p:stCondLst>
                                    <p:cond delay="0"/>
                                  </p:stCondLst>
                                  <p:childTnLst>
                                    <p:set>
                                      <p:cBhvr>
                                        <p:cTn id="50" dur="1" fill="hold">
                                          <p:stCondLst>
                                            <p:cond delay="0"/>
                                          </p:stCondLst>
                                        </p:cTn>
                                        <p:tgtEl>
                                          <p:spTgt spid="974"/>
                                        </p:tgtEl>
                                        <p:attrNameLst>
                                          <p:attrName>style.visibility</p:attrName>
                                        </p:attrNameLst>
                                      </p:cBhvr>
                                      <p:to>
                                        <p:strVal val="visible"/>
                                      </p:to>
                                    </p:set>
                                    <p:animEffect transition="in" filter="fade">
                                      <p:cBhvr>
                                        <p:cTn id="51" dur="500"/>
                                        <p:tgtEl>
                                          <p:spTgt spid="974"/>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75"/>
                                        </p:tgtEl>
                                        <p:attrNameLst>
                                          <p:attrName>style.visibility</p:attrName>
                                        </p:attrNameLst>
                                      </p:cBhvr>
                                      <p:to>
                                        <p:strVal val="visible"/>
                                      </p:to>
                                    </p:set>
                                    <p:animEffect transition="in" filter="fade">
                                      <p:cBhvr>
                                        <p:cTn id="54" dur="500"/>
                                        <p:tgtEl>
                                          <p:spTgt spid="975"/>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976"/>
                                        </p:tgtEl>
                                        <p:attrNameLst>
                                          <p:attrName>style.visibility</p:attrName>
                                        </p:attrNameLst>
                                      </p:cBhvr>
                                      <p:to>
                                        <p:strVal val="visible"/>
                                      </p:to>
                                    </p:set>
                                    <p:animEffect transition="in" filter="fade">
                                      <p:cBhvr>
                                        <p:cTn id="57" dur="500"/>
                                        <p:tgtEl>
                                          <p:spTgt spid="976"/>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977"/>
                                        </p:tgtEl>
                                        <p:attrNameLst>
                                          <p:attrName>style.visibility</p:attrName>
                                        </p:attrNameLst>
                                      </p:cBhvr>
                                      <p:to>
                                        <p:strVal val="visible"/>
                                      </p:to>
                                    </p:set>
                                    <p:animEffect transition="in" filter="fade">
                                      <p:cBhvr>
                                        <p:cTn id="60" dur="500"/>
                                        <p:tgtEl>
                                          <p:spTgt spid="97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978"/>
                                        </p:tgtEl>
                                        <p:attrNameLst>
                                          <p:attrName>style.visibility</p:attrName>
                                        </p:attrNameLst>
                                      </p:cBhvr>
                                      <p:to>
                                        <p:strVal val="visible"/>
                                      </p:to>
                                    </p:set>
                                    <p:animEffect transition="in" filter="fade">
                                      <p:cBhvr>
                                        <p:cTn id="63" dur="500"/>
                                        <p:tgtEl>
                                          <p:spTgt spid="97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979"/>
                                        </p:tgtEl>
                                        <p:attrNameLst>
                                          <p:attrName>style.visibility</p:attrName>
                                        </p:attrNameLst>
                                      </p:cBhvr>
                                      <p:to>
                                        <p:strVal val="visible"/>
                                      </p:to>
                                    </p:set>
                                    <p:animEffect transition="in" filter="fade">
                                      <p:cBhvr>
                                        <p:cTn id="66" dur="500"/>
                                        <p:tgtEl>
                                          <p:spTgt spid="97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45"/>
                                        </p:tgtEl>
                                        <p:attrNameLst>
                                          <p:attrName>style.visibility</p:attrName>
                                        </p:attrNameLst>
                                      </p:cBhvr>
                                      <p:to>
                                        <p:strVal val="visible"/>
                                      </p:to>
                                    </p:set>
                                    <p:animEffect transition="in" filter="fade">
                                      <p:cBhvr>
                                        <p:cTn id="69" dur="500"/>
                                        <p:tgtEl>
                                          <p:spTgt spid="45"/>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2"/>
                                        </p:tgtEl>
                                        <p:attrNameLst>
                                          <p:attrName>style.visibility</p:attrName>
                                        </p:attrNameLst>
                                      </p:cBhvr>
                                      <p:to>
                                        <p:strVal val="visible"/>
                                      </p:to>
                                    </p:set>
                                    <p:animEffect transition="in" filter="fade">
                                      <p:cBhvr>
                                        <p:cTn id="72" dur="500"/>
                                        <p:tgtEl>
                                          <p:spTgt spid="52"/>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4"/>
                                        </p:tgtEl>
                                        <p:attrNameLst>
                                          <p:attrName>style.visibility</p:attrName>
                                        </p:attrNameLst>
                                      </p:cBhvr>
                                      <p:to>
                                        <p:strVal val="visible"/>
                                      </p:to>
                                    </p:set>
                                    <p:animEffect transition="in" filter="fade">
                                      <p:cBhvr>
                                        <p:cTn id="75" dur="500"/>
                                        <p:tgtEl>
                                          <p:spTgt spid="54"/>
                                        </p:tgtEl>
                                      </p:cBhvr>
                                    </p:animEffect>
                                  </p:childTnLst>
                                </p:cTn>
                              </p:par>
                              <p:par>
                                <p:cTn id="76" presetID="10" presetClass="entr" presetSubtype="0" fill="hold" nodeType="withEffect">
                                  <p:stCondLst>
                                    <p:cond delay="0"/>
                                  </p:stCondLst>
                                  <p:childTnLst>
                                    <p:set>
                                      <p:cBhvr>
                                        <p:cTn id="77" dur="1" fill="hold">
                                          <p:stCondLst>
                                            <p:cond delay="0"/>
                                          </p:stCondLst>
                                        </p:cTn>
                                        <p:tgtEl>
                                          <p:spTgt spid="62"/>
                                        </p:tgtEl>
                                        <p:attrNameLst>
                                          <p:attrName>style.visibility</p:attrName>
                                        </p:attrNameLst>
                                      </p:cBhvr>
                                      <p:to>
                                        <p:strVal val="visible"/>
                                      </p:to>
                                    </p:set>
                                    <p:animEffect transition="in" filter="fade">
                                      <p:cBhvr>
                                        <p:cTn id="78" dur="500"/>
                                        <p:tgtEl>
                                          <p:spTgt spid="6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998"/>
                                        </p:tgtEl>
                                        <p:attrNameLst>
                                          <p:attrName>style.visibility</p:attrName>
                                        </p:attrNameLst>
                                      </p:cBhvr>
                                      <p:to>
                                        <p:strVal val="visible"/>
                                      </p:to>
                                    </p:set>
                                    <p:animEffect transition="in" filter="fade">
                                      <p:cBhvr>
                                        <p:cTn id="81" dur="500"/>
                                        <p:tgtEl>
                                          <p:spTgt spid="99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999"/>
                                        </p:tgtEl>
                                        <p:attrNameLst>
                                          <p:attrName>style.visibility</p:attrName>
                                        </p:attrNameLst>
                                      </p:cBhvr>
                                      <p:to>
                                        <p:strVal val="visible"/>
                                      </p:to>
                                    </p:set>
                                    <p:animEffect transition="in" filter="fade">
                                      <p:cBhvr>
                                        <p:cTn id="84" dur="500"/>
                                        <p:tgtEl>
                                          <p:spTgt spid="999"/>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000"/>
                                        </p:tgtEl>
                                        <p:attrNameLst>
                                          <p:attrName>style.visibility</p:attrName>
                                        </p:attrNameLst>
                                      </p:cBhvr>
                                      <p:to>
                                        <p:strVal val="visible"/>
                                      </p:to>
                                    </p:set>
                                    <p:animEffect transition="in" filter="fade">
                                      <p:cBhvr>
                                        <p:cTn id="87" dur="500"/>
                                        <p:tgtEl>
                                          <p:spTgt spid="1000"/>
                                        </p:tgtEl>
                                      </p:cBhvr>
                                    </p:animEffect>
                                  </p:childTnLst>
                                </p:cTn>
                              </p:par>
                              <p:par>
                                <p:cTn id="88" presetID="10" presetClass="entr" presetSubtype="0" fill="hold" nodeType="withEffect">
                                  <p:stCondLst>
                                    <p:cond delay="0"/>
                                  </p:stCondLst>
                                  <p:childTnLst>
                                    <p:set>
                                      <p:cBhvr>
                                        <p:cTn id="89" dur="1" fill="hold">
                                          <p:stCondLst>
                                            <p:cond delay="0"/>
                                          </p:stCondLst>
                                        </p:cTn>
                                        <p:tgtEl>
                                          <p:spTgt spid="1001"/>
                                        </p:tgtEl>
                                        <p:attrNameLst>
                                          <p:attrName>style.visibility</p:attrName>
                                        </p:attrNameLst>
                                      </p:cBhvr>
                                      <p:to>
                                        <p:strVal val="visible"/>
                                      </p:to>
                                    </p:set>
                                    <p:animEffect transition="in" filter="fade">
                                      <p:cBhvr>
                                        <p:cTn id="90" dur="500"/>
                                        <p:tgtEl>
                                          <p:spTgt spid="1001"/>
                                        </p:tgtEl>
                                      </p:cBhvr>
                                    </p:animEffect>
                                  </p:childTnLst>
                                </p:cTn>
                              </p:par>
                              <p:par>
                                <p:cTn id="91" presetID="10" presetClass="entr" presetSubtype="0" fill="hold" nodeType="withEffect">
                                  <p:stCondLst>
                                    <p:cond delay="0"/>
                                  </p:stCondLst>
                                  <p:childTnLst>
                                    <p:set>
                                      <p:cBhvr>
                                        <p:cTn id="92" dur="1" fill="hold">
                                          <p:stCondLst>
                                            <p:cond delay="0"/>
                                          </p:stCondLst>
                                        </p:cTn>
                                        <p:tgtEl>
                                          <p:spTgt spid="1007"/>
                                        </p:tgtEl>
                                        <p:attrNameLst>
                                          <p:attrName>style.visibility</p:attrName>
                                        </p:attrNameLst>
                                      </p:cBhvr>
                                      <p:to>
                                        <p:strVal val="visible"/>
                                      </p:to>
                                    </p:set>
                                    <p:animEffect transition="in" filter="fade">
                                      <p:cBhvr>
                                        <p:cTn id="93" dur="500"/>
                                        <p:tgtEl>
                                          <p:spTgt spid="1007"/>
                                        </p:tgtEl>
                                      </p:cBhvr>
                                    </p:animEffect>
                                  </p:childTnLst>
                                </p:cTn>
                              </p:par>
                              <p:par>
                                <p:cTn id="94" presetID="10" presetClass="entr" presetSubtype="0" fill="hold" nodeType="withEffect">
                                  <p:stCondLst>
                                    <p:cond delay="0"/>
                                  </p:stCondLst>
                                  <p:childTnLst>
                                    <p:set>
                                      <p:cBhvr>
                                        <p:cTn id="95" dur="1" fill="hold">
                                          <p:stCondLst>
                                            <p:cond delay="0"/>
                                          </p:stCondLst>
                                        </p:cTn>
                                        <p:tgtEl>
                                          <p:spTgt spid="1013"/>
                                        </p:tgtEl>
                                        <p:attrNameLst>
                                          <p:attrName>style.visibility</p:attrName>
                                        </p:attrNameLst>
                                      </p:cBhvr>
                                      <p:to>
                                        <p:strVal val="visible"/>
                                      </p:to>
                                    </p:set>
                                    <p:animEffect transition="in" filter="fade">
                                      <p:cBhvr>
                                        <p:cTn id="96" dur="500"/>
                                        <p:tgtEl>
                                          <p:spTgt spid="1013"/>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014"/>
                                        </p:tgtEl>
                                        <p:attrNameLst>
                                          <p:attrName>style.visibility</p:attrName>
                                        </p:attrNameLst>
                                      </p:cBhvr>
                                      <p:to>
                                        <p:strVal val="visible"/>
                                      </p:to>
                                    </p:set>
                                    <p:animEffect transition="in" filter="fade">
                                      <p:cBhvr>
                                        <p:cTn id="99" dur="500"/>
                                        <p:tgtEl>
                                          <p:spTgt spid="1014"/>
                                        </p:tgtEl>
                                      </p:cBhvr>
                                    </p:animEffect>
                                  </p:childTnLst>
                                </p:cTn>
                              </p:par>
                              <p:par>
                                <p:cTn id="100" presetID="10" presetClass="entr" presetSubtype="0" fill="hold" nodeType="withEffect">
                                  <p:stCondLst>
                                    <p:cond delay="0"/>
                                  </p:stCondLst>
                                  <p:childTnLst>
                                    <p:set>
                                      <p:cBhvr>
                                        <p:cTn id="101" dur="1" fill="hold">
                                          <p:stCondLst>
                                            <p:cond delay="0"/>
                                          </p:stCondLst>
                                        </p:cTn>
                                        <p:tgtEl>
                                          <p:spTgt spid="1015"/>
                                        </p:tgtEl>
                                        <p:attrNameLst>
                                          <p:attrName>style.visibility</p:attrName>
                                        </p:attrNameLst>
                                      </p:cBhvr>
                                      <p:to>
                                        <p:strVal val="visible"/>
                                      </p:to>
                                    </p:set>
                                    <p:animEffect transition="in" filter="fade">
                                      <p:cBhvr>
                                        <p:cTn id="102" dur="500"/>
                                        <p:tgtEl>
                                          <p:spTgt spid="1015"/>
                                        </p:tgtEl>
                                      </p:cBhvr>
                                    </p:animEffect>
                                  </p:childTnLst>
                                </p:cTn>
                              </p:par>
                              <p:par>
                                <p:cTn id="103" presetID="10" presetClass="entr" presetSubtype="0" fill="hold" nodeType="withEffect">
                                  <p:stCondLst>
                                    <p:cond delay="0"/>
                                  </p:stCondLst>
                                  <p:childTnLst>
                                    <p:set>
                                      <p:cBhvr>
                                        <p:cTn id="104" dur="1" fill="hold">
                                          <p:stCondLst>
                                            <p:cond delay="0"/>
                                          </p:stCondLst>
                                        </p:cTn>
                                        <p:tgtEl>
                                          <p:spTgt spid="1023"/>
                                        </p:tgtEl>
                                        <p:attrNameLst>
                                          <p:attrName>style.visibility</p:attrName>
                                        </p:attrNameLst>
                                      </p:cBhvr>
                                      <p:to>
                                        <p:strVal val="visible"/>
                                      </p:to>
                                    </p:set>
                                    <p:animEffect transition="in" filter="fade">
                                      <p:cBhvr>
                                        <p:cTn id="105" dur="500"/>
                                        <p:tgtEl>
                                          <p:spTgt spid="1023"/>
                                        </p:tgtEl>
                                      </p:cBhvr>
                                    </p:animEffect>
                                  </p:childTnLst>
                                </p:cTn>
                              </p:par>
                              <p:par>
                                <p:cTn id="106" presetID="10" presetClass="entr" presetSubtype="0" fill="hold" nodeType="withEffect">
                                  <p:stCondLst>
                                    <p:cond delay="0"/>
                                  </p:stCondLst>
                                  <p:childTnLst>
                                    <p:set>
                                      <p:cBhvr>
                                        <p:cTn id="107" dur="1" fill="hold">
                                          <p:stCondLst>
                                            <p:cond delay="0"/>
                                          </p:stCondLst>
                                        </p:cTn>
                                        <p:tgtEl>
                                          <p:spTgt spid="647"/>
                                        </p:tgtEl>
                                        <p:attrNameLst>
                                          <p:attrName>style.visibility</p:attrName>
                                        </p:attrNameLst>
                                      </p:cBhvr>
                                      <p:to>
                                        <p:strVal val="visible"/>
                                      </p:to>
                                    </p:set>
                                    <p:animEffect transition="in" filter="fade">
                                      <p:cBhvr>
                                        <p:cTn id="108" dur="500"/>
                                        <p:tgtEl>
                                          <p:spTgt spid="647"/>
                                        </p:tgtEl>
                                      </p:cBhvr>
                                    </p:animEffect>
                                  </p:childTnLst>
                                </p:cTn>
                              </p:par>
                              <p:par>
                                <p:cTn id="109" presetID="10" presetClass="entr" presetSubtype="0" fill="hold" nodeType="withEffect">
                                  <p:stCondLst>
                                    <p:cond delay="0"/>
                                  </p:stCondLst>
                                  <p:childTnLst>
                                    <p:set>
                                      <p:cBhvr>
                                        <p:cTn id="110" dur="1" fill="hold">
                                          <p:stCondLst>
                                            <p:cond delay="0"/>
                                          </p:stCondLst>
                                        </p:cTn>
                                        <p:tgtEl>
                                          <p:spTgt spid="660"/>
                                        </p:tgtEl>
                                        <p:attrNameLst>
                                          <p:attrName>style.visibility</p:attrName>
                                        </p:attrNameLst>
                                      </p:cBhvr>
                                      <p:to>
                                        <p:strVal val="visible"/>
                                      </p:to>
                                    </p:set>
                                    <p:animEffect transition="in" filter="fade">
                                      <p:cBhvr>
                                        <p:cTn id="111" dur="500"/>
                                        <p:tgtEl>
                                          <p:spTgt spid="660"/>
                                        </p:tgtEl>
                                      </p:cBhvr>
                                    </p:animEffect>
                                  </p:childTnLst>
                                </p:cTn>
                              </p:par>
                              <p:par>
                                <p:cTn id="112" presetID="10" presetClass="entr" presetSubtype="0" fill="hold" nodeType="withEffect">
                                  <p:stCondLst>
                                    <p:cond delay="0"/>
                                  </p:stCondLst>
                                  <p:childTnLst>
                                    <p:set>
                                      <p:cBhvr>
                                        <p:cTn id="113" dur="1" fill="hold">
                                          <p:stCondLst>
                                            <p:cond delay="0"/>
                                          </p:stCondLst>
                                        </p:cTn>
                                        <p:tgtEl>
                                          <p:spTgt spid="691"/>
                                        </p:tgtEl>
                                        <p:attrNameLst>
                                          <p:attrName>style.visibility</p:attrName>
                                        </p:attrNameLst>
                                      </p:cBhvr>
                                      <p:to>
                                        <p:strVal val="visible"/>
                                      </p:to>
                                    </p:set>
                                    <p:animEffect transition="in" filter="fade">
                                      <p:cBhvr>
                                        <p:cTn id="114" dur="500"/>
                                        <p:tgtEl>
                                          <p:spTgt spid="69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710"/>
                                        </p:tgtEl>
                                        <p:attrNameLst>
                                          <p:attrName>style.visibility</p:attrName>
                                        </p:attrNameLst>
                                      </p:cBhvr>
                                      <p:to>
                                        <p:strVal val="visible"/>
                                      </p:to>
                                    </p:set>
                                    <p:animEffect transition="in" filter="fade">
                                      <p:cBhvr>
                                        <p:cTn id="117" dur="500"/>
                                        <p:tgtEl>
                                          <p:spTgt spid="710"/>
                                        </p:tgtEl>
                                      </p:cBhvr>
                                    </p:animEffect>
                                  </p:childTnLst>
                                </p:cTn>
                              </p:par>
                              <p:par>
                                <p:cTn id="118" presetID="10" presetClass="entr" presetSubtype="0" fill="hold" nodeType="withEffect">
                                  <p:stCondLst>
                                    <p:cond delay="0"/>
                                  </p:stCondLst>
                                  <p:childTnLst>
                                    <p:set>
                                      <p:cBhvr>
                                        <p:cTn id="119" dur="1" fill="hold">
                                          <p:stCondLst>
                                            <p:cond delay="0"/>
                                          </p:stCondLst>
                                        </p:cTn>
                                        <p:tgtEl>
                                          <p:spTgt spid="711"/>
                                        </p:tgtEl>
                                        <p:attrNameLst>
                                          <p:attrName>style.visibility</p:attrName>
                                        </p:attrNameLst>
                                      </p:cBhvr>
                                      <p:to>
                                        <p:strVal val="visible"/>
                                      </p:to>
                                    </p:set>
                                    <p:animEffect transition="in" filter="fade">
                                      <p:cBhvr>
                                        <p:cTn id="120" dur="500"/>
                                        <p:tgtEl>
                                          <p:spTgt spid="711"/>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712"/>
                                        </p:tgtEl>
                                        <p:attrNameLst>
                                          <p:attrName>style.visibility</p:attrName>
                                        </p:attrNameLst>
                                      </p:cBhvr>
                                      <p:to>
                                        <p:strVal val="visible"/>
                                      </p:to>
                                    </p:set>
                                    <p:animEffect transition="in" filter="fade">
                                      <p:cBhvr>
                                        <p:cTn id="123" dur="500"/>
                                        <p:tgtEl>
                                          <p:spTgt spid="712"/>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713"/>
                                        </p:tgtEl>
                                        <p:attrNameLst>
                                          <p:attrName>style.visibility</p:attrName>
                                        </p:attrNameLst>
                                      </p:cBhvr>
                                      <p:to>
                                        <p:strVal val="visible"/>
                                      </p:to>
                                    </p:set>
                                    <p:animEffect transition="in" filter="fade">
                                      <p:cBhvr>
                                        <p:cTn id="126" dur="500"/>
                                        <p:tgtEl>
                                          <p:spTgt spid="713"/>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714"/>
                                        </p:tgtEl>
                                        <p:attrNameLst>
                                          <p:attrName>style.visibility</p:attrName>
                                        </p:attrNameLst>
                                      </p:cBhvr>
                                      <p:to>
                                        <p:strVal val="visible"/>
                                      </p:to>
                                    </p:set>
                                    <p:animEffect transition="in" filter="fade">
                                      <p:cBhvr>
                                        <p:cTn id="129" dur="500"/>
                                        <p:tgtEl>
                                          <p:spTgt spid="714"/>
                                        </p:tgtEl>
                                      </p:cBhvr>
                                    </p:animEffect>
                                  </p:childTnLst>
                                </p:cTn>
                              </p:par>
                              <p:par>
                                <p:cTn id="130" presetID="10" presetClass="entr" presetSubtype="0" fill="hold" grpId="0" nodeType="withEffect">
                                  <p:stCondLst>
                                    <p:cond delay="0"/>
                                  </p:stCondLst>
                                  <p:childTnLst>
                                    <p:set>
                                      <p:cBhvr>
                                        <p:cTn id="131" dur="1" fill="hold">
                                          <p:stCondLst>
                                            <p:cond delay="0"/>
                                          </p:stCondLst>
                                        </p:cTn>
                                        <p:tgtEl>
                                          <p:spTgt spid="719"/>
                                        </p:tgtEl>
                                        <p:attrNameLst>
                                          <p:attrName>style.visibility</p:attrName>
                                        </p:attrNameLst>
                                      </p:cBhvr>
                                      <p:to>
                                        <p:strVal val="visible"/>
                                      </p:to>
                                    </p:set>
                                    <p:animEffect transition="in" filter="fade">
                                      <p:cBhvr>
                                        <p:cTn id="132" dur="500"/>
                                        <p:tgtEl>
                                          <p:spTgt spid="719"/>
                                        </p:tgtEl>
                                      </p:cBhvr>
                                    </p:animEffect>
                                  </p:childTnLst>
                                </p:cTn>
                              </p:par>
                              <p:par>
                                <p:cTn id="133" presetID="10" presetClass="entr" presetSubtype="0" fill="hold" grpId="0" nodeType="withEffect">
                                  <p:stCondLst>
                                    <p:cond delay="0"/>
                                  </p:stCondLst>
                                  <p:childTnLst>
                                    <p:set>
                                      <p:cBhvr>
                                        <p:cTn id="134" dur="1" fill="hold">
                                          <p:stCondLst>
                                            <p:cond delay="0"/>
                                          </p:stCondLst>
                                        </p:cTn>
                                        <p:tgtEl>
                                          <p:spTgt spid="720"/>
                                        </p:tgtEl>
                                        <p:attrNameLst>
                                          <p:attrName>style.visibility</p:attrName>
                                        </p:attrNameLst>
                                      </p:cBhvr>
                                      <p:to>
                                        <p:strVal val="visible"/>
                                      </p:to>
                                    </p:set>
                                    <p:animEffect transition="in" filter="fade">
                                      <p:cBhvr>
                                        <p:cTn id="135" dur="500"/>
                                        <p:tgtEl>
                                          <p:spTgt spid="720"/>
                                        </p:tgtEl>
                                      </p:cBhvr>
                                    </p:animEffect>
                                  </p:childTnLst>
                                </p:cTn>
                              </p:par>
                              <p:par>
                                <p:cTn id="136" presetID="10" presetClass="entr" presetSubtype="0" fill="hold" grpId="0" nodeType="withEffect">
                                  <p:stCondLst>
                                    <p:cond delay="0"/>
                                  </p:stCondLst>
                                  <p:childTnLst>
                                    <p:set>
                                      <p:cBhvr>
                                        <p:cTn id="137" dur="1" fill="hold">
                                          <p:stCondLst>
                                            <p:cond delay="0"/>
                                          </p:stCondLst>
                                        </p:cTn>
                                        <p:tgtEl>
                                          <p:spTgt spid="722"/>
                                        </p:tgtEl>
                                        <p:attrNameLst>
                                          <p:attrName>style.visibility</p:attrName>
                                        </p:attrNameLst>
                                      </p:cBhvr>
                                      <p:to>
                                        <p:strVal val="visible"/>
                                      </p:to>
                                    </p:set>
                                    <p:animEffect transition="in" filter="fade">
                                      <p:cBhvr>
                                        <p:cTn id="138" dur="500"/>
                                        <p:tgtEl>
                                          <p:spTgt spid="722"/>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723"/>
                                        </p:tgtEl>
                                        <p:attrNameLst>
                                          <p:attrName>style.visibility</p:attrName>
                                        </p:attrNameLst>
                                      </p:cBhvr>
                                      <p:to>
                                        <p:strVal val="visible"/>
                                      </p:to>
                                    </p:set>
                                    <p:animEffect transition="in" filter="fade">
                                      <p:cBhvr>
                                        <p:cTn id="141" dur="500"/>
                                        <p:tgtEl>
                                          <p:spTgt spid="723"/>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724"/>
                                        </p:tgtEl>
                                        <p:attrNameLst>
                                          <p:attrName>style.visibility</p:attrName>
                                        </p:attrNameLst>
                                      </p:cBhvr>
                                      <p:to>
                                        <p:strVal val="visible"/>
                                      </p:to>
                                    </p:set>
                                    <p:animEffect transition="in" filter="fade">
                                      <p:cBhvr>
                                        <p:cTn id="144" dur="500"/>
                                        <p:tgtEl>
                                          <p:spTgt spid="724"/>
                                        </p:tgtEl>
                                      </p:cBhvr>
                                    </p:animEffect>
                                  </p:childTnLst>
                                </p:cTn>
                              </p:par>
                              <p:par>
                                <p:cTn id="145" presetID="10" presetClass="entr" presetSubtype="0" fill="hold" nodeType="withEffect">
                                  <p:stCondLst>
                                    <p:cond delay="0"/>
                                  </p:stCondLst>
                                  <p:childTnLst>
                                    <p:set>
                                      <p:cBhvr>
                                        <p:cTn id="146" dur="1" fill="hold">
                                          <p:stCondLst>
                                            <p:cond delay="0"/>
                                          </p:stCondLst>
                                        </p:cTn>
                                        <p:tgtEl>
                                          <p:spTgt spid="725"/>
                                        </p:tgtEl>
                                        <p:attrNameLst>
                                          <p:attrName>style.visibility</p:attrName>
                                        </p:attrNameLst>
                                      </p:cBhvr>
                                      <p:to>
                                        <p:strVal val="visible"/>
                                      </p:to>
                                    </p:set>
                                    <p:animEffect transition="in" filter="fade">
                                      <p:cBhvr>
                                        <p:cTn id="147" dur="500"/>
                                        <p:tgtEl>
                                          <p:spTgt spid="725"/>
                                        </p:tgtEl>
                                      </p:cBhvr>
                                    </p:animEffect>
                                  </p:childTnLst>
                                </p:cTn>
                              </p:par>
                              <p:par>
                                <p:cTn id="148" presetID="10" presetClass="entr" presetSubtype="0" fill="hold" grpId="0" nodeType="withEffect">
                                  <p:stCondLst>
                                    <p:cond delay="0"/>
                                  </p:stCondLst>
                                  <p:childTnLst>
                                    <p:set>
                                      <p:cBhvr>
                                        <p:cTn id="149" dur="1" fill="hold">
                                          <p:stCondLst>
                                            <p:cond delay="0"/>
                                          </p:stCondLst>
                                        </p:cTn>
                                        <p:tgtEl>
                                          <p:spTgt spid="730"/>
                                        </p:tgtEl>
                                        <p:attrNameLst>
                                          <p:attrName>style.visibility</p:attrName>
                                        </p:attrNameLst>
                                      </p:cBhvr>
                                      <p:to>
                                        <p:strVal val="visible"/>
                                      </p:to>
                                    </p:set>
                                    <p:animEffect transition="in" filter="fade">
                                      <p:cBhvr>
                                        <p:cTn id="150" dur="500"/>
                                        <p:tgtEl>
                                          <p:spTgt spid="730"/>
                                        </p:tgtEl>
                                      </p:cBhvr>
                                    </p:animEffect>
                                  </p:childTnLst>
                                </p:cTn>
                              </p:par>
                              <p:par>
                                <p:cTn id="151" presetID="10" presetClass="entr" presetSubtype="0" fill="hold" grpId="0" nodeType="withEffect">
                                  <p:stCondLst>
                                    <p:cond delay="0"/>
                                  </p:stCondLst>
                                  <p:childTnLst>
                                    <p:set>
                                      <p:cBhvr>
                                        <p:cTn id="152" dur="1" fill="hold">
                                          <p:stCondLst>
                                            <p:cond delay="0"/>
                                          </p:stCondLst>
                                        </p:cTn>
                                        <p:tgtEl>
                                          <p:spTgt spid="731"/>
                                        </p:tgtEl>
                                        <p:attrNameLst>
                                          <p:attrName>style.visibility</p:attrName>
                                        </p:attrNameLst>
                                      </p:cBhvr>
                                      <p:to>
                                        <p:strVal val="visible"/>
                                      </p:to>
                                    </p:set>
                                    <p:animEffect transition="in" filter="fade">
                                      <p:cBhvr>
                                        <p:cTn id="153" dur="500"/>
                                        <p:tgtEl>
                                          <p:spTgt spid="731"/>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11"/>
                                        </p:tgtEl>
                                        <p:attrNameLst>
                                          <p:attrName>style.visibility</p:attrName>
                                        </p:attrNameLst>
                                      </p:cBhvr>
                                      <p:to>
                                        <p:strVal val="visible"/>
                                      </p:to>
                                    </p:set>
                                    <p:animEffect transition="in" filter="fade">
                                      <p:cBhvr>
                                        <p:cTn id="156" dur="500"/>
                                        <p:tgtEl>
                                          <p:spTgt spid="11"/>
                                        </p:tgtEl>
                                      </p:cBhvr>
                                    </p:animEffect>
                                  </p:childTnLst>
                                </p:cTn>
                              </p:par>
                            </p:childTnLst>
                          </p:cTn>
                        </p:par>
                      </p:childTnLst>
                    </p:cTn>
                  </p:par>
                  <p:par>
                    <p:cTn id="157" fill="hold">
                      <p:stCondLst>
                        <p:cond delay="indefinite"/>
                      </p:stCondLst>
                      <p:childTnLst>
                        <p:par>
                          <p:cTn id="158" fill="hold">
                            <p:stCondLst>
                              <p:cond delay="0"/>
                            </p:stCondLst>
                            <p:childTnLst>
                              <p:par>
                                <p:cTn id="159" presetID="10" presetClass="entr" presetSubtype="0" fill="hold" nodeType="clickEffect">
                                  <p:stCondLst>
                                    <p:cond delay="0"/>
                                  </p:stCondLst>
                                  <p:childTnLst>
                                    <p:set>
                                      <p:cBhvr>
                                        <p:cTn id="160" dur="1" fill="hold">
                                          <p:stCondLst>
                                            <p:cond delay="0"/>
                                          </p:stCondLst>
                                        </p:cTn>
                                        <p:tgtEl>
                                          <p:spTgt spid="18"/>
                                        </p:tgtEl>
                                        <p:attrNameLst>
                                          <p:attrName>style.visibility</p:attrName>
                                        </p:attrNameLst>
                                      </p:cBhvr>
                                      <p:to>
                                        <p:strVal val="visible"/>
                                      </p:to>
                                    </p:set>
                                    <p:animEffect transition="in" filter="fade">
                                      <p:cBhvr>
                                        <p:cTn id="161" dur="500"/>
                                        <p:tgtEl>
                                          <p:spTgt spid="18"/>
                                        </p:tgtEl>
                                      </p:cBhvr>
                                    </p:animEffect>
                                  </p:childTnLst>
                                </p:cTn>
                              </p:par>
                              <p:par>
                                <p:cTn id="162" presetID="10" presetClass="entr" presetSubtype="0" fill="hold" grpId="0" nodeType="withEffect">
                                  <p:stCondLst>
                                    <p:cond delay="0"/>
                                  </p:stCondLst>
                                  <p:childTnLst>
                                    <p:set>
                                      <p:cBhvr>
                                        <p:cTn id="163" dur="1" fill="hold">
                                          <p:stCondLst>
                                            <p:cond delay="0"/>
                                          </p:stCondLst>
                                        </p:cTn>
                                        <p:tgtEl>
                                          <p:spTgt spid="6"/>
                                        </p:tgtEl>
                                        <p:attrNameLst>
                                          <p:attrName>style.visibility</p:attrName>
                                        </p:attrNameLst>
                                      </p:cBhvr>
                                      <p:to>
                                        <p:strVal val="visible"/>
                                      </p:to>
                                    </p:set>
                                    <p:animEffect transition="in" filter="fade">
                                      <p:cBhvr>
                                        <p:cTn id="16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3" grpId="0"/>
      <p:bldP spid="652" grpId="0"/>
      <p:bldP spid="654" grpId="0"/>
      <p:bldP spid="736" grpId="0" animBg="1"/>
      <p:bldP spid="973" grpId="0" animBg="1"/>
      <p:bldP spid="975" grpId="0" animBg="1"/>
      <p:bldP spid="976" grpId="0" animBg="1"/>
      <p:bldP spid="977" grpId="0" animBg="1"/>
      <p:bldP spid="978" grpId="0" animBg="1"/>
      <p:bldP spid="979" grpId="0" animBg="1"/>
      <p:bldP spid="45" grpId="0"/>
      <p:bldP spid="52" grpId="0"/>
      <p:bldP spid="54" grpId="0"/>
      <p:bldP spid="998" grpId="0"/>
      <p:bldP spid="999" grpId="0"/>
      <p:bldP spid="1000" grpId="0"/>
      <p:bldP spid="1014" grpId="0" animBg="1"/>
      <p:bldP spid="710" grpId="0" animBg="1"/>
      <p:bldP spid="712" grpId="0" animBg="1"/>
      <p:bldP spid="713" grpId="0" animBg="1"/>
      <p:bldP spid="714" grpId="0" animBg="1"/>
      <p:bldP spid="719" grpId="0" animBg="1"/>
      <p:bldP spid="720" grpId="0" animBg="1"/>
      <p:bldP spid="722" grpId="0"/>
      <p:bldP spid="723" grpId="0"/>
      <p:bldP spid="724" grpId="0"/>
      <p:bldP spid="730" grpId="0"/>
      <p:bldP spid="731" grpId="0"/>
      <p:bldP spid="11" grpId="0"/>
      <p:bldP spid="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 name="TextBox 757">
            <a:extLst>
              <a:ext uri="{FF2B5EF4-FFF2-40B4-BE49-F238E27FC236}">
                <a16:creationId xmlns:a16="http://schemas.microsoft.com/office/drawing/2014/main" id="{4AB43190-FB1D-3E39-C00F-57C61450CA1D}"/>
              </a:ext>
            </a:extLst>
          </p:cNvPr>
          <p:cNvSpPr txBox="1"/>
          <p:nvPr/>
        </p:nvSpPr>
        <p:spPr>
          <a:xfrm>
            <a:off x="2248096" y="3147958"/>
            <a:ext cx="212053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37A880"/>
                </a:solidFill>
                <a:effectLst/>
                <a:uLnTx/>
                <a:uFillTx/>
                <a:latin typeface="Avenir Next" panose="020B0503020202020204" pitchFamily="34" charset="0"/>
                <a:ea typeface="+mn-ea"/>
                <a:cs typeface="+mn-cs"/>
              </a:rPr>
              <a:t>inter-subarray interconnect</a:t>
            </a:r>
            <a:endParaRPr kumimoji="0" lang="en-US" sz="1800" b="1" i="0" u="none" strike="noStrike" kern="0" cap="none" spc="-50" normalizeH="0" baseline="-25000" noProof="0" dirty="0">
              <a:ln>
                <a:noFill/>
              </a:ln>
              <a:solidFill>
                <a:srgbClr val="37A880"/>
              </a:solidFill>
              <a:effectLst/>
              <a:uLnTx/>
              <a:uFillTx/>
              <a:latin typeface="Avenir Next" panose="020B0503020202020204" pitchFamily="34" charset="0"/>
              <a:ea typeface="+mn-ea"/>
              <a:cs typeface="+mn-cs"/>
            </a:endParaRPr>
          </a:p>
        </p:txBody>
      </p:sp>
      <p:sp>
        <p:nvSpPr>
          <p:cNvPr id="759" name="Rounded Rectangle 758">
            <a:extLst>
              <a:ext uri="{FF2B5EF4-FFF2-40B4-BE49-F238E27FC236}">
                <a16:creationId xmlns:a16="http://schemas.microsoft.com/office/drawing/2014/main" id="{35F3BBC2-C5B9-01D1-59AF-96E6FB48026B}"/>
              </a:ext>
            </a:extLst>
          </p:cNvPr>
          <p:cNvSpPr/>
          <p:nvPr/>
        </p:nvSpPr>
        <p:spPr>
          <a:xfrm>
            <a:off x="1369177" y="3306202"/>
            <a:ext cx="1166132" cy="377991"/>
          </a:xfrm>
          <a:prstGeom prst="roundRect">
            <a:avLst>
              <a:gd name="adj" fmla="val 15183"/>
            </a:avLst>
          </a:prstGeom>
          <a:solidFill>
            <a:srgbClr val="37A881">
              <a:alpha val="2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727" name="Group 726">
            <a:extLst>
              <a:ext uri="{FF2B5EF4-FFF2-40B4-BE49-F238E27FC236}">
                <a16:creationId xmlns:a16="http://schemas.microsoft.com/office/drawing/2014/main" id="{99483B8C-5056-2B18-F94C-2393071AB3F9}"/>
              </a:ext>
            </a:extLst>
          </p:cNvPr>
          <p:cNvGrpSpPr/>
          <p:nvPr/>
        </p:nvGrpSpPr>
        <p:grpSpPr>
          <a:xfrm>
            <a:off x="3752999" y="4554039"/>
            <a:ext cx="2318188" cy="1625382"/>
            <a:chOff x="2992011" y="4554039"/>
            <a:chExt cx="2318188" cy="1625382"/>
          </a:xfrm>
        </p:grpSpPr>
        <p:grpSp>
          <p:nvGrpSpPr>
            <p:cNvPr id="931" name="Group 930">
              <a:extLst>
                <a:ext uri="{FF2B5EF4-FFF2-40B4-BE49-F238E27FC236}">
                  <a16:creationId xmlns:a16="http://schemas.microsoft.com/office/drawing/2014/main" id="{2CF946C9-ADB4-8982-2E0C-C0944808B891}"/>
                </a:ext>
              </a:extLst>
            </p:cNvPr>
            <p:cNvGrpSpPr/>
            <p:nvPr/>
          </p:nvGrpSpPr>
          <p:grpSpPr>
            <a:xfrm>
              <a:off x="2992011" y="4904235"/>
              <a:ext cx="2318188" cy="1275186"/>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26" name="Group 725">
              <a:extLst>
                <a:ext uri="{FF2B5EF4-FFF2-40B4-BE49-F238E27FC236}">
                  <a16:creationId xmlns:a16="http://schemas.microsoft.com/office/drawing/2014/main" id="{7AA50998-247A-1F47-1407-011C2D5FD160}"/>
                </a:ext>
              </a:extLst>
            </p:cNvPr>
            <p:cNvGrpSpPr/>
            <p:nvPr/>
          </p:nvGrpSpPr>
          <p:grpSpPr>
            <a:xfrm>
              <a:off x="3009511" y="4554039"/>
              <a:ext cx="2251593" cy="1534302"/>
              <a:chOff x="3009511" y="4554039"/>
              <a:chExt cx="2251593" cy="1534302"/>
            </a:xfrm>
          </p:grpSpPr>
          <p:sp>
            <p:nvSpPr>
              <p:cNvPr id="48" name="TextBox 47">
                <a:extLst>
                  <a:ext uri="{FF2B5EF4-FFF2-40B4-BE49-F238E27FC236}">
                    <a16:creationId xmlns:a16="http://schemas.microsoft.com/office/drawing/2014/main" id="{C0EBB547-EA3F-3D42-6B18-DA86DA8E6578}"/>
                  </a:ext>
                </a:extLst>
              </p:cNvPr>
              <p:cNvSpPr txBox="1"/>
              <p:nvPr/>
            </p:nvSpPr>
            <p:spPr>
              <a:xfrm>
                <a:off x="3009511" y="4554039"/>
                <a:ext cx="2251593"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70" name="Rectangle 369">
                <a:extLst>
                  <a:ext uri="{FF2B5EF4-FFF2-40B4-BE49-F238E27FC236}">
                    <a16:creationId xmlns:a16="http://schemas.microsoft.com/office/drawing/2014/main" id="{59476178-D096-9D92-E51A-5F5642D7C46B}"/>
                  </a:ext>
                </a:extLst>
              </p:cNvPr>
              <p:cNvSpPr/>
              <p:nvPr/>
            </p:nvSpPr>
            <p:spPr>
              <a:xfrm>
                <a:off x="4213278" y="5826731"/>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2" name="Flowchart: Connector 11">
                <a:extLst>
                  <a:ext uri="{FF2B5EF4-FFF2-40B4-BE49-F238E27FC236}">
                    <a16:creationId xmlns:a16="http://schemas.microsoft.com/office/drawing/2014/main" id="{5C94ECE1-C1B3-A2F5-2473-D32D0B4C6BE5}"/>
                  </a:ext>
                </a:extLst>
              </p:cNvPr>
              <p:cNvSpPr/>
              <p:nvPr/>
            </p:nvSpPr>
            <p:spPr>
              <a:xfrm>
                <a:off x="3728560" y="604193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653" name="TextBox 652">
            <a:extLst>
              <a:ext uri="{FF2B5EF4-FFF2-40B4-BE49-F238E27FC236}">
                <a16:creationId xmlns:a16="http://schemas.microsoft.com/office/drawing/2014/main" id="{8EFA130A-9091-1B1E-60EF-15470DCE8342}"/>
              </a:ext>
            </a:extLst>
          </p:cNvPr>
          <p:cNvSpPr txBox="1"/>
          <p:nvPr/>
        </p:nvSpPr>
        <p:spPr>
          <a:xfrm>
            <a:off x="2417370"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652" name="TextBox 651">
            <a:extLst>
              <a:ext uri="{FF2B5EF4-FFF2-40B4-BE49-F238E27FC236}">
                <a16:creationId xmlns:a16="http://schemas.microsoft.com/office/drawing/2014/main" id="{C9E6CA45-A23E-7B13-AEC7-09CEE7A6C154}"/>
              </a:ext>
            </a:extLst>
          </p:cNvPr>
          <p:cNvSpPr txBox="1"/>
          <p:nvPr/>
        </p:nvSpPr>
        <p:spPr>
          <a:xfrm>
            <a:off x="2417370"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417370"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374633" y="3028130"/>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460864" y="1431430"/>
            <a:ext cx="926526" cy="1596708"/>
            <a:chOff x="-12249612" y="6462316"/>
            <a:chExt cx="1847367" cy="1045834"/>
          </a:xfrm>
        </p:grpSpPr>
        <p:cxnSp>
          <p:nvCxnSpPr>
            <p:cNvPr id="695" name="Straight Connector 694">
              <a:extLst>
                <a:ext uri="{FF2B5EF4-FFF2-40B4-BE49-F238E27FC236}">
                  <a16:creationId xmlns:a16="http://schemas.microsoft.com/office/drawing/2014/main" id="{F29525BF-DB15-3ABE-658D-103A62EBAA1D}"/>
                </a:ext>
              </a:extLst>
            </p:cNvPr>
            <p:cNvCxnSpPr>
              <a:cxnSpLocks/>
              <a:endCxn id="709" idx="0"/>
            </p:cNvCxnSpPr>
            <p:nvPr/>
          </p:nvCxnSpPr>
          <p:spPr>
            <a:xfrm>
              <a:off x="-12249612" y="646231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endCxn id="716" idx="0"/>
            </p:cNvCxnSpPr>
            <p:nvPr/>
          </p:nvCxnSpPr>
          <p:spPr>
            <a:xfrm>
              <a:off x="-113352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endCxn id="717" idx="0"/>
            </p:cNvCxnSpPr>
            <p:nvPr/>
          </p:nvCxnSpPr>
          <p:spPr>
            <a:xfrm>
              <a:off x="-108780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endCxn id="718" idx="0"/>
            </p:cNvCxnSpPr>
            <p:nvPr/>
          </p:nvCxnSpPr>
          <p:spPr>
            <a:xfrm>
              <a:off x="-104208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endCxn id="715" idx="0"/>
            </p:cNvCxnSpPr>
            <p:nvPr/>
          </p:nvCxnSpPr>
          <p:spPr>
            <a:xfrm>
              <a:off x="-117924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818276"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436147" y="2024315"/>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87" name="Group 786">
            <a:extLst>
              <a:ext uri="{FF2B5EF4-FFF2-40B4-BE49-F238E27FC236}">
                <a16:creationId xmlns:a16="http://schemas.microsoft.com/office/drawing/2014/main" id="{0A641A94-038C-8030-DA93-6A26D4D98039}"/>
              </a:ext>
            </a:extLst>
          </p:cNvPr>
          <p:cNvGrpSpPr/>
          <p:nvPr/>
        </p:nvGrpSpPr>
        <p:grpSpPr>
          <a:xfrm>
            <a:off x="1065175"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1065175"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1065175"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1065175"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1065175"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1084284"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294479"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37091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600217"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829521"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205882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288128"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417370"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417370" y="2381271"/>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417370"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179827" y="1412825"/>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 (III)</a:t>
            </a:r>
          </a:p>
        </p:txBody>
      </p:sp>
      <p:grpSp>
        <p:nvGrpSpPr>
          <p:cNvPr id="819" name="Group 818">
            <a:extLst>
              <a:ext uri="{FF2B5EF4-FFF2-40B4-BE49-F238E27FC236}">
                <a16:creationId xmlns:a16="http://schemas.microsoft.com/office/drawing/2014/main" id="{FAFC4C10-194C-DC17-B540-2623CA5DE35E}"/>
              </a:ext>
            </a:extLst>
          </p:cNvPr>
          <p:cNvGrpSpPr/>
          <p:nvPr/>
        </p:nvGrpSpPr>
        <p:grpSpPr>
          <a:xfrm>
            <a:off x="4775182" y="1372524"/>
            <a:ext cx="4109009" cy="3020421"/>
            <a:chOff x="3867865" y="4615566"/>
            <a:chExt cx="2566943" cy="2273566"/>
          </a:xfrm>
        </p:grpSpPr>
        <p:grpSp>
          <p:nvGrpSpPr>
            <p:cNvPr id="820" name="Group 819">
              <a:extLst>
                <a:ext uri="{FF2B5EF4-FFF2-40B4-BE49-F238E27FC236}">
                  <a16:creationId xmlns:a16="http://schemas.microsoft.com/office/drawing/2014/main" id="{FAB4C6D0-E9DD-4881-0ABF-E505165077A4}"/>
                </a:ext>
              </a:extLst>
            </p:cNvPr>
            <p:cNvGrpSpPr/>
            <p:nvPr/>
          </p:nvGrpSpPr>
          <p:grpSpPr>
            <a:xfrm>
              <a:off x="4185381" y="4615566"/>
              <a:ext cx="2249427" cy="1554480"/>
              <a:chOff x="4214803" y="4492238"/>
              <a:chExt cx="2249427" cy="1554480"/>
            </a:xfrm>
          </p:grpSpPr>
          <p:cxnSp>
            <p:nvCxnSpPr>
              <p:cNvPr id="366" name="Straight Arrow Connector 365">
                <a:extLst>
                  <a:ext uri="{FF2B5EF4-FFF2-40B4-BE49-F238E27FC236}">
                    <a16:creationId xmlns:a16="http://schemas.microsoft.com/office/drawing/2014/main" id="{0EC169D6-6851-37ED-B52F-031809E74AD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7" name="Straight Arrow Connector 366">
                <a:extLst>
                  <a:ext uri="{FF2B5EF4-FFF2-40B4-BE49-F238E27FC236}">
                    <a16:creationId xmlns:a16="http://schemas.microsoft.com/office/drawing/2014/main" id="{54F1CECA-9BF6-DA20-B972-D5C23CCA0001}"/>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21" name="Group 820">
              <a:extLst>
                <a:ext uri="{FF2B5EF4-FFF2-40B4-BE49-F238E27FC236}">
                  <a16:creationId xmlns:a16="http://schemas.microsoft.com/office/drawing/2014/main" id="{C0DDF26C-5777-8823-58D0-969194BF62B7}"/>
                </a:ext>
              </a:extLst>
            </p:cNvPr>
            <p:cNvGrpSpPr/>
            <p:nvPr/>
          </p:nvGrpSpPr>
          <p:grpSpPr>
            <a:xfrm>
              <a:off x="4189009" y="6157729"/>
              <a:ext cx="268139" cy="506632"/>
              <a:chOff x="4189009" y="6120484"/>
              <a:chExt cx="268139" cy="506632"/>
            </a:xfrm>
            <a:noFill/>
          </p:grpSpPr>
          <p:sp>
            <p:nvSpPr>
              <p:cNvPr id="364" name="Rectangle 363">
                <a:extLst>
                  <a:ext uri="{FF2B5EF4-FFF2-40B4-BE49-F238E27FC236}">
                    <a16:creationId xmlns:a16="http://schemas.microsoft.com/office/drawing/2014/main" id="{959F8EB0-2949-A66C-2550-734D356D2D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365" name="Straight Connector 364">
                <a:extLst>
                  <a:ext uri="{FF2B5EF4-FFF2-40B4-BE49-F238E27FC236}">
                    <a16:creationId xmlns:a16="http://schemas.microsoft.com/office/drawing/2014/main" id="{A7E89D23-AD00-D7AC-B373-9B2D560DF19E}"/>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2" name="Group 821">
              <a:extLst>
                <a:ext uri="{FF2B5EF4-FFF2-40B4-BE49-F238E27FC236}">
                  <a16:creationId xmlns:a16="http://schemas.microsoft.com/office/drawing/2014/main" id="{492634EB-9C65-3859-90E3-409567EFCD58}"/>
                </a:ext>
              </a:extLst>
            </p:cNvPr>
            <p:cNvGrpSpPr/>
            <p:nvPr/>
          </p:nvGrpSpPr>
          <p:grpSpPr>
            <a:xfrm>
              <a:off x="4456819" y="6157729"/>
              <a:ext cx="268139" cy="506632"/>
              <a:chOff x="4189009" y="6120484"/>
              <a:chExt cx="268139" cy="506632"/>
            </a:xfrm>
            <a:noFill/>
          </p:grpSpPr>
          <p:sp>
            <p:nvSpPr>
              <p:cNvPr id="362" name="Rectangle 361">
                <a:extLst>
                  <a:ext uri="{FF2B5EF4-FFF2-40B4-BE49-F238E27FC236}">
                    <a16:creationId xmlns:a16="http://schemas.microsoft.com/office/drawing/2014/main" id="{3663FFF8-8231-FE17-3C8D-DAFCCCE22C5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363" name="Straight Connector 362">
                <a:extLst>
                  <a:ext uri="{FF2B5EF4-FFF2-40B4-BE49-F238E27FC236}">
                    <a16:creationId xmlns:a16="http://schemas.microsoft.com/office/drawing/2014/main" id="{213EDB81-1A82-C4F7-262F-4C3E46B87E7B}"/>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3" name="Group 822">
              <a:extLst>
                <a:ext uri="{FF2B5EF4-FFF2-40B4-BE49-F238E27FC236}">
                  <a16:creationId xmlns:a16="http://schemas.microsoft.com/office/drawing/2014/main" id="{0D6CE836-0565-5C5B-2F49-F34AADD013E1}"/>
                </a:ext>
              </a:extLst>
            </p:cNvPr>
            <p:cNvGrpSpPr/>
            <p:nvPr/>
          </p:nvGrpSpPr>
          <p:grpSpPr>
            <a:xfrm>
              <a:off x="4724629" y="6157729"/>
              <a:ext cx="268139" cy="506632"/>
              <a:chOff x="4189009" y="6120484"/>
              <a:chExt cx="268139" cy="506632"/>
            </a:xfrm>
            <a:noFill/>
          </p:grpSpPr>
          <p:sp>
            <p:nvSpPr>
              <p:cNvPr id="360" name="Rectangle 359">
                <a:extLst>
                  <a:ext uri="{FF2B5EF4-FFF2-40B4-BE49-F238E27FC236}">
                    <a16:creationId xmlns:a16="http://schemas.microsoft.com/office/drawing/2014/main" id="{B63FDADE-8882-618D-2AAD-FF1BC6BE62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361" name="Straight Connector 360">
                <a:extLst>
                  <a:ext uri="{FF2B5EF4-FFF2-40B4-BE49-F238E27FC236}">
                    <a16:creationId xmlns:a16="http://schemas.microsoft.com/office/drawing/2014/main" id="{93A20D9F-60EF-1819-ECC9-5BC4A3A87DB8}"/>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4" name="Group 823">
              <a:extLst>
                <a:ext uri="{FF2B5EF4-FFF2-40B4-BE49-F238E27FC236}">
                  <a16:creationId xmlns:a16="http://schemas.microsoft.com/office/drawing/2014/main" id="{C074F20B-BE11-1CA6-E641-D966E35BDAA6}"/>
                </a:ext>
              </a:extLst>
            </p:cNvPr>
            <p:cNvGrpSpPr/>
            <p:nvPr/>
          </p:nvGrpSpPr>
          <p:grpSpPr>
            <a:xfrm>
              <a:off x="4992439" y="6157729"/>
              <a:ext cx="268139" cy="506632"/>
              <a:chOff x="4189009" y="6120484"/>
              <a:chExt cx="268139" cy="506632"/>
            </a:xfrm>
            <a:noFill/>
          </p:grpSpPr>
          <p:sp>
            <p:nvSpPr>
              <p:cNvPr id="358" name="Rectangle 357">
                <a:extLst>
                  <a:ext uri="{FF2B5EF4-FFF2-40B4-BE49-F238E27FC236}">
                    <a16:creationId xmlns:a16="http://schemas.microsoft.com/office/drawing/2014/main" id="{27417E3F-441F-BAD0-5D78-3EBBEE314FE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359" name="Straight Connector 358">
                <a:extLst>
                  <a:ext uri="{FF2B5EF4-FFF2-40B4-BE49-F238E27FC236}">
                    <a16:creationId xmlns:a16="http://schemas.microsoft.com/office/drawing/2014/main" id="{93E0E41C-A3F3-D688-01E3-C58A3BC8E473}"/>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5" name="Group 824">
              <a:extLst>
                <a:ext uri="{FF2B5EF4-FFF2-40B4-BE49-F238E27FC236}">
                  <a16:creationId xmlns:a16="http://schemas.microsoft.com/office/drawing/2014/main" id="{4AB84708-24E3-677B-CFF1-8AD6036FFED9}"/>
                </a:ext>
              </a:extLst>
            </p:cNvPr>
            <p:cNvGrpSpPr/>
            <p:nvPr/>
          </p:nvGrpSpPr>
          <p:grpSpPr>
            <a:xfrm>
              <a:off x="5260249" y="6157729"/>
              <a:ext cx="268139" cy="506632"/>
              <a:chOff x="4189009" y="6120484"/>
              <a:chExt cx="268139" cy="506632"/>
            </a:xfrm>
            <a:noFill/>
          </p:grpSpPr>
          <p:sp>
            <p:nvSpPr>
              <p:cNvPr id="356" name="Rectangle 355">
                <a:extLst>
                  <a:ext uri="{FF2B5EF4-FFF2-40B4-BE49-F238E27FC236}">
                    <a16:creationId xmlns:a16="http://schemas.microsoft.com/office/drawing/2014/main" id="{FCD2282B-6507-8B4E-9B89-0CDBE767027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357" name="Straight Connector 356">
                <a:extLst>
                  <a:ext uri="{FF2B5EF4-FFF2-40B4-BE49-F238E27FC236}">
                    <a16:creationId xmlns:a16="http://schemas.microsoft.com/office/drawing/2014/main" id="{A13730EA-920D-1EE5-12F0-7C683404A080}"/>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6" name="Group 825">
              <a:extLst>
                <a:ext uri="{FF2B5EF4-FFF2-40B4-BE49-F238E27FC236}">
                  <a16:creationId xmlns:a16="http://schemas.microsoft.com/office/drawing/2014/main" id="{9DF9E3AC-FE91-74B4-A5E2-296BA1C480B4}"/>
                </a:ext>
              </a:extLst>
            </p:cNvPr>
            <p:cNvGrpSpPr/>
            <p:nvPr/>
          </p:nvGrpSpPr>
          <p:grpSpPr>
            <a:xfrm>
              <a:off x="5528059" y="6157729"/>
              <a:ext cx="268139" cy="506632"/>
              <a:chOff x="4189009" y="6120484"/>
              <a:chExt cx="268139" cy="506632"/>
            </a:xfrm>
            <a:noFill/>
          </p:grpSpPr>
          <p:sp>
            <p:nvSpPr>
              <p:cNvPr id="354" name="Rectangle 353">
                <a:extLst>
                  <a:ext uri="{FF2B5EF4-FFF2-40B4-BE49-F238E27FC236}">
                    <a16:creationId xmlns:a16="http://schemas.microsoft.com/office/drawing/2014/main" id="{64F5B66F-99F1-9F7A-451D-AEABCF34E61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355" name="Straight Connector 354">
                <a:extLst>
                  <a:ext uri="{FF2B5EF4-FFF2-40B4-BE49-F238E27FC236}">
                    <a16:creationId xmlns:a16="http://schemas.microsoft.com/office/drawing/2014/main" id="{3989075F-6CBD-CF11-8788-BC26ABA21491}"/>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7" name="Group 826">
              <a:extLst>
                <a:ext uri="{FF2B5EF4-FFF2-40B4-BE49-F238E27FC236}">
                  <a16:creationId xmlns:a16="http://schemas.microsoft.com/office/drawing/2014/main" id="{F7AC78A5-CF25-BF9A-FA8F-DFC9EFA08E51}"/>
                </a:ext>
              </a:extLst>
            </p:cNvPr>
            <p:cNvGrpSpPr/>
            <p:nvPr/>
          </p:nvGrpSpPr>
          <p:grpSpPr>
            <a:xfrm>
              <a:off x="5795869" y="6157729"/>
              <a:ext cx="268139" cy="506632"/>
              <a:chOff x="4189009" y="6120484"/>
              <a:chExt cx="268139" cy="506632"/>
            </a:xfrm>
            <a:noFill/>
          </p:grpSpPr>
          <p:sp>
            <p:nvSpPr>
              <p:cNvPr id="352" name="Rectangle 351">
                <a:extLst>
                  <a:ext uri="{FF2B5EF4-FFF2-40B4-BE49-F238E27FC236}">
                    <a16:creationId xmlns:a16="http://schemas.microsoft.com/office/drawing/2014/main" id="{97A74172-F88E-0620-6845-5CBFCB660B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353" name="Straight Connector 352">
                <a:extLst>
                  <a:ext uri="{FF2B5EF4-FFF2-40B4-BE49-F238E27FC236}">
                    <a16:creationId xmlns:a16="http://schemas.microsoft.com/office/drawing/2014/main" id="{A571760E-AADB-97DB-C42B-E80438AD9795}"/>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8" name="Group 827">
              <a:extLst>
                <a:ext uri="{FF2B5EF4-FFF2-40B4-BE49-F238E27FC236}">
                  <a16:creationId xmlns:a16="http://schemas.microsoft.com/office/drawing/2014/main" id="{E8C647EB-E94C-265E-005B-F93D5A25853E}"/>
                </a:ext>
              </a:extLst>
            </p:cNvPr>
            <p:cNvGrpSpPr/>
            <p:nvPr/>
          </p:nvGrpSpPr>
          <p:grpSpPr>
            <a:xfrm>
              <a:off x="6063677" y="6157729"/>
              <a:ext cx="268139" cy="506632"/>
              <a:chOff x="4189009" y="6120484"/>
              <a:chExt cx="268139" cy="506632"/>
            </a:xfrm>
            <a:noFill/>
          </p:grpSpPr>
          <p:sp>
            <p:nvSpPr>
              <p:cNvPr id="350" name="Rectangle 349">
                <a:extLst>
                  <a:ext uri="{FF2B5EF4-FFF2-40B4-BE49-F238E27FC236}">
                    <a16:creationId xmlns:a16="http://schemas.microsoft.com/office/drawing/2014/main" id="{0FEE28AD-B975-16DD-0CDB-F679799F96DF}"/>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51" name="Straight Connector 350">
                <a:extLst>
                  <a:ext uri="{FF2B5EF4-FFF2-40B4-BE49-F238E27FC236}">
                    <a16:creationId xmlns:a16="http://schemas.microsoft.com/office/drawing/2014/main" id="{704E1E10-4EF2-28F9-DE1D-3F535346DE2A}"/>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29" name="Straight Connector 828">
              <a:extLst>
                <a:ext uri="{FF2B5EF4-FFF2-40B4-BE49-F238E27FC236}">
                  <a16:creationId xmlns:a16="http://schemas.microsoft.com/office/drawing/2014/main" id="{B40338CE-3C83-8841-90F9-022ED5DADB7B}"/>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12FE2F48-3231-9C2B-3CD0-4C58F588FD58}"/>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3747A196-7802-D5B9-0EF4-011BF1AB657B}"/>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B152131-47A2-4178-6E34-E5E1EAC3879F}"/>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2C98021-C040-F9BF-0F20-AFAD84A5685C}"/>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0DB5125-8E9D-5114-9C62-4877D86C5E72}"/>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498BB2BF-32C4-6789-75D2-6FF1EEF2B9FB}"/>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DA9B6AB4-3673-F82E-98D1-3AD8B396F2E2}"/>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28" name="Rectangle 327">
              <a:extLst>
                <a:ext uri="{FF2B5EF4-FFF2-40B4-BE49-F238E27FC236}">
                  <a16:creationId xmlns:a16="http://schemas.microsoft.com/office/drawing/2014/main" id="{31F9927F-4149-4091-146A-F28849716D0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329" name="Rectangle 328">
              <a:extLst>
                <a:ext uri="{FF2B5EF4-FFF2-40B4-BE49-F238E27FC236}">
                  <a16:creationId xmlns:a16="http://schemas.microsoft.com/office/drawing/2014/main" id="{480BB710-9EEB-2A57-AF37-60CE763056A0}"/>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330" name="Straight Connector 329">
              <a:extLst>
                <a:ext uri="{FF2B5EF4-FFF2-40B4-BE49-F238E27FC236}">
                  <a16:creationId xmlns:a16="http://schemas.microsoft.com/office/drawing/2014/main" id="{1416AB3D-A89D-4B0D-4973-F3850A2E63C0}"/>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113FCE59-55EE-9186-EA62-0BF5919A6F13}"/>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90E84C8B-E214-2C21-4008-F97EF57E38AF}"/>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4B17377E-8F48-AF3E-486B-A73A404EE887}"/>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C2D7AEC4-A188-D915-24D0-D5E1277BDDB0}"/>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57594714-F391-C404-661E-D5CCD49FAEA1}"/>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AD571FA3-04DB-B765-91DC-AE51C4D18944}"/>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49486FD-02BB-EFEF-3914-4490DACACE40}"/>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41" name="Group 340">
              <a:extLst>
                <a:ext uri="{FF2B5EF4-FFF2-40B4-BE49-F238E27FC236}">
                  <a16:creationId xmlns:a16="http://schemas.microsoft.com/office/drawing/2014/main" id="{99912442-AFE2-7F5E-AAB2-78559128123D}"/>
                </a:ext>
              </a:extLst>
            </p:cNvPr>
            <p:cNvGrpSpPr/>
            <p:nvPr/>
          </p:nvGrpSpPr>
          <p:grpSpPr>
            <a:xfrm>
              <a:off x="4317336" y="4790131"/>
              <a:ext cx="1876809" cy="1360783"/>
              <a:chOff x="4317336" y="4733925"/>
              <a:chExt cx="1876809" cy="1416990"/>
            </a:xfrm>
          </p:grpSpPr>
          <p:cxnSp>
            <p:nvCxnSpPr>
              <p:cNvPr id="342" name="Straight Connector 341">
                <a:extLst>
                  <a:ext uri="{FF2B5EF4-FFF2-40B4-BE49-F238E27FC236}">
                    <a16:creationId xmlns:a16="http://schemas.microsoft.com/office/drawing/2014/main" id="{CA610529-AC0F-1686-ABE7-1B8C751ED23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1A1A1F08-879D-B935-4CC4-9BE9190E850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EC676B08-EC82-8B15-DAA4-9494D7532838}"/>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8188F91A-F186-7F68-83A9-834F54471B7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a:extLst>
                  <a:ext uri="{FF2B5EF4-FFF2-40B4-BE49-F238E27FC236}">
                    <a16:creationId xmlns:a16="http://schemas.microsoft.com/office/drawing/2014/main" id="{C8680C13-6D23-FE2D-0F1B-85294619BE99}"/>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745589E7-C76C-C3D2-2583-E53CA8E7A0A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E33D945-6325-D17B-0031-2BEC14FC87A8}"/>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CCFA0D6A-0B93-5BFA-4CA7-076273DEDF4C}"/>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934" name="Flowchart: Connector 11">
            <a:extLst>
              <a:ext uri="{FF2B5EF4-FFF2-40B4-BE49-F238E27FC236}">
                <a16:creationId xmlns:a16="http://schemas.microsoft.com/office/drawing/2014/main" id="{30E2535A-4A5D-C98F-4F28-4BEA51B6A267}"/>
              </a:ext>
            </a:extLst>
          </p:cNvPr>
          <p:cNvSpPr/>
          <p:nvPr/>
        </p:nvSpPr>
        <p:spPr>
          <a:xfrm>
            <a:off x="8132992" y="5999797"/>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6566185" y="5014721"/>
            <a:ext cx="2318006" cy="1316308"/>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9" name="TextBox 48">
            <a:extLst>
              <a:ext uri="{FF2B5EF4-FFF2-40B4-BE49-F238E27FC236}">
                <a16:creationId xmlns:a16="http://schemas.microsoft.com/office/drawing/2014/main" id="{E48DC106-F5DE-AD29-8326-DBC70C37A883}"/>
              </a:ext>
            </a:extLst>
          </p:cNvPr>
          <p:cNvSpPr txBox="1"/>
          <p:nvPr/>
        </p:nvSpPr>
        <p:spPr>
          <a:xfrm>
            <a:off x="6589420" y="4691667"/>
            <a:ext cx="2257514"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p:cNvCxnSpPr>
          <p:nvPr/>
        </p:nvCxnSpPr>
        <p:spPr>
          <a:xfrm flipH="1" flipV="1">
            <a:off x="4828121" y="5253931"/>
            <a:ext cx="2040331" cy="440"/>
          </a:xfrm>
          <a:prstGeom prst="line">
            <a:avLst/>
          </a:prstGeom>
          <a:solidFill>
            <a:schemeClr val="tx1"/>
          </a:solidFill>
          <a:ln w="31750" cap="flat" cmpd="sng" algn="ctr">
            <a:solidFill>
              <a:schemeClr val="tx1"/>
            </a:solidFill>
            <a:prstDash val="solid"/>
          </a:ln>
          <a:effectLst/>
        </p:spPr>
      </p:cxnSp>
      <p:sp>
        <p:nvSpPr>
          <p:cNvPr id="371" name="Rectangle 370">
            <a:extLst>
              <a:ext uri="{FF2B5EF4-FFF2-40B4-BE49-F238E27FC236}">
                <a16:creationId xmlns:a16="http://schemas.microsoft.com/office/drawing/2014/main" id="{D810CC8C-1D51-5464-F4A4-FDCE88713BA1}"/>
              </a:ext>
            </a:extLst>
          </p:cNvPr>
          <p:cNvSpPr/>
          <p:nvPr/>
        </p:nvSpPr>
        <p:spPr>
          <a:xfrm>
            <a:off x="7749092" y="5928549"/>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3" name="Flowchart: Connector 11">
            <a:extLst>
              <a:ext uri="{FF2B5EF4-FFF2-40B4-BE49-F238E27FC236}">
                <a16:creationId xmlns:a16="http://schemas.microsoft.com/office/drawing/2014/main" id="{1BE62A06-4138-EAE4-3037-5AA1896C3915}"/>
              </a:ext>
            </a:extLst>
          </p:cNvPr>
          <p:cNvSpPr/>
          <p:nvPr/>
        </p:nvSpPr>
        <p:spPr>
          <a:xfrm>
            <a:off x="7311288" y="616436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8" name="TextBox 997">
            <a:extLst>
              <a:ext uri="{FF2B5EF4-FFF2-40B4-BE49-F238E27FC236}">
                <a16:creationId xmlns:a16="http://schemas.microsoft.com/office/drawing/2014/main" id="{A550BA8B-E29A-16ED-53EA-4626A3978679}"/>
              </a:ext>
            </a:extLst>
          </p:cNvPr>
          <p:cNvSpPr txBox="1"/>
          <p:nvPr/>
        </p:nvSpPr>
        <p:spPr>
          <a:xfrm>
            <a:off x="2422814" y="399186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999" name="TextBox 998">
            <a:extLst>
              <a:ext uri="{FF2B5EF4-FFF2-40B4-BE49-F238E27FC236}">
                <a16:creationId xmlns:a16="http://schemas.microsoft.com/office/drawing/2014/main" id="{28395F91-9F73-1344-5154-D73C09DDF080}"/>
              </a:ext>
            </a:extLst>
          </p:cNvPr>
          <p:cNvSpPr txBox="1"/>
          <p:nvPr/>
        </p:nvSpPr>
        <p:spPr>
          <a:xfrm>
            <a:off x="2422814" y="423720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1000" name="TextBox 999">
            <a:extLst>
              <a:ext uri="{FF2B5EF4-FFF2-40B4-BE49-F238E27FC236}">
                <a16:creationId xmlns:a16="http://schemas.microsoft.com/office/drawing/2014/main" id="{A1FBCE61-0103-01F8-B5C3-E9D623EE7306}"/>
              </a:ext>
            </a:extLst>
          </p:cNvPr>
          <p:cNvSpPr txBox="1"/>
          <p:nvPr/>
        </p:nvSpPr>
        <p:spPr>
          <a:xfrm>
            <a:off x="2422814" y="374651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grpSp>
        <p:nvGrpSpPr>
          <p:cNvPr id="1001" name="Group 1000">
            <a:extLst>
              <a:ext uri="{FF2B5EF4-FFF2-40B4-BE49-F238E27FC236}">
                <a16:creationId xmlns:a16="http://schemas.microsoft.com/office/drawing/2014/main" id="{D866AE92-7DDF-8891-5879-8334B3AF1992}"/>
              </a:ext>
            </a:extLst>
          </p:cNvPr>
          <p:cNvGrpSpPr/>
          <p:nvPr/>
        </p:nvGrpSpPr>
        <p:grpSpPr>
          <a:xfrm>
            <a:off x="1380077" y="5374764"/>
            <a:ext cx="1108300" cy="229303"/>
            <a:chOff x="5486400" y="3962400"/>
            <a:chExt cx="2209800" cy="457200"/>
          </a:xfrm>
        </p:grpSpPr>
        <p:sp>
          <p:nvSpPr>
            <p:cNvPr id="1002" name="DRAM">
              <a:extLst>
                <a:ext uri="{FF2B5EF4-FFF2-40B4-BE49-F238E27FC236}">
                  <a16:creationId xmlns:a16="http://schemas.microsoft.com/office/drawing/2014/main" id="{1C49C024-B175-46E5-DA51-B05B0A9E949F}"/>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DRAM">
              <a:extLst>
                <a:ext uri="{FF2B5EF4-FFF2-40B4-BE49-F238E27FC236}">
                  <a16:creationId xmlns:a16="http://schemas.microsoft.com/office/drawing/2014/main" id="{56059E69-6FE5-D6E4-6A15-C4D32D7AE46C}"/>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DRAM">
              <a:extLst>
                <a:ext uri="{FF2B5EF4-FFF2-40B4-BE49-F238E27FC236}">
                  <a16:creationId xmlns:a16="http://schemas.microsoft.com/office/drawing/2014/main" id="{B28DC69F-2B66-3C20-46E6-A5F004273555}"/>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DRAM">
              <a:extLst>
                <a:ext uri="{FF2B5EF4-FFF2-40B4-BE49-F238E27FC236}">
                  <a16:creationId xmlns:a16="http://schemas.microsoft.com/office/drawing/2014/main" id="{886FC617-F196-BC5D-1DE3-CFBAE3E2F5A0}"/>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6" name="DRAM">
              <a:extLst>
                <a:ext uri="{FF2B5EF4-FFF2-40B4-BE49-F238E27FC236}">
                  <a16:creationId xmlns:a16="http://schemas.microsoft.com/office/drawing/2014/main" id="{07FEAF71-614A-6A57-7F87-30D5717F8A1F}"/>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7" name="Group 1006">
            <a:extLst>
              <a:ext uri="{FF2B5EF4-FFF2-40B4-BE49-F238E27FC236}">
                <a16:creationId xmlns:a16="http://schemas.microsoft.com/office/drawing/2014/main" id="{0D3E6A0D-AD62-2AFF-3C6C-807AEB926FE7}"/>
              </a:ext>
            </a:extLst>
          </p:cNvPr>
          <p:cNvGrpSpPr/>
          <p:nvPr/>
        </p:nvGrpSpPr>
        <p:grpSpPr>
          <a:xfrm>
            <a:off x="1466309" y="3778065"/>
            <a:ext cx="926526" cy="1596708"/>
            <a:chOff x="-12542628" y="7899526"/>
            <a:chExt cx="1847368" cy="1045834"/>
          </a:xfrm>
        </p:grpSpPr>
        <p:cxnSp>
          <p:nvCxnSpPr>
            <p:cNvPr id="1008" name="Straight Connector 1007">
              <a:extLst>
                <a:ext uri="{FF2B5EF4-FFF2-40B4-BE49-F238E27FC236}">
                  <a16:creationId xmlns:a16="http://schemas.microsoft.com/office/drawing/2014/main" id="{77E5E6DD-DC43-CE1D-5867-8BC7681EC61B}"/>
                </a:ext>
              </a:extLst>
            </p:cNvPr>
            <p:cNvCxnSpPr>
              <a:cxnSpLocks/>
              <a:endCxn id="1002" idx="0"/>
            </p:cNvCxnSpPr>
            <p:nvPr/>
          </p:nvCxnSpPr>
          <p:spPr>
            <a:xfrm>
              <a:off x="-12542628"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09" name="Straight Connector 1008">
              <a:extLst>
                <a:ext uri="{FF2B5EF4-FFF2-40B4-BE49-F238E27FC236}">
                  <a16:creationId xmlns:a16="http://schemas.microsoft.com/office/drawing/2014/main" id="{8670C591-6211-39FE-288C-03A340B88192}"/>
                </a:ext>
              </a:extLst>
            </p:cNvPr>
            <p:cNvCxnSpPr>
              <a:cxnSpLocks/>
              <a:endCxn id="1004" idx="0"/>
            </p:cNvCxnSpPr>
            <p:nvPr/>
          </p:nvCxnSpPr>
          <p:spPr>
            <a:xfrm>
              <a:off x="-11628229"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0" name="Straight Connector 1009">
              <a:extLst>
                <a:ext uri="{FF2B5EF4-FFF2-40B4-BE49-F238E27FC236}">
                  <a16:creationId xmlns:a16="http://schemas.microsoft.com/office/drawing/2014/main" id="{98084211-DE2F-353E-E400-81BF04A505AE}"/>
                </a:ext>
              </a:extLst>
            </p:cNvPr>
            <p:cNvCxnSpPr>
              <a:cxnSpLocks/>
              <a:endCxn id="1005" idx="0"/>
            </p:cNvCxnSpPr>
            <p:nvPr/>
          </p:nvCxnSpPr>
          <p:spPr>
            <a:xfrm>
              <a:off x="-11171030"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1" name="Straight Connector 1010">
              <a:extLst>
                <a:ext uri="{FF2B5EF4-FFF2-40B4-BE49-F238E27FC236}">
                  <a16:creationId xmlns:a16="http://schemas.microsoft.com/office/drawing/2014/main" id="{47196C75-DC59-F48F-7BD6-352BBBDE1123}"/>
                </a:ext>
              </a:extLst>
            </p:cNvPr>
            <p:cNvCxnSpPr>
              <a:cxnSpLocks/>
              <a:endCxn id="1006" idx="0"/>
            </p:cNvCxnSpPr>
            <p:nvPr/>
          </p:nvCxnSpPr>
          <p:spPr>
            <a:xfrm>
              <a:off x="-10713827" y="789952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2" name="Straight Connector 1011">
              <a:extLst>
                <a:ext uri="{FF2B5EF4-FFF2-40B4-BE49-F238E27FC236}">
                  <a16:creationId xmlns:a16="http://schemas.microsoft.com/office/drawing/2014/main" id="{58F3DB7A-21A6-EFD9-CEB3-D02A790668ED}"/>
                </a:ext>
              </a:extLst>
            </p:cNvPr>
            <p:cNvCxnSpPr>
              <a:cxnSpLocks/>
              <a:endCxn id="1003" idx="0"/>
            </p:cNvCxnSpPr>
            <p:nvPr/>
          </p:nvCxnSpPr>
          <p:spPr>
            <a:xfrm>
              <a:off x="-12085431"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1013" name="Straight Connector 1012">
            <a:extLst>
              <a:ext uri="{FF2B5EF4-FFF2-40B4-BE49-F238E27FC236}">
                <a16:creationId xmlns:a16="http://schemas.microsoft.com/office/drawing/2014/main" id="{706CBFFB-97EF-FC6C-29B0-6985DB41C79F}"/>
              </a:ext>
            </a:extLst>
          </p:cNvPr>
          <p:cNvCxnSpPr>
            <a:cxnSpLocks/>
          </p:cNvCxnSpPr>
          <p:nvPr/>
        </p:nvCxnSpPr>
        <p:spPr>
          <a:xfrm flipH="1">
            <a:off x="823720" y="3758281"/>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1014" name="DRAM">
            <a:extLst>
              <a:ext uri="{FF2B5EF4-FFF2-40B4-BE49-F238E27FC236}">
                <a16:creationId xmlns:a16="http://schemas.microsoft.com/office/drawing/2014/main" id="{D33EC985-B9B2-1B2B-D05A-C950EB099D57}"/>
              </a:ext>
            </a:extLst>
          </p:cNvPr>
          <p:cNvSpPr/>
          <p:nvPr/>
        </p:nvSpPr>
        <p:spPr>
          <a:xfrm rot="16200000">
            <a:off x="-430703" y="4370949"/>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1015" name="Group 1014">
            <a:extLst>
              <a:ext uri="{FF2B5EF4-FFF2-40B4-BE49-F238E27FC236}">
                <a16:creationId xmlns:a16="http://schemas.microsoft.com/office/drawing/2014/main" id="{C5F55304-85B2-4BA2-5797-9FEB84FE8389}"/>
              </a:ext>
            </a:extLst>
          </p:cNvPr>
          <p:cNvGrpSpPr/>
          <p:nvPr/>
        </p:nvGrpSpPr>
        <p:grpSpPr>
          <a:xfrm>
            <a:off x="1070619" y="5066529"/>
            <a:ext cx="1414039" cy="191087"/>
            <a:chOff x="950940" y="4802247"/>
            <a:chExt cx="1414039" cy="191087"/>
          </a:xfrm>
        </p:grpSpPr>
        <p:sp>
          <p:nvSpPr>
            <p:cNvPr id="1016" name="DRAM">
              <a:extLst>
                <a:ext uri="{FF2B5EF4-FFF2-40B4-BE49-F238E27FC236}">
                  <a16:creationId xmlns:a16="http://schemas.microsoft.com/office/drawing/2014/main" id="{483D10E7-2961-3F8E-B5ED-B457D4B207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7" name="Straight Connector 1016">
              <a:extLst>
                <a:ext uri="{FF2B5EF4-FFF2-40B4-BE49-F238E27FC236}">
                  <a16:creationId xmlns:a16="http://schemas.microsoft.com/office/drawing/2014/main" id="{EF5249FA-6113-2997-EDFE-E0F4A79009C3}"/>
                </a:ext>
              </a:extLst>
            </p:cNvPr>
            <p:cNvCxnSpPr>
              <a:cxnSpLocks/>
              <a:stCxn id="1022" idx="6"/>
              <a:endCxn id="1016"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1018" name="Oval 1017">
              <a:extLst>
                <a:ext uri="{FF2B5EF4-FFF2-40B4-BE49-F238E27FC236}">
                  <a16:creationId xmlns:a16="http://schemas.microsoft.com/office/drawing/2014/main" id="{1B151100-9660-5FAD-D661-4113D8CE1AA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DBEE6F50-6464-87CF-F703-2374855228F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B2D9EACC-EE10-EB92-F62C-B5E748A6114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D2D6D3D7-738C-ADD0-7AE5-6992DC6DC061}"/>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2" name="Oval 1021">
              <a:extLst>
                <a:ext uri="{FF2B5EF4-FFF2-40B4-BE49-F238E27FC236}">
                  <a16:creationId xmlns:a16="http://schemas.microsoft.com/office/drawing/2014/main" id="{3452C01C-A875-1AAF-8B8F-1EADEA06D946}"/>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AB9D3A08-423F-04C9-1BD4-308A6B650BF6}"/>
              </a:ext>
            </a:extLst>
          </p:cNvPr>
          <p:cNvGrpSpPr/>
          <p:nvPr/>
        </p:nvGrpSpPr>
        <p:grpSpPr>
          <a:xfrm>
            <a:off x="1070619" y="4821194"/>
            <a:ext cx="1414039" cy="191087"/>
            <a:chOff x="950940" y="4802247"/>
            <a:chExt cx="1414039" cy="191087"/>
          </a:xfrm>
        </p:grpSpPr>
        <p:sp>
          <p:nvSpPr>
            <p:cNvPr id="640" name="DRAM">
              <a:extLst>
                <a:ext uri="{FF2B5EF4-FFF2-40B4-BE49-F238E27FC236}">
                  <a16:creationId xmlns:a16="http://schemas.microsoft.com/office/drawing/2014/main" id="{BFCCAE12-D7B8-A05F-53E1-0A53B10457D5}"/>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F2972666-C260-A780-40AE-CF6B2A5FF569}"/>
                </a:ext>
              </a:extLst>
            </p:cNvPr>
            <p:cNvCxnSpPr>
              <a:cxnSpLocks/>
              <a:stCxn id="646" idx="6"/>
              <a:endCxn id="64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42" name="Oval 641">
              <a:extLst>
                <a:ext uri="{FF2B5EF4-FFF2-40B4-BE49-F238E27FC236}">
                  <a16:creationId xmlns:a16="http://schemas.microsoft.com/office/drawing/2014/main" id="{91CDB94A-4FC7-504C-3507-FE3B322C93D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40373327-D761-E29E-9847-2DF94D948B6F}"/>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BE07E5A3-0A7A-25D1-811C-D3A2705970E8}"/>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645" name="Oval 644">
              <a:extLst>
                <a:ext uri="{FF2B5EF4-FFF2-40B4-BE49-F238E27FC236}">
                  <a16:creationId xmlns:a16="http://schemas.microsoft.com/office/drawing/2014/main" id="{2D4E06DE-73F6-60F4-4EFF-2BE86AE601F8}"/>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4E69066-E837-46A3-C5AB-61D63F806EF5}"/>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C001F2C1-F3A6-6A5B-ABB4-DB7E7812D8C3}"/>
              </a:ext>
            </a:extLst>
          </p:cNvPr>
          <p:cNvGrpSpPr/>
          <p:nvPr/>
        </p:nvGrpSpPr>
        <p:grpSpPr>
          <a:xfrm>
            <a:off x="1070619" y="4575859"/>
            <a:ext cx="1414039" cy="191087"/>
            <a:chOff x="950940" y="4802247"/>
            <a:chExt cx="1414039" cy="191087"/>
          </a:xfrm>
        </p:grpSpPr>
        <p:sp>
          <p:nvSpPr>
            <p:cNvPr id="648" name="DRAM">
              <a:extLst>
                <a:ext uri="{FF2B5EF4-FFF2-40B4-BE49-F238E27FC236}">
                  <a16:creationId xmlns:a16="http://schemas.microsoft.com/office/drawing/2014/main" id="{59296FB3-9328-70F9-7125-DC45E866D8C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C1398E47-107F-262C-1407-207AE2BCEB21}"/>
                </a:ext>
              </a:extLst>
            </p:cNvPr>
            <p:cNvCxnSpPr>
              <a:cxnSpLocks/>
              <a:stCxn id="659" idx="6"/>
              <a:endCxn id="64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50" name="Oval 649">
              <a:extLst>
                <a:ext uri="{FF2B5EF4-FFF2-40B4-BE49-F238E27FC236}">
                  <a16:creationId xmlns:a16="http://schemas.microsoft.com/office/drawing/2014/main" id="{F84E9BBB-4898-343F-56B2-62181EAB9876}"/>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4BF5C9A2-33EF-2967-DC14-6BE3D8A97810}"/>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BCA98EBE-4366-1124-851A-B3C78120E306}"/>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7F8184F6-CDBB-8582-421F-647DA9442DC2}"/>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4F4CFCDB-CA50-8FEF-E4D0-FE5459DEEDD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0" name="Group 659">
            <a:extLst>
              <a:ext uri="{FF2B5EF4-FFF2-40B4-BE49-F238E27FC236}">
                <a16:creationId xmlns:a16="http://schemas.microsoft.com/office/drawing/2014/main" id="{780AE610-F08B-440B-D118-D90A12B3CAC5}"/>
              </a:ext>
            </a:extLst>
          </p:cNvPr>
          <p:cNvGrpSpPr/>
          <p:nvPr/>
        </p:nvGrpSpPr>
        <p:grpSpPr>
          <a:xfrm>
            <a:off x="1070619" y="4330524"/>
            <a:ext cx="1414039" cy="191087"/>
            <a:chOff x="950940" y="4802247"/>
            <a:chExt cx="1414039" cy="191087"/>
          </a:xfrm>
        </p:grpSpPr>
        <p:sp>
          <p:nvSpPr>
            <p:cNvPr id="674" name="DRAM">
              <a:extLst>
                <a:ext uri="{FF2B5EF4-FFF2-40B4-BE49-F238E27FC236}">
                  <a16:creationId xmlns:a16="http://schemas.microsoft.com/office/drawing/2014/main" id="{12C86B35-6617-EABA-13BB-2CF8F9D929B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6" name="Straight Connector 675">
              <a:extLst>
                <a:ext uri="{FF2B5EF4-FFF2-40B4-BE49-F238E27FC236}">
                  <a16:creationId xmlns:a16="http://schemas.microsoft.com/office/drawing/2014/main" id="{3A25BBCA-7CBE-DFEE-9608-93B1A1463EA2}"/>
                </a:ext>
              </a:extLst>
            </p:cNvPr>
            <p:cNvCxnSpPr>
              <a:cxnSpLocks/>
              <a:stCxn id="687" idx="6"/>
              <a:endCxn id="674"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3" name="Oval 682">
              <a:extLst>
                <a:ext uri="{FF2B5EF4-FFF2-40B4-BE49-F238E27FC236}">
                  <a16:creationId xmlns:a16="http://schemas.microsoft.com/office/drawing/2014/main" id="{CA65281C-D14D-4945-0AFC-93D97F106560}"/>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Oval 683">
              <a:extLst>
                <a:ext uri="{FF2B5EF4-FFF2-40B4-BE49-F238E27FC236}">
                  <a16:creationId xmlns:a16="http://schemas.microsoft.com/office/drawing/2014/main" id="{20EA62FD-BFD0-3958-F261-109E56ADD654}"/>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Oval 684">
              <a:extLst>
                <a:ext uri="{FF2B5EF4-FFF2-40B4-BE49-F238E27FC236}">
                  <a16:creationId xmlns:a16="http://schemas.microsoft.com/office/drawing/2014/main" id="{EC75DDC3-961F-79E4-C9B7-56723DFEA1B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E8F14771-E14C-9929-30A7-D87358A32E79}"/>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A9E1E53-E3A5-A249-4A05-3DB5AF7F48E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1" name="Group 690">
            <a:extLst>
              <a:ext uri="{FF2B5EF4-FFF2-40B4-BE49-F238E27FC236}">
                <a16:creationId xmlns:a16="http://schemas.microsoft.com/office/drawing/2014/main" id="{995CD6EE-C5CB-AB95-6187-B786E18076CE}"/>
              </a:ext>
            </a:extLst>
          </p:cNvPr>
          <p:cNvGrpSpPr/>
          <p:nvPr/>
        </p:nvGrpSpPr>
        <p:grpSpPr>
          <a:xfrm>
            <a:off x="1070619" y="4085189"/>
            <a:ext cx="1414039" cy="191087"/>
            <a:chOff x="950940" y="4802247"/>
            <a:chExt cx="1414039" cy="191087"/>
          </a:xfrm>
        </p:grpSpPr>
        <p:sp>
          <p:nvSpPr>
            <p:cNvPr id="692" name="DRAM">
              <a:extLst>
                <a:ext uri="{FF2B5EF4-FFF2-40B4-BE49-F238E27FC236}">
                  <a16:creationId xmlns:a16="http://schemas.microsoft.com/office/drawing/2014/main" id="{7EBA139E-83CA-FE0E-BB0C-9A2B3535FBD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4" name="Straight Connector 693">
              <a:extLst>
                <a:ext uri="{FF2B5EF4-FFF2-40B4-BE49-F238E27FC236}">
                  <a16:creationId xmlns:a16="http://schemas.microsoft.com/office/drawing/2014/main" id="{234A756D-9EA4-E8E2-7716-93C1B2C25932}"/>
                </a:ext>
              </a:extLst>
            </p:cNvPr>
            <p:cNvCxnSpPr>
              <a:cxnSpLocks/>
              <a:stCxn id="708" idx="6"/>
              <a:endCxn id="6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3" name="Oval 702">
              <a:extLst>
                <a:ext uri="{FF2B5EF4-FFF2-40B4-BE49-F238E27FC236}">
                  <a16:creationId xmlns:a16="http://schemas.microsoft.com/office/drawing/2014/main" id="{0910833F-F176-3872-F0FB-FF8E0FD95D1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Oval 704">
              <a:extLst>
                <a:ext uri="{FF2B5EF4-FFF2-40B4-BE49-F238E27FC236}">
                  <a16:creationId xmlns:a16="http://schemas.microsoft.com/office/drawing/2014/main" id="{00FC0332-4E0B-3737-FDC8-3D784FF70448}"/>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6" name="Oval 705">
              <a:extLst>
                <a:ext uri="{FF2B5EF4-FFF2-40B4-BE49-F238E27FC236}">
                  <a16:creationId xmlns:a16="http://schemas.microsoft.com/office/drawing/2014/main" id="{A0A4EB19-2F6C-1067-A507-973C87915B4C}"/>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Oval 706">
              <a:extLst>
                <a:ext uri="{FF2B5EF4-FFF2-40B4-BE49-F238E27FC236}">
                  <a16:creationId xmlns:a16="http://schemas.microsoft.com/office/drawing/2014/main" id="{DC94BA62-4198-B23D-840F-5BD6CC9B7B2B}"/>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Oval 707">
              <a:extLst>
                <a:ext uri="{FF2B5EF4-FFF2-40B4-BE49-F238E27FC236}">
                  <a16:creationId xmlns:a16="http://schemas.microsoft.com/office/drawing/2014/main" id="{1480F48B-E154-9DBA-4656-9178181B3B9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10" name="DRAM">
            <a:extLst>
              <a:ext uri="{FF2B5EF4-FFF2-40B4-BE49-F238E27FC236}">
                <a16:creationId xmlns:a16="http://schemas.microsoft.com/office/drawing/2014/main" id="{10704273-E093-FFBE-48A8-C6AA2C297917}"/>
              </a:ext>
            </a:extLst>
          </p:cNvPr>
          <p:cNvSpPr/>
          <p:nvPr/>
        </p:nvSpPr>
        <p:spPr>
          <a:xfrm rot="5400000">
            <a:off x="1089728" y="3820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11" name="Straight Connector 710">
            <a:extLst>
              <a:ext uri="{FF2B5EF4-FFF2-40B4-BE49-F238E27FC236}">
                <a16:creationId xmlns:a16="http://schemas.microsoft.com/office/drawing/2014/main" id="{E52F1FBD-C29D-6473-C5DB-439DC4E1A7AB}"/>
              </a:ext>
            </a:extLst>
          </p:cNvPr>
          <p:cNvCxnSpPr>
            <a:cxnSpLocks/>
            <a:stCxn id="720" idx="6"/>
            <a:endCxn id="710" idx="0"/>
          </p:cNvCxnSpPr>
          <p:nvPr/>
        </p:nvCxnSpPr>
        <p:spPr>
          <a:xfrm flipH="1">
            <a:off x="1299923" y="3935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12" name="Oval 711">
            <a:extLst>
              <a:ext uri="{FF2B5EF4-FFF2-40B4-BE49-F238E27FC236}">
                <a16:creationId xmlns:a16="http://schemas.microsoft.com/office/drawing/2014/main" id="{20D62791-8B3B-DB25-77FA-CD1A02ED9B68}"/>
              </a:ext>
            </a:extLst>
          </p:cNvPr>
          <p:cNvSpPr/>
          <p:nvPr/>
        </p:nvSpPr>
        <p:spPr>
          <a:xfrm>
            <a:off x="137635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3" name="Oval 712">
            <a:extLst>
              <a:ext uri="{FF2B5EF4-FFF2-40B4-BE49-F238E27FC236}">
                <a16:creationId xmlns:a16="http://schemas.microsoft.com/office/drawing/2014/main" id="{033C4658-8A54-313E-A6C7-9B869879916B}"/>
              </a:ext>
            </a:extLst>
          </p:cNvPr>
          <p:cNvSpPr/>
          <p:nvPr/>
        </p:nvSpPr>
        <p:spPr>
          <a:xfrm>
            <a:off x="1605661"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4" name="Oval 713">
            <a:extLst>
              <a:ext uri="{FF2B5EF4-FFF2-40B4-BE49-F238E27FC236}">
                <a16:creationId xmlns:a16="http://schemas.microsoft.com/office/drawing/2014/main" id="{13D6D402-FC39-9393-615C-3EA100402C41}"/>
              </a:ext>
            </a:extLst>
          </p:cNvPr>
          <p:cNvSpPr/>
          <p:nvPr/>
        </p:nvSpPr>
        <p:spPr>
          <a:xfrm>
            <a:off x="1834965"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66CB724B-9435-66BF-EA25-8A97AD6F4785}"/>
              </a:ext>
            </a:extLst>
          </p:cNvPr>
          <p:cNvSpPr/>
          <p:nvPr/>
        </p:nvSpPr>
        <p:spPr>
          <a:xfrm>
            <a:off x="206426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24EA1AC5-C4CA-206F-F531-C5E68C3D8BB3}"/>
              </a:ext>
            </a:extLst>
          </p:cNvPr>
          <p:cNvSpPr/>
          <p:nvPr/>
        </p:nvSpPr>
        <p:spPr>
          <a:xfrm>
            <a:off x="2293572"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TextBox 721">
            <a:extLst>
              <a:ext uri="{FF2B5EF4-FFF2-40B4-BE49-F238E27FC236}">
                <a16:creationId xmlns:a16="http://schemas.microsoft.com/office/drawing/2014/main" id="{9C372369-5F26-8CBB-DF3B-6E0A52765BDA}"/>
              </a:ext>
            </a:extLst>
          </p:cNvPr>
          <p:cNvSpPr txBox="1"/>
          <p:nvPr/>
        </p:nvSpPr>
        <p:spPr>
          <a:xfrm>
            <a:off x="2422814" y="448255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7C6E7A2-17BF-F016-0857-21EF1CCD2019}"/>
              </a:ext>
            </a:extLst>
          </p:cNvPr>
          <p:cNvSpPr txBox="1"/>
          <p:nvPr/>
        </p:nvSpPr>
        <p:spPr>
          <a:xfrm>
            <a:off x="2422814" y="4727905"/>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8B013767-0B7D-5B32-0D56-DA90BFF6DB62}"/>
              </a:ext>
            </a:extLst>
          </p:cNvPr>
          <p:cNvSpPr txBox="1"/>
          <p:nvPr/>
        </p:nvSpPr>
        <p:spPr>
          <a:xfrm>
            <a:off x="2422814" y="497325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725" name="Straight Connector 724">
            <a:extLst>
              <a:ext uri="{FF2B5EF4-FFF2-40B4-BE49-F238E27FC236}">
                <a16:creationId xmlns:a16="http://schemas.microsoft.com/office/drawing/2014/main" id="{B3C8F70E-737F-4CFB-2ED7-CABF2EF75C5A}"/>
              </a:ext>
            </a:extLst>
          </p:cNvPr>
          <p:cNvCxnSpPr>
            <a:cxnSpLocks/>
          </p:cNvCxnSpPr>
          <p:nvPr/>
        </p:nvCxnSpPr>
        <p:spPr>
          <a:xfrm flipV="1">
            <a:off x="1185271" y="3759459"/>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730" name="TextBox 729">
            <a:extLst>
              <a:ext uri="{FF2B5EF4-FFF2-40B4-BE49-F238E27FC236}">
                <a16:creationId xmlns:a16="http://schemas.microsoft.com/office/drawing/2014/main" id="{228F9A0B-3A1C-5607-F798-F4852365F4CC}"/>
              </a:ext>
            </a:extLst>
          </p:cNvPr>
          <p:cNvSpPr txBox="1"/>
          <p:nvPr/>
        </p:nvSpPr>
        <p:spPr>
          <a:xfrm rot="16200000">
            <a:off x="-846805" y="2068796"/>
            <a:ext cx="210796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sp>
        <p:nvSpPr>
          <p:cNvPr id="731" name="TextBox 730">
            <a:extLst>
              <a:ext uri="{FF2B5EF4-FFF2-40B4-BE49-F238E27FC236}">
                <a16:creationId xmlns:a16="http://schemas.microsoft.com/office/drawing/2014/main" id="{FBFC6FBF-1AAE-FCDB-0E27-0F03302FEEDF}"/>
              </a:ext>
            </a:extLst>
          </p:cNvPr>
          <p:cNvSpPr txBox="1"/>
          <p:nvPr/>
        </p:nvSpPr>
        <p:spPr>
          <a:xfrm rot="16200000">
            <a:off x="-884683" y="4421718"/>
            <a:ext cx="2120539"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694C93"/>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694C93"/>
                </a:solidFill>
                <a:effectLst/>
                <a:uLnTx/>
                <a:uFillTx/>
                <a:latin typeface="Avenir Next" panose="020B0503020202020204" pitchFamily="34" charset="0"/>
                <a:ea typeface="+mn-ea"/>
                <a:cs typeface="+mn-cs"/>
              </a:rPr>
              <a:t>1</a:t>
            </a:r>
          </a:p>
        </p:txBody>
      </p:sp>
      <p:grpSp>
        <p:nvGrpSpPr>
          <p:cNvPr id="741" name="Group 740">
            <a:extLst>
              <a:ext uri="{FF2B5EF4-FFF2-40B4-BE49-F238E27FC236}">
                <a16:creationId xmlns:a16="http://schemas.microsoft.com/office/drawing/2014/main" id="{7A027DA5-6851-5929-B9A8-F7465D2D32B9}"/>
              </a:ext>
            </a:extLst>
          </p:cNvPr>
          <p:cNvGrpSpPr/>
          <p:nvPr/>
        </p:nvGrpSpPr>
        <p:grpSpPr>
          <a:xfrm>
            <a:off x="1470176" y="3257433"/>
            <a:ext cx="91824" cy="500848"/>
            <a:chOff x="1470176" y="3257433"/>
            <a:chExt cx="91824" cy="500848"/>
          </a:xfrm>
        </p:grpSpPr>
        <p:cxnSp>
          <p:nvCxnSpPr>
            <p:cNvPr id="733" name="Straight Connector 732">
              <a:extLst>
                <a:ext uri="{FF2B5EF4-FFF2-40B4-BE49-F238E27FC236}">
                  <a16:creationId xmlns:a16="http://schemas.microsoft.com/office/drawing/2014/main" id="{2FBE5473-E5CB-46F3-6AF5-BDFEE614FFC9}"/>
                </a:ext>
              </a:extLst>
            </p:cNvPr>
            <p:cNvCxnSpPr>
              <a:stCxn id="709" idx="2"/>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4" name="Straight Connector 733">
              <a:extLst>
                <a:ext uri="{FF2B5EF4-FFF2-40B4-BE49-F238E27FC236}">
                  <a16:creationId xmlns:a16="http://schemas.microsoft.com/office/drawing/2014/main" id="{B3EEC8CC-6042-70B8-0D00-EC0F46090918}"/>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5" name="Straight Connector 734">
              <a:extLst>
                <a:ext uri="{FF2B5EF4-FFF2-40B4-BE49-F238E27FC236}">
                  <a16:creationId xmlns:a16="http://schemas.microsoft.com/office/drawing/2014/main" id="{815C5BDF-0711-0887-FBAB-2D5C5EA8280B}"/>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2" name="Group 741">
            <a:extLst>
              <a:ext uri="{FF2B5EF4-FFF2-40B4-BE49-F238E27FC236}">
                <a16:creationId xmlns:a16="http://schemas.microsoft.com/office/drawing/2014/main" id="{C35F3A21-B32F-A732-7820-98C157FCFF8C}"/>
              </a:ext>
            </a:extLst>
          </p:cNvPr>
          <p:cNvGrpSpPr/>
          <p:nvPr/>
        </p:nvGrpSpPr>
        <p:grpSpPr>
          <a:xfrm>
            <a:off x="1698816" y="3257433"/>
            <a:ext cx="91824" cy="500848"/>
            <a:chOff x="1470176" y="3257433"/>
            <a:chExt cx="91824" cy="500848"/>
          </a:xfrm>
        </p:grpSpPr>
        <p:cxnSp>
          <p:nvCxnSpPr>
            <p:cNvPr id="743" name="Straight Connector 742">
              <a:extLst>
                <a:ext uri="{FF2B5EF4-FFF2-40B4-BE49-F238E27FC236}">
                  <a16:creationId xmlns:a16="http://schemas.microsoft.com/office/drawing/2014/main" id="{7CE303F4-6660-1682-507B-72055032489B}"/>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38C6CE96-A6FB-CFDE-A155-7E964F061B09}"/>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F59E388A-A9FD-5FC3-12BB-9C3DC00AD58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6" name="Group 745">
            <a:extLst>
              <a:ext uri="{FF2B5EF4-FFF2-40B4-BE49-F238E27FC236}">
                <a16:creationId xmlns:a16="http://schemas.microsoft.com/office/drawing/2014/main" id="{1B8C2F4F-B139-4BD4-14C3-79C06C7278CD}"/>
              </a:ext>
            </a:extLst>
          </p:cNvPr>
          <p:cNvGrpSpPr/>
          <p:nvPr/>
        </p:nvGrpSpPr>
        <p:grpSpPr>
          <a:xfrm>
            <a:off x="1930720" y="3257433"/>
            <a:ext cx="91824" cy="500848"/>
            <a:chOff x="1470176" y="3257433"/>
            <a:chExt cx="91824" cy="500848"/>
          </a:xfrm>
        </p:grpSpPr>
        <p:cxnSp>
          <p:nvCxnSpPr>
            <p:cNvPr id="747" name="Straight Connector 746">
              <a:extLst>
                <a:ext uri="{FF2B5EF4-FFF2-40B4-BE49-F238E27FC236}">
                  <a16:creationId xmlns:a16="http://schemas.microsoft.com/office/drawing/2014/main" id="{BD06F5AA-063A-A692-65ED-CF96296E3579}"/>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A2255109-2A43-918A-F4FD-09EF9468BD07}"/>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F468FB00-E99F-6330-EEDC-F1FF6461A57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0" name="Group 749">
            <a:extLst>
              <a:ext uri="{FF2B5EF4-FFF2-40B4-BE49-F238E27FC236}">
                <a16:creationId xmlns:a16="http://schemas.microsoft.com/office/drawing/2014/main" id="{0BEDC563-3477-6B1A-18E9-BF1D4A3EF5D7}"/>
              </a:ext>
            </a:extLst>
          </p:cNvPr>
          <p:cNvGrpSpPr/>
          <p:nvPr/>
        </p:nvGrpSpPr>
        <p:grpSpPr>
          <a:xfrm>
            <a:off x="2159360" y="3257433"/>
            <a:ext cx="91824" cy="500848"/>
            <a:chOff x="1470176" y="3257433"/>
            <a:chExt cx="91824" cy="500848"/>
          </a:xfrm>
        </p:grpSpPr>
        <p:cxnSp>
          <p:nvCxnSpPr>
            <p:cNvPr id="751" name="Straight Connector 750">
              <a:extLst>
                <a:ext uri="{FF2B5EF4-FFF2-40B4-BE49-F238E27FC236}">
                  <a16:creationId xmlns:a16="http://schemas.microsoft.com/office/drawing/2014/main" id="{F78794F2-48D1-A5D5-49C9-F33B3805BBFE}"/>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a:extLst>
                <a:ext uri="{FF2B5EF4-FFF2-40B4-BE49-F238E27FC236}">
                  <a16:creationId xmlns:a16="http://schemas.microsoft.com/office/drawing/2014/main" id="{18760615-4701-1906-DF1A-194861A03F8E}"/>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876C711F-8E86-7880-1126-9C969B969393}"/>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4" name="Group 753">
            <a:extLst>
              <a:ext uri="{FF2B5EF4-FFF2-40B4-BE49-F238E27FC236}">
                <a16:creationId xmlns:a16="http://schemas.microsoft.com/office/drawing/2014/main" id="{845E7BFE-BA87-19FF-7CD9-0EE532CF7F38}"/>
              </a:ext>
            </a:extLst>
          </p:cNvPr>
          <p:cNvGrpSpPr/>
          <p:nvPr/>
        </p:nvGrpSpPr>
        <p:grpSpPr>
          <a:xfrm>
            <a:off x="2388000" y="3254764"/>
            <a:ext cx="91824" cy="500848"/>
            <a:chOff x="1470176" y="3257433"/>
            <a:chExt cx="91824" cy="500848"/>
          </a:xfrm>
        </p:grpSpPr>
        <p:cxnSp>
          <p:nvCxnSpPr>
            <p:cNvPr id="755" name="Straight Connector 754">
              <a:extLst>
                <a:ext uri="{FF2B5EF4-FFF2-40B4-BE49-F238E27FC236}">
                  <a16:creationId xmlns:a16="http://schemas.microsoft.com/office/drawing/2014/main" id="{67BFFEFE-88F2-6141-3BC1-628BF6DE3E64}"/>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a:extLst>
                <a:ext uri="{FF2B5EF4-FFF2-40B4-BE49-F238E27FC236}">
                  <a16:creationId xmlns:a16="http://schemas.microsoft.com/office/drawing/2014/main" id="{E5823165-3712-FEF1-52AF-330399F4C06A}"/>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7" name="Straight Connector 756">
              <a:extLst>
                <a:ext uri="{FF2B5EF4-FFF2-40B4-BE49-F238E27FC236}">
                  <a16:creationId xmlns:a16="http://schemas.microsoft.com/office/drawing/2014/main" id="{CBF6A8B9-EDC9-2AEB-CDCA-DBA79926F486}"/>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12438520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 name="Rounded Rectangle 758">
            <a:extLst>
              <a:ext uri="{FF2B5EF4-FFF2-40B4-BE49-F238E27FC236}">
                <a16:creationId xmlns:a16="http://schemas.microsoft.com/office/drawing/2014/main" id="{35F3BBC2-C5B9-01D1-59AF-96E6FB48026B}"/>
              </a:ext>
            </a:extLst>
          </p:cNvPr>
          <p:cNvSpPr/>
          <p:nvPr/>
        </p:nvSpPr>
        <p:spPr>
          <a:xfrm>
            <a:off x="1369177" y="3306202"/>
            <a:ext cx="1166132" cy="377991"/>
          </a:xfrm>
          <a:prstGeom prst="roundRect">
            <a:avLst>
              <a:gd name="adj" fmla="val 15183"/>
            </a:avLst>
          </a:prstGeom>
          <a:solidFill>
            <a:srgbClr val="37A880">
              <a:alpha val="2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727" name="Group 726">
            <a:extLst>
              <a:ext uri="{FF2B5EF4-FFF2-40B4-BE49-F238E27FC236}">
                <a16:creationId xmlns:a16="http://schemas.microsoft.com/office/drawing/2014/main" id="{99483B8C-5056-2B18-F94C-2393071AB3F9}"/>
              </a:ext>
            </a:extLst>
          </p:cNvPr>
          <p:cNvGrpSpPr/>
          <p:nvPr/>
        </p:nvGrpSpPr>
        <p:grpSpPr>
          <a:xfrm>
            <a:off x="3752999" y="4554039"/>
            <a:ext cx="2318188" cy="1625382"/>
            <a:chOff x="2992011" y="4554039"/>
            <a:chExt cx="2318188" cy="1625382"/>
          </a:xfrm>
        </p:grpSpPr>
        <p:grpSp>
          <p:nvGrpSpPr>
            <p:cNvPr id="931" name="Group 930">
              <a:extLst>
                <a:ext uri="{FF2B5EF4-FFF2-40B4-BE49-F238E27FC236}">
                  <a16:creationId xmlns:a16="http://schemas.microsoft.com/office/drawing/2014/main" id="{2CF946C9-ADB4-8982-2E0C-C0944808B891}"/>
                </a:ext>
              </a:extLst>
            </p:cNvPr>
            <p:cNvGrpSpPr/>
            <p:nvPr/>
          </p:nvGrpSpPr>
          <p:grpSpPr>
            <a:xfrm>
              <a:off x="2992011" y="4904235"/>
              <a:ext cx="2318188" cy="1275186"/>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rgbClr val="C00000"/>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rgbClr val="39A882"/>
                </a:solidFill>
                <a:ln w="31750" cap="flat" cmpd="sng" algn="ctr">
                  <a:solidFill>
                    <a:srgbClr val="39A882"/>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rgbClr val="C00000"/>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rgbClr val="C00000"/>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rgbClr val="C00000"/>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26" name="Group 725">
              <a:extLst>
                <a:ext uri="{FF2B5EF4-FFF2-40B4-BE49-F238E27FC236}">
                  <a16:creationId xmlns:a16="http://schemas.microsoft.com/office/drawing/2014/main" id="{7AA50998-247A-1F47-1407-011C2D5FD160}"/>
                </a:ext>
              </a:extLst>
            </p:cNvPr>
            <p:cNvGrpSpPr/>
            <p:nvPr/>
          </p:nvGrpSpPr>
          <p:grpSpPr>
            <a:xfrm>
              <a:off x="3009511" y="4554039"/>
              <a:ext cx="2251593" cy="1534302"/>
              <a:chOff x="3009511" y="4554039"/>
              <a:chExt cx="2251593" cy="1534302"/>
            </a:xfrm>
          </p:grpSpPr>
          <p:sp>
            <p:nvSpPr>
              <p:cNvPr id="48" name="TextBox 47">
                <a:extLst>
                  <a:ext uri="{FF2B5EF4-FFF2-40B4-BE49-F238E27FC236}">
                    <a16:creationId xmlns:a16="http://schemas.microsoft.com/office/drawing/2014/main" id="{C0EBB547-EA3F-3D42-6B18-DA86DA8E6578}"/>
                  </a:ext>
                </a:extLst>
              </p:cNvPr>
              <p:cNvSpPr txBox="1"/>
              <p:nvPr/>
            </p:nvSpPr>
            <p:spPr>
              <a:xfrm>
                <a:off x="3009511" y="4554039"/>
                <a:ext cx="2251593"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370" name="Rectangle 369">
                <a:extLst>
                  <a:ext uri="{FF2B5EF4-FFF2-40B4-BE49-F238E27FC236}">
                    <a16:creationId xmlns:a16="http://schemas.microsoft.com/office/drawing/2014/main" id="{59476178-D096-9D92-E51A-5F5642D7C46B}"/>
                  </a:ext>
                </a:extLst>
              </p:cNvPr>
              <p:cNvSpPr/>
              <p:nvPr/>
            </p:nvSpPr>
            <p:spPr>
              <a:xfrm>
                <a:off x="4213278" y="5826731"/>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2" name="Flowchart: Connector 11">
                <a:extLst>
                  <a:ext uri="{FF2B5EF4-FFF2-40B4-BE49-F238E27FC236}">
                    <a16:creationId xmlns:a16="http://schemas.microsoft.com/office/drawing/2014/main" id="{5C94ECE1-C1B3-A2F5-2473-D32D0B4C6BE5}"/>
                  </a:ext>
                </a:extLst>
              </p:cNvPr>
              <p:cNvSpPr/>
              <p:nvPr/>
            </p:nvSpPr>
            <p:spPr>
              <a:xfrm>
                <a:off x="3728560" y="604193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653" name="TextBox 652">
            <a:extLst>
              <a:ext uri="{FF2B5EF4-FFF2-40B4-BE49-F238E27FC236}">
                <a16:creationId xmlns:a16="http://schemas.microsoft.com/office/drawing/2014/main" id="{8EFA130A-9091-1B1E-60EF-15470DCE8342}"/>
              </a:ext>
            </a:extLst>
          </p:cNvPr>
          <p:cNvSpPr txBox="1"/>
          <p:nvPr/>
        </p:nvSpPr>
        <p:spPr>
          <a:xfrm>
            <a:off x="2417370"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652" name="TextBox 651">
            <a:extLst>
              <a:ext uri="{FF2B5EF4-FFF2-40B4-BE49-F238E27FC236}">
                <a16:creationId xmlns:a16="http://schemas.microsoft.com/office/drawing/2014/main" id="{C9E6CA45-A23E-7B13-AEC7-09CEE7A6C154}"/>
              </a:ext>
            </a:extLst>
          </p:cNvPr>
          <p:cNvSpPr txBox="1"/>
          <p:nvPr/>
        </p:nvSpPr>
        <p:spPr>
          <a:xfrm>
            <a:off x="2417370"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417370"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374633" y="3028130"/>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460864" y="1431430"/>
            <a:ext cx="926526" cy="1596708"/>
            <a:chOff x="-12249612" y="6462316"/>
            <a:chExt cx="1847367" cy="1045834"/>
          </a:xfrm>
        </p:grpSpPr>
        <p:cxnSp>
          <p:nvCxnSpPr>
            <p:cNvPr id="695" name="Straight Connector 694">
              <a:extLst>
                <a:ext uri="{FF2B5EF4-FFF2-40B4-BE49-F238E27FC236}">
                  <a16:creationId xmlns:a16="http://schemas.microsoft.com/office/drawing/2014/main" id="{F29525BF-DB15-3ABE-658D-103A62EBAA1D}"/>
                </a:ext>
              </a:extLst>
            </p:cNvPr>
            <p:cNvCxnSpPr>
              <a:cxnSpLocks/>
              <a:endCxn id="709" idx="0"/>
            </p:cNvCxnSpPr>
            <p:nvPr/>
          </p:nvCxnSpPr>
          <p:spPr>
            <a:xfrm>
              <a:off x="-12249612" y="646231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endCxn id="716" idx="0"/>
            </p:cNvCxnSpPr>
            <p:nvPr/>
          </p:nvCxnSpPr>
          <p:spPr>
            <a:xfrm>
              <a:off x="-113352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endCxn id="717" idx="0"/>
            </p:cNvCxnSpPr>
            <p:nvPr/>
          </p:nvCxnSpPr>
          <p:spPr>
            <a:xfrm>
              <a:off x="-108780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endCxn id="718" idx="0"/>
            </p:cNvCxnSpPr>
            <p:nvPr/>
          </p:nvCxnSpPr>
          <p:spPr>
            <a:xfrm>
              <a:off x="-104208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endCxn id="715" idx="0"/>
            </p:cNvCxnSpPr>
            <p:nvPr/>
          </p:nvCxnSpPr>
          <p:spPr>
            <a:xfrm>
              <a:off x="-117924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818276"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436147" y="2024315"/>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87" name="Group 786">
            <a:extLst>
              <a:ext uri="{FF2B5EF4-FFF2-40B4-BE49-F238E27FC236}">
                <a16:creationId xmlns:a16="http://schemas.microsoft.com/office/drawing/2014/main" id="{0A641A94-038C-8030-DA93-6A26D4D98039}"/>
              </a:ext>
            </a:extLst>
          </p:cNvPr>
          <p:cNvGrpSpPr/>
          <p:nvPr/>
        </p:nvGrpSpPr>
        <p:grpSpPr>
          <a:xfrm>
            <a:off x="1065175"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1065175"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1065175"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1065175"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1065175"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1084284"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294479"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37091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600217"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829521"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205882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288128"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417370"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417370" y="2381271"/>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39A882"/>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39A882"/>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417370"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179827" y="1412825"/>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 (III)</a:t>
            </a:r>
          </a:p>
        </p:txBody>
      </p:sp>
      <p:grpSp>
        <p:nvGrpSpPr>
          <p:cNvPr id="819" name="Group 818">
            <a:extLst>
              <a:ext uri="{FF2B5EF4-FFF2-40B4-BE49-F238E27FC236}">
                <a16:creationId xmlns:a16="http://schemas.microsoft.com/office/drawing/2014/main" id="{FAFC4C10-194C-DC17-B540-2623CA5DE35E}"/>
              </a:ext>
            </a:extLst>
          </p:cNvPr>
          <p:cNvGrpSpPr/>
          <p:nvPr/>
        </p:nvGrpSpPr>
        <p:grpSpPr>
          <a:xfrm>
            <a:off x="4775182" y="1372524"/>
            <a:ext cx="4109009" cy="3020421"/>
            <a:chOff x="3867865" y="4615566"/>
            <a:chExt cx="2566943" cy="2273566"/>
          </a:xfrm>
        </p:grpSpPr>
        <p:grpSp>
          <p:nvGrpSpPr>
            <p:cNvPr id="820" name="Group 819">
              <a:extLst>
                <a:ext uri="{FF2B5EF4-FFF2-40B4-BE49-F238E27FC236}">
                  <a16:creationId xmlns:a16="http://schemas.microsoft.com/office/drawing/2014/main" id="{FAB4C6D0-E9DD-4881-0ABF-E505165077A4}"/>
                </a:ext>
              </a:extLst>
            </p:cNvPr>
            <p:cNvGrpSpPr/>
            <p:nvPr/>
          </p:nvGrpSpPr>
          <p:grpSpPr>
            <a:xfrm>
              <a:off x="4185381" y="4615566"/>
              <a:ext cx="2249427" cy="1554480"/>
              <a:chOff x="4214803" y="4492238"/>
              <a:chExt cx="2249427" cy="1554480"/>
            </a:xfrm>
          </p:grpSpPr>
          <p:cxnSp>
            <p:nvCxnSpPr>
              <p:cNvPr id="366" name="Straight Arrow Connector 365">
                <a:extLst>
                  <a:ext uri="{FF2B5EF4-FFF2-40B4-BE49-F238E27FC236}">
                    <a16:creationId xmlns:a16="http://schemas.microsoft.com/office/drawing/2014/main" id="{0EC169D6-6851-37ED-B52F-031809E74AD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7" name="Straight Arrow Connector 366">
                <a:extLst>
                  <a:ext uri="{FF2B5EF4-FFF2-40B4-BE49-F238E27FC236}">
                    <a16:creationId xmlns:a16="http://schemas.microsoft.com/office/drawing/2014/main" id="{54F1CECA-9BF6-DA20-B972-D5C23CCA0001}"/>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21" name="Group 820">
              <a:extLst>
                <a:ext uri="{FF2B5EF4-FFF2-40B4-BE49-F238E27FC236}">
                  <a16:creationId xmlns:a16="http://schemas.microsoft.com/office/drawing/2014/main" id="{C0DDF26C-5777-8823-58D0-969194BF62B7}"/>
                </a:ext>
              </a:extLst>
            </p:cNvPr>
            <p:cNvGrpSpPr/>
            <p:nvPr/>
          </p:nvGrpSpPr>
          <p:grpSpPr>
            <a:xfrm>
              <a:off x="4189009" y="6157729"/>
              <a:ext cx="268139" cy="506632"/>
              <a:chOff x="4189009" y="6120484"/>
              <a:chExt cx="268139" cy="506632"/>
            </a:xfrm>
            <a:noFill/>
          </p:grpSpPr>
          <p:sp>
            <p:nvSpPr>
              <p:cNvPr id="364" name="Rectangle 363">
                <a:extLst>
                  <a:ext uri="{FF2B5EF4-FFF2-40B4-BE49-F238E27FC236}">
                    <a16:creationId xmlns:a16="http://schemas.microsoft.com/office/drawing/2014/main" id="{959F8EB0-2949-A66C-2550-734D356D2D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365" name="Straight Connector 364">
                <a:extLst>
                  <a:ext uri="{FF2B5EF4-FFF2-40B4-BE49-F238E27FC236}">
                    <a16:creationId xmlns:a16="http://schemas.microsoft.com/office/drawing/2014/main" id="{A7E89D23-AD00-D7AC-B373-9B2D560DF19E}"/>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2" name="Group 821">
              <a:extLst>
                <a:ext uri="{FF2B5EF4-FFF2-40B4-BE49-F238E27FC236}">
                  <a16:creationId xmlns:a16="http://schemas.microsoft.com/office/drawing/2014/main" id="{492634EB-9C65-3859-90E3-409567EFCD58}"/>
                </a:ext>
              </a:extLst>
            </p:cNvPr>
            <p:cNvGrpSpPr/>
            <p:nvPr/>
          </p:nvGrpSpPr>
          <p:grpSpPr>
            <a:xfrm>
              <a:off x="4456819" y="6157729"/>
              <a:ext cx="268139" cy="506632"/>
              <a:chOff x="4189009" y="6120484"/>
              <a:chExt cx="268139" cy="506632"/>
            </a:xfrm>
            <a:noFill/>
          </p:grpSpPr>
          <p:sp>
            <p:nvSpPr>
              <p:cNvPr id="362" name="Rectangle 361">
                <a:extLst>
                  <a:ext uri="{FF2B5EF4-FFF2-40B4-BE49-F238E27FC236}">
                    <a16:creationId xmlns:a16="http://schemas.microsoft.com/office/drawing/2014/main" id="{3663FFF8-8231-FE17-3C8D-DAFCCCE22C5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363" name="Straight Connector 362">
                <a:extLst>
                  <a:ext uri="{FF2B5EF4-FFF2-40B4-BE49-F238E27FC236}">
                    <a16:creationId xmlns:a16="http://schemas.microsoft.com/office/drawing/2014/main" id="{213EDB81-1A82-C4F7-262F-4C3E46B87E7B}"/>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3" name="Group 822">
              <a:extLst>
                <a:ext uri="{FF2B5EF4-FFF2-40B4-BE49-F238E27FC236}">
                  <a16:creationId xmlns:a16="http://schemas.microsoft.com/office/drawing/2014/main" id="{0D6CE836-0565-5C5B-2F49-F34AADD013E1}"/>
                </a:ext>
              </a:extLst>
            </p:cNvPr>
            <p:cNvGrpSpPr/>
            <p:nvPr/>
          </p:nvGrpSpPr>
          <p:grpSpPr>
            <a:xfrm>
              <a:off x="4724629" y="6157729"/>
              <a:ext cx="268139" cy="506632"/>
              <a:chOff x="4189009" y="6120484"/>
              <a:chExt cx="268139" cy="506632"/>
            </a:xfrm>
            <a:noFill/>
          </p:grpSpPr>
          <p:sp>
            <p:nvSpPr>
              <p:cNvPr id="360" name="Rectangle 359">
                <a:extLst>
                  <a:ext uri="{FF2B5EF4-FFF2-40B4-BE49-F238E27FC236}">
                    <a16:creationId xmlns:a16="http://schemas.microsoft.com/office/drawing/2014/main" id="{B63FDADE-8882-618D-2AAD-FF1BC6BE62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361" name="Straight Connector 360">
                <a:extLst>
                  <a:ext uri="{FF2B5EF4-FFF2-40B4-BE49-F238E27FC236}">
                    <a16:creationId xmlns:a16="http://schemas.microsoft.com/office/drawing/2014/main" id="{93A20D9F-60EF-1819-ECC9-5BC4A3A87DB8}"/>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4" name="Group 823">
              <a:extLst>
                <a:ext uri="{FF2B5EF4-FFF2-40B4-BE49-F238E27FC236}">
                  <a16:creationId xmlns:a16="http://schemas.microsoft.com/office/drawing/2014/main" id="{C074F20B-BE11-1CA6-E641-D966E35BDAA6}"/>
                </a:ext>
              </a:extLst>
            </p:cNvPr>
            <p:cNvGrpSpPr/>
            <p:nvPr/>
          </p:nvGrpSpPr>
          <p:grpSpPr>
            <a:xfrm>
              <a:off x="4992439" y="6157729"/>
              <a:ext cx="268139" cy="506632"/>
              <a:chOff x="4189009" y="6120484"/>
              <a:chExt cx="268139" cy="506632"/>
            </a:xfrm>
            <a:noFill/>
          </p:grpSpPr>
          <p:sp>
            <p:nvSpPr>
              <p:cNvPr id="358" name="Rectangle 357">
                <a:extLst>
                  <a:ext uri="{FF2B5EF4-FFF2-40B4-BE49-F238E27FC236}">
                    <a16:creationId xmlns:a16="http://schemas.microsoft.com/office/drawing/2014/main" id="{27417E3F-441F-BAD0-5D78-3EBBEE314FE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359" name="Straight Connector 358">
                <a:extLst>
                  <a:ext uri="{FF2B5EF4-FFF2-40B4-BE49-F238E27FC236}">
                    <a16:creationId xmlns:a16="http://schemas.microsoft.com/office/drawing/2014/main" id="{93E0E41C-A3F3-D688-01E3-C58A3BC8E473}"/>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5" name="Group 824">
              <a:extLst>
                <a:ext uri="{FF2B5EF4-FFF2-40B4-BE49-F238E27FC236}">
                  <a16:creationId xmlns:a16="http://schemas.microsoft.com/office/drawing/2014/main" id="{4AB84708-24E3-677B-CFF1-8AD6036FFED9}"/>
                </a:ext>
              </a:extLst>
            </p:cNvPr>
            <p:cNvGrpSpPr/>
            <p:nvPr/>
          </p:nvGrpSpPr>
          <p:grpSpPr>
            <a:xfrm>
              <a:off x="5260249" y="6157729"/>
              <a:ext cx="268139" cy="506632"/>
              <a:chOff x="4189009" y="6120484"/>
              <a:chExt cx="268139" cy="506632"/>
            </a:xfrm>
            <a:noFill/>
          </p:grpSpPr>
          <p:sp>
            <p:nvSpPr>
              <p:cNvPr id="356" name="Rectangle 355">
                <a:extLst>
                  <a:ext uri="{FF2B5EF4-FFF2-40B4-BE49-F238E27FC236}">
                    <a16:creationId xmlns:a16="http://schemas.microsoft.com/office/drawing/2014/main" id="{FCD2282B-6507-8B4E-9B89-0CDBE767027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357" name="Straight Connector 356">
                <a:extLst>
                  <a:ext uri="{FF2B5EF4-FFF2-40B4-BE49-F238E27FC236}">
                    <a16:creationId xmlns:a16="http://schemas.microsoft.com/office/drawing/2014/main" id="{A13730EA-920D-1EE5-12F0-7C683404A080}"/>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6" name="Group 825">
              <a:extLst>
                <a:ext uri="{FF2B5EF4-FFF2-40B4-BE49-F238E27FC236}">
                  <a16:creationId xmlns:a16="http://schemas.microsoft.com/office/drawing/2014/main" id="{9DF9E3AC-FE91-74B4-A5E2-296BA1C480B4}"/>
                </a:ext>
              </a:extLst>
            </p:cNvPr>
            <p:cNvGrpSpPr/>
            <p:nvPr/>
          </p:nvGrpSpPr>
          <p:grpSpPr>
            <a:xfrm>
              <a:off x="5528059" y="6157729"/>
              <a:ext cx="268139" cy="506632"/>
              <a:chOff x="4189009" y="6120484"/>
              <a:chExt cx="268139" cy="506632"/>
            </a:xfrm>
            <a:noFill/>
          </p:grpSpPr>
          <p:sp>
            <p:nvSpPr>
              <p:cNvPr id="354" name="Rectangle 353">
                <a:extLst>
                  <a:ext uri="{FF2B5EF4-FFF2-40B4-BE49-F238E27FC236}">
                    <a16:creationId xmlns:a16="http://schemas.microsoft.com/office/drawing/2014/main" id="{64F5B66F-99F1-9F7A-451D-AEABCF34E61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355" name="Straight Connector 354">
                <a:extLst>
                  <a:ext uri="{FF2B5EF4-FFF2-40B4-BE49-F238E27FC236}">
                    <a16:creationId xmlns:a16="http://schemas.microsoft.com/office/drawing/2014/main" id="{3989075F-6CBD-CF11-8788-BC26ABA21491}"/>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7" name="Group 826">
              <a:extLst>
                <a:ext uri="{FF2B5EF4-FFF2-40B4-BE49-F238E27FC236}">
                  <a16:creationId xmlns:a16="http://schemas.microsoft.com/office/drawing/2014/main" id="{F7AC78A5-CF25-BF9A-FA8F-DFC9EFA08E51}"/>
                </a:ext>
              </a:extLst>
            </p:cNvPr>
            <p:cNvGrpSpPr/>
            <p:nvPr/>
          </p:nvGrpSpPr>
          <p:grpSpPr>
            <a:xfrm>
              <a:off x="5795869" y="6157729"/>
              <a:ext cx="268139" cy="506632"/>
              <a:chOff x="4189009" y="6120484"/>
              <a:chExt cx="268139" cy="506632"/>
            </a:xfrm>
            <a:noFill/>
          </p:grpSpPr>
          <p:sp>
            <p:nvSpPr>
              <p:cNvPr id="352" name="Rectangle 351">
                <a:extLst>
                  <a:ext uri="{FF2B5EF4-FFF2-40B4-BE49-F238E27FC236}">
                    <a16:creationId xmlns:a16="http://schemas.microsoft.com/office/drawing/2014/main" id="{97A74172-F88E-0620-6845-5CBFCB660B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353" name="Straight Connector 352">
                <a:extLst>
                  <a:ext uri="{FF2B5EF4-FFF2-40B4-BE49-F238E27FC236}">
                    <a16:creationId xmlns:a16="http://schemas.microsoft.com/office/drawing/2014/main" id="{A571760E-AADB-97DB-C42B-E80438AD9795}"/>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8" name="Group 827">
              <a:extLst>
                <a:ext uri="{FF2B5EF4-FFF2-40B4-BE49-F238E27FC236}">
                  <a16:creationId xmlns:a16="http://schemas.microsoft.com/office/drawing/2014/main" id="{E8C647EB-E94C-265E-005B-F93D5A25853E}"/>
                </a:ext>
              </a:extLst>
            </p:cNvPr>
            <p:cNvGrpSpPr/>
            <p:nvPr/>
          </p:nvGrpSpPr>
          <p:grpSpPr>
            <a:xfrm>
              <a:off x="6063677" y="6157729"/>
              <a:ext cx="268139" cy="506632"/>
              <a:chOff x="4189009" y="6120484"/>
              <a:chExt cx="268139" cy="506632"/>
            </a:xfrm>
            <a:noFill/>
          </p:grpSpPr>
          <p:sp>
            <p:nvSpPr>
              <p:cNvPr id="350" name="Rectangle 349">
                <a:extLst>
                  <a:ext uri="{FF2B5EF4-FFF2-40B4-BE49-F238E27FC236}">
                    <a16:creationId xmlns:a16="http://schemas.microsoft.com/office/drawing/2014/main" id="{0FEE28AD-B975-16DD-0CDB-F679799F96DF}"/>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51" name="Straight Connector 350">
                <a:extLst>
                  <a:ext uri="{FF2B5EF4-FFF2-40B4-BE49-F238E27FC236}">
                    <a16:creationId xmlns:a16="http://schemas.microsoft.com/office/drawing/2014/main" id="{704E1E10-4EF2-28F9-DE1D-3F535346DE2A}"/>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29" name="Straight Connector 828">
              <a:extLst>
                <a:ext uri="{FF2B5EF4-FFF2-40B4-BE49-F238E27FC236}">
                  <a16:creationId xmlns:a16="http://schemas.microsoft.com/office/drawing/2014/main" id="{B40338CE-3C83-8841-90F9-022ED5DADB7B}"/>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12FE2F48-3231-9C2B-3CD0-4C58F588FD58}"/>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3747A196-7802-D5B9-0EF4-011BF1AB657B}"/>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B152131-47A2-4178-6E34-E5E1EAC3879F}"/>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2C98021-C040-F9BF-0F20-AFAD84A5685C}"/>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0DB5125-8E9D-5114-9C62-4877D86C5E72}"/>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498BB2BF-32C4-6789-75D2-6FF1EEF2B9FB}"/>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DA9B6AB4-3673-F82E-98D1-3AD8B396F2E2}"/>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28" name="Rectangle 327">
              <a:extLst>
                <a:ext uri="{FF2B5EF4-FFF2-40B4-BE49-F238E27FC236}">
                  <a16:creationId xmlns:a16="http://schemas.microsoft.com/office/drawing/2014/main" id="{31F9927F-4149-4091-146A-F28849716D0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329" name="Rectangle 328">
              <a:extLst>
                <a:ext uri="{FF2B5EF4-FFF2-40B4-BE49-F238E27FC236}">
                  <a16:creationId xmlns:a16="http://schemas.microsoft.com/office/drawing/2014/main" id="{480BB710-9EEB-2A57-AF37-60CE763056A0}"/>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330" name="Straight Connector 329">
              <a:extLst>
                <a:ext uri="{FF2B5EF4-FFF2-40B4-BE49-F238E27FC236}">
                  <a16:creationId xmlns:a16="http://schemas.microsoft.com/office/drawing/2014/main" id="{1416AB3D-A89D-4B0D-4973-F3850A2E63C0}"/>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113FCE59-55EE-9186-EA62-0BF5919A6F13}"/>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90E84C8B-E214-2C21-4008-F97EF57E38AF}"/>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4B17377E-8F48-AF3E-486B-A73A404EE887}"/>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C2D7AEC4-A188-D915-24D0-D5E1277BDDB0}"/>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57594714-F391-C404-661E-D5CCD49FAEA1}"/>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AD571FA3-04DB-B765-91DC-AE51C4D18944}"/>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49486FD-02BB-EFEF-3914-4490DACACE40}"/>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41" name="Group 340">
              <a:extLst>
                <a:ext uri="{FF2B5EF4-FFF2-40B4-BE49-F238E27FC236}">
                  <a16:creationId xmlns:a16="http://schemas.microsoft.com/office/drawing/2014/main" id="{99912442-AFE2-7F5E-AAB2-78559128123D}"/>
                </a:ext>
              </a:extLst>
            </p:cNvPr>
            <p:cNvGrpSpPr/>
            <p:nvPr/>
          </p:nvGrpSpPr>
          <p:grpSpPr>
            <a:xfrm>
              <a:off x="4317336" y="4790131"/>
              <a:ext cx="1876809" cy="1360783"/>
              <a:chOff x="4317336" y="4733925"/>
              <a:chExt cx="1876809" cy="1416990"/>
            </a:xfrm>
          </p:grpSpPr>
          <p:cxnSp>
            <p:nvCxnSpPr>
              <p:cNvPr id="342" name="Straight Connector 341">
                <a:extLst>
                  <a:ext uri="{FF2B5EF4-FFF2-40B4-BE49-F238E27FC236}">
                    <a16:creationId xmlns:a16="http://schemas.microsoft.com/office/drawing/2014/main" id="{CA610529-AC0F-1686-ABE7-1B8C751ED23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1A1A1F08-879D-B935-4CC4-9BE9190E850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EC676B08-EC82-8B15-DAA4-9494D7532838}"/>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8188F91A-F186-7F68-83A9-834F54471B7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a:extLst>
                  <a:ext uri="{FF2B5EF4-FFF2-40B4-BE49-F238E27FC236}">
                    <a16:creationId xmlns:a16="http://schemas.microsoft.com/office/drawing/2014/main" id="{C8680C13-6D23-FE2D-0F1B-85294619BE99}"/>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745589E7-C76C-C3D2-2583-E53CA8E7A0A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E33D945-6325-D17B-0031-2BEC14FC87A8}"/>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CCFA0D6A-0B93-5BFA-4CA7-076273DEDF4C}"/>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934" name="Flowchart: Connector 11">
            <a:extLst>
              <a:ext uri="{FF2B5EF4-FFF2-40B4-BE49-F238E27FC236}">
                <a16:creationId xmlns:a16="http://schemas.microsoft.com/office/drawing/2014/main" id="{30E2535A-4A5D-C98F-4F28-4BEA51B6A267}"/>
              </a:ext>
            </a:extLst>
          </p:cNvPr>
          <p:cNvSpPr/>
          <p:nvPr/>
        </p:nvSpPr>
        <p:spPr>
          <a:xfrm>
            <a:off x="8132992" y="5999797"/>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6566185" y="5014721"/>
            <a:ext cx="2318006" cy="1316308"/>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9" name="TextBox 48">
            <a:extLst>
              <a:ext uri="{FF2B5EF4-FFF2-40B4-BE49-F238E27FC236}">
                <a16:creationId xmlns:a16="http://schemas.microsoft.com/office/drawing/2014/main" id="{E48DC106-F5DE-AD29-8326-DBC70C37A883}"/>
              </a:ext>
            </a:extLst>
          </p:cNvPr>
          <p:cNvSpPr txBox="1"/>
          <p:nvPr/>
        </p:nvSpPr>
        <p:spPr>
          <a:xfrm>
            <a:off x="6589420" y="4691667"/>
            <a:ext cx="2257514"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a:endCxn id="921" idx="6"/>
          </p:cNvCxnSpPr>
          <p:nvPr/>
        </p:nvCxnSpPr>
        <p:spPr>
          <a:xfrm flipH="1" flipV="1">
            <a:off x="5561142" y="5253948"/>
            <a:ext cx="1307310" cy="423"/>
          </a:xfrm>
          <a:prstGeom prst="line">
            <a:avLst/>
          </a:prstGeom>
          <a:solidFill>
            <a:schemeClr val="tx1"/>
          </a:solidFill>
          <a:ln w="31750" cap="flat" cmpd="sng" algn="ctr">
            <a:solidFill>
              <a:schemeClr val="tx1"/>
            </a:solidFill>
            <a:prstDash val="solid"/>
          </a:ln>
          <a:effectLst/>
        </p:spPr>
      </p:cxnSp>
      <p:sp>
        <p:nvSpPr>
          <p:cNvPr id="371" name="Rectangle 370">
            <a:extLst>
              <a:ext uri="{FF2B5EF4-FFF2-40B4-BE49-F238E27FC236}">
                <a16:creationId xmlns:a16="http://schemas.microsoft.com/office/drawing/2014/main" id="{D810CC8C-1D51-5464-F4A4-FDCE88713BA1}"/>
              </a:ext>
            </a:extLst>
          </p:cNvPr>
          <p:cNvSpPr/>
          <p:nvPr/>
        </p:nvSpPr>
        <p:spPr>
          <a:xfrm>
            <a:off x="7749092" y="5928549"/>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3" name="Flowchart: Connector 11">
            <a:extLst>
              <a:ext uri="{FF2B5EF4-FFF2-40B4-BE49-F238E27FC236}">
                <a16:creationId xmlns:a16="http://schemas.microsoft.com/office/drawing/2014/main" id="{1BE62A06-4138-EAE4-3037-5AA1896C3915}"/>
              </a:ext>
            </a:extLst>
          </p:cNvPr>
          <p:cNvSpPr/>
          <p:nvPr/>
        </p:nvSpPr>
        <p:spPr>
          <a:xfrm>
            <a:off x="7311288" y="616436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8" name="TextBox 997">
            <a:extLst>
              <a:ext uri="{FF2B5EF4-FFF2-40B4-BE49-F238E27FC236}">
                <a16:creationId xmlns:a16="http://schemas.microsoft.com/office/drawing/2014/main" id="{A550BA8B-E29A-16ED-53EA-4626A3978679}"/>
              </a:ext>
            </a:extLst>
          </p:cNvPr>
          <p:cNvSpPr txBox="1"/>
          <p:nvPr/>
        </p:nvSpPr>
        <p:spPr>
          <a:xfrm>
            <a:off x="2422814" y="399186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999" name="TextBox 998">
            <a:extLst>
              <a:ext uri="{FF2B5EF4-FFF2-40B4-BE49-F238E27FC236}">
                <a16:creationId xmlns:a16="http://schemas.microsoft.com/office/drawing/2014/main" id="{28395F91-9F73-1344-5154-D73C09DDF080}"/>
              </a:ext>
            </a:extLst>
          </p:cNvPr>
          <p:cNvSpPr txBox="1"/>
          <p:nvPr/>
        </p:nvSpPr>
        <p:spPr>
          <a:xfrm>
            <a:off x="2422814" y="423720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1000" name="TextBox 999">
            <a:extLst>
              <a:ext uri="{FF2B5EF4-FFF2-40B4-BE49-F238E27FC236}">
                <a16:creationId xmlns:a16="http://schemas.microsoft.com/office/drawing/2014/main" id="{A1FBCE61-0103-01F8-B5C3-E9D623EE7306}"/>
              </a:ext>
            </a:extLst>
          </p:cNvPr>
          <p:cNvSpPr txBox="1"/>
          <p:nvPr/>
        </p:nvSpPr>
        <p:spPr>
          <a:xfrm>
            <a:off x="2422814" y="374651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grpSp>
        <p:nvGrpSpPr>
          <p:cNvPr id="1001" name="Group 1000">
            <a:extLst>
              <a:ext uri="{FF2B5EF4-FFF2-40B4-BE49-F238E27FC236}">
                <a16:creationId xmlns:a16="http://schemas.microsoft.com/office/drawing/2014/main" id="{D866AE92-7DDF-8891-5879-8334B3AF1992}"/>
              </a:ext>
            </a:extLst>
          </p:cNvPr>
          <p:cNvGrpSpPr/>
          <p:nvPr/>
        </p:nvGrpSpPr>
        <p:grpSpPr>
          <a:xfrm>
            <a:off x="1380077" y="5374764"/>
            <a:ext cx="1108300" cy="229303"/>
            <a:chOff x="5486400" y="3962400"/>
            <a:chExt cx="2209800" cy="457200"/>
          </a:xfrm>
        </p:grpSpPr>
        <p:sp>
          <p:nvSpPr>
            <p:cNvPr id="1002" name="DRAM">
              <a:extLst>
                <a:ext uri="{FF2B5EF4-FFF2-40B4-BE49-F238E27FC236}">
                  <a16:creationId xmlns:a16="http://schemas.microsoft.com/office/drawing/2014/main" id="{1C49C024-B175-46E5-DA51-B05B0A9E949F}"/>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DRAM">
              <a:extLst>
                <a:ext uri="{FF2B5EF4-FFF2-40B4-BE49-F238E27FC236}">
                  <a16:creationId xmlns:a16="http://schemas.microsoft.com/office/drawing/2014/main" id="{56059E69-6FE5-D6E4-6A15-C4D32D7AE46C}"/>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DRAM">
              <a:extLst>
                <a:ext uri="{FF2B5EF4-FFF2-40B4-BE49-F238E27FC236}">
                  <a16:creationId xmlns:a16="http://schemas.microsoft.com/office/drawing/2014/main" id="{B28DC69F-2B66-3C20-46E6-A5F004273555}"/>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DRAM">
              <a:extLst>
                <a:ext uri="{FF2B5EF4-FFF2-40B4-BE49-F238E27FC236}">
                  <a16:creationId xmlns:a16="http://schemas.microsoft.com/office/drawing/2014/main" id="{886FC617-F196-BC5D-1DE3-CFBAE3E2F5A0}"/>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6" name="DRAM">
              <a:extLst>
                <a:ext uri="{FF2B5EF4-FFF2-40B4-BE49-F238E27FC236}">
                  <a16:creationId xmlns:a16="http://schemas.microsoft.com/office/drawing/2014/main" id="{07FEAF71-614A-6A57-7F87-30D5717F8A1F}"/>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7" name="Group 1006">
            <a:extLst>
              <a:ext uri="{FF2B5EF4-FFF2-40B4-BE49-F238E27FC236}">
                <a16:creationId xmlns:a16="http://schemas.microsoft.com/office/drawing/2014/main" id="{0D3E6A0D-AD62-2AFF-3C6C-807AEB926FE7}"/>
              </a:ext>
            </a:extLst>
          </p:cNvPr>
          <p:cNvGrpSpPr/>
          <p:nvPr/>
        </p:nvGrpSpPr>
        <p:grpSpPr>
          <a:xfrm>
            <a:off x="1466309" y="3778065"/>
            <a:ext cx="926526" cy="1596708"/>
            <a:chOff x="-12542628" y="7899526"/>
            <a:chExt cx="1847368" cy="1045834"/>
          </a:xfrm>
        </p:grpSpPr>
        <p:cxnSp>
          <p:nvCxnSpPr>
            <p:cNvPr id="1008" name="Straight Connector 1007">
              <a:extLst>
                <a:ext uri="{FF2B5EF4-FFF2-40B4-BE49-F238E27FC236}">
                  <a16:creationId xmlns:a16="http://schemas.microsoft.com/office/drawing/2014/main" id="{77E5E6DD-DC43-CE1D-5867-8BC7681EC61B}"/>
                </a:ext>
              </a:extLst>
            </p:cNvPr>
            <p:cNvCxnSpPr>
              <a:cxnSpLocks/>
              <a:endCxn id="1002" idx="0"/>
            </p:cNvCxnSpPr>
            <p:nvPr/>
          </p:nvCxnSpPr>
          <p:spPr>
            <a:xfrm>
              <a:off x="-12542628"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09" name="Straight Connector 1008">
              <a:extLst>
                <a:ext uri="{FF2B5EF4-FFF2-40B4-BE49-F238E27FC236}">
                  <a16:creationId xmlns:a16="http://schemas.microsoft.com/office/drawing/2014/main" id="{8670C591-6211-39FE-288C-03A340B88192}"/>
                </a:ext>
              </a:extLst>
            </p:cNvPr>
            <p:cNvCxnSpPr>
              <a:cxnSpLocks/>
              <a:endCxn id="1004" idx="0"/>
            </p:cNvCxnSpPr>
            <p:nvPr/>
          </p:nvCxnSpPr>
          <p:spPr>
            <a:xfrm>
              <a:off x="-11628229"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0" name="Straight Connector 1009">
              <a:extLst>
                <a:ext uri="{FF2B5EF4-FFF2-40B4-BE49-F238E27FC236}">
                  <a16:creationId xmlns:a16="http://schemas.microsoft.com/office/drawing/2014/main" id="{98084211-DE2F-353E-E400-81BF04A505AE}"/>
                </a:ext>
              </a:extLst>
            </p:cNvPr>
            <p:cNvCxnSpPr>
              <a:cxnSpLocks/>
              <a:endCxn id="1005" idx="0"/>
            </p:cNvCxnSpPr>
            <p:nvPr/>
          </p:nvCxnSpPr>
          <p:spPr>
            <a:xfrm>
              <a:off x="-11171030"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1" name="Straight Connector 1010">
              <a:extLst>
                <a:ext uri="{FF2B5EF4-FFF2-40B4-BE49-F238E27FC236}">
                  <a16:creationId xmlns:a16="http://schemas.microsoft.com/office/drawing/2014/main" id="{47196C75-DC59-F48F-7BD6-352BBBDE1123}"/>
                </a:ext>
              </a:extLst>
            </p:cNvPr>
            <p:cNvCxnSpPr>
              <a:cxnSpLocks/>
              <a:endCxn id="1006" idx="0"/>
            </p:cNvCxnSpPr>
            <p:nvPr/>
          </p:nvCxnSpPr>
          <p:spPr>
            <a:xfrm>
              <a:off x="-10713827" y="789952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2" name="Straight Connector 1011">
              <a:extLst>
                <a:ext uri="{FF2B5EF4-FFF2-40B4-BE49-F238E27FC236}">
                  <a16:creationId xmlns:a16="http://schemas.microsoft.com/office/drawing/2014/main" id="{58F3DB7A-21A6-EFD9-CEB3-D02A790668ED}"/>
                </a:ext>
              </a:extLst>
            </p:cNvPr>
            <p:cNvCxnSpPr>
              <a:cxnSpLocks/>
              <a:endCxn id="1003" idx="0"/>
            </p:cNvCxnSpPr>
            <p:nvPr/>
          </p:nvCxnSpPr>
          <p:spPr>
            <a:xfrm>
              <a:off x="-12085431"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1013" name="Straight Connector 1012">
            <a:extLst>
              <a:ext uri="{FF2B5EF4-FFF2-40B4-BE49-F238E27FC236}">
                <a16:creationId xmlns:a16="http://schemas.microsoft.com/office/drawing/2014/main" id="{706CBFFB-97EF-FC6C-29B0-6985DB41C79F}"/>
              </a:ext>
            </a:extLst>
          </p:cNvPr>
          <p:cNvCxnSpPr>
            <a:cxnSpLocks/>
          </p:cNvCxnSpPr>
          <p:nvPr/>
        </p:nvCxnSpPr>
        <p:spPr>
          <a:xfrm flipH="1">
            <a:off x="823720" y="3758281"/>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1014" name="DRAM">
            <a:extLst>
              <a:ext uri="{FF2B5EF4-FFF2-40B4-BE49-F238E27FC236}">
                <a16:creationId xmlns:a16="http://schemas.microsoft.com/office/drawing/2014/main" id="{D33EC985-B9B2-1B2B-D05A-C950EB099D57}"/>
              </a:ext>
            </a:extLst>
          </p:cNvPr>
          <p:cNvSpPr/>
          <p:nvPr/>
        </p:nvSpPr>
        <p:spPr>
          <a:xfrm rot="16200000">
            <a:off x="-430703" y="4370949"/>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1015" name="Group 1014">
            <a:extLst>
              <a:ext uri="{FF2B5EF4-FFF2-40B4-BE49-F238E27FC236}">
                <a16:creationId xmlns:a16="http://schemas.microsoft.com/office/drawing/2014/main" id="{C5F55304-85B2-4BA2-5797-9FEB84FE8389}"/>
              </a:ext>
            </a:extLst>
          </p:cNvPr>
          <p:cNvGrpSpPr/>
          <p:nvPr/>
        </p:nvGrpSpPr>
        <p:grpSpPr>
          <a:xfrm>
            <a:off x="1070619" y="5066529"/>
            <a:ext cx="1414039" cy="191087"/>
            <a:chOff x="950940" y="4802247"/>
            <a:chExt cx="1414039" cy="191087"/>
          </a:xfrm>
        </p:grpSpPr>
        <p:sp>
          <p:nvSpPr>
            <p:cNvPr id="1016" name="DRAM">
              <a:extLst>
                <a:ext uri="{FF2B5EF4-FFF2-40B4-BE49-F238E27FC236}">
                  <a16:creationId xmlns:a16="http://schemas.microsoft.com/office/drawing/2014/main" id="{483D10E7-2961-3F8E-B5ED-B457D4B207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7" name="Straight Connector 1016">
              <a:extLst>
                <a:ext uri="{FF2B5EF4-FFF2-40B4-BE49-F238E27FC236}">
                  <a16:creationId xmlns:a16="http://schemas.microsoft.com/office/drawing/2014/main" id="{EF5249FA-6113-2997-EDFE-E0F4A79009C3}"/>
                </a:ext>
              </a:extLst>
            </p:cNvPr>
            <p:cNvCxnSpPr>
              <a:cxnSpLocks/>
              <a:stCxn id="1022" idx="6"/>
              <a:endCxn id="1016"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1018" name="Oval 1017">
              <a:extLst>
                <a:ext uri="{FF2B5EF4-FFF2-40B4-BE49-F238E27FC236}">
                  <a16:creationId xmlns:a16="http://schemas.microsoft.com/office/drawing/2014/main" id="{1B151100-9660-5FAD-D661-4113D8CE1AA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DBEE6F50-6464-87CF-F703-2374855228F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B2D9EACC-EE10-EB92-F62C-B5E748A6114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D2D6D3D7-738C-ADD0-7AE5-6992DC6DC061}"/>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2" name="Oval 1021">
              <a:extLst>
                <a:ext uri="{FF2B5EF4-FFF2-40B4-BE49-F238E27FC236}">
                  <a16:creationId xmlns:a16="http://schemas.microsoft.com/office/drawing/2014/main" id="{3452C01C-A875-1AAF-8B8F-1EADEA06D946}"/>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AB9D3A08-423F-04C9-1BD4-308A6B650BF6}"/>
              </a:ext>
            </a:extLst>
          </p:cNvPr>
          <p:cNvGrpSpPr/>
          <p:nvPr/>
        </p:nvGrpSpPr>
        <p:grpSpPr>
          <a:xfrm>
            <a:off x="1070619" y="4821194"/>
            <a:ext cx="1414039" cy="191087"/>
            <a:chOff x="950940" y="4802247"/>
            <a:chExt cx="1414039" cy="191087"/>
          </a:xfrm>
        </p:grpSpPr>
        <p:sp>
          <p:nvSpPr>
            <p:cNvPr id="640" name="DRAM">
              <a:extLst>
                <a:ext uri="{FF2B5EF4-FFF2-40B4-BE49-F238E27FC236}">
                  <a16:creationId xmlns:a16="http://schemas.microsoft.com/office/drawing/2014/main" id="{BFCCAE12-D7B8-A05F-53E1-0A53B10457D5}"/>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F2972666-C260-A780-40AE-CF6B2A5FF569}"/>
                </a:ext>
              </a:extLst>
            </p:cNvPr>
            <p:cNvCxnSpPr>
              <a:cxnSpLocks/>
              <a:stCxn id="646" idx="6"/>
              <a:endCxn id="64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42" name="Oval 641">
              <a:extLst>
                <a:ext uri="{FF2B5EF4-FFF2-40B4-BE49-F238E27FC236}">
                  <a16:creationId xmlns:a16="http://schemas.microsoft.com/office/drawing/2014/main" id="{91CDB94A-4FC7-504C-3507-FE3B322C93D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40373327-D761-E29E-9847-2DF94D948B6F}"/>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BE07E5A3-0A7A-25D1-811C-D3A2705970E8}"/>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645" name="Oval 644">
              <a:extLst>
                <a:ext uri="{FF2B5EF4-FFF2-40B4-BE49-F238E27FC236}">
                  <a16:creationId xmlns:a16="http://schemas.microsoft.com/office/drawing/2014/main" id="{2D4E06DE-73F6-60F4-4EFF-2BE86AE601F8}"/>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4E69066-E837-46A3-C5AB-61D63F806EF5}"/>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C001F2C1-F3A6-6A5B-ABB4-DB7E7812D8C3}"/>
              </a:ext>
            </a:extLst>
          </p:cNvPr>
          <p:cNvGrpSpPr/>
          <p:nvPr/>
        </p:nvGrpSpPr>
        <p:grpSpPr>
          <a:xfrm>
            <a:off x="1070619" y="4575859"/>
            <a:ext cx="1414039" cy="191087"/>
            <a:chOff x="950940" y="4802247"/>
            <a:chExt cx="1414039" cy="191087"/>
          </a:xfrm>
        </p:grpSpPr>
        <p:sp>
          <p:nvSpPr>
            <p:cNvPr id="648" name="DRAM">
              <a:extLst>
                <a:ext uri="{FF2B5EF4-FFF2-40B4-BE49-F238E27FC236}">
                  <a16:creationId xmlns:a16="http://schemas.microsoft.com/office/drawing/2014/main" id="{59296FB3-9328-70F9-7125-DC45E866D8C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C1398E47-107F-262C-1407-207AE2BCEB21}"/>
                </a:ext>
              </a:extLst>
            </p:cNvPr>
            <p:cNvCxnSpPr>
              <a:cxnSpLocks/>
              <a:stCxn id="659" idx="6"/>
              <a:endCxn id="64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50" name="Oval 649">
              <a:extLst>
                <a:ext uri="{FF2B5EF4-FFF2-40B4-BE49-F238E27FC236}">
                  <a16:creationId xmlns:a16="http://schemas.microsoft.com/office/drawing/2014/main" id="{F84E9BBB-4898-343F-56B2-62181EAB9876}"/>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4BF5C9A2-33EF-2967-DC14-6BE3D8A97810}"/>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BCA98EBE-4366-1124-851A-B3C78120E306}"/>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7F8184F6-CDBB-8582-421F-647DA9442DC2}"/>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4F4CFCDB-CA50-8FEF-E4D0-FE5459DEEDD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0" name="Group 659">
            <a:extLst>
              <a:ext uri="{FF2B5EF4-FFF2-40B4-BE49-F238E27FC236}">
                <a16:creationId xmlns:a16="http://schemas.microsoft.com/office/drawing/2014/main" id="{780AE610-F08B-440B-D118-D90A12B3CAC5}"/>
              </a:ext>
            </a:extLst>
          </p:cNvPr>
          <p:cNvGrpSpPr/>
          <p:nvPr/>
        </p:nvGrpSpPr>
        <p:grpSpPr>
          <a:xfrm>
            <a:off x="1070619" y="4330524"/>
            <a:ext cx="1414039" cy="191087"/>
            <a:chOff x="950940" y="4802247"/>
            <a:chExt cx="1414039" cy="191087"/>
          </a:xfrm>
        </p:grpSpPr>
        <p:sp>
          <p:nvSpPr>
            <p:cNvPr id="674" name="DRAM">
              <a:extLst>
                <a:ext uri="{FF2B5EF4-FFF2-40B4-BE49-F238E27FC236}">
                  <a16:creationId xmlns:a16="http://schemas.microsoft.com/office/drawing/2014/main" id="{12C86B35-6617-EABA-13BB-2CF8F9D929B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6" name="Straight Connector 675">
              <a:extLst>
                <a:ext uri="{FF2B5EF4-FFF2-40B4-BE49-F238E27FC236}">
                  <a16:creationId xmlns:a16="http://schemas.microsoft.com/office/drawing/2014/main" id="{3A25BBCA-7CBE-DFEE-9608-93B1A1463EA2}"/>
                </a:ext>
              </a:extLst>
            </p:cNvPr>
            <p:cNvCxnSpPr>
              <a:cxnSpLocks/>
              <a:stCxn id="687" idx="6"/>
              <a:endCxn id="674"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3" name="Oval 682">
              <a:extLst>
                <a:ext uri="{FF2B5EF4-FFF2-40B4-BE49-F238E27FC236}">
                  <a16:creationId xmlns:a16="http://schemas.microsoft.com/office/drawing/2014/main" id="{CA65281C-D14D-4945-0AFC-93D97F106560}"/>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Oval 683">
              <a:extLst>
                <a:ext uri="{FF2B5EF4-FFF2-40B4-BE49-F238E27FC236}">
                  <a16:creationId xmlns:a16="http://schemas.microsoft.com/office/drawing/2014/main" id="{20EA62FD-BFD0-3958-F261-109E56ADD654}"/>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Oval 684">
              <a:extLst>
                <a:ext uri="{FF2B5EF4-FFF2-40B4-BE49-F238E27FC236}">
                  <a16:creationId xmlns:a16="http://schemas.microsoft.com/office/drawing/2014/main" id="{EC75DDC3-961F-79E4-C9B7-56723DFEA1B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E8F14771-E14C-9929-30A7-D87358A32E79}"/>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A9E1E53-E3A5-A249-4A05-3DB5AF7F48E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1" name="Group 690">
            <a:extLst>
              <a:ext uri="{FF2B5EF4-FFF2-40B4-BE49-F238E27FC236}">
                <a16:creationId xmlns:a16="http://schemas.microsoft.com/office/drawing/2014/main" id="{995CD6EE-C5CB-AB95-6187-B786E18076CE}"/>
              </a:ext>
            </a:extLst>
          </p:cNvPr>
          <p:cNvGrpSpPr/>
          <p:nvPr/>
        </p:nvGrpSpPr>
        <p:grpSpPr>
          <a:xfrm>
            <a:off x="1070619" y="4085189"/>
            <a:ext cx="1414039" cy="191087"/>
            <a:chOff x="950940" y="4802247"/>
            <a:chExt cx="1414039" cy="191087"/>
          </a:xfrm>
        </p:grpSpPr>
        <p:sp>
          <p:nvSpPr>
            <p:cNvPr id="692" name="DRAM">
              <a:extLst>
                <a:ext uri="{FF2B5EF4-FFF2-40B4-BE49-F238E27FC236}">
                  <a16:creationId xmlns:a16="http://schemas.microsoft.com/office/drawing/2014/main" id="{7EBA139E-83CA-FE0E-BB0C-9A2B3535FBD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4" name="Straight Connector 693">
              <a:extLst>
                <a:ext uri="{FF2B5EF4-FFF2-40B4-BE49-F238E27FC236}">
                  <a16:creationId xmlns:a16="http://schemas.microsoft.com/office/drawing/2014/main" id="{234A756D-9EA4-E8E2-7716-93C1B2C25932}"/>
                </a:ext>
              </a:extLst>
            </p:cNvPr>
            <p:cNvCxnSpPr>
              <a:cxnSpLocks/>
              <a:stCxn id="708" idx="6"/>
              <a:endCxn id="6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3" name="Oval 702">
              <a:extLst>
                <a:ext uri="{FF2B5EF4-FFF2-40B4-BE49-F238E27FC236}">
                  <a16:creationId xmlns:a16="http://schemas.microsoft.com/office/drawing/2014/main" id="{0910833F-F176-3872-F0FB-FF8E0FD95D1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Oval 704">
              <a:extLst>
                <a:ext uri="{FF2B5EF4-FFF2-40B4-BE49-F238E27FC236}">
                  <a16:creationId xmlns:a16="http://schemas.microsoft.com/office/drawing/2014/main" id="{00FC0332-4E0B-3737-FDC8-3D784FF70448}"/>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6" name="Oval 705">
              <a:extLst>
                <a:ext uri="{FF2B5EF4-FFF2-40B4-BE49-F238E27FC236}">
                  <a16:creationId xmlns:a16="http://schemas.microsoft.com/office/drawing/2014/main" id="{A0A4EB19-2F6C-1067-A507-973C87915B4C}"/>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Oval 706">
              <a:extLst>
                <a:ext uri="{FF2B5EF4-FFF2-40B4-BE49-F238E27FC236}">
                  <a16:creationId xmlns:a16="http://schemas.microsoft.com/office/drawing/2014/main" id="{DC94BA62-4198-B23D-840F-5BD6CC9B7B2B}"/>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Oval 707">
              <a:extLst>
                <a:ext uri="{FF2B5EF4-FFF2-40B4-BE49-F238E27FC236}">
                  <a16:creationId xmlns:a16="http://schemas.microsoft.com/office/drawing/2014/main" id="{1480F48B-E154-9DBA-4656-9178181B3B9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10" name="DRAM">
            <a:extLst>
              <a:ext uri="{FF2B5EF4-FFF2-40B4-BE49-F238E27FC236}">
                <a16:creationId xmlns:a16="http://schemas.microsoft.com/office/drawing/2014/main" id="{10704273-E093-FFBE-48A8-C6AA2C297917}"/>
              </a:ext>
            </a:extLst>
          </p:cNvPr>
          <p:cNvSpPr/>
          <p:nvPr/>
        </p:nvSpPr>
        <p:spPr>
          <a:xfrm rot="5400000">
            <a:off x="1089728" y="3820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11" name="Straight Connector 710">
            <a:extLst>
              <a:ext uri="{FF2B5EF4-FFF2-40B4-BE49-F238E27FC236}">
                <a16:creationId xmlns:a16="http://schemas.microsoft.com/office/drawing/2014/main" id="{E52F1FBD-C29D-6473-C5DB-439DC4E1A7AB}"/>
              </a:ext>
            </a:extLst>
          </p:cNvPr>
          <p:cNvCxnSpPr>
            <a:cxnSpLocks/>
            <a:stCxn id="720" idx="6"/>
            <a:endCxn id="710" idx="0"/>
          </p:cNvCxnSpPr>
          <p:nvPr/>
        </p:nvCxnSpPr>
        <p:spPr>
          <a:xfrm flipH="1">
            <a:off x="1299923" y="3935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12" name="Oval 711">
            <a:extLst>
              <a:ext uri="{FF2B5EF4-FFF2-40B4-BE49-F238E27FC236}">
                <a16:creationId xmlns:a16="http://schemas.microsoft.com/office/drawing/2014/main" id="{20D62791-8B3B-DB25-77FA-CD1A02ED9B68}"/>
              </a:ext>
            </a:extLst>
          </p:cNvPr>
          <p:cNvSpPr/>
          <p:nvPr/>
        </p:nvSpPr>
        <p:spPr>
          <a:xfrm>
            <a:off x="137635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3" name="Oval 712">
            <a:extLst>
              <a:ext uri="{FF2B5EF4-FFF2-40B4-BE49-F238E27FC236}">
                <a16:creationId xmlns:a16="http://schemas.microsoft.com/office/drawing/2014/main" id="{033C4658-8A54-313E-A6C7-9B869879916B}"/>
              </a:ext>
            </a:extLst>
          </p:cNvPr>
          <p:cNvSpPr/>
          <p:nvPr/>
        </p:nvSpPr>
        <p:spPr>
          <a:xfrm>
            <a:off x="1605661"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4" name="Oval 713">
            <a:extLst>
              <a:ext uri="{FF2B5EF4-FFF2-40B4-BE49-F238E27FC236}">
                <a16:creationId xmlns:a16="http://schemas.microsoft.com/office/drawing/2014/main" id="{13D6D402-FC39-9393-615C-3EA100402C41}"/>
              </a:ext>
            </a:extLst>
          </p:cNvPr>
          <p:cNvSpPr/>
          <p:nvPr/>
        </p:nvSpPr>
        <p:spPr>
          <a:xfrm>
            <a:off x="1834965"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66CB724B-9435-66BF-EA25-8A97AD6F4785}"/>
              </a:ext>
            </a:extLst>
          </p:cNvPr>
          <p:cNvSpPr/>
          <p:nvPr/>
        </p:nvSpPr>
        <p:spPr>
          <a:xfrm>
            <a:off x="206426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24EA1AC5-C4CA-206F-F531-C5E68C3D8BB3}"/>
              </a:ext>
            </a:extLst>
          </p:cNvPr>
          <p:cNvSpPr/>
          <p:nvPr/>
        </p:nvSpPr>
        <p:spPr>
          <a:xfrm>
            <a:off x="2293572"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TextBox 721">
            <a:extLst>
              <a:ext uri="{FF2B5EF4-FFF2-40B4-BE49-F238E27FC236}">
                <a16:creationId xmlns:a16="http://schemas.microsoft.com/office/drawing/2014/main" id="{9C372369-5F26-8CBB-DF3B-6E0A52765BDA}"/>
              </a:ext>
            </a:extLst>
          </p:cNvPr>
          <p:cNvSpPr txBox="1"/>
          <p:nvPr/>
        </p:nvSpPr>
        <p:spPr>
          <a:xfrm>
            <a:off x="2422814" y="448255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7C6E7A2-17BF-F016-0857-21EF1CCD2019}"/>
              </a:ext>
            </a:extLst>
          </p:cNvPr>
          <p:cNvSpPr txBox="1"/>
          <p:nvPr/>
        </p:nvSpPr>
        <p:spPr>
          <a:xfrm>
            <a:off x="2422814" y="4727905"/>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8B013767-0B7D-5B32-0D56-DA90BFF6DB62}"/>
              </a:ext>
            </a:extLst>
          </p:cNvPr>
          <p:cNvSpPr txBox="1"/>
          <p:nvPr/>
        </p:nvSpPr>
        <p:spPr>
          <a:xfrm>
            <a:off x="2422814" y="497325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725" name="Straight Connector 724">
            <a:extLst>
              <a:ext uri="{FF2B5EF4-FFF2-40B4-BE49-F238E27FC236}">
                <a16:creationId xmlns:a16="http://schemas.microsoft.com/office/drawing/2014/main" id="{B3C8F70E-737F-4CFB-2ED7-CABF2EF75C5A}"/>
              </a:ext>
            </a:extLst>
          </p:cNvPr>
          <p:cNvCxnSpPr>
            <a:cxnSpLocks/>
          </p:cNvCxnSpPr>
          <p:nvPr/>
        </p:nvCxnSpPr>
        <p:spPr>
          <a:xfrm flipV="1">
            <a:off x="1185271" y="3759459"/>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730" name="TextBox 729">
            <a:extLst>
              <a:ext uri="{FF2B5EF4-FFF2-40B4-BE49-F238E27FC236}">
                <a16:creationId xmlns:a16="http://schemas.microsoft.com/office/drawing/2014/main" id="{228F9A0B-3A1C-5607-F798-F4852365F4CC}"/>
              </a:ext>
            </a:extLst>
          </p:cNvPr>
          <p:cNvSpPr txBox="1"/>
          <p:nvPr/>
        </p:nvSpPr>
        <p:spPr>
          <a:xfrm rot="16200000">
            <a:off x="-846805" y="2068796"/>
            <a:ext cx="210796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sp>
        <p:nvSpPr>
          <p:cNvPr id="731" name="TextBox 730">
            <a:extLst>
              <a:ext uri="{FF2B5EF4-FFF2-40B4-BE49-F238E27FC236}">
                <a16:creationId xmlns:a16="http://schemas.microsoft.com/office/drawing/2014/main" id="{FBFC6FBF-1AAE-FCDB-0E27-0F03302FEEDF}"/>
              </a:ext>
            </a:extLst>
          </p:cNvPr>
          <p:cNvSpPr txBox="1"/>
          <p:nvPr/>
        </p:nvSpPr>
        <p:spPr>
          <a:xfrm rot="16200000">
            <a:off x="-884683" y="4421718"/>
            <a:ext cx="2120539"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694C93"/>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694C93"/>
                </a:solidFill>
                <a:effectLst/>
                <a:uLnTx/>
                <a:uFillTx/>
                <a:latin typeface="Avenir Next" panose="020B0503020202020204" pitchFamily="34" charset="0"/>
                <a:ea typeface="+mn-ea"/>
                <a:cs typeface="+mn-cs"/>
              </a:rPr>
              <a:t>1</a:t>
            </a:r>
          </a:p>
        </p:txBody>
      </p:sp>
      <p:grpSp>
        <p:nvGrpSpPr>
          <p:cNvPr id="741" name="Group 740">
            <a:extLst>
              <a:ext uri="{FF2B5EF4-FFF2-40B4-BE49-F238E27FC236}">
                <a16:creationId xmlns:a16="http://schemas.microsoft.com/office/drawing/2014/main" id="{7A027DA5-6851-5929-B9A8-F7465D2D32B9}"/>
              </a:ext>
            </a:extLst>
          </p:cNvPr>
          <p:cNvGrpSpPr/>
          <p:nvPr/>
        </p:nvGrpSpPr>
        <p:grpSpPr>
          <a:xfrm>
            <a:off x="1470176" y="3257433"/>
            <a:ext cx="91824" cy="500848"/>
            <a:chOff x="1470176" y="3257433"/>
            <a:chExt cx="91824" cy="500848"/>
          </a:xfrm>
        </p:grpSpPr>
        <p:cxnSp>
          <p:nvCxnSpPr>
            <p:cNvPr id="733" name="Straight Connector 732">
              <a:extLst>
                <a:ext uri="{FF2B5EF4-FFF2-40B4-BE49-F238E27FC236}">
                  <a16:creationId xmlns:a16="http://schemas.microsoft.com/office/drawing/2014/main" id="{2FBE5473-E5CB-46F3-6AF5-BDFEE614FFC9}"/>
                </a:ext>
              </a:extLst>
            </p:cNvPr>
            <p:cNvCxnSpPr>
              <a:stCxn id="709" idx="2"/>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4" name="Straight Connector 733">
              <a:extLst>
                <a:ext uri="{FF2B5EF4-FFF2-40B4-BE49-F238E27FC236}">
                  <a16:creationId xmlns:a16="http://schemas.microsoft.com/office/drawing/2014/main" id="{B3EEC8CC-6042-70B8-0D00-EC0F46090918}"/>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5" name="Straight Connector 734">
              <a:extLst>
                <a:ext uri="{FF2B5EF4-FFF2-40B4-BE49-F238E27FC236}">
                  <a16:creationId xmlns:a16="http://schemas.microsoft.com/office/drawing/2014/main" id="{815C5BDF-0711-0887-FBAB-2D5C5EA8280B}"/>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2" name="Group 741">
            <a:extLst>
              <a:ext uri="{FF2B5EF4-FFF2-40B4-BE49-F238E27FC236}">
                <a16:creationId xmlns:a16="http://schemas.microsoft.com/office/drawing/2014/main" id="{C35F3A21-B32F-A732-7820-98C157FCFF8C}"/>
              </a:ext>
            </a:extLst>
          </p:cNvPr>
          <p:cNvGrpSpPr/>
          <p:nvPr/>
        </p:nvGrpSpPr>
        <p:grpSpPr>
          <a:xfrm>
            <a:off x="1698816" y="3257433"/>
            <a:ext cx="91824" cy="500848"/>
            <a:chOff x="1470176" y="3257433"/>
            <a:chExt cx="91824" cy="500848"/>
          </a:xfrm>
        </p:grpSpPr>
        <p:cxnSp>
          <p:nvCxnSpPr>
            <p:cNvPr id="743" name="Straight Connector 742">
              <a:extLst>
                <a:ext uri="{FF2B5EF4-FFF2-40B4-BE49-F238E27FC236}">
                  <a16:creationId xmlns:a16="http://schemas.microsoft.com/office/drawing/2014/main" id="{7CE303F4-6660-1682-507B-72055032489B}"/>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38C6CE96-A6FB-CFDE-A155-7E964F061B09}"/>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F59E388A-A9FD-5FC3-12BB-9C3DC00AD58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6" name="Group 745">
            <a:extLst>
              <a:ext uri="{FF2B5EF4-FFF2-40B4-BE49-F238E27FC236}">
                <a16:creationId xmlns:a16="http://schemas.microsoft.com/office/drawing/2014/main" id="{1B8C2F4F-B139-4BD4-14C3-79C06C7278CD}"/>
              </a:ext>
            </a:extLst>
          </p:cNvPr>
          <p:cNvGrpSpPr/>
          <p:nvPr/>
        </p:nvGrpSpPr>
        <p:grpSpPr>
          <a:xfrm>
            <a:off x="1930720" y="3257433"/>
            <a:ext cx="91824" cy="500848"/>
            <a:chOff x="1470176" y="3257433"/>
            <a:chExt cx="91824" cy="500848"/>
          </a:xfrm>
        </p:grpSpPr>
        <p:cxnSp>
          <p:nvCxnSpPr>
            <p:cNvPr id="747" name="Straight Connector 746">
              <a:extLst>
                <a:ext uri="{FF2B5EF4-FFF2-40B4-BE49-F238E27FC236}">
                  <a16:creationId xmlns:a16="http://schemas.microsoft.com/office/drawing/2014/main" id="{BD06F5AA-063A-A692-65ED-CF96296E3579}"/>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A2255109-2A43-918A-F4FD-09EF9468BD07}"/>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F468FB00-E99F-6330-EEDC-F1FF6461A57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0" name="Group 749">
            <a:extLst>
              <a:ext uri="{FF2B5EF4-FFF2-40B4-BE49-F238E27FC236}">
                <a16:creationId xmlns:a16="http://schemas.microsoft.com/office/drawing/2014/main" id="{0BEDC563-3477-6B1A-18E9-BF1D4A3EF5D7}"/>
              </a:ext>
            </a:extLst>
          </p:cNvPr>
          <p:cNvGrpSpPr/>
          <p:nvPr/>
        </p:nvGrpSpPr>
        <p:grpSpPr>
          <a:xfrm>
            <a:off x="2159360" y="3257433"/>
            <a:ext cx="91824" cy="500848"/>
            <a:chOff x="1470176" y="3257433"/>
            <a:chExt cx="91824" cy="500848"/>
          </a:xfrm>
        </p:grpSpPr>
        <p:cxnSp>
          <p:nvCxnSpPr>
            <p:cNvPr id="751" name="Straight Connector 750">
              <a:extLst>
                <a:ext uri="{FF2B5EF4-FFF2-40B4-BE49-F238E27FC236}">
                  <a16:creationId xmlns:a16="http://schemas.microsoft.com/office/drawing/2014/main" id="{F78794F2-48D1-A5D5-49C9-F33B3805BBFE}"/>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a:extLst>
                <a:ext uri="{FF2B5EF4-FFF2-40B4-BE49-F238E27FC236}">
                  <a16:creationId xmlns:a16="http://schemas.microsoft.com/office/drawing/2014/main" id="{18760615-4701-1906-DF1A-194861A03F8E}"/>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876C711F-8E86-7880-1126-9C969B969393}"/>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4" name="Group 753">
            <a:extLst>
              <a:ext uri="{FF2B5EF4-FFF2-40B4-BE49-F238E27FC236}">
                <a16:creationId xmlns:a16="http://schemas.microsoft.com/office/drawing/2014/main" id="{845E7BFE-BA87-19FF-7CD9-0EE532CF7F38}"/>
              </a:ext>
            </a:extLst>
          </p:cNvPr>
          <p:cNvGrpSpPr/>
          <p:nvPr/>
        </p:nvGrpSpPr>
        <p:grpSpPr>
          <a:xfrm>
            <a:off x="2388000" y="3254764"/>
            <a:ext cx="91824" cy="500848"/>
            <a:chOff x="1470176" y="3257433"/>
            <a:chExt cx="91824" cy="500848"/>
          </a:xfrm>
        </p:grpSpPr>
        <p:cxnSp>
          <p:nvCxnSpPr>
            <p:cNvPr id="755" name="Straight Connector 754">
              <a:extLst>
                <a:ext uri="{FF2B5EF4-FFF2-40B4-BE49-F238E27FC236}">
                  <a16:creationId xmlns:a16="http://schemas.microsoft.com/office/drawing/2014/main" id="{67BFFEFE-88F2-6141-3BC1-628BF6DE3E64}"/>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a:extLst>
                <a:ext uri="{FF2B5EF4-FFF2-40B4-BE49-F238E27FC236}">
                  <a16:creationId xmlns:a16="http://schemas.microsoft.com/office/drawing/2014/main" id="{E5823165-3712-FEF1-52AF-330399F4C06A}"/>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7" name="Straight Connector 756">
              <a:extLst>
                <a:ext uri="{FF2B5EF4-FFF2-40B4-BE49-F238E27FC236}">
                  <a16:creationId xmlns:a16="http://schemas.microsoft.com/office/drawing/2014/main" id="{CBF6A8B9-EDC9-2AEB-CDCA-DBA79926F486}"/>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58" name="TextBox 757">
            <a:extLst>
              <a:ext uri="{FF2B5EF4-FFF2-40B4-BE49-F238E27FC236}">
                <a16:creationId xmlns:a16="http://schemas.microsoft.com/office/drawing/2014/main" id="{4AB43190-FB1D-3E39-C00F-57C61450CA1D}"/>
              </a:ext>
            </a:extLst>
          </p:cNvPr>
          <p:cNvSpPr txBox="1"/>
          <p:nvPr/>
        </p:nvSpPr>
        <p:spPr>
          <a:xfrm>
            <a:off x="2248096" y="3147958"/>
            <a:ext cx="212053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37A880"/>
                </a:solidFill>
                <a:effectLst/>
                <a:uLnTx/>
                <a:uFillTx/>
                <a:latin typeface="Avenir Next" panose="020B0503020202020204" pitchFamily="34" charset="0"/>
                <a:ea typeface="+mn-ea"/>
                <a:cs typeface="+mn-cs"/>
              </a:rPr>
              <a:t>inter-subarray interconnect</a:t>
            </a:r>
            <a:endParaRPr kumimoji="0" lang="en-US" sz="1800" b="1" i="0" u="none" strike="noStrike" kern="0" cap="none" spc="-50" normalizeH="0" baseline="-25000" noProof="0" dirty="0">
              <a:ln>
                <a:noFill/>
              </a:ln>
              <a:solidFill>
                <a:srgbClr val="37A880"/>
              </a:solidFill>
              <a:effectLst/>
              <a:uLnTx/>
              <a:uFillTx/>
              <a:latin typeface="Avenir Next" panose="020B0503020202020204" pitchFamily="34" charset="0"/>
              <a:ea typeface="+mn-ea"/>
              <a:cs typeface="+mn-cs"/>
            </a:endParaRPr>
          </a:p>
        </p:txBody>
      </p:sp>
      <p:sp>
        <p:nvSpPr>
          <p:cNvPr id="5" name="Rectangle 4">
            <a:extLst>
              <a:ext uri="{FF2B5EF4-FFF2-40B4-BE49-F238E27FC236}">
                <a16:creationId xmlns:a16="http://schemas.microsoft.com/office/drawing/2014/main" id="{5D2033F5-C453-61FC-4C09-DD7503B8BC07}"/>
              </a:ext>
            </a:extLst>
          </p:cNvPr>
          <p:cNvSpPr/>
          <p:nvPr/>
        </p:nvSpPr>
        <p:spPr>
          <a:xfrm>
            <a:off x="907005" y="1479748"/>
            <a:ext cx="1581496" cy="146272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17ACE10-A458-BEC1-7BB7-E93600FA4D81}"/>
              </a:ext>
            </a:extLst>
          </p:cNvPr>
          <p:cNvCxnSpPr>
            <a:cxnSpLocks/>
          </p:cNvCxnSpPr>
          <p:nvPr/>
        </p:nvCxnSpPr>
        <p:spPr>
          <a:xfrm flipV="1">
            <a:off x="1176356" y="1417047"/>
            <a:ext cx="0" cy="1412885"/>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7ED5CAB8-BA4D-21DD-4FD1-CEB255DB0798}"/>
              </a:ext>
            </a:extLst>
          </p:cNvPr>
          <p:cNvGrpSpPr/>
          <p:nvPr/>
        </p:nvGrpSpPr>
        <p:grpSpPr>
          <a:xfrm>
            <a:off x="1372225" y="1519933"/>
            <a:ext cx="1108299" cy="1723402"/>
            <a:chOff x="2134538" y="564170"/>
            <a:chExt cx="1108299" cy="3169632"/>
          </a:xfrm>
          <a:solidFill>
            <a:srgbClr val="1A82C4"/>
          </a:solidFill>
        </p:grpSpPr>
        <p:grpSp>
          <p:nvGrpSpPr>
            <p:cNvPr id="46" name="Group 45">
              <a:extLst>
                <a:ext uri="{FF2B5EF4-FFF2-40B4-BE49-F238E27FC236}">
                  <a16:creationId xmlns:a16="http://schemas.microsoft.com/office/drawing/2014/main" id="{AA713B83-7F3A-E0A6-B608-22DBBC012943}"/>
                </a:ext>
              </a:extLst>
            </p:cNvPr>
            <p:cNvGrpSpPr/>
            <p:nvPr/>
          </p:nvGrpSpPr>
          <p:grpSpPr>
            <a:xfrm>
              <a:off x="2134538" y="3361724"/>
              <a:ext cx="1108299" cy="372078"/>
              <a:chOff x="5486400" y="3677732"/>
              <a:chExt cx="2209800" cy="741875"/>
            </a:xfrm>
            <a:grpFill/>
          </p:grpSpPr>
          <p:sp>
            <p:nvSpPr>
              <p:cNvPr id="58" name="DRAM">
                <a:extLst>
                  <a:ext uri="{FF2B5EF4-FFF2-40B4-BE49-F238E27FC236}">
                    <a16:creationId xmlns:a16="http://schemas.microsoft.com/office/drawing/2014/main" id="{6705ABEB-C5FD-9D15-0F2E-D6184D3CD897}"/>
                  </a:ext>
                </a:extLst>
              </p:cNvPr>
              <p:cNvSpPr/>
              <p:nvPr/>
            </p:nvSpPr>
            <p:spPr>
              <a:xfrm>
                <a:off x="5486400" y="3677732"/>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 name="DRAM">
                <a:extLst>
                  <a:ext uri="{FF2B5EF4-FFF2-40B4-BE49-F238E27FC236}">
                    <a16:creationId xmlns:a16="http://schemas.microsoft.com/office/drawing/2014/main" id="{054C9F4C-3674-7CEC-21B0-A39BD0EF2392}"/>
                  </a:ext>
                </a:extLst>
              </p:cNvPr>
              <p:cNvSpPr/>
              <p:nvPr/>
            </p:nvSpPr>
            <p:spPr>
              <a:xfrm>
                <a:off x="5943600"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D66E2687-6CB2-F588-8891-E6A5CA8BA077}"/>
                  </a:ext>
                </a:extLst>
              </p:cNvPr>
              <p:cNvSpPr/>
              <p:nvPr/>
            </p:nvSpPr>
            <p:spPr>
              <a:xfrm>
                <a:off x="6400799"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7B574DA7-206F-CB3D-9365-9D91CD64A18D}"/>
                  </a:ext>
                </a:extLst>
              </p:cNvPr>
              <p:cNvSpPr/>
              <p:nvPr/>
            </p:nvSpPr>
            <p:spPr>
              <a:xfrm>
                <a:off x="6858001"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F5E4B6B5-14EB-F823-8651-5E0125B382F5}"/>
                  </a:ext>
                </a:extLst>
              </p:cNvPr>
              <p:cNvSpPr/>
              <p:nvPr/>
            </p:nvSpPr>
            <p:spPr>
              <a:xfrm>
                <a:off x="7315200"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2197C08B-EA57-69B8-B10F-54FB9B9C247E}"/>
                </a:ext>
              </a:extLst>
            </p:cNvPr>
            <p:cNvGrpSpPr/>
            <p:nvPr/>
          </p:nvGrpSpPr>
          <p:grpSpPr>
            <a:xfrm>
              <a:off x="2230081" y="564170"/>
              <a:ext cx="917213" cy="2797557"/>
              <a:chOff x="5676900" y="-2966149"/>
              <a:chExt cx="1828800" cy="6592128"/>
            </a:xfrm>
            <a:grpFill/>
          </p:grpSpPr>
          <p:cxnSp>
            <p:nvCxnSpPr>
              <p:cNvPr id="50" name="Straight Connector 49">
                <a:extLst>
                  <a:ext uri="{FF2B5EF4-FFF2-40B4-BE49-F238E27FC236}">
                    <a16:creationId xmlns:a16="http://schemas.microsoft.com/office/drawing/2014/main" id="{CEEC1389-3453-42D5-9DBF-CC8C06AB4AAF}"/>
                  </a:ext>
                </a:extLst>
              </p:cNvPr>
              <p:cNvCxnSpPr>
                <a:cxnSpLocks/>
                <a:endCxn id="58" idx="0"/>
              </p:cNvCxnSpPr>
              <p:nvPr/>
            </p:nvCxnSpPr>
            <p:spPr>
              <a:xfrm>
                <a:off x="5676900" y="-2958968"/>
                <a:ext cx="0" cy="6584942"/>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2B057CCB-4DAE-5F80-9D56-5F06EDE7B957}"/>
                  </a:ext>
                </a:extLst>
              </p:cNvPr>
              <p:cNvCxnSpPr>
                <a:cxnSpLocks/>
                <a:endCxn id="60" idx="0"/>
              </p:cNvCxnSpPr>
              <p:nvPr/>
            </p:nvCxnSpPr>
            <p:spPr>
              <a:xfrm>
                <a:off x="6591299" y="-2958968"/>
                <a:ext cx="0"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C3618CE6-FC08-C99D-4F12-57FF11C574BE}"/>
                  </a:ext>
                </a:extLst>
              </p:cNvPr>
              <p:cNvCxnSpPr>
                <a:cxnSpLocks/>
                <a:endCxn id="61" idx="0"/>
              </p:cNvCxnSpPr>
              <p:nvPr/>
            </p:nvCxnSpPr>
            <p:spPr>
              <a:xfrm>
                <a:off x="7045968" y="-2958968"/>
                <a:ext cx="2532"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3B47A5D-9690-F3E7-DD8D-FC2FB1698EF3}"/>
                  </a:ext>
                </a:extLst>
              </p:cNvPr>
              <p:cNvCxnSpPr>
                <a:cxnSpLocks/>
                <a:endCxn id="63" idx="0"/>
              </p:cNvCxnSpPr>
              <p:nvPr/>
            </p:nvCxnSpPr>
            <p:spPr>
              <a:xfrm>
                <a:off x="7505700" y="-2958968"/>
                <a:ext cx="0"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3CF88351-C344-EDA0-269C-E0758CC164A5}"/>
                  </a:ext>
                </a:extLst>
              </p:cNvPr>
              <p:cNvCxnSpPr>
                <a:cxnSpLocks/>
                <a:endCxn id="59" idx="0"/>
              </p:cNvCxnSpPr>
              <p:nvPr/>
            </p:nvCxnSpPr>
            <p:spPr>
              <a:xfrm flipH="1">
                <a:off x="6134100" y="-2966149"/>
                <a:ext cx="7684" cy="6592128"/>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897" name="Group 896">
            <a:extLst>
              <a:ext uri="{FF2B5EF4-FFF2-40B4-BE49-F238E27FC236}">
                <a16:creationId xmlns:a16="http://schemas.microsoft.com/office/drawing/2014/main" id="{6D9DB0F3-5C68-FD41-8A82-9F5B5EC7C5AD}"/>
              </a:ext>
            </a:extLst>
          </p:cNvPr>
          <p:cNvGrpSpPr/>
          <p:nvPr/>
        </p:nvGrpSpPr>
        <p:grpSpPr>
          <a:xfrm>
            <a:off x="1061269" y="1986104"/>
            <a:ext cx="1414038" cy="191087"/>
            <a:chOff x="1828799" y="2017072"/>
            <a:chExt cx="1414038" cy="191087"/>
          </a:xfrm>
          <a:solidFill>
            <a:srgbClr val="1A82C4"/>
          </a:solidFill>
        </p:grpSpPr>
        <p:sp>
          <p:nvSpPr>
            <p:cNvPr id="898" name="DRAM">
              <a:extLst>
                <a:ext uri="{FF2B5EF4-FFF2-40B4-BE49-F238E27FC236}">
                  <a16:creationId xmlns:a16="http://schemas.microsoft.com/office/drawing/2014/main" id="{2C52F9E9-E8E8-F89E-25D0-B3419CC2F1B3}"/>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00" name="Straight Connector 899">
              <a:extLst>
                <a:ext uri="{FF2B5EF4-FFF2-40B4-BE49-F238E27FC236}">
                  <a16:creationId xmlns:a16="http://schemas.microsoft.com/office/drawing/2014/main" id="{95ADE859-7F93-A4C8-95EC-09FD9227676D}"/>
                </a:ext>
              </a:extLst>
            </p:cNvPr>
            <p:cNvCxnSpPr>
              <a:cxnSpLocks/>
              <a:stCxn id="910" idx="6"/>
              <a:endCxn id="89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03" name="Oval 902">
              <a:extLst>
                <a:ext uri="{FF2B5EF4-FFF2-40B4-BE49-F238E27FC236}">
                  <a16:creationId xmlns:a16="http://schemas.microsoft.com/office/drawing/2014/main" id="{4252F6AC-C325-8173-6620-A02BD7B5D1A8}"/>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5" name="Oval 904">
              <a:extLst>
                <a:ext uri="{FF2B5EF4-FFF2-40B4-BE49-F238E27FC236}">
                  <a16:creationId xmlns:a16="http://schemas.microsoft.com/office/drawing/2014/main" id="{35F9D845-0EE3-5174-C163-EC2E3FAC7156}"/>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6" name="Oval 905">
              <a:extLst>
                <a:ext uri="{FF2B5EF4-FFF2-40B4-BE49-F238E27FC236}">
                  <a16:creationId xmlns:a16="http://schemas.microsoft.com/office/drawing/2014/main" id="{F46B8B47-9809-FDD9-3686-4251AF09B231}"/>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Oval 908">
              <a:extLst>
                <a:ext uri="{FF2B5EF4-FFF2-40B4-BE49-F238E27FC236}">
                  <a16:creationId xmlns:a16="http://schemas.microsoft.com/office/drawing/2014/main" id="{6C8C0D01-A5DA-1B03-E80F-DDA30C943896}"/>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Oval 909">
              <a:extLst>
                <a:ext uri="{FF2B5EF4-FFF2-40B4-BE49-F238E27FC236}">
                  <a16:creationId xmlns:a16="http://schemas.microsoft.com/office/drawing/2014/main" id="{EFAE8206-E7B9-51BB-08F5-C688ED2575EE}"/>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11" name="Group 910">
            <a:extLst>
              <a:ext uri="{FF2B5EF4-FFF2-40B4-BE49-F238E27FC236}">
                <a16:creationId xmlns:a16="http://schemas.microsoft.com/office/drawing/2014/main" id="{5BCB3FD9-82FD-559A-3B90-5188471DB624}"/>
              </a:ext>
            </a:extLst>
          </p:cNvPr>
          <p:cNvGrpSpPr/>
          <p:nvPr/>
        </p:nvGrpSpPr>
        <p:grpSpPr>
          <a:xfrm>
            <a:off x="1061269" y="1501423"/>
            <a:ext cx="1414038" cy="191087"/>
            <a:chOff x="1828799" y="2017072"/>
            <a:chExt cx="1414038" cy="191087"/>
          </a:xfrm>
          <a:solidFill>
            <a:srgbClr val="F3B945"/>
          </a:solidFill>
        </p:grpSpPr>
        <p:sp>
          <p:nvSpPr>
            <p:cNvPr id="912" name="DRAM">
              <a:extLst>
                <a:ext uri="{FF2B5EF4-FFF2-40B4-BE49-F238E27FC236}">
                  <a16:creationId xmlns:a16="http://schemas.microsoft.com/office/drawing/2014/main" id="{AC023DE1-70CE-9CE0-1817-B70E2FC28B14}"/>
                </a:ext>
              </a:extLst>
            </p:cNvPr>
            <p:cNvSpPr/>
            <p:nvPr/>
          </p:nvSpPr>
          <p:spPr>
            <a:xfrm rot="5400000">
              <a:off x="1847908" y="1997964"/>
              <a:ext cx="191086" cy="229303"/>
            </a:xfrm>
            <a:prstGeom prst="roundRect">
              <a:avLst>
                <a:gd name="adj" fmla="val 11319"/>
              </a:avLst>
            </a:prstGeom>
            <a:solidFill>
              <a:srgbClr val="FB9B9E"/>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13" name="Straight Connector 912">
              <a:extLst>
                <a:ext uri="{FF2B5EF4-FFF2-40B4-BE49-F238E27FC236}">
                  <a16:creationId xmlns:a16="http://schemas.microsoft.com/office/drawing/2014/main" id="{A992B38E-DBBC-4CB8-6D98-D8AA24FBC718}"/>
                </a:ext>
              </a:extLst>
            </p:cNvPr>
            <p:cNvCxnSpPr>
              <a:cxnSpLocks/>
              <a:stCxn id="920" idx="6"/>
              <a:endCxn id="912"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14" name="Oval 913">
              <a:extLst>
                <a:ext uri="{FF2B5EF4-FFF2-40B4-BE49-F238E27FC236}">
                  <a16:creationId xmlns:a16="http://schemas.microsoft.com/office/drawing/2014/main" id="{DAD37A3A-51E4-5763-7E39-E96CF08034EC}"/>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5" name="Oval 914">
              <a:extLst>
                <a:ext uri="{FF2B5EF4-FFF2-40B4-BE49-F238E27FC236}">
                  <a16:creationId xmlns:a16="http://schemas.microsoft.com/office/drawing/2014/main" id="{0CEBFFC4-9E29-3113-1444-B303063B11EB}"/>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6" name="Oval 915">
              <a:extLst>
                <a:ext uri="{FF2B5EF4-FFF2-40B4-BE49-F238E27FC236}">
                  <a16:creationId xmlns:a16="http://schemas.microsoft.com/office/drawing/2014/main" id="{BD234220-5EB0-9E28-5A48-27B743A25465}"/>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8" name="Oval 917">
              <a:extLst>
                <a:ext uri="{FF2B5EF4-FFF2-40B4-BE49-F238E27FC236}">
                  <a16:creationId xmlns:a16="http://schemas.microsoft.com/office/drawing/2014/main" id="{BF45EDF3-56CE-F334-1C86-4879524733CB}"/>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0" name="Oval 919">
              <a:extLst>
                <a:ext uri="{FF2B5EF4-FFF2-40B4-BE49-F238E27FC236}">
                  <a16:creationId xmlns:a16="http://schemas.microsoft.com/office/drawing/2014/main" id="{6F2EEED8-EBF7-DF1B-EB39-79456DCE023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22" name="Group 921">
            <a:extLst>
              <a:ext uri="{FF2B5EF4-FFF2-40B4-BE49-F238E27FC236}">
                <a16:creationId xmlns:a16="http://schemas.microsoft.com/office/drawing/2014/main" id="{5518B255-8F6E-BA5C-A182-87D5643FD07B}"/>
              </a:ext>
            </a:extLst>
          </p:cNvPr>
          <p:cNvGrpSpPr/>
          <p:nvPr/>
        </p:nvGrpSpPr>
        <p:grpSpPr>
          <a:xfrm>
            <a:off x="1061269" y="1744904"/>
            <a:ext cx="1414038" cy="191087"/>
            <a:chOff x="1828799" y="2017072"/>
            <a:chExt cx="1414038" cy="191087"/>
          </a:xfrm>
          <a:solidFill>
            <a:srgbClr val="1A82C4"/>
          </a:solidFill>
        </p:grpSpPr>
        <p:sp>
          <p:nvSpPr>
            <p:cNvPr id="923" name="DRAM">
              <a:extLst>
                <a:ext uri="{FF2B5EF4-FFF2-40B4-BE49-F238E27FC236}">
                  <a16:creationId xmlns:a16="http://schemas.microsoft.com/office/drawing/2014/main" id="{43CF8DA5-E366-C404-7A9E-FCD998386AB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24" name="Straight Connector 923">
              <a:extLst>
                <a:ext uri="{FF2B5EF4-FFF2-40B4-BE49-F238E27FC236}">
                  <a16:creationId xmlns:a16="http://schemas.microsoft.com/office/drawing/2014/main" id="{FCF2352A-F693-118F-C254-47CAD939698A}"/>
                </a:ext>
              </a:extLst>
            </p:cNvPr>
            <p:cNvCxnSpPr>
              <a:cxnSpLocks/>
              <a:stCxn id="932" idx="6"/>
              <a:endCxn id="92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25" name="Oval 924">
              <a:extLst>
                <a:ext uri="{FF2B5EF4-FFF2-40B4-BE49-F238E27FC236}">
                  <a16:creationId xmlns:a16="http://schemas.microsoft.com/office/drawing/2014/main" id="{19F0B68B-C4D8-4573-60A0-0258A2C91445}"/>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6" name="Oval 925">
              <a:extLst>
                <a:ext uri="{FF2B5EF4-FFF2-40B4-BE49-F238E27FC236}">
                  <a16:creationId xmlns:a16="http://schemas.microsoft.com/office/drawing/2014/main" id="{09F60999-6DC3-CC0F-8C5F-B73417F1B33F}"/>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7" name="Oval 926">
              <a:extLst>
                <a:ext uri="{FF2B5EF4-FFF2-40B4-BE49-F238E27FC236}">
                  <a16:creationId xmlns:a16="http://schemas.microsoft.com/office/drawing/2014/main" id="{188F74CB-F0F4-AF3D-E167-84067958D5BC}"/>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0" name="Oval 929">
              <a:extLst>
                <a:ext uri="{FF2B5EF4-FFF2-40B4-BE49-F238E27FC236}">
                  <a16:creationId xmlns:a16="http://schemas.microsoft.com/office/drawing/2014/main" id="{BDE11A18-9705-7591-6636-C5343298C866}"/>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2" name="Oval 931">
              <a:extLst>
                <a:ext uri="{FF2B5EF4-FFF2-40B4-BE49-F238E27FC236}">
                  <a16:creationId xmlns:a16="http://schemas.microsoft.com/office/drawing/2014/main" id="{A5AF50C5-B0D9-2D21-B7A7-E0B32159AB26}"/>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933" name="Straight Connector 932">
            <a:extLst>
              <a:ext uri="{FF2B5EF4-FFF2-40B4-BE49-F238E27FC236}">
                <a16:creationId xmlns:a16="http://schemas.microsoft.com/office/drawing/2014/main" id="{E6587E8E-F56F-EFE9-B874-FAAFAE7613BE}"/>
              </a:ext>
            </a:extLst>
          </p:cNvPr>
          <p:cNvCxnSpPr>
            <a:cxnSpLocks/>
          </p:cNvCxnSpPr>
          <p:nvPr/>
        </p:nvCxnSpPr>
        <p:spPr>
          <a:xfrm flipH="1">
            <a:off x="860130" y="1410237"/>
            <a:ext cx="1838905" cy="681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935" name="Group 934">
            <a:extLst>
              <a:ext uri="{FF2B5EF4-FFF2-40B4-BE49-F238E27FC236}">
                <a16:creationId xmlns:a16="http://schemas.microsoft.com/office/drawing/2014/main" id="{1E7D09D2-A2A5-7E66-D113-D1A6F92FF086}"/>
              </a:ext>
            </a:extLst>
          </p:cNvPr>
          <p:cNvGrpSpPr/>
          <p:nvPr/>
        </p:nvGrpSpPr>
        <p:grpSpPr>
          <a:xfrm>
            <a:off x="1061269" y="2476774"/>
            <a:ext cx="1414038" cy="191087"/>
            <a:chOff x="1828799" y="2017072"/>
            <a:chExt cx="1414038" cy="191087"/>
          </a:xfrm>
          <a:solidFill>
            <a:srgbClr val="1A82C4"/>
          </a:solidFill>
        </p:grpSpPr>
        <p:sp>
          <p:nvSpPr>
            <p:cNvPr id="936" name="DRAM">
              <a:extLst>
                <a:ext uri="{FF2B5EF4-FFF2-40B4-BE49-F238E27FC236}">
                  <a16:creationId xmlns:a16="http://schemas.microsoft.com/office/drawing/2014/main" id="{651F95D5-E84E-ACB3-56E8-3854C4989E8C}"/>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37" name="Straight Connector 936">
              <a:extLst>
                <a:ext uri="{FF2B5EF4-FFF2-40B4-BE49-F238E27FC236}">
                  <a16:creationId xmlns:a16="http://schemas.microsoft.com/office/drawing/2014/main" id="{4F44C63F-128C-743E-ED45-B0484640507F}"/>
                </a:ext>
              </a:extLst>
            </p:cNvPr>
            <p:cNvCxnSpPr>
              <a:cxnSpLocks/>
              <a:stCxn id="942" idx="6"/>
              <a:endCxn id="936"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38" name="Oval 937">
              <a:extLst>
                <a:ext uri="{FF2B5EF4-FFF2-40B4-BE49-F238E27FC236}">
                  <a16:creationId xmlns:a16="http://schemas.microsoft.com/office/drawing/2014/main" id="{6FFD4CE3-0E1B-E49F-CFA2-201B43C8DB65}"/>
                </a:ext>
              </a:extLst>
            </p:cNvPr>
            <p:cNvSpPr/>
            <p:nvPr/>
          </p:nvSpPr>
          <p:spPr>
            <a:xfrm>
              <a:off x="2134538"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9" name="Oval 938">
              <a:extLst>
                <a:ext uri="{FF2B5EF4-FFF2-40B4-BE49-F238E27FC236}">
                  <a16:creationId xmlns:a16="http://schemas.microsoft.com/office/drawing/2014/main" id="{2437BA1B-5C88-BFE0-F9F1-1A31BFA7372B}"/>
                </a:ext>
              </a:extLst>
            </p:cNvPr>
            <p:cNvSpPr/>
            <p:nvPr/>
          </p:nvSpPr>
          <p:spPr>
            <a:xfrm>
              <a:off x="2363841"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0" name="Oval 939">
              <a:extLst>
                <a:ext uri="{FF2B5EF4-FFF2-40B4-BE49-F238E27FC236}">
                  <a16:creationId xmlns:a16="http://schemas.microsoft.com/office/drawing/2014/main" id="{2FE2471D-B5A0-D81A-0E32-9E487878F46F}"/>
                </a:ext>
              </a:extLst>
            </p:cNvPr>
            <p:cNvSpPr/>
            <p:nvPr/>
          </p:nvSpPr>
          <p:spPr>
            <a:xfrm>
              <a:off x="2593144"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1" name="Oval 940">
              <a:extLst>
                <a:ext uri="{FF2B5EF4-FFF2-40B4-BE49-F238E27FC236}">
                  <a16:creationId xmlns:a16="http://schemas.microsoft.com/office/drawing/2014/main" id="{82A15630-E5F5-2B2F-6BCF-A32EB9353D6F}"/>
                </a:ext>
              </a:extLst>
            </p:cNvPr>
            <p:cNvSpPr/>
            <p:nvPr/>
          </p:nvSpPr>
          <p:spPr>
            <a:xfrm>
              <a:off x="2822448"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2" name="Oval 941">
              <a:extLst>
                <a:ext uri="{FF2B5EF4-FFF2-40B4-BE49-F238E27FC236}">
                  <a16:creationId xmlns:a16="http://schemas.microsoft.com/office/drawing/2014/main" id="{E6255DB4-4E41-8AE6-1A3B-54D7BD171F19}"/>
                </a:ext>
              </a:extLst>
            </p:cNvPr>
            <p:cNvSpPr/>
            <p:nvPr/>
          </p:nvSpPr>
          <p:spPr>
            <a:xfrm>
              <a:off x="3051751"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sp>
        <p:nvSpPr>
          <p:cNvPr id="950" name="Rectangle 949">
            <a:extLst>
              <a:ext uri="{FF2B5EF4-FFF2-40B4-BE49-F238E27FC236}">
                <a16:creationId xmlns:a16="http://schemas.microsoft.com/office/drawing/2014/main" id="{23970C01-C331-8C26-BA5C-5938032FF36C}"/>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Tree>
    <p:extLst>
      <p:ext uri="{BB962C8B-B14F-4D97-AF65-F5344CB8AC3E}">
        <p14:creationId xmlns:p14="http://schemas.microsoft.com/office/powerpoint/2010/main" val="3232890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2" presetClass="entr" presetSubtype="1"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up)">
                                      <p:cBhvr>
                                        <p:cTn id="10" dur="500"/>
                                        <p:tgtEl>
                                          <p:spTgt spid="43"/>
                                        </p:tgtEl>
                                      </p:cBhvr>
                                    </p:animEffect>
                                  </p:childTnLst>
                                </p:cTn>
                              </p:par>
                              <p:par>
                                <p:cTn id="11" presetID="22" presetClass="entr" presetSubtype="8" fill="hold" nodeType="withEffect">
                                  <p:stCondLst>
                                    <p:cond delay="0"/>
                                  </p:stCondLst>
                                  <p:childTnLst>
                                    <p:set>
                                      <p:cBhvr>
                                        <p:cTn id="12" dur="1" fill="hold">
                                          <p:stCondLst>
                                            <p:cond delay="0"/>
                                          </p:stCondLst>
                                        </p:cTn>
                                        <p:tgtEl>
                                          <p:spTgt spid="911"/>
                                        </p:tgtEl>
                                        <p:attrNameLst>
                                          <p:attrName>style.visibility</p:attrName>
                                        </p:attrNameLst>
                                      </p:cBhvr>
                                      <p:to>
                                        <p:strVal val="visible"/>
                                      </p:to>
                                    </p:set>
                                    <p:animEffect transition="in" filter="wipe(left)">
                                      <p:cBhvr>
                                        <p:cTn id="13" dur="500"/>
                                        <p:tgtEl>
                                          <p:spTgt spid="911"/>
                                        </p:tgtEl>
                                      </p:cBhvr>
                                    </p:animEffect>
                                  </p:childTnLst>
                                </p:cTn>
                              </p:par>
                              <p:par>
                                <p:cTn id="14" presetID="22" presetClass="entr" presetSubtype="8" fill="hold" nodeType="withEffect">
                                  <p:stCondLst>
                                    <p:cond delay="0"/>
                                  </p:stCondLst>
                                  <p:childTnLst>
                                    <p:set>
                                      <p:cBhvr>
                                        <p:cTn id="15" dur="1" fill="hold">
                                          <p:stCondLst>
                                            <p:cond delay="0"/>
                                          </p:stCondLst>
                                        </p:cTn>
                                        <p:tgtEl>
                                          <p:spTgt spid="897"/>
                                        </p:tgtEl>
                                        <p:attrNameLst>
                                          <p:attrName>style.visibility</p:attrName>
                                        </p:attrNameLst>
                                      </p:cBhvr>
                                      <p:to>
                                        <p:strVal val="visible"/>
                                      </p:to>
                                    </p:set>
                                    <p:animEffect transition="in" filter="wipe(left)">
                                      <p:cBhvr>
                                        <p:cTn id="16" dur="500"/>
                                        <p:tgtEl>
                                          <p:spTgt spid="897"/>
                                        </p:tgtEl>
                                      </p:cBhvr>
                                    </p:animEffect>
                                  </p:childTnLst>
                                </p:cTn>
                              </p:par>
                              <p:par>
                                <p:cTn id="17" presetID="22" presetClass="entr" presetSubtype="8" fill="hold" nodeType="withEffect">
                                  <p:stCondLst>
                                    <p:cond delay="0"/>
                                  </p:stCondLst>
                                  <p:childTnLst>
                                    <p:set>
                                      <p:cBhvr>
                                        <p:cTn id="18" dur="1" fill="hold">
                                          <p:stCondLst>
                                            <p:cond delay="0"/>
                                          </p:stCondLst>
                                        </p:cTn>
                                        <p:tgtEl>
                                          <p:spTgt spid="922"/>
                                        </p:tgtEl>
                                        <p:attrNameLst>
                                          <p:attrName>style.visibility</p:attrName>
                                        </p:attrNameLst>
                                      </p:cBhvr>
                                      <p:to>
                                        <p:strVal val="visible"/>
                                      </p:to>
                                    </p:set>
                                    <p:animEffect transition="in" filter="wipe(left)">
                                      <p:cBhvr>
                                        <p:cTn id="19" dur="500"/>
                                        <p:tgtEl>
                                          <p:spTgt spid="922"/>
                                        </p:tgtEl>
                                      </p:cBhvr>
                                    </p:animEffect>
                                  </p:childTnLst>
                                </p:cTn>
                              </p:par>
                              <p:par>
                                <p:cTn id="20" presetID="22" presetClass="entr" presetSubtype="8" fill="hold" nodeType="withEffect">
                                  <p:stCondLst>
                                    <p:cond delay="0"/>
                                  </p:stCondLst>
                                  <p:childTnLst>
                                    <p:set>
                                      <p:cBhvr>
                                        <p:cTn id="21" dur="1" fill="hold">
                                          <p:stCondLst>
                                            <p:cond delay="0"/>
                                          </p:stCondLst>
                                        </p:cTn>
                                        <p:tgtEl>
                                          <p:spTgt spid="933"/>
                                        </p:tgtEl>
                                        <p:attrNameLst>
                                          <p:attrName>style.visibility</p:attrName>
                                        </p:attrNameLst>
                                      </p:cBhvr>
                                      <p:to>
                                        <p:strVal val="visible"/>
                                      </p:to>
                                    </p:set>
                                    <p:animEffect transition="in" filter="wipe(left)">
                                      <p:cBhvr>
                                        <p:cTn id="22" dur="500"/>
                                        <p:tgtEl>
                                          <p:spTgt spid="933"/>
                                        </p:tgtEl>
                                      </p:cBhvr>
                                    </p:animEffect>
                                  </p:childTnLst>
                                </p:cTn>
                              </p:par>
                              <p:par>
                                <p:cTn id="23" presetID="10" presetClass="entr" presetSubtype="0" fill="hold" nodeType="with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par>
                                <p:cTn id="26" presetID="22" presetClass="entr" presetSubtype="8" fill="hold" nodeType="withEffect">
                                  <p:stCondLst>
                                    <p:cond delay="0"/>
                                  </p:stCondLst>
                                  <p:childTnLst>
                                    <p:set>
                                      <p:cBhvr>
                                        <p:cTn id="27" dur="1" fill="hold">
                                          <p:stCondLst>
                                            <p:cond delay="0"/>
                                          </p:stCondLst>
                                        </p:cTn>
                                        <p:tgtEl>
                                          <p:spTgt spid="935"/>
                                        </p:tgtEl>
                                        <p:attrNameLst>
                                          <p:attrName>style.visibility</p:attrName>
                                        </p:attrNameLst>
                                      </p:cBhvr>
                                      <p:to>
                                        <p:strVal val="visible"/>
                                      </p:to>
                                    </p:set>
                                    <p:animEffect transition="in" filter="wipe(left)">
                                      <p:cBhvr>
                                        <p:cTn id="28" dur="500"/>
                                        <p:tgtEl>
                                          <p:spTgt spid="9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 name="TextBox 757">
            <a:extLst>
              <a:ext uri="{FF2B5EF4-FFF2-40B4-BE49-F238E27FC236}">
                <a16:creationId xmlns:a16="http://schemas.microsoft.com/office/drawing/2014/main" id="{4AB43190-FB1D-3E39-C00F-57C61450CA1D}"/>
              </a:ext>
            </a:extLst>
          </p:cNvPr>
          <p:cNvSpPr txBox="1"/>
          <p:nvPr/>
        </p:nvSpPr>
        <p:spPr>
          <a:xfrm>
            <a:off x="2248096" y="3147958"/>
            <a:ext cx="212053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37A880"/>
                </a:solidFill>
                <a:effectLst/>
                <a:uLnTx/>
                <a:uFillTx/>
                <a:latin typeface="Avenir Next" panose="020B0503020202020204" pitchFamily="34" charset="0"/>
                <a:ea typeface="+mn-ea"/>
                <a:cs typeface="+mn-cs"/>
              </a:rPr>
              <a:t>inter-subarray interconnect</a:t>
            </a:r>
            <a:endParaRPr kumimoji="0" lang="en-US" sz="1800" b="1" i="0" u="none" strike="noStrike" kern="0" cap="none" spc="-50" normalizeH="0" baseline="-25000" noProof="0" dirty="0">
              <a:ln>
                <a:noFill/>
              </a:ln>
              <a:solidFill>
                <a:srgbClr val="37A880"/>
              </a:solidFill>
              <a:effectLst/>
              <a:uLnTx/>
              <a:uFillTx/>
              <a:latin typeface="Avenir Next" panose="020B0503020202020204" pitchFamily="34" charset="0"/>
              <a:ea typeface="+mn-ea"/>
              <a:cs typeface="+mn-cs"/>
            </a:endParaRPr>
          </a:p>
        </p:txBody>
      </p:sp>
      <p:sp>
        <p:nvSpPr>
          <p:cNvPr id="759" name="Rounded Rectangle 758">
            <a:extLst>
              <a:ext uri="{FF2B5EF4-FFF2-40B4-BE49-F238E27FC236}">
                <a16:creationId xmlns:a16="http://schemas.microsoft.com/office/drawing/2014/main" id="{35F3BBC2-C5B9-01D1-59AF-96E6FB48026B}"/>
              </a:ext>
            </a:extLst>
          </p:cNvPr>
          <p:cNvSpPr/>
          <p:nvPr/>
        </p:nvSpPr>
        <p:spPr>
          <a:xfrm>
            <a:off x="1369177" y="3306202"/>
            <a:ext cx="1166132" cy="377991"/>
          </a:xfrm>
          <a:prstGeom prst="roundRect">
            <a:avLst>
              <a:gd name="adj" fmla="val 15183"/>
            </a:avLst>
          </a:prstGeom>
          <a:solidFill>
            <a:srgbClr val="37A880">
              <a:alpha val="2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727" name="Group 726">
            <a:extLst>
              <a:ext uri="{FF2B5EF4-FFF2-40B4-BE49-F238E27FC236}">
                <a16:creationId xmlns:a16="http://schemas.microsoft.com/office/drawing/2014/main" id="{99483B8C-5056-2B18-F94C-2393071AB3F9}"/>
              </a:ext>
            </a:extLst>
          </p:cNvPr>
          <p:cNvGrpSpPr/>
          <p:nvPr/>
        </p:nvGrpSpPr>
        <p:grpSpPr>
          <a:xfrm>
            <a:off x="3752999" y="4554039"/>
            <a:ext cx="2318188" cy="1625382"/>
            <a:chOff x="2992011" y="4554039"/>
            <a:chExt cx="2318188" cy="1625382"/>
          </a:xfrm>
        </p:grpSpPr>
        <p:grpSp>
          <p:nvGrpSpPr>
            <p:cNvPr id="931" name="Group 930">
              <a:extLst>
                <a:ext uri="{FF2B5EF4-FFF2-40B4-BE49-F238E27FC236}">
                  <a16:creationId xmlns:a16="http://schemas.microsoft.com/office/drawing/2014/main" id="{2CF946C9-ADB4-8982-2E0C-C0944808B891}"/>
                </a:ext>
              </a:extLst>
            </p:cNvPr>
            <p:cNvGrpSpPr/>
            <p:nvPr/>
          </p:nvGrpSpPr>
          <p:grpSpPr>
            <a:xfrm>
              <a:off x="2992011" y="4904235"/>
              <a:ext cx="2318188" cy="1275186"/>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26" name="Group 725">
              <a:extLst>
                <a:ext uri="{FF2B5EF4-FFF2-40B4-BE49-F238E27FC236}">
                  <a16:creationId xmlns:a16="http://schemas.microsoft.com/office/drawing/2014/main" id="{7AA50998-247A-1F47-1407-011C2D5FD160}"/>
                </a:ext>
              </a:extLst>
            </p:cNvPr>
            <p:cNvGrpSpPr/>
            <p:nvPr/>
          </p:nvGrpSpPr>
          <p:grpSpPr>
            <a:xfrm>
              <a:off x="3009511" y="4554039"/>
              <a:ext cx="2251593" cy="1534302"/>
              <a:chOff x="3009511" y="4554039"/>
              <a:chExt cx="2251593" cy="1534302"/>
            </a:xfrm>
          </p:grpSpPr>
          <p:sp>
            <p:nvSpPr>
              <p:cNvPr id="48" name="TextBox 47">
                <a:extLst>
                  <a:ext uri="{FF2B5EF4-FFF2-40B4-BE49-F238E27FC236}">
                    <a16:creationId xmlns:a16="http://schemas.microsoft.com/office/drawing/2014/main" id="{C0EBB547-EA3F-3D42-6B18-DA86DA8E6578}"/>
                  </a:ext>
                </a:extLst>
              </p:cNvPr>
              <p:cNvSpPr txBox="1"/>
              <p:nvPr/>
            </p:nvSpPr>
            <p:spPr>
              <a:xfrm>
                <a:off x="3009511" y="4554039"/>
                <a:ext cx="2251593"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70" name="Rectangle 369">
                <a:extLst>
                  <a:ext uri="{FF2B5EF4-FFF2-40B4-BE49-F238E27FC236}">
                    <a16:creationId xmlns:a16="http://schemas.microsoft.com/office/drawing/2014/main" id="{59476178-D096-9D92-E51A-5F5642D7C46B}"/>
                  </a:ext>
                </a:extLst>
              </p:cNvPr>
              <p:cNvSpPr/>
              <p:nvPr/>
            </p:nvSpPr>
            <p:spPr>
              <a:xfrm>
                <a:off x="4213278" y="5826731"/>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2" name="Flowchart: Connector 11">
                <a:extLst>
                  <a:ext uri="{FF2B5EF4-FFF2-40B4-BE49-F238E27FC236}">
                    <a16:creationId xmlns:a16="http://schemas.microsoft.com/office/drawing/2014/main" id="{5C94ECE1-C1B3-A2F5-2473-D32D0B4C6BE5}"/>
                  </a:ext>
                </a:extLst>
              </p:cNvPr>
              <p:cNvSpPr/>
              <p:nvPr/>
            </p:nvSpPr>
            <p:spPr>
              <a:xfrm>
                <a:off x="3728560" y="604193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653" name="TextBox 652">
            <a:extLst>
              <a:ext uri="{FF2B5EF4-FFF2-40B4-BE49-F238E27FC236}">
                <a16:creationId xmlns:a16="http://schemas.microsoft.com/office/drawing/2014/main" id="{8EFA130A-9091-1B1E-60EF-15470DCE8342}"/>
              </a:ext>
            </a:extLst>
          </p:cNvPr>
          <p:cNvSpPr txBox="1"/>
          <p:nvPr/>
        </p:nvSpPr>
        <p:spPr>
          <a:xfrm>
            <a:off x="2417370"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652" name="TextBox 651">
            <a:extLst>
              <a:ext uri="{FF2B5EF4-FFF2-40B4-BE49-F238E27FC236}">
                <a16:creationId xmlns:a16="http://schemas.microsoft.com/office/drawing/2014/main" id="{C9E6CA45-A23E-7B13-AEC7-09CEE7A6C154}"/>
              </a:ext>
            </a:extLst>
          </p:cNvPr>
          <p:cNvSpPr txBox="1"/>
          <p:nvPr/>
        </p:nvSpPr>
        <p:spPr>
          <a:xfrm>
            <a:off x="2417370"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417370"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374633" y="3028130"/>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460864" y="1431430"/>
            <a:ext cx="926526" cy="1596708"/>
            <a:chOff x="-12249612" y="6462316"/>
            <a:chExt cx="1847367" cy="1045834"/>
          </a:xfrm>
        </p:grpSpPr>
        <p:cxnSp>
          <p:nvCxnSpPr>
            <p:cNvPr id="695" name="Straight Connector 694">
              <a:extLst>
                <a:ext uri="{FF2B5EF4-FFF2-40B4-BE49-F238E27FC236}">
                  <a16:creationId xmlns:a16="http://schemas.microsoft.com/office/drawing/2014/main" id="{F29525BF-DB15-3ABE-658D-103A62EBAA1D}"/>
                </a:ext>
              </a:extLst>
            </p:cNvPr>
            <p:cNvCxnSpPr>
              <a:cxnSpLocks/>
              <a:endCxn id="709" idx="0"/>
            </p:cNvCxnSpPr>
            <p:nvPr/>
          </p:nvCxnSpPr>
          <p:spPr>
            <a:xfrm>
              <a:off x="-12249612" y="646231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endCxn id="716" idx="0"/>
            </p:cNvCxnSpPr>
            <p:nvPr/>
          </p:nvCxnSpPr>
          <p:spPr>
            <a:xfrm>
              <a:off x="-113352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endCxn id="717" idx="0"/>
            </p:cNvCxnSpPr>
            <p:nvPr/>
          </p:nvCxnSpPr>
          <p:spPr>
            <a:xfrm>
              <a:off x="-108780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endCxn id="718" idx="0"/>
            </p:cNvCxnSpPr>
            <p:nvPr/>
          </p:nvCxnSpPr>
          <p:spPr>
            <a:xfrm>
              <a:off x="-104208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endCxn id="715" idx="0"/>
            </p:cNvCxnSpPr>
            <p:nvPr/>
          </p:nvCxnSpPr>
          <p:spPr>
            <a:xfrm>
              <a:off x="-117924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818276"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436147" y="2024315"/>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87" name="Group 786">
            <a:extLst>
              <a:ext uri="{FF2B5EF4-FFF2-40B4-BE49-F238E27FC236}">
                <a16:creationId xmlns:a16="http://schemas.microsoft.com/office/drawing/2014/main" id="{0A641A94-038C-8030-DA93-6A26D4D98039}"/>
              </a:ext>
            </a:extLst>
          </p:cNvPr>
          <p:cNvGrpSpPr/>
          <p:nvPr/>
        </p:nvGrpSpPr>
        <p:grpSpPr>
          <a:xfrm>
            <a:off x="1065175"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1065175"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1065175"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1065175"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1065175"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1084284"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294479"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37091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600217"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829521"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205882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288128"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417370"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417370" y="2381271"/>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417370"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179827" y="1412825"/>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 (III)</a:t>
            </a:r>
          </a:p>
        </p:txBody>
      </p:sp>
      <p:grpSp>
        <p:nvGrpSpPr>
          <p:cNvPr id="819" name="Group 818">
            <a:extLst>
              <a:ext uri="{FF2B5EF4-FFF2-40B4-BE49-F238E27FC236}">
                <a16:creationId xmlns:a16="http://schemas.microsoft.com/office/drawing/2014/main" id="{FAFC4C10-194C-DC17-B540-2623CA5DE35E}"/>
              </a:ext>
            </a:extLst>
          </p:cNvPr>
          <p:cNvGrpSpPr/>
          <p:nvPr/>
        </p:nvGrpSpPr>
        <p:grpSpPr>
          <a:xfrm>
            <a:off x="4775182" y="1372524"/>
            <a:ext cx="4109009" cy="3020421"/>
            <a:chOff x="3867865" y="4615566"/>
            <a:chExt cx="2566943" cy="2273566"/>
          </a:xfrm>
        </p:grpSpPr>
        <p:grpSp>
          <p:nvGrpSpPr>
            <p:cNvPr id="820" name="Group 819">
              <a:extLst>
                <a:ext uri="{FF2B5EF4-FFF2-40B4-BE49-F238E27FC236}">
                  <a16:creationId xmlns:a16="http://schemas.microsoft.com/office/drawing/2014/main" id="{FAB4C6D0-E9DD-4881-0ABF-E505165077A4}"/>
                </a:ext>
              </a:extLst>
            </p:cNvPr>
            <p:cNvGrpSpPr/>
            <p:nvPr/>
          </p:nvGrpSpPr>
          <p:grpSpPr>
            <a:xfrm>
              <a:off x="4185381" y="4615566"/>
              <a:ext cx="2249427" cy="1554480"/>
              <a:chOff x="4214803" y="4492238"/>
              <a:chExt cx="2249427" cy="1554480"/>
            </a:xfrm>
          </p:grpSpPr>
          <p:cxnSp>
            <p:nvCxnSpPr>
              <p:cNvPr id="366" name="Straight Arrow Connector 365">
                <a:extLst>
                  <a:ext uri="{FF2B5EF4-FFF2-40B4-BE49-F238E27FC236}">
                    <a16:creationId xmlns:a16="http://schemas.microsoft.com/office/drawing/2014/main" id="{0EC169D6-6851-37ED-B52F-031809E74AD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7" name="Straight Arrow Connector 366">
                <a:extLst>
                  <a:ext uri="{FF2B5EF4-FFF2-40B4-BE49-F238E27FC236}">
                    <a16:creationId xmlns:a16="http://schemas.microsoft.com/office/drawing/2014/main" id="{54F1CECA-9BF6-DA20-B972-D5C23CCA0001}"/>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21" name="Group 820">
              <a:extLst>
                <a:ext uri="{FF2B5EF4-FFF2-40B4-BE49-F238E27FC236}">
                  <a16:creationId xmlns:a16="http://schemas.microsoft.com/office/drawing/2014/main" id="{C0DDF26C-5777-8823-58D0-969194BF62B7}"/>
                </a:ext>
              </a:extLst>
            </p:cNvPr>
            <p:cNvGrpSpPr/>
            <p:nvPr/>
          </p:nvGrpSpPr>
          <p:grpSpPr>
            <a:xfrm>
              <a:off x="4189009" y="6157729"/>
              <a:ext cx="268139" cy="506632"/>
              <a:chOff x="4189009" y="6120484"/>
              <a:chExt cx="268139" cy="506632"/>
            </a:xfrm>
            <a:noFill/>
          </p:grpSpPr>
          <p:sp>
            <p:nvSpPr>
              <p:cNvPr id="364" name="Rectangle 363">
                <a:extLst>
                  <a:ext uri="{FF2B5EF4-FFF2-40B4-BE49-F238E27FC236}">
                    <a16:creationId xmlns:a16="http://schemas.microsoft.com/office/drawing/2014/main" id="{959F8EB0-2949-A66C-2550-734D356D2D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365" name="Straight Connector 364">
                <a:extLst>
                  <a:ext uri="{FF2B5EF4-FFF2-40B4-BE49-F238E27FC236}">
                    <a16:creationId xmlns:a16="http://schemas.microsoft.com/office/drawing/2014/main" id="{A7E89D23-AD00-D7AC-B373-9B2D560DF19E}"/>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2" name="Group 821">
              <a:extLst>
                <a:ext uri="{FF2B5EF4-FFF2-40B4-BE49-F238E27FC236}">
                  <a16:creationId xmlns:a16="http://schemas.microsoft.com/office/drawing/2014/main" id="{492634EB-9C65-3859-90E3-409567EFCD58}"/>
                </a:ext>
              </a:extLst>
            </p:cNvPr>
            <p:cNvGrpSpPr/>
            <p:nvPr/>
          </p:nvGrpSpPr>
          <p:grpSpPr>
            <a:xfrm>
              <a:off x="4456819" y="6157729"/>
              <a:ext cx="268139" cy="506632"/>
              <a:chOff x="4189009" y="6120484"/>
              <a:chExt cx="268139" cy="506632"/>
            </a:xfrm>
            <a:noFill/>
          </p:grpSpPr>
          <p:sp>
            <p:nvSpPr>
              <p:cNvPr id="362" name="Rectangle 361">
                <a:extLst>
                  <a:ext uri="{FF2B5EF4-FFF2-40B4-BE49-F238E27FC236}">
                    <a16:creationId xmlns:a16="http://schemas.microsoft.com/office/drawing/2014/main" id="{3663FFF8-8231-FE17-3C8D-DAFCCCE22C5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363" name="Straight Connector 362">
                <a:extLst>
                  <a:ext uri="{FF2B5EF4-FFF2-40B4-BE49-F238E27FC236}">
                    <a16:creationId xmlns:a16="http://schemas.microsoft.com/office/drawing/2014/main" id="{213EDB81-1A82-C4F7-262F-4C3E46B87E7B}"/>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3" name="Group 822">
              <a:extLst>
                <a:ext uri="{FF2B5EF4-FFF2-40B4-BE49-F238E27FC236}">
                  <a16:creationId xmlns:a16="http://schemas.microsoft.com/office/drawing/2014/main" id="{0D6CE836-0565-5C5B-2F49-F34AADD013E1}"/>
                </a:ext>
              </a:extLst>
            </p:cNvPr>
            <p:cNvGrpSpPr/>
            <p:nvPr/>
          </p:nvGrpSpPr>
          <p:grpSpPr>
            <a:xfrm>
              <a:off x="4724629" y="6157729"/>
              <a:ext cx="268139" cy="506632"/>
              <a:chOff x="4189009" y="6120484"/>
              <a:chExt cx="268139" cy="506632"/>
            </a:xfrm>
            <a:noFill/>
          </p:grpSpPr>
          <p:sp>
            <p:nvSpPr>
              <p:cNvPr id="360" name="Rectangle 359">
                <a:extLst>
                  <a:ext uri="{FF2B5EF4-FFF2-40B4-BE49-F238E27FC236}">
                    <a16:creationId xmlns:a16="http://schemas.microsoft.com/office/drawing/2014/main" id="{B63FDADE-8882-618D-2AAD-FF1BC6BE62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361" name="Straight Connector 360">
                <a:extLst>
                  <a:ext uri="{FF2B5EF4-FFF2-40B4-BE49-F238E27FC236}">
                    <a16:creationId xmlns:a16="http://schemas.microsoft.com/office/drawing/2014/main" id="{93A20D9F-60EF-1819-ECC9-5BC4A3A87DB8}"/>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4" name="Group 823">
              <a:extLst>
                <a:ext uri="{FF2B5EF4-FFF2-40B4-BE49-F238E27FC236}">
                  <a16:creationId xmlns:a16="http://schemas.microsoft.com/office/drawing/2014/main" id="{C074F20B-BE11-1CA6-E641-D966E35BDAA6}"/>
                </a:ext>
              </a:extLst>
            </p:cNvPr>
            <p:cNvGrpSpPr/>
            <p:nvPr/>
          </p:nvGrpSpPr>
          <p:grpSpPr>
            <a:xfrm>
              <a:off x="4992439" y="6157729"/>
              <a:ext cx="268139" cy="506632"/>
              <a:chOff x="4189009" y="6120484"/>
              <a:chExt cx="268139" cy="506632"/>
            </a:xfrm>
            <a:noFill/>
          </p:grpSpPr>
          <p:sp>
            <p:nvSpPr>
              <p:cNvPr id="358" name="Rectangle 357">
                <a:extLst>
                  <a:ext uri="{FF2B5EF4-FFF2-40B4-BE49-F238E27FC236}">
                    <a16:creationId xmlns:a16="http://schemas.microsoft.com/office/drawing/2014/main" id="{27417E3F-441F-BAD0-5D78-3EBBEE314FE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359" name="Straight Connector 358">
                <a:extLst>
                  <a:ext uri="{FF2B5EF4-FFF2-40B4-BE49-F238E27FC236}">
                    <a16:creationId xmlns:a16="http://schemas.microsoft.com/office/drawing/2014/main" id="{93E0E41C-A3F3-D688-01E3-C58A3BC8E473}"/>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5" name="Group 824">
              <a:extLst>
                <a:ext uri="{FF2B5EF4-FFF2-40B4-BE49-F238E27FC236}">
                  <a16:creationId xmlns:a16="http://schemas.microsoft.com/office/drawing/2014/main" id="{4AB84708-24E3-677B-CFF1-8AD6036FFED9}"/>
                </a:ext>
              </a:extLst>
            </p:cNvPr>
            <p:cNvGrpSpPr/>
            <p:nvPr/>
          </p:nvGrpSpPr>
          <p:grpSpPr>
            <a:xfrm>
              <a:off x="5260249" y="6157729"/>
              <a:ext cx="268139" cy="506632"/>
              <a:chOff x="4189009" y="6120484"/>
              <a:chExt cx="268139" cy="506632"/>
            </a:xfrm>
            <a:noFill/>
          </p:grpSpPr>
          <p:sp>
            <p:nvSpPr>
              <p:cNvPr id="356" name="Rectangle 355">
                <a:extLst>
                  <a:ext uri="{FF2B5EF4-FFF2-40B4-BE49-F238E27FC236}">
                    <a16:creationId xmlns:a16="http://schemas.microsoft.com/office/drawing/2014/main" id="{FCD2282B-6507-8B4E-9B89-0CDBE767027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357" name="Straight Connector 356">
                <a:extLst>
                  <a:ext uri="{FF2B5EF4-FFF2-40B4-BE49-F238E27FC236}">
                    <a16:creationId xmlns:a16="http://schemas.microsoft.com/office/drawing/2014/main" id="{A13730EA-920D-1EE5-12F0-7C683404A080}"/>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6" name="Group 825">
              <a:extLst>
                <a:ext uri="{FF2B5EF4-FFF2-40B4-BE49-F238E27FC236}">
                  <a16:creationId xmlns:a16="http://schemas.microsoft.com/office/drawing/2014/main" id="{9DF9E3AC-FE91-74B4-A5E2-296BA1C480B4}"/>
                </a:ext>
              </a:extLst>
            </p:cNvPr>
            <p:cNvGrpSpPr/>
            <p:nvPr/>
          </p:nvGrpSpPr>
          <p:grpSpPr>
            <a:xfrm>
              <a:off x="5528059" y="6157729"/>
              <a:ext cx="268139" cy="506632"/>
              <a:chOff x="4189009" y="6120484"/>
              <a:chExt cx="268139" cy="506632"/>
            </a:xfrm>
            <a:noFill/>
          </p:grpSpPr>
          <p:sp>
            <p:nvSpPr>
              <p:cNvPr id="354" name="Rectangle 353">
                <a:extLst>
                  <a:ext uri="{FF2B5EF4-FFF2-40B4-BE49-F238E27FC236}">
                    <a16:creationId xmlns:a16="http://schemas.microsoft.com/office/drawing/2014/main" id="{64F5B66F-99F1-9F7A-451D-AEABCF34E61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355" name="Straight Connector 354">
                <a:extLst>
                  <a:ext uri="{FF2B5EF4-FFF2-40B4-BE49-F238E27FC236}">
                    <a16:creationId xmlns:a16="http://schemas.microsoft.com/office/drawing/2014/main" id="{3989075F-6CBD-CF11-8788-BC26ABA21491}"/>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7" name="Group 826">
              <a:extLst>
                <a:ext uri="{FF2B5EF4-FFF2-40B4-BE49-F238E27FC236}">
                  <a16:creationId xmlns:a16="http://schemas.microsoft.com/office/drawing/2014/main" id="{F7AC78A5-CF25-BF9A-FA8F-DFC9EFA08E51}"/>
                </a:ext>
              </a:extLst>
            </p:cNvPr>
            <p:cNvGrpSpPr/>
            <p:nvPr/>
          </p:nvGrpSpPr>
          <p:grpSpPr>
            <a:xfrm>
              <a:off x="5795869" y="6157729"/>
              <a:ext cx="268139" cy="506632"/>
              <a:chOff x="4189009" y="6120484"/>
              <a:chExt cx="268139" cy="506632"/>
            </a:xfrm>
            <a:noFill/>
          </p:grpSpPr>
          <p:sp>
            <p:nvSpPr>
              <p:cNvPr id="352" name="Rectangle 351">
                <a:extLst>
                  <a:ext uri="{FF2B5EF4-FFF2-40B4-BE49-F238E27FC236}">
                    <a16:creationId xmlns:a16="http://schemas.microsoft.com/office/drawing/2014/main" id="{97A74172-F88E-0620-6845-5CBFCB660B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353" name="Straight Connector 352">
                <a:extLst>
                  <a:ext uri="{FF2B5EF4-FFF2-40B4-BE49-F238E27FC236}">
                    <a16:creationId xmlns:a16="http://schemas.microsoft.com/office/drawing/2014/main" id="{A571760E-AADB-97DB-C42B-E80438AD9795}"/>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8" name="Group 827">
              <a:extLst>
                <a:ext uri="{FF2B5EF4-FFF2-40B4-BE49-F238E27FC236}">
                  <a16:creationId xmlns:a16="http://schemas.microsoft.com/office/drawing/2014/main" id="{E8C647EB-E94C-265E-005B-F93D5A25853E}"/>
                </a:ext>
              </a:extLst>
            </p:cNvPr>
            <p:cNvGrpSpPr/>
            <p:nvPr/>
          </p:nvGrpSpPr>
          <p:grpSpPr>
            <a:xfrm>
              <a:off x="6063677" y="6157729"/>
              <a:ext cx="268139" cy="506632"/>
              <a:chOff x="4189009" y="6120484"/>
              <a:chExt cx="268139" cy="506632"/>
            </a:xfrm>
            <a:noFill/>
          </p:grpSpPr>
          <p:sp>
            <p:nvSpPr>
              <p:cNvPr id="350" name="Rectangle 349">
                <a:extLst>
                  <a:ext uri="{FF2B5EF4-FFF2-40B4-BE49-F238E27FC236}">
                    <a16:creationId xmlns:a16="http://schemas.microsoft.com/office/drawing/2014/main" id="{0FEE28AD-B975-16DD-0CDB-F679799F96DF}"/>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51" name="Straight Connector 350">
                <a:extLst>
                  <a:ext uri="{FF2B5EF4-FFF2-40B4-BE49-F238E27FC236}">
                    <a16:creationId xmlns:a16="http://schemas.microsoft.com/office/drawing/2014/main" id="{704E1E10-4EF2-28F9-DE1D-3F535346DE2A}"/>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29" name="Straight Connector 828">
              <a:extLst>
                <a:ext uri="{FF2B5EF4-FFF2-40B4-BE49-F238E27FC236}">
                  <a16:creationId xmlns:a16="http://schemas.microsoft.com/office/drawing/2014/main" id="{B40338CE-3C83-8841-90F9-022ED5DADB7B}"/>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12FE2F48-3231-9C2B-3CD0-4C58F588FD58}"/>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3747A196-7802-D5B9-0EF4-011BF1AB657B}"/>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B152131-47A2-4178-6E34-E5E1EAC3879F}"/>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2C98021-C040-F9BF-0F20-AFAD84A5685C}"/>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0DB5125-8E9D-5114-9C62-4877D86C5E72}"/>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498BB2BF-32C4-6789-75D2-6FF1EEF2B9FB}"/>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DA9B6AB4-3673-F82E-98D1-3AD8B396F2E2}"/>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28" name="Rectangle 327">
              <a:extLst>
                <a:ext uri="{FF2B5EF4-FFF2-40B4-BE49-F238E27FC236}">
                  <a16:creationId xmlns:a16="http://schemas.microsoft.com/office/drawing/2014/main" id="{31F9927F-4149-4091-146A-F28849716D0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329" name="Rectangle 328">
              <a:extLst>
                <a:ext uri="{FF2B5EF4-FFF2-40B4-BE49-F238E27FC236}">
                  <a16:creationId xmlns:a16="http://schemas.microsoft.com/office/drawing/2014/main" id="{480BB710-9EEB-2A57-AF37-60CE763056A0}"/>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330" name="Straight Connector 329">
              <a:extLst>
                <a:ext uri="{FF2B5EF4-FFF2-40B4-BE49-F238E27FC236}">
                  <a16:creationId xmlns:a16="http://schemas.microsoft.com/office/drawing/2014/main" id="{1416AB3D-A89D-4B0D-4973-F3850A2E63C0}"/>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113FCE59-55EE-9186-EA62-0BF5919A6F13}"/>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90E84C8B-E214-2C21-4008-F97EF57E38AF}"/>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4B17377E-8F48-AF3E-486B-A73A404EE887}"/>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C2D7AEC4-A188-D915-24D0-D5E1277BDDB0}"/>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57594714-F391-C404-661E-D5CCD49FAEA1}"/>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AD571FA3-04DB-B765-91DC-AE51C4D18944}"/>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49486FD-02BB-EFEF-3914-4490DACACE40}"/>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41" name="Group 340">
              <a:extLst>
                <a:ext uri="{FF2B5EF4-FFF2-40B4-BE49-F238E27FC236}">
                  <a16:creationId xmlns:a16="http://schemas.microsoft.com/office/drawing/2014/main" id="{99912442-AFE2-7F5E-AAB2-78559128123D}"/>
                </a:ext>
              </a:extLst>
            </p:cNvPr>
            <p:cNvGrpSpPr/>
            <p:nvPr/>
          </p:nvGrpSpPr>
          <p:grpSpPr>
            <a:xfrm>
              <a:off x="4317336" y="4790131"/>
              <a:ext cx="1876809" cy="1360783"/>
              <a:chOff x="4317336" y="4733925"/>
              <a:chExt cx="1876809" cy="1416990"/>
            </a:xfrm>
          </p:grpSpPr>
          <p:cxnSp>
            <p:nvCxnSpPr>
              <p:cNvPr id="342" name="Straight Connector 341">
                <a:extLst>
                  <a:ext uri="{FF2B5EF4-FFF2-40B4-BE49-F238E27FC236}">
                    <a16:creationId xmlns:a16="http://schemas.microsoft.com/office/drawing/2014/main" id="{CA610529-AC0F-1686-ABE7-1B8C751ED23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1A1A1F08-879D-B935-4CC4-9BE9190E850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EC676B08-EC82-8B15-DAA4-9494D7532838}"/>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8188F91A-F186-7F68-83A9-834F54471B7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a:extLst>
                  <a:ext uri="{FF2B5EF4-FFF2-40B4-BE49-F238E27FC236}">
                    <a16:creationId xmlns:a16="http://schemas.microsoft.com/office/drawing/2014/main" id="{C8680C13-6D23-FE2D-0F1B-85294619BE99}"/>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745589E7-C76C-C3D2-2583-E53CA8E7A0A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E33D945-6325-D17B-0031-2BEC14FC87A8}"/>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CCFA0D6A-0B93-5BFA-4CA7-076273DEDF4C}"/>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934" name="Flowchart: Connector 11">
            <a:extLst>
              <a:ext uri="{FF2B5EF4-FFF2-40B4-BE49-F238E27FC236}">
                <a16:creationId xmlns:a16="http://schemas.microsoft.com/office/drawing/2014/main" id="{30E2535A-4A5D-C98F-4F28-4BEA51B6A267}"/>
              </a:ext>
            </a:extLst>
          </p:cNvPr>
          <p:cNvSpPr/>
          <p:nvPr/>
        </p:nvSpPr>
        <p:spPr>
          <a:xfrm>
            <a:off x="8132992" y="5999797"/>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6566185" y="5014721"/>
            <a:ext cx="2318006" cy="1316308"/>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a:endCxn id="35" idx="6"/>
                  </p:cNvCxnSpPr>
                  <p:nvPr/>
                </p:nvCxnSpPr>
                <p:spPr>
                  <a:xfrm flipH="1" flipV="1">
                    <a:off x="6047256" y="5740131"/>
                    <a:ext cx="637980" cy="7779"/>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grpSp>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9" name="TextBox 48">
            <a:extLst>
              <a:ext uri="{FF2B5EF4-FFF2-40B4-BE49-F238E27FC236}">
                <a16:creationId xmlns:a16="http://schemas.microsoft.com/office/drawing/2014/main" id="{E48DC106-F5DE-AD29-8326-DBC70C37A883}"/>
              </a:ext>
            </a:extLst>
          </p:cNvPr>
          <p:cNvSpPr txBox="1"/>
          <p:nvPr/>
        </p:nvSpPr>
        <p:spPr>
          <a:xfrm>
            <a:off x="6589420" y="4691667"/>
            <a:ext cx="2257514"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a:endCxn id="921" idx="6"/>
          </p:cNvCxnSpPr>
          <p:nvPr/>
        </p:nvCxnSpPr>
        <p:spPr>
          <a:xfrm flipH="1" flipV="1">
            <a:off x="5561142" y="5253948"/>
            <a:ext cx="1307310" cy="423"/>
          </a:xfrm>
          <a:prstGeom prst="line">
            <a:avLst/>
          </a:prstGeom>
          <a:solidFill>
            <a:schemeClr val="tx1"/>
          </a:solidFill>
          <a:ln w="31750" cap="flat" cmpd="sng" algn="ctr">
            <a:solidFill>
              <a:srgbClr val="39A882"/>
            </a:solidFill>
            <a:prstDash val="solid"/>
          </a:ln>
          <a:effectLst/>
        </p:spPr>
      </p:cxnSp>
      <p:sp>
        <p:nvSpPr>
          <p:cNvPr id="371" name="Rectangle 370">
            <a:extLst>
              <a:ext uri="{FF2B5EF4-FFF2-40B4-BE49-F238E27FC236}">
                <a16:creationId xmlns:a16="http://schemas.microsoft.com/office/drawing/2014/main" id="{D810CC8C-1D51-5464-F4A4-FDCE88713BA1}"/>
              </a:ext>
            </a:extLst>
          </p:cNvPr>
          <p:cNvSpPr/>
          <p:nvPr/>
        </p:nvSpPr>
        <p:spPr>
          <a:xfrm>
            <a:off x="7749092" y="5928549"/>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3" name="Flowchart: Connector 11">
            <a:extLst>
              <a:ext uri="{FF2B5EF4-FFF2-40B4-BE49-F238E27FC236}">
                <a16:creationId xmlns:a16="http://schemas.microsoft.com/office/drawing/2014/main" id="{1BE62A06-4138-EAE4-3037-5AA1896C3915}"/>
              </a:ext>
            </a:extLst>
          </p:cNvPr>
          <p:cNvSpPr/>
          <p:nvPr/>
        </p:nvSpPr>
        <p:spPr>
          <a:xfrm>
            <a:off x="7311288" y="616436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8" name="TextBox 997">
            <a:extLst>
              <a:ext uri="{FF2B5EF4-FFF2-40B4-BE49-F238E27FC236}">
                <a16:creationId xmlns:a16="http://schemas.microsoft.com/office/drawing/2014/main" id="{A550BA8B-E29A-16ED-53EA-4626A3978679}"/>
              </a:ext>
            </a:extLst>
          </p:cNvPr>
          <p:cNvSpPr txBox="1"/>
          <p:nvPr/>
        </p:nvSpPr>
        <p:spPr>
          <a:xfrm>
            <a:off x="2422814" y="399186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999" name="TextBox 998">
            <a:extLst>
              <a:ext uri="{FF2B5EF4-FFF2-40B4-BE49-F238E27FC236}">
                <a16:creationId xmlns:a16="http://schemas.microsoft.com/office/drawing/2014/main" id="{28395F91-9F73-1344-5154-D73C09DDF080}"/>
              </a:ext>
            </a:extLst>
          </p:cNvPr>
          <p:cNvSpPr txBox="1"/>
          <p:nvPr/>
        </p:nvSpPr>
        <p:spPr>
          <a:xfrm>
            <a:off x="2422814" y="423720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39A882"/>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39A882"/>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39A882"/>
              </a:solidFill>
              <a:effectLst/>
              <a:uLnTx/>
              <a:uFillTx/>
              <a:latin typeface="Calibri" panose="020F0502020204030204"/>
              <a:ea typeface="+mn-ea"/>
              <a:cs typeface="+mn-cs"/>
            </a:endParaRPr>
          </a:p>
        </p:txBody>
      </p:sp>
      <p:sp>
        <p:nvSpPr>
          <p:cNvPr id="1000" name="TextBox 999">
            <a:extLst>
              <a:ext uri="{FF2B5EF4-FFF2-40B4-BE49-F238E27FC236}">
                <a16:creationId xmlns:a16="http://schemas.microsoft.com/office/drawing/2014/main" id="{A1FBCE61-0103-01F8-B5C3-E9D623EE7306}"/>
              </a:ext>
            </a:extLst>
          </p:cNvPr>
          <p:cNvSpPr txBox="1"/>
          <p:nvPr/>
        </p:nvSpPr>
        <p:spPr>
          <a:xfrm>
            <a:off x="2422814" y="374651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grpSp>
        <p:nvGrpSpPr>
          <p:cNvPr id="1001" name="Group 1000">
            <a:extLst>
              <a:ext uri="{FF2B5EF4-FFF2-40B4-BE49-F238E27FC236}">
                <a16:creationId xmlns:a16="http://schemas.microsoft.com/office/drawing/2014/main" id="{D866AE92-7DDF-8891-5879-8334B3AF1992}"/>
              </a:ext>
            </a:extLst>
          </p:cNvPr>
          <p:cNvGrpSpPr/>
          <p:nvPr/>
        </p:nvGrpSpPr>
        <p:grpSpPr>
          <a:xfrm>
            <a:off x="1380077" y="5374764"/>
            <a:ext cx="1108300" cy="229303"/>
            <a:chOff x="5486400" y="3962400"/>
            <a:chExt cx="2209800" cy="457200"/>
          </a:xfrm>
        </p:grpSpPr>
        <p:sp>
          <p:nvSpPr>
            <p:cNvPr id="1002" name="DRAM">
              <a:extLst>
                <a:ext uri="{FF2B5EF4-FFF2-40B4-BE49-F238E27FC236}">
                  <a16:creationId xmlns:a16="http://schemas.microsoft.com/office/drawing/2014/main" id="{1C49C024-B175-46E5-DA51-B05B0A9E949F}"/>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DRAM">
              <a:extLst>
                <a:ext uri="{FF2B5EF4-FFF2-40B4-BE49-F238E27FC236}">
                  <a16:creationId xmlns:a16="http://schemas.microsoft.com/office/drawing/2014/main" id="{56059E69-6FE5-D6E4-6A15-C4D32D7AE46C}"/>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DRAM">
              <a:extLst>
                <a:ext uri="{FF2B5EF4-FFF2-40B4-BE49-F238E27FC236}">
                  <a16:creationId xmlns:a16="http://schemas.microsoft.com/office/drawing/2014/main" id="{B28DC69F-2B66-3C20-46E6-A5F004273555}"/>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DRAM">
              <a:extLst>
                <a:ext uri="{FF2B5EF4-FFF2-40B4-BE49-F238E27FC236}">
                  <a16:creationId xmlns:a16="http://schemas.microsoft.com/office/drawing/2014/main" id="{886FC617-F196-BC5D-1DE3-CFBAE3E2F5A0}"/>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6" name="DRAM">
              <a:extLst>
                <a:ext uri="{FF2B5EF4-FFF2-40B4-BE49-F238E27FC236}">
                  <a16:creationId xmlns:a16="http://schemas.microsoft.com/office/drawing/2014/main" id="{07FEAF71-614A-6A57-7F87-30D5717F8A1F}"/>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7" name="Group 1006">
            <a:extLst>
              <a:ext uri="{FF2B5EF4-FFF2-40B4-BE49-F238E27FC236}">
                <a16:creationId xmlns:a16="http://schemas.microsoft.com/office/drawing/2014/main" id="{0D3E6A0D-AD62-2AFF-3C6C-807AEB926FE7}"/>
              </a:ext>
            </a:extLst>
          </p:cNvPr>
          <p:cNvGrpSpPr/>
          <p:nvPr/>
        </p:nvGrpSpPr>
        <p:grpSpPr>
          <a:xfrm>
            <a:off x="1466309" y="3778065"/>
            <a:ext cx="926526" cy="1596708"/>
            <a:chOff x="-12542628" y="7899526"/>
            <a:chExt cx="1847368" cy="1045834"/>
          </a:xfrm>
        </p:grpSpPr>
        <p:cxnSp>
          <p:nvCxnSpPr>
            <p:cNvPr id="1008" name="Straight Connector 1007">
              <a:extLst>
                <a:ext uri="{FF2B5EF4-FFF2-40B4-BE49-F238E27FC236}">
                  <a16:creationId xmlns:a16="http://schemas.microsoft.com/office/drawing/2014/main" id="{77E5E6DD-DC43-CE1D-5867-8BC7681EC61B}"/>
                </a:ext>
              </a:extLst>
            </p:cNvPr>
            <p:cNvCxnSpPr>
              <a:cxnSpLocks/>
              <a:endCxn id="1002" idx="0"/>
            </p:cNvCxnSpPr>
            <p:nvPr/>
          </p:nvCxnSpPr>
          <p:spPr>
            <a:xfrm>
              <a:off x="-12542628"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09" name="Straight Connector 1008">
              <a:extLst>
                <a:ext uri="{FF2B5EF4-FFF2-40B4-BE49-F238E27FC236}">
                  <a16:creationId xmlns:a16="http://schemas.microsoft.com/office/drawing/2014/main" id="{8670C591-6211-39FE-288C-03A340B88192}"/>
                </a:ext>
              </a:extLst>
            </p:cNvPr>
            <p:cNvCxnSpPr>
              <a:cxnSpLocks/>
              <a:endCxn id="1004" idx="0"/>
            </p:cNvCxnSpPr>
            <p:nvPr/>
          </p:nvCxnSpPr>
          <p:spPr>
            <a:xfrm>
              <a:off x="-11628229"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0" name="Straight Connector 1009">
              <a:extLst>
                <a:ext uri="{FF2B5EF4-FFF2-40B4-BE49-F238E27FC236}">
                  <a16:creationId xmlns:a16="http://schemas.microsoft.com/office/drawing/2014/main" id="{98084211-DE2F-353E-E400-81BF04A505AE}"/>
                </a:ext>
              </a:extLst>
            </p:cNvPr>
            <p:cNvCxnSpPr>
              <a:cxnSpLocks/>
              <a:endCxn id="1005" idx="0"/>
            </p:cNvCxnSpPr>
            <p:nvPr/>
          </p:nvCxnSpPr>
          <p:spPr>
            <a:xfrm>
              <a:off x="-11171030"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1" name="Straight Connector 1010">
              <a:extLst>
                <a:ext uri="{FF2B5EF4-FFF2-40B4-BE49-F238E27FC236}">
                  <a16:creationId xmlns:a16="http://schemas.microsoft.com/office/drawing/2014/main" id="{47196C75-DC59-F48F-7BD6-352BBBDE1123}"/>
                </a:ext>
              </a:extLst>
            </p:cNvPr>
            <p:cNvCxnSpPr>
              <a:cxnSpLocks/>
              <a:endCxn id="1006" idx="0"/>
            </p:cNvCxnSpPr>
            <p:nvPr/>
          </p:nvCxnSpPr>
          <p:spPr>
            <a:xfrm>
              <a:off x="-10713827" y="789952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2" name="Straight Connector 1011">
              <a:extLst>
                <a:ext uri="{FF2B5EF4-FFF2-40B4-BE49-F238E27FC236}">
                  <a16:creationId xmlns:a16="http://schemas.microsoft.com/office/drawing/2014/main" id="{58F3DB7A-21A6-EFD9-CEB3-D02A790668ED}"/>
                </a:ext>
              </a:extLst>
            </p:cNvPr>
            <p:cNvCxnSpPr>
              <a:cxnSpLocks/>
              <a:endCxn id="1003" idx="0"/>
            </p:cNvCxnSpPr>
            <p:nvPr/>
          </p:nvCxnSpPr>
          <p:spPr>
            <a:xfrm>
              <a:off x="-12085431"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1013" name="Straight Connector 1012">
            <a:extLst>
              <a:ext uri="{FF2B5EF4-FFF2-40B4-BE49-F238E27FC236}">
                <a16:creationId xmlns:a16="http://schemas.microsoft.com/office/drawing/2014/main" id="{706CBFFB-97EF-FC6C-29B0-6985DB41C79F}"/>
              </a:ext>
            </a:extLst>
          </p:cNvPr>
          <p:cNvCxnSpPr>
            <a:cxnSpLocks/>
          </p:cNvCxnSpPr>
          <p:nvPr/>
        </p:nvCxnSpPr>
        <p:spPr>
          <a:xfrm flipH="1">
            <a:off x="823720" y="3758281"/>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1014" name="DRAM">
            <a:extLst>
              <a:ext uri="{FF2B5EF4-FFF2-40B4-BE49-F238E27FC236}">
                <a16:creationId xmlns:a16="http://schemas.microsoft.com/office/drawing/2014/main" id="{D33EC985-B9B2-1B2B-D05A-C950EB099D57}"/>
              </a:ext>
            </a:extLst>
          </p:cNvPr>
          <p:cNvSpPr/>
          <p:nvPr/>
        </p:nvSpPr>
        <p:spPr>
          <a:xfrm rot="16200000">
            <a:off x="-430703" y="4370949"/>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1015" name="Group 1014">
            <a:extLst>
              <a:ext uri="{FF2B5EF4-FFF2-40B4-BE49-F238E27FC236}">
                <a16:creationId xmlns:a16="http://schemas.microsoft.com/office/drawing/2014/main" id="{C5F55304-85B2-4BA2-5797-9FEB84FE8389}"/>
              </a:ext>
            </a:extLst>
          </p:cNvPr>
          <p:cNvGrpSpPr/>
          <p:nvPr/>
        </p:nvGrpSpPr>
        <p:grpSpPr>
          <a:xfrm>
            <a:off x="1070619" y="5066529"/>
            <a:ext cx="1414039" cy="191087"/>
            <a:chOff x="950940" y="4802247"/>
            <a:chExt cx="1414039" cy="191087"/>
          </a:xfrm>
        </p:grpSpPr>
        <p:sp>
          <p:nvSpPr>
            <p:cNvPr id="1016" name="DRAM">
              <a:extLst>
                <a:ext uri="{FF2B5EF4-FFF2-40B4-BE49-F238E27FC236}">
                  <a16:creationId xmlns:a16="http://schemas.microsoft.com/office/drawing/2014/main" id="{483D10E7-2961-3F8E-B5ED-B457D4B207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7" name="Straight Connector 1016">
              <a:extLst>
                <a:ext uri="{FF2B5EF4-FFF2-40B4-BE49-F238E27FC236}">
                  <a16:creationId xmlns:a16="http://schemas.microsoft.com/office/drawing/2014/main" id="{EF5249FA-6113-2997-EDFE-E0F4A79009C3}"/>
                </a:ext>
              </a:extLst>
            </p:cNvPr>
            <p:cNvCxnSpPr>
              <a:cxnSpLocks/>
              <a:stCxn id="1022" idx="6"/>
              <a:endCxn id="1016"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1018" name="Oval 1017">
              <a:extLst>
                <a:ext uri="{FF2B5EF4-FFF2-40B4-BE49-F238E27FC236}">
                  <a16:creationId xmlns:a16="http://schemas.microsoft.com/office/drawing/2014/main" id="{1B151100-9660-5FAD-D661-4113D8CE1AA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DBEE6F50-6464-87CF-F703-2374855228F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B2D9EACC-EE10-EB92-F62C-B5E748A6114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D2D6D3D7-738C-ADD0-7AE5-6992DC6DC061}"/>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2" name="Oval 1021">
              <a:extLst>
                <a:ext uri="{FF2B5EF4-FFF2-40B4-BE49-F238E27FC236}">
                  <a16:creationId xmlns:a16="http://schemas.microsoft.com/office/drawing/2014/main" id="{3452C01C-A875-1AAF-8B8F-1EADEA06D946}"/>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AB9D3A08-423F-04C9-1BD4-308A6B650BF6}"/>
              </a:ext>
            </a:extLst>
          </p:cNvPr>
          <p:cNvGrpSpPr/>
          <p:nvPr/>
        </p:nvGrpSpPr>
        <p:grpSpPr>
          <a:xfrm>
            <a:off x="1070619" y="4821194"/>
            <a:ext cx="1414039" cy="191087"/>
            <a:chOff x="950940" y="4802247"/>
            <a:chExt cx="1414039" cy="191087"/>
          </a:xfrm>
        </p:grpSpPr>
        <p:sp>
          <p:nvSpPr>
            <p:cNvPr id="640" name="DRAM">
              <a:extLst>
                <a:ext uri="{FF2B5EF4-FFF2-40B4-BE49-F238E27FC236}">
                  <a16:creationId xmlns:a16="http://schemas.microsoft.com/office/drawing/2014/main" id="{BFCCAE12-D7B8-A05F-53E1-0A53B10457D5}"/>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F2972666-C260-A780-40AE-CF6B2A5FF569}"/>
                </a:ext>
              </a:extLst>
            </p:cNvPr>
            <p:cNvCxnSpPr>
              <a:cxnSpLocks/>
              <a:stCxn id="646" idx="6"/>
              <a:endCxn id="64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42" name="Oval 641">
              <a:extLst>
                <a:ext uri="{FF2B5EF4-FFF2-40B4-BE49-F238E27FC236}">
                  <a16:creationId xmlns:a16="http://schemas.microsoft.com/office/drawing/2014/main" id="{91CDB94A-4FC7-504C-3507-FE3B322C93D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40373327-D761-E29E-9847-2DF94D948B6F}"/>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BE07E5A3-0A7A-25D1-811C-D3A2705970E8}"/>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645" name="Oval 644">
              <a:extLst>
                <a:ext uri="{FF2B5EF4-FFF2-40B4-BE49-F238E27FC236}">
                  <a16:creationId xmlns:a16="http://schemas.microsoft.com/office/drawing/2014/main" id="{2D4E06DE-73F6-60F4-4EFF-2BE86AE601F8}"/>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4E69066-E837-46A3-C5AB-61D63F806EF5}"/>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C001F2C1-F3A6-6A5B-ABB4-DB7E7812D8C3}"/>
              </a:ext>
            </a:extLst>
          </p:cNvPr>
          <p:cNvGrpSpPr/>
          <p:nvPr/>
        </p:nvGrpSpPr>
        <p:grpSpPr>
          <a:xfrm>
            <a:off x="1070619" y="4575859"/>
            <a:ext cx="1414039" cy="191087"/>
            <a:chOff x="950940" y="4802247"/>
            <a:chExt cx="1414039" cy="191087"/>
          </a:xfrm>
        </p:grpSpPr>
        <p:sp>
          <p:nvSpPr>
            <p:cNvPr id="648" name="DRAM">
              <a:extLst>
                <a:ext uri="{FF2B5EF4-FFF2-40B4-BE49-F238E27FC236}">
                  <a16:creationId xmlns:a16="http://schemas.microsoft.com/office/drawing/2014/main" id="{59296FB3-9328-70F9-7125-DC45E866D8C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C1398E47-107F-262C-1407-207AE2BCEB21}"/>
                </a:ext>
              </a:extLst>
            </p:cNvPr>
            <p:cNvCxnSpPr>
              <a:cxnSpLocks/>
              <a:stCxn id="659" idx="6"/>
              <a:endCxn id="64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50" name="Oval 649">
              <a:extLst>
                <a:ext uri="{FF2B5EF4-FFF2-40B4-BE49-F238E27FC236}">
                  <a16:creationId xmlns:a16="http://schemas.microsoft.com/office/drawing/2014/main" id="{F84E9BBB-4898-343F-56B2-62181EAB9876}"/>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4BF5C9A2-33EF-2967-DC14-6BE3D8A97810}"/>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BCA98EBE-4366-1124-851A-B3C78120E306}"/>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7F8184F6-CDBB-8582-421F-647DA9442DC2}"/>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4F4CFCDB-CA50-8FEF-E4D0-FE5459DEEDD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0" name="Group 659">
            <a:extLst>
              <a:ext uri="{FF2B5EF4-FFF2-40B4-BE49-F238E27FC236}">
                <a16:creationId xmlns:a16="http://schemas.microsoft.com/office/drawing/2014/main" id="{780AE610-F08B-440B-D118-D90A12B3CAC5}"/>
              </a:ext>
            </a:extLst>
          </p:cNvPr>
          <p:cNvGrpSpPr/>
          <p:nvPr/>
        </p:nvGrpSpPr>
        <p:grpSpPr>
          <a:xfrm>
            <a:off x="1070619" y="4330524"/>
            <a:ext cx="1414039" cy="191087"/>
            <a:chOff x="950940" y="4802247"/>
            <a:chExt cx="1414039" cy="191087"/>
          </a:xfrm>
        </p:grpSpPr>
        <p:sp>
          <p:nvSpPr>
            <p:cNvPr id="674" name="DRAM">
              <a:extLst>
                <a:ext uri="{FF2B5EF4-FFF2-40B4-BE49-F238E27FC236}">
                  <a16:creationId xmlns:a16="http://schemas.microsoft.com/office/drawing/2014/main" id="{12C86B35-6617-EABA-13BB-2CF8F9D929B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6" name="Straight Connector 675">
              <a:extLst>
                <a:ext uri="{FF2B5EF4-FFF2-40B4-BE49-F238E27FC236}">
                  <a16:creationId xmlns:a16="http://schemas.microsoft.com/office/drawing/2014/main" id="{3A25BBCA-7CBE-DFEE-9608-93B1A1463EA2}"/>
                </a:ext>
              </a:extLst>
            </p:cNvPr>
            <p:cNvCxnSpPr>
              <a:cxnSpLocks/>
              <a:stCxn id="687" idx="6"/>
              <a:endCxn id="674"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3" name="Oval 682">
              <a:extLst>
                <a:ext uri="{FF2B5EF4-FFF2-40B4-BE49-F238E27FC236}">
                  <a16:creationId xmlns:a16="http://schemas.microsoft.com/office/drawing/2014/main" id="{CA65281C-D14D-4945-0AFC-93D97F106560}"/>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Oval 683">
              <a:extLst>
                <a:ext uri="{FF2B5EF4-FFF2-40B4-BE49-F238E27FC236}">
                  <a16:creationId xmlns:a16="http://schemas.microsoft.com/office/drawing/2014/main" id="{20EA62FD-BFD0-3958-F261-109E56ADD654}"/>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Oval 684">
              <a:extLst>
                <a:ext uri="{FF2B5EF4-FFF2-40B4-BE49-F238E27FC236}">
                  <a16:creationId xmlns:a16="http://schemas.microsoft.com/office/drawing/2014/main" id="{EC75DDC3-961F-79E4-C9B7-56723DFEA1B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E8F14771-E14C-9929-30A7-D87358A32E79}"/>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A9E1E53-E3A5-A249-4A05-3DB5AF7F48E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1" name="Group 690">
            <a:extLst>
              <a:ext uri="{FF2B5EF4-FFF2-40B4-BE49-F238E27FC236}">
                <a16:creationId xmlns:a16="http://schemas.microsoft.com/office/drawing/2014/main" id="{995CD6EE-C5CB-AB95-6187-B786E18076CE}"/>
              </a:ext>
            </a:extLst>
          </p:cNvPr>
          <p:cNvGrpSpPr/>
          <p:nvPr/>
        </p:nvGrpSpPr>
        <p:grpSpPr>
          <a:xfrm>
            <a:off x="1070619" y="4085189"/>
            <a:ext cx="1414039" cy="191087"/>
            <a:chOff x="950940" y="4802247"/>
            <a:chExt cx="1414039" cy="191087"/>
          </a:xfrm>
        </p:grpSpPr>
        <p:sp>
          <p:nvSpPr>
            <p:cNvPr id="692" name="DRAM">
              <a:extLst>
                <a:ext uri="{FF2B5EF4-FFF2-40B4-BE49-F238E27FC236}">
                  <a16:creationId xmlns:a16="http://schemas.microsoft.com/office/drawing/2014/main" id="{7EBA139E-83CA-FE0E-BB0C-9A2B3535FBD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4" name="Straight Connector 693">
              <a:extLst>
                <a:ext uri="{FF2B5EF4-FFF2-40B4-BE49-F238E27FC236}">
                  <a16:creationId xmlns:a16="http://schemas.microsoft.com/office/drawing/2014/main" id="{234A756D-9EA4-E8E2-7716-93C1B2C25932}"/>
                </a:ext>
              </a:extLst>
            </p:cNvPr>
            <p:cNvCxnSpPr>
              <a:cxnSpLocks/>
              <a:stCxn id="708" idx="6"/>
              <a:endCxn id="6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3" name="Oval 702">
              <a:extLst>
                <a:ext uri="{FF2B5EF4-FFF2-40B4-BE49-F238E27FC236}">
                  <a16:creationId xmlns:a16="http://schemas.microsoft.com/office/drawing/2014/main" id="{0910833F-F176-3872-F0FB-FF8E0FD95D1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Oval 704">
              <a:extLst>
                <a:ext uri="{FF2B5EF4-FFF2-40B4-BE49-F238E27FC236}">
                  <a16:creationId xmlns:a16="http://schemas.microsoft.com/office/drawing/2014/main" id="{00FC0332-4E0B-3737-FDC8-3D784FF70448}"/>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6" name="Oval 705">
              <a:extLst>
                <a:ext uri="{FF2B5EF4-FFF2-40B4-BE49-F238E27FC236}">
                  <a16:creationId xmlns:a16="http://schemas.microsoft.com/office/drawing/2014/main" id="{A0A4EB19-2F6C-1067-A507-973C87915B4C}"/>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Oval 706">
              <a:extLst>
                <a:ext uri="{FF2B5EF4-FFF2-40B4-BE49-F238E27FC236}">
                  <a16:creationId xmlns:a16="http://schemas.microsoft.com/office/drawing/2014/main" id="{DC94BA62-4198-B23D-840F-5BD6CC9B7B2B}"/>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Oval 707">
              <a:extLst>
                <a:ext uri="{FF2B5EF4-FFF2-40B4-BE49-F238E27FC236}">
                  <a16:creationId xmlns:a16="http://schemas.microsoft.com/office/drawing/2014/main" id="{1480F48B-E154-9DBA-4656-9178181B3B9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10" name="DRAM">
            <a:extLst>
              <a:ext uri="{FF2B5EF4-FFF2-40B4-BE49-F238E27FC236}">
                <a16:creationId xmlns:a16="http://schemas.microsoft.com/office/drawing/2014/main" id="{10704273-E093-FFBE-48A8-C6AA2C297917}"/>
              </a:ext>
            </a:extLst>
          </p:cNvPr>
          <p:cNvSpPr/>
          <p:nvPr/>
        </p:nvSpPr>
        <p:spPr>
          <a:xfrm rot="5400000">
            <a:off x="1089728" y="3820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11" name="Straight Connector 710">
            <a:extLst>
              <a:ext uri="{FF2B5EF4-FFF2-40B4-BE49-F238E27FC236}">
                <a16:creationId xmlns:a16="http://schemas.microsoft.com/office/drawing/2014/main" id="{E52F1FBD-C29D-6473-C5DB-439DC4E1A7AB}"/>
              </a:ext>
            </a:extLst>
          </p:cNvPr>
          <p:cNvCxnSpPr>
            <a:cxnSpLocks/>
            <a:stCxn id="720" idx="6"/>
            <a:endCxn id="710" idx="0"/>
          </p:cNvCxnSpPr>
          <p:nvPr/>
        </p:nvCxnSpPr>
        <p:spPr>
          <a:xfrm flipH="1">
            <a:off x="1299923" y="3935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12" name="Oval 711">
            <a:extLst>
              <a:ext uri="{FF2B5EF4-FFF2-40B4-BE49-F238E27FC236}">
                <a16:creationId xmlns:a16="http://schemas.microsoft.com/office/drawing/2014/main" id="{20D62791-8B3B-DB25-77FA-CD1A02ED9B68}"/>
              </a:ext>
            </a:extLst>
          </p:cNvPr>
          <p:cNvSpPr/>
          <p:nvPr/>
        </p:nvSpPr>
        <p:spPr>
          <a:xfrm>
            <a:off x="137635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3" name="Oval 712">
            <a:extLst>
              <a:ext uri="{FF2B5EF4-FFF2-40B4-BE49-F238E27FC236}">
                <a16:creationId xmlns:a16="http://schemas.microsoft.com/office/drawing/2014/main" id="{033C4658-8A54-313E-A6C7-9B869879916B}"/>
              </a:ext>
            </a:extLst>
          </p:cNvPr>
          <p:cNvSpPr/>
          <p:nvPr/>
        </p:nvSpPr>
        <p:spPr>
          <a:xfrm>
            <a:off x="1605661"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4" name="Oval 713">
            <a:extLst>
              <a:ext uri="{FF2B5EF4-FFF2-40B4-BE49-F238E27FC236}">
                <a16:creationId xmlns:a16="http://schemas.microsoft.com/office/drawing/2014/main" id="{13D6D402-FC39-9393-615C-3EA100402C41}"/>
              </a:ext>
            </a:extLst>
          </p:cNvPr>
          <p:cNvSpPr/>
          <p:nvPr/>
        </p:nvSpPr>
        <p:spPr>
          <a:xfrm>
            <a:off x="1834965"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66CB724B-9435-66BF-EA25-8A97AD6F4785}"/>
              </a:ext>
            </a:extLst>
          </p:cNvPr>
          <p:cNvSpPr/>
          <p:nvPr/>
        </p:nvSpPr>
        <p:spPr>
          <a:xfrm>
            <a:off x="206426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24EA1AC5-C4CA-206F-F531-C5E68C3D8BB3}"/>
              </a:ext>
            </a:extLst>
          </p:cNvPr>
          <p:cNvSpPr/>
          <p:nvPr/>
        </p:nvSpPr>
        <p:spPr>
          <a:xfrm>
            <a:off x="2293572"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TextBox 721">
            <a:extLst>
              <a:ext uri="{FF2B5EF4-FFF2-40B4-BE49-F238E27FC236}">
                <a16:creationId xmlns:a16="http://schemas.microsoft.com/office/drawing/2014/main" id="{9C372369-5F26-8CBB-DF3B-6E0A52765BDA}"/>
              </a:ext>
            </a:extLst>
          </p:cNvPr>
          <p:cNvSpPr txBox="1"/>
          <p:nvPr/>
        </p:nvSpPr>
        <p:spPr>
          <a:xfrm>
            <a:off x="2422814" y="448255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7C6E7A2-17BF-F016-0857-21EF1CCD2019}"/>
              </a:ext>
            </a:extLst>
          </p:cNvPr>
          <p:cNvSpPr txBox="1"/>
          <p:nvPr/>
        </p:nvSpPr>
        <p:spPr>
          <a:xfrm>
            <a:off x="2422814" y="4727905"/>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8B013767-0B7D-5B32-0D56-DA90BFF6DB62}"/>
              </a:ext>
            </a:extLst>
          </p:cNvPr>
          <p:cNvSpPr txBox="1"/>
          <p:nvPr/>
        </p:nvSpPr>
        <p:spPr>
          <a:xfrm>
            <a:off x="2422814" y="497325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725" name="Straight Connector 724">
            <a:extLst>
              <a:ext uri="{FF2B5EF4-FFF2-40B4-BE49-F238E27FC236}">
                <a16:creationId xmlns:a16="http://schemas.microsoft.com/office/drawing/2014/main" id="{B3C8F70E-737F-4CFB-2ED7-CABF2EF75C5A}"/>
              </a:ext>
            </a:extLst>
          </p:cNvPr>
          <p:cNvCxnSpPr>
            <a:cxnSpLocks/>
          </p:cNvCxnSpPr>
          <p:nvPr/>
        </p:nvCxnSpPr>
        <p:spPr>
          <a:xfrm flipV="1">
            <a:off x="1185271" y="3759459"/>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730" name="TextBox 729">
            <a:extLst>
              <a:ext uri="{FF2B5EF4-FFF2-40B4-BE49-F238E27FC236}">
                <a16:creationId xmlns:a16="http://schemas.microsoft.com/office/drawing/2014/main" id="{228F9A0B-3A1C-5607-F798-F4852365F4CC}"/>
              </a:ext>
            </a:extLst>
          </p:cNvPr>
          <p:cNvSpPr txBox="1"/>
          <p:nvPr/>
        </p:nvSpPr>
        <p:spPr>
          <a:xfrm rot="16200000">
            <a:off x="-846805" y="2068796"/>
            <a:ext cx="210796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sp>
        <p:nvSpPr>
          <p:cNvPr id="731" name="TextBox 730">
            <a:extLst>
              <a:ext uri="{FF2B5EF4-FFF2-40B4-BE49-F238E27FC236}">
                <a16:creationId xmlns:a16="http://schemas.microsoft.com/office/drawing/2014/main" id="{FBFC6FBF-1AAE-FCDB-0E27-0F03302FEEDF}"/>
              </a:ext>
            </a:extLst>
          </p:cNvPr>
          <p:cNvSpPr txBox="1"/>
          <p:nvPr/>
        </p:nvSpPr>
        <p:spPr>
          <a:xfrm rot="16200000">
            <a:off x="-884683" y="4421718"/>
            <a:ext cx="2120539"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694C93"/>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694C93"/>
                </a:solidFill>
                <a:effectLst/>
                <a:uLnTx/>
                <a:uFillTx/>
                <a:latin typeface="Avenir Next" panose="020B0503020202020204" pitchFamily="34" charset="0"/>
                <a:ea typeface="+mn-ea"/>
                <a:cs typeface="+mn-cs"/>
              </a:rPr>
              <a:t>1</a:t>
            </a:r>
          </a:p>
        </p:txBody>
      </p:sp>
      <p:cxnSp>
        <p:nvCxnSpPr>
          <p:cNvPr id="733" name="Straight Connector 732">
            <a:extLst>
              <a:ext uri="{FF2B5EF4-FFF2-40B4-BE49-F238E27FC236}">
                <a16:creationId xmlns:a16="http://schemas.microsoft.com/office/drawing/2014/main" id="{2FBE5473-E5CB-46F3-6AF5-BDFEE614FFC9}"/>
              </a:ext>
            </a:extLst>
          </p:cNvPr>
          <p:cNvCxnSpPr>
            <a:cxnSpLocks/>
            <a:stCxn id="709" idx="2"/>
            <a:endCxn id="712" idx="0"/>
          </p:cNvCxnSpPr>
          <p:nvPr/>
        </p:nvCxnSpPr>
        <p:spPr>
          <a:xfrm>
            <a:off x="1470176" y="3257433"/>
            <a:ext cx="0" cy="582421"/>
          </a:xfrm>
          <a:prstGeom prst="line">
            <a:avLst/>
          </a:prstGeom>
          <a:ln w="28575">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743" name="Straight Connector 742">
            <a:extLst>
              <a:ext uri="{FF2B5EF4-FFF2-40B4-BE49-F238E27FC236}">
                <a16:creationId xmlns:a16="http://schemas.microsoft.com/office/drawing/2014/main" id="{7CE303F4-6660-1682-507B-72055032489B}"/>
              </a:ext>
            </a:extLst>
          </p:cNvPr>
          <p:cNvCxnSpPr>
            <a:cxnSpLocks/>
            <a:endCxn id="713" idx="0"/>
          </p:cNvCxnSpPr>
          <p:nvPr/>
        </p:nvCxnSpPr>
        <p:spPr>
          <a:xfrm>
            <a:off x="1698816" y="3257433"/>
            <a:ext cx="0" cy="582421"/>
          </a:xfrm>
          <a:prstGeom prst="line">
            <a:avLst/>
          </a:prstGeom>
          <a:ln w="28575">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BD06F5AA-063A-A692-65ED-CF96296E3579}"/>
              </a:ext>
            </a:extLst>
          </p:cNvPr>
          <p:cNvCxnSpPr>
            <a:cxnSpLocks/>
            <a:endCxn id="714" idx="0"/>
          </p:cNvCxnSpPr>
          <p:nvPr/>
        </p:nvCxnSpPr>
        <p:spPr>
          <a:xfrm flipH="1">
            <a:off x="1930508" y="3257433"/>
            <a:ext cx="0" cy="582421"/>
          </a:xfrm>
          <a:prstGeom prst="line">
            <a:avLst/>
          </a:prstGeom>
          <a:ln w="28575">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F78794F2-48D1-A5D5-49C9-F33B3805BBFE}"/>
              </a:ext>
            </a:extLst>
          </p:cNvPr>
          <p:cNvCxnSpPr>
            <a:cxnSpLocks/>
            <a:endCxn id="719" idx="0"/>
          </p:cNvCxnSpPr>
          <p:nvPr/>
        </p:nvCxnSpPr>
        <p:spPr>
          <a:xfrm>
            <a:off x="2159360" y="3257433"/>
            <a:ext cx="0" cy="582421"/>
          </a:xfrm>
          <a:prstGeom prst="line">
            <a:avLst/>
          </a:prstGeom>
          <a:ln w="28575">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67BFFEFE-88F2-6141-3BC1-628BF6DE3E64}"/>
              </a:ext>
            </a:extLst>
          </p:cNvPr>
          <p:cNvCxnSpPr>
            <a:cxnSpLocks/>
            <a:endCxn id="720" idx="0"/>
          </p:cNvCxnSpPr>
          <p:nvPr/>
        </p:nvCxnSpPr>
        <p:spPr>
          <a:xfrm>
            <a:off x="2388000" y="3254764"/>
            <a:ext cx="0" cy="585090"/>
          </a:xfrm>
          <a:prstGeom prst="line">
            <a:avLst/>
          </a:prstGeom>
          <a:ln w="28575">
            <a:solidFill>
              <a:srgbClr val="37A880"/>
            </a:solidFill>
          </a:ln>
        </p:spPr>
        <p:style>
          <a:lnRef idx="1">
            <a:schemeClr val="accent1"/>
          </a:lnRef>
          <a:fillRef idx="0">
            <a:schemeClr val="accent1"/>
          </a:fillRef>
          <a:effectRef idx="0">
            <a:schemeClr val="accent1"/>
          </a:effectRef>
          <a:fontRef idx="minor">
            <a:schemeClr val="tx1"/>
          </a:fontRef>
        </p:style>
      </p:cxnSp>
      <p:sp>
        <p:nvSpPr>
          <p:cNvPr id="5" name="Rectangle 4">
            <a:extLst>
              <a:ext uri="{FF2B5EF4-FFF2-40B4-BE49-F238E27FC236}">
                <a16:creationId xmlns:a16="http://schemas.microsoft.com/office/drawing/2014/main" id="{5D2033F5-C453-61FC-4C09-DD7503B8BC07}"/>
              </a:ext>
            </a:extLst>
          </p:cNvPr>
          <p:cNvSpPr/>
          <p:nvPr/>
        </p:nvSpPr>
        <p:spPr>
          <a:xfrm>
            <a:off x="907005" y="1479748"/>
            <a:ext cx="1581496" cy="146272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17ACE10-A458-BEC1-7BB7-E93600FA4D81}"/>
              </a:ext>
            </a:extLst>
          </p:cNvPr>
          <p:cNvCxnSpPr>
            <a:cxnSpLocks/>
          </p:cNvCxnSpPr>
          <p:nvPr/>
        </p:nvCxnSpPr>
        <p:spPr>
          <a:xfrm flipV="1">
            <a:off x="1176356" y="1417047"/>
            <a:ext cx="0" cy="1412885"/>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7ED5CAB8-BA4D-21DD-4FD1-CEB255DB0798}"/>
              </a:ext>
            </a:extLst>
          </p:cNvPr>
          <p:cNvGrpSpPr/>
          <p:nvPr/>
        </p:nvGrpSpPr>
        <p:grpSpPr>
          <a:xfrm>
            <a:off x="1372225" y="1519933"/>
            <a:ext cx="1108299" cy="1723402"/>
            <a:chOff x="2134538" y="564170"/>
            <a:chExt cx="1108299" cy="3169632"/>
          </a:xfrm>
          <a:solidFill>
            <a:srgbClr val="1A82C4"/>
          </a:solidFill>
        </p:grpSpPr>
        <p:grpSp>
          <p:nvGrpSpPr>
            <p:cNvPr id="46" name="Group 45">
              <a:extLst>
                <a:ext uri="{FF2B5EF4-FFF2-40B4-BE49-F238E27FC236}">
                  <a16:creationId xmlns:a16="http://schemas.microsoft.com/office/drawing/2014/main" id="{AA713B83-7F3A-E0A6-B608-22DBBC012943}"/>
                </a:ext>
              </a:extLst>
            </p:cNvPr>
            <p:cNvGrpSpPr/>
            <p:nvPr/>
          </p:nvGrpSpPr>
          <p:grpSpPr>
            <a:xfrm>
              <a:off x="2134538" y="3361724"/>
              <a:ext cx="1108299" cy="372078"/>
              <a:chOff x="5486400" y="3677732"/>
              <a:chExt cx="2209800" cy="741875"/>
            </a:xfrm>
            <a:grpFill/>
          </p:grpSpPr>
          <p:sp>
            <p:nvSpPr>
              <p:cNvPr id="58" name="DRAM">
                <a:extLst>
                  <a:ext uri="{FF2B5EF4-FFF2-40B4-BE49-F238E27FC236}">
                    <a16:creationId xmlns:a16="http://schemas.microsoft.com/office/drawing/2014/main" id="{6705ABEB-C5FD-9D15-0F2E-D6184D3CD897}"/>
                  </a:ext>
                </a:extLst>
              </p:cNvPr>
              <p:cNvSpPr/>
              <p:nvPr/>
            </p:nvSpPr>
            <p:spPr>
              <a:xfrm>
                <a:off x="5486400" y="3677732"/>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 name="DRAM">
                <a:extLst>
                  <a:ext uri="{FF2B5EF4-FFF2-40B4-BE49-F238E27FC236}">
                    <a16:creationId xmlns:a16="http://schemas.microsoft.com/office/drawing/2014/main" id="{054C9F4C-3674-7CEC-21B0-A39BD0EF2392}"/>
                  </a:ext>
                </a:extLst>
              </p:cNvPr>
              <p:cNvSpPr/>
              <p:nvPr/>
            </p:nvSpPr>
            <p:spPr>
              <a:xfrm>
                <a:off x="5943600"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D66E2687-6CB2-F588-8891-E6A5CA8BA077}"/>
                  </a:ext>
                </a:extLst>
              </p:cNvPr>
              <p:cNvSpPr/>
              <p:nvPr/>
            </p:nvSpPr>
            <p:spPr>
              <a:xfrm>
                <a:off x="6400799"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7B574DA7-206F-CB3D-9365-9D91CD64A18D}"/>
                  </a:ext>
                </a:extLst>
              </p:cNvPr>
              <p:cNvSpPr/>
              <p:nvPr/>
            </p:nvSpPr>
            <p:spPr>
              <a:xfrm>
                <a:off x="6858001"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F5E4B6B5-14EB-F823-8651-5E0125B382F5}"/>
                  </a:ext>
                </a:extLst>
              </p:cNvPr>
              <p:cNvSpPr/>
              <p:nvPr/>
            </p:nvSpPr>
            <p:spPr>
              <a:xfrm>
                <a:off x="7315200"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2197C08B-EA57-69B8-B10F-54FB9B9C247E}"/>
                </a:ext>
              </a:extLst>
            </p:cNvPr>
            <p:cNvGrpSpPr/>
            <p:nvPr/>
          </p:nvGrpSpPr>
          <p:grpSpPr>
            <a:xfrm>
              <a:off x="2230081" y="564170"/>
              <a:ext cx="917213" cy="2797557"/>
              <a:chOff x="5676900" y="-2966149"/>
              <a:chExt cx="1828800" cy="6592128"/>
            </a:xfrm>
            <a:grpFill/>
          </p:grpSpPr>
          <p:cxnSp>
            <p:nvCxnSpPr>
              <p:cNvPr id="50" name="Straight Connector 49">
                <a:extLst>
                  <a:ext uri="{FF2B5EF4-FFF2-40B4-BE49-F238E27FC236}">
                    <a16:creationId xmlns:a16="http://schemas.microsoft.com/office/drawing/2014/main" id="{CEEC1389-3453-42D5-9DBF-CC8C06AB4AAF}"/>
                  </a:ext>
                </a:extLst>
              </p:cNvPr>
              <p:cNvCxnSpPr>
                <a:cxnSpLocks/>
                <a:endCxn id="58" idx="0"/>
              </p:cNvCxnSpPr>
              <p:nvPr/>
            </p:nvCxnSpPr>
            <p:spPr>
              <a:xfrm>
                <a:off x="5676900" y="-2958968"/>
                <a:ext cx="0" cy="6584942"/>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2B057CCB-4DAE-5F80-9D56-5F06EDE7B957}"/>
                  </a:ext>
                </a:extLst>
              </p:cNvPr>
              <p:cNvCxnSpPr>
                <a:cxnSpLocks/>
                <a:endCxn id="60" idx="0"/>
              </p:cNvCxnSpPr>
              <p:nvPr/>
            </p:nvCxnSpPr>
            <p:spPr>
              <a:xfrm>
                <a:off x="6591299" y="-2958968"/>
                <a:ext cx="0"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C3618CE6-FC08-C99D-4F12-57FF11C574BE}"/>
                  </a:ext>
                </a:extLst>
              </p:cNvPr>
              <p:cNvCxnSpPr>
                <a:cxnSpLocks/>
                <a:endCxn id="61" idx="0"/>
              </p:cNvCxnSpPr>
              <p:nvPr/>
            </p:nvCxnSpPr>
            <p:spPr>
              <a:xfrm>
                <a:off x="7045968" y="-2958968"/>
                <a:ext cx="2532"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3B47A5D-9690-F3E7-DD8D-FC2FB1698EF3}"/>
                  </a:ext>
                </a:extLst>
              </p:cNvPr>
              <p:cNvCxnSpPr>
                <a:cxnSpLocks/>
                <a:endCxn id="63" idx="0"/>
              </p:cNvCxnSpPr>
              <p:nvPr/>
            </p:nvCxnSpPr>
            <p:spPr>
              <a:xfrm>
                <a:off x="7505700" y="-2958968"/>
                <a:ext cx="0"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3CF88351-C344-EDA0-269C-E0758CC164A5}"/>
                  </a:ext>
                </a:extLst>
              </p:cNvPr>
              <p:cNvCxnSpPr>
                <a:cxnSpLocks/>
                <a:endCxn id="59" idx="0"/>
              </p:cNvCxnSpPr>
              <p:nvPr/>
            </p:nvCxnSpPr>
            <p:spPr>
              <a:xfrm flipH="1">
                <a:off x="6134100" y="-2966149"/>
                <a:ext cx="7684" cy="6592128"/>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cxnSp>
        <p:nvCxnSpPr>
          <p:cNvPr id="933" name="Straight Connector 932">
            <a:extLst>
              <a:ext uri="{FF2B5EF4-FFF2-40B4-BE49-F238E27FC236}">
                <a16:creationId xmlns:a16="http://schemas.microsoft.com/office/drawing/2014/main" id="{E6587E8E-F56F-EFE9-B874-FAAFAE7613BE}"/>
              </a:ext>
            </a:extLst>
          </p:cNvPr>
          <p:cNvCxnSpPr>
            <a:cxnSpLocks/>
          </p:cNvCxnSpPr>
          <p:nvPr/>
        </p:nvCxnSpPr>
        <p:spPr>
          <a:xfrm flipH="1">
            <a:off x="860130" y="1410237"/>
            <a:ext cx="1838905" cy="681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935" name="Group 934">
            <a:extLst>
              <a:ext uri="{FF2B5EF4-FFF2-40B4-BE49-F238E27FC236}">
                <a16:creationId xmlns:a16="http://schemas.microsoft.com/office/drawing/2014/main" id="{1E7D09D2-A2A5-7E66-D113-D1A6F92FF086}"/>
              </a:ext>
            </a:extLst>
          </p:cNvPr>
          <p:cNvGrpSpPr/>
          <p:nvPr/>
        </p:nvGrpSpPr>
        <p:grpSpPr>
          <a:xfrm>
            <a:off x="1061269" y="2476774"/>
            <a:ext cx="1414038" cy="191087"/>
            <a:chOff x="1828799" y="2017072"/>
            <a:chExt cx="1414038" cy="191087"/>
          </a:xfrm>
          <a:solidFill>
            <a:srgbClr val="1A82C4"/>
          </a:solidFill>
        </p:grpSpPr>
        <p:sp>
          <p:nvSpPr>
            <p:cNvPr id="936" name="DRAM">
              <a:extLst>
                <a:ext uri="{FF2B5EF4-FFF2-40B4-BE49-F238E27FC236}">
                  <a16:creationId xmlns:a16="http://schemas.microsoft.com/office/drawing/2014/main" id="{651F95D5-E84E-ACB3-56E8-3854C4989E8C}"/>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37" name="Straight Connector 936">
              <a:extLst>
                <a:ext uri="{FF2B5EF4-FFF2-40B4-BE49-F238E27FC236}">
                  <a16:creationId xmlns:a16="http://schemas.microsoft.com/office/drawing/2014/main" id="{4F44C63F-128C-743E-ED45-B0484640507F}"/>
                </a:ext>
              </a:extLst>
            </p:cNvPr>
            <p:cNvCxnSpPr>
              <a:cxnSpLocks/>
              <a:stCxn id="942" idx="6"/>
              <a:endCxn id="936"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38" name="Oval 937">
              <a:extLst>
                <a:ext uri="{FF2B5EF4-FFF2-40B4-BE49-F238E27FC236}">
                  <a16:creationId xmlns:a16="http://schemas.microsoft.com/office/drawing/2014/main" id="{6FFD4CE3-0E1B-E49F-CFA2-201B43C8DB65}"/>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9" name="Oval 938">
              <a:extLst>
                <a:ext uri="{FF2B5EF4-FFF2-40B4-BE49-F238E27FC236}">
                  <a16:creationId xmlns:a16="http://schemas.microsoft.com/office/drawing/2014/main" id="{2437BA1B-5C88-BFE0-F9F1-1A31BFA7372B}"/>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0" name="Oval 939">
              <a:extLst>
                <a:ext uri="{FF2B5EF4-FFF2-40B4-BE49-F238E27FC236}">
                  <a16:creationId xmlns:a16="http://schemas.microsoft.com/office/drawing/2014/main" id="{2FE2471D-B5A0-D81A-0E32-9E487878F46F}"/>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1" name="Oval 940">
              <a:extLst>
                <a:ext uri="{FF2B5EF4-FFF2-40B4-BE49-F238E27FC236}">
                  <a16:creationId xmlns:a16="http://schemas.microsoft.com/office/drawing/2014/main" id="{82A15630-E5F5-2B2F-6BCF-A32EB9353D6F}"/>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2" name="Oval 941">
              <a:extLst>
                <a:ext uri="{FF2B5EF4-FFF2-40B4-BE49-F238E27FC236}">
                  <a16:creationId xmlns:a16="http://schemas.microsoft.com/office/drawing/2014/main" id="{E6255DB4-4E41-8AE6-1A3B-54D7BD171F19}"/>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sp>
        <p:nvSpPr>
          <p:cNvPr id="950" name="Rectangle 949">
            <a:extLst>
              <a:ext uri="{FF2B5EF4-FFF2-40B4-BE49-F238E27FC236}">
                <a16:creationId xmlns:a16="http://schemas.microsoft.com/office/drawing/2014/main" id="{23970C01-C331-8C26-BA5C-5938032FF36C}"/>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983" name="Rectangle 982">
            <a:extLst>
              <a:ext uri="{FF2B5EF4-FFF2-40B4-BE49-F238E27FC236}">
                <a16:creationId xmlns:a16="http://schemas.microsoft.com/office/drawing/2014/main" id="{0EAD3411-E6F0-BE41-8A9C-13B61798B8A6}"/>
              </a:ext>
            </a:extLst>
          </p:cNvPr>
          <p:cNvSpPr/>
          <p:nvPr/>
        </p:nvSpPr>
        <p:spPr>
          <a:xfrm>
            <a:off x="915769" y="3828945"/>
            <a:ext cx="1581496" cy="146272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984" name="Straight Connector 983">
            <a:extLst>
              <a:ext uri="{FF2B5EF4-FFF2-40B4-BE49-F238E27FC236}">
                <a16:creationId xmlns:a16="http://schemas.microsoft.com/office/drawing/2014/main" id="{063FC810-1095-F4C6-FF4D-6CBD40DF8BD5}"/>
              </a:ext>
            </a:extLst>
          </p:cNvPr>
          <p:cNvCxnSpPr>
            <a:cxnSpLocks/>
          </p:cNvCxnSpPr>
          <p:nvPr/>
        </p:nvCxnSpPr>
        <p:spPr>
          <a:xfrm flipV="1">
            <a:off x="1185120" y="3766244"/>
            <a:ext cx="0" cy="1412885"/>
          </a:xfrm>
          <a:prstGeom prst="line">
            <a:avLst/>
          </a:prstGeom>
          <a:solidFill>
            <a:schemeClr val="tx1">
              <a:lumMod val="65000"/>
              <a:lumOff val="35000"/>
            </a:schemeClr>
          </a:solidFill>
          <a:ln w="508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85" name="Group 984">
            <a:extLst>
              <a:ext uri="{FF2B5EF4-FFF2-40B4-BE49-F238E27FC236}">
                <a16:creationId xmlns:a16="http://schemas.microsoft.com/office/drawing/2014/main" id="{AD67A7AD-7ACA-38A9-BED7-0A7BC6A24D9E}"/>
              </a:ext>
            </a:extLst>
          </p:cNvPr>
          <p:cNvGrpSpPr/>
          <p:nvPr/>
        </p:nvGrpSpPr>
        <p:grpSpPr>
          <a:xfrm>
            <a:off x="1372825" y="3860966"/>
            <a:ext cx="1108299" cy="1723402"/>
            <a:chOff x="2134538" y="564170"/>
            <a:chExt cx="1108299" cy="3169632"/>
          </a:xfrm>
          <a:solidFill>
            <a:srgbClr val="1A82C4"/>
          </a:solidFill>
        </p:grpSpPr>
        <p:grpSp>
          <p:nvGrpSpPr>
            <p:cNvPr id="986" name="Group 985">
              <a:extLst>
                <a:ext uri="{FF2B5EF4-FFF2-40B4-BE49-F238E27FC236}">
                  <a16:creationId xmlns:a16="http://schemas.microsoft.com/office/drawing/2014/main" id="{CCEFFAA6-D6DC-16B4-8CA2-F283999C7CBA}"/>
                </a:ext>
              </a:extLst>
            </p:cNvPr>
            <p:cNvGrpSpPr/>
            <p:nvPr/>
          </p:nvGrpSpPr>
          <p:grpSpPr>
            <a:xfrm>
              <a:off x="2134538" y="3361724"/>
              <a:ext cx="1108299" cy="372078"/>
              <a:chOff x="5486400" y="3677732"/>
              <a:chExt cx="2209800" cy="741875"/>
            </a:xfrm>
            <a:grpFill/>
          </p:grpSpPr>
          <p:sp>
            <p:nvSpPr>
              <p:cNvPr id="993" name="DRAM">
                <a:extLst>
                  <a:ext uri="{FF2B5EF4-FFF2-40B4-BE49-F238E27FC236}">
                    <a16:creationId xmlns:a16="http://schemas.microsoft.com/office/drawing/2014/main" id="{A9E53B9F-7565-DD2C-F9E8-7594139E4F1A}"/>
                  </a:ext>
                </a:extLst>
              </p:cNvPr>
              <p:cNvSpPr/>
              <p:nvPr/>
            </p:nvSpPr>
            <p:spPr>
              <a:xfrm>
                <a:off x="5486400" y="3677732"/>
                <a:ext cx="381000" cy="741871"/>
              </a:xfrm>
              <a:prstGeom prst="roundRect">
                <a:avLst>
                  <a:gd name="adj" fmla="val 11319"/>
                </a:avLst>
              </a:prstGeom>
              <a:solidFill>
                <a:srgbClr val="FFCA39"/>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4" name="DRAM">
                <a:extLst>
                  <a:ext uri="{FF2B5EF4-FFF2-40B4-BE49-F238E27FC236}">
                    <a16:creationId xmlns:a16="http://schemas.microsoft.com/office/drawing/2014/main" id="{4F6EFF28-746A-41B8-360A-E2107B87EA17}"/>
                  </a:ext>
                </a:extLst>
              </p:cNvPr>
              <p:cNvSpPr/>
              <p:nvPr/>
            </p:nvSpPr>
            <p:spPr>
              <a:xfrm>
                <a:off x="5943600" y="3677736"/>
                <a:ext cx="381000" cy="741871"/>
              </a:xfrm>
              <a:prstGeom prst="roundRect">
                <a:avLst>
                  <a:gd name="adj" fmla="val 11319"/>
                </a:avLst>
              </a:prstGeom>
              <a:solidFill>
                <a:srgbClr val="FFCA39"/>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5" name="DRAM">
                <a:extLst>
                  <a:ext uri="{FF2B5EF4-FFF2-40B4-BE49-F238E27FC236}">
                    <a16:creationId xmlns:a16="http://schemas.microsoft.com/office/drawing/2014/main" id="{199B100B-B6C4-304E-8D93-B5640398EFB9}"/>
                  </a:ext>
                </a:extLst>
              </p:cNvPr>
              <p:cNvSpPr/>
              <p:nvPr/>
            </p:nvSpPr>
            <p:spPr>
              <a:xfrm>
                <a:off x="6400799" y="3677736"/>
                <a:ext cx="381000" cy="741871"/>
              </a:xfrm>
              <a:prstGeom prst="roundRect">
                <a:avLst>
                  <a:gd name="adj" fmla="val 11319"/>
                </a:avLst>
              </a:prstGeom>
              <a:solidFill>
                <a:srgbClr val="FFCA39"/>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6" name="DRAM">
                <a:extLst>
                  <a:ext uri="{FF2B5EF4-FFF2-40B4-BE49-F238E27FC236}">
                    <a16:creationId xmlns:a16="http://schemas.microsoft.com/office/drawing/2014/main" id="{BDBE8CC6-A585-6D4C-397A-A2AB766B7761}"/>
                  </a:ext>
                </a:extLst>
              </p:cNvPr>
              <p:cNvSpPr/>
              <p:nvPr/>
            </p:nvSpPr>
            <p:spPr>
              <a:xfrm>
                <a:off x="6858001" y="3677736"/>
                <a:ext cx="381000" cy="741871"/>
              </a:xfrm>
              <a:prstGeom prst="roundRect">
                <a:avLst>
                  <a:gd name="adj" fmla="val 11319"/>
                </a:avLst>
              </a:prstGeom>
              <a:solidFill>
                <a:srgbClr val="FFCA39"/>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7" name="DRAM">
                <a:extLst>
                  <a:ext uri="{FF2B5EF4-FFF2-40B4-BE49-F238E27FC236}">
                    <a16:creationId xmlns:a16="http://schemas.microsoft.com/office/drawing/2014/main" id="{42B5AA9F-F973-E2C8-E6F7-088A59F3349B}"/>
                  </a:ext>
                </a:extLst>
              </p:cNvPr>
              <p:cNvSpPr/>
              <p:nvPr/>
            </p:nvSpPr>
            <p:spPr>
              <a:xfrm>
                <a:off x="7315200" y="3677736"/>
                <a:ext cx="381000" cy="741871"/>
              </a:xfrm>
              <a:prstGeom prst="roundRect">
                <a:avLst>
                  <a:gd name="adj" fmla="val 11319"/>
                </a:avLst>
              </a:prstGeom>
              <a:solidFill>
                <a:srgbClr val="FFCA39"/>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7" name="Group 986">
              <a:extLst>
                <a:ext uri="{FF2B5EF4-FFF2-40B4-BE49-F238E27FC236}">
                  <a16:creationId xmlns:a16="http://schemas.microsoft.com/office/drawing/2014/main" id="{7B64390B-F55F-23E5-6CFB-1706F6BE985A}"/>
                </a:ext>
              </a:extLst>
            </p:cNvPr>
            <p:cNvGrpSpPr/>
            <p:nvPr/>
          </p:nvGrpSpPr>
          <p:grpSpPr>
            <a:xfrm>
              <a:off x="2230081" y="564170"/>
              <a:ext cx="917213" cy="2797557"/>
              <a:chOff x="5676900" y="-2966149"/>
              <a:chExt cx="1828800" cy="6592128"/>
            </a:xfrm>
            <a:grpFill/>
          </p:grpSpPr>
          <p:cxnSp>
            <p:nvCxnSpPr>
              <p:cNvPr id="988" name="Straight Connector 987">
                <a:extLst>
                  <a:ext uri="{FF2B5EF4-FFF2-40B4-BE49-F238E27FC236}">
                    <a16:creationId xmlns:a16="http://schemas.microsoft.com/office/drawing/2014/main" id="{30C0D6ED-18B8-6C96-2762-3E123842C5FA}"/>
                  </a:ext>
                </a:extLst>
              </p:cNvPr>
              <p:cNvCxnSpPr>
                <a:cxnSpLocks/>
                <a:endCxn id="993" idx="0"/>
              </p:cNvCxnSpPr>
              <p:nvPr/>
            </p:nvCxnSpPr>
            <p:spPr>
              <a:xfrm>
                <a:off x="5676900" y="-2958968"/>
                <a:ext cx="0" cy="6584942"/>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89" name="Straight Connector 988">
                <a:extLst>
                  <a:ext uri="{FF2B5EF4-FFF2-40B4-BE49-F238E27FC236}">
                    <a16:creationId xmlns:a16="http://schemas.microsoft.com/office/drawing/2014/main" id="{B9E0E388-38D4-3214-FE1C-6DD8B639A301}"/>
                  </a:ext>
                </a:extLst>
              </p:cNvPr>
              <p:cNvCxnSpPr>
                <a:cxnSpLocks/>
                <a:endCxn id="995" idx="0"/>
              </p:cNvCxnSpPr>
              <p:nvPr/>
            </p:nvCxnSpPr>
            <p:spPr>
              <a:xfrm>
                <a:off x="6591299" y="-2958968"/>
                <a:ext cx="0"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0" name="Straight Connector 989">
                <a:extLst>
                  <a:ext uri="{FF2B5EF4-FFF2-40B4-BE49-F238E27FC236}">
                    <a16:creationId xmlns:a16="http://schemas.microsoft.com/office/drawing/2014/main" id="{3E7CD366-6F4B-7E36-054F-80A0B014AC65}"/>
                  </a:ext>
                </a:extLst>
              </p:cNvPr>
              <p:cNvCxnSpPr>
                <a:cxnSpLocks/>
                <a:endCxn id="996" idx="0"/>
              </p:cNvCxnSpPr>
              <p:nvPr/>
            </p:nvCxnSpPr>
            <p:spPr>
              <a:xfrm>
                <a:off x="7045968" y="-2958968"/>
                <a:ext cx="2532"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539BBA7C-942F-59A3-EC00-5613C050FE01}"/>
                  </a:ext>
                </a:extLst>
              </p:cNvPr>
              <p:cNvCxnSpPr>
                <a:cxnSpLocks/>
                <a:endCxn id="997" idx="0"/>
              </p:cNvCxnSpPr>
              <p:nvPr/>
            </p:nvCxnSpPr>
            <p:spPr>
              <a:xfrm>
                <a:off x="7505700" y="-2958968"/>
                <a:ext cx="0"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2" name="Straight Connector 991">
                <a:extLst>
                  <a:ext uri="{FF2B5EF4-FFF2-40B4-BE49-F238E27FC236}">
                    <a16:creationId xmlns:a16="http://schemas.microsoft.com/office/drawing/2014/main" id="{6379D583-492F-F6D0-E48B-DADA4AB463C1}"/>
                  </a:ext>
                </a:extLst>
              </p:cNvPr>
              <p:cNvCxnSpPr>
                <a:cxnSpLocks/>
                <a:endCxn id="994" idx="0"/>
              </p:cNvCxnSpPr>
              <p:nvPr/>
            </p:nvCxnSpPr>
            <p:spPr>
              <a:xfrm flipH="1">
                <a:off x="6134100" y="-2966149"/>
                <a:ext cx="7684" cy="6592128"/>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grpSp>
      <p:cxnSp>
        <p:nvCxnSpPr>
          <p:cNvPr id="661" name="Straight Connector 660">
            <a:extLst>
              <a:ext uri="{FF2B5EF4-FFF2-40B4-BE49-F238E27FC236}">
                <a16:creationId xmlns:a16="http://schemas.microsoft.com/office/drawing/2014/main" id="{5B8D3CFD-4EC4-414E-EE7D-C8D061167397}"/>
              </a:ext>
            </a:extLst>
          </p:cNvPr>
          <p:cNvCxnSpPr>
            <a:cxnSpLocks/>
          </p:cNvCxnSpPr>
          <p:nvPr/>
        </p:nvCxnSpPr>
        <p:spPr>
          <a:xfrm flipH="1">
            <a:off x="868894" y="3759434"/>
            <a:ext cx="1838905" cy="6810"/>
          </a:xfrm>
          <a:prstGeom prst="line">
            <a:avLst/>
          </a:prstGeom>
          <a:solidFill>
            <a:schemeClr val="tx1">
              <a:lumMod val="65000"/>
              <a:lumOff val="35000"/>
            </a:schemeClr>
          </a:solidFill>
          <a:ln w="50800" cap="rnd">
            <a:solidFill>
              <a:schemeClr val="accent5"/>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662" name="Group 661">
            <a:extLst>
              <a:ext uri="{FF2B5EF4-FFF2-40B4-BE49-F238E27FC236}">
                <a16:creationId xmlns:a16="http://schemas.microsoft.com/office/drawing/2014/main" id="{6700605C-0A0F-7329-BB8C-D98BBA164E78}"/>
              </a:ext>
            </a:extLst>
          </p:cNvPr>
          <p:cNvGrpSpPr/>
          <p:nvPr/>
        </p:nvGrpSpPr>
        <p:grpSpPr>
          <a:xfrm>
            <a:off x="1066935" y="4334256"/>
            <a:ext cx="1414038" cy="191087"/>
            <a:chOff x="1828799" y="2017072"/>
            <a:chExt cx="1414038" cy="191087"/>
          </a:xfrm>
          <a:solidFill>
            <a:srgbClr val="1A82C4"/>
          </a:solidFill>
        </p:grpSpPr>
        <p:sp>
          <p:nvSpPr>
            <p:cNvPr id="663" name="DRAM">
              <a:extLst>
                <a:ext uri="{FF2B5EF4-FFF2-40B4-BE49-F238E27FC236}">
                  <a16:creationId xmlns:a16="http://schemas.microsoft.com/office/drawing/2014/main" id="{74C6514A-298F-3A27-6CA0-D717C552E476}"/>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64" name="Straight Connector 663">
              <a:extLst>
                <a:ext uri="{FF2B5EF4-FFF2-40B4-BE49-F238E27FC236}">
                  <a16:creationId xmlns:a16="http://schemas.microsoft.com/office/drawing/2014/main" id="{D3B3F655-FDC0-2725-AE57-EDB270048341}"/>
                </a:ext>
              </a:extLst>
            </p:cNvPr>
            <p:cNvCxnSpPr>
              <a:cxnSpLocks/>
              <a:stCxn id="669" idx="6"/>
              <a:endCxn id="663"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665" name="Oval 664">
              <a:extLst>
                <a:ext uri="{FF2B5EF4-FFF2-40B4-BE49-F238E27FC236}">
                  <a16:creationId xmlns:a16="http://schemas.microsoft.com/office/drawing/2014/main" id="{9F974232-1C7B-0B0D-9ED9-720228C33045}"/>
                </a:ext>
              </a:extLst>
            </p:cNvPr>
            <p:cNvSpPr/>
            <p:nvPr/>
          </p:nvSpPr>
          <p:spPr>
            <a:xfrm>
              <a:off x="2134538"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6" name="Oval 665">
              <a:extLst>
                <a:ext uri="{FF2B5EF4-FFF2-40B4-BE49-F238E27FC236}">
                  <a16:creationId xmlns:a16="http://schemas.microsoft.com/office/drawing/2014/main" id="{358E106B-BC90-DF8D-86C5-CB1F88F2686D}"/>
                </a:ext>
              </a:extLst>
            </p:cNvPr>
            <p:cNvSpPr/>
            <p:nvPr/>
          </p:nvSpPr>
          <p:spPr>
            <a:xfrm>
              <a:off x="2363841"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AD2BD31F-F12E-BB9E-88CE-96D28CE02D49}"/>
                </a:ext>
              </a:extLst>
            </p:cNvPr>
            <p:cNvSpPr/>
            <p:nvPr/>
          </p:nvSpPr>
          <p:spPr>
            <a:xfrm>
              <a:off x="2593144"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D245953C-4557-B2C8-04E0-DDD5F6C86848}"/>
                </a:ext>
              </a:extLst>
            </p:cNvPr>
            <p:cNvSpPr/>
            <p:nvPr/>
          </p:nvSpPr>
          <p:spPr>
            <a:xfrm>
              <a:off x="2822448"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FBF7F4F6-88C7-FE81-F7C4-83C6ADB17E0C}"/>
                </a:ext>
              </a:extLst>
            </p:cNvPr>
            <p:cNvSpPr/>
            <p:nvPr/>
          </p:nvSpPr>
          <p:spPr>
            <a:xfrm>
              <a:off x="3051751"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spTree>
    <p:extLst>
      <p:ext uri="{BB962C8B-B14F-4D97-AF65-F5344CB8AC3E}">
        <p14:creationId xmlns:p14="http://schemas.microsoft.com/office/powerpoint/2010/main" val="2232098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83"/>
                                        </p:tgtEl>
                                        <p:attrNameLst>
                                          <p:attrName>style.visibility</p:attrName>
                                        </p:attrNameLst>
                                      </p:cBhvr>
                                      <p:to>
                                        <p:strVal val="visible"/>
                                      </p:to>
                                    </p:set>
                                    <p:animEffect transition="in" filter="fade">
                                      <p:cBhvr>
                                        <p:cTn id="7" dur="500"/>
                                        <p:tgtEl>
                                          <p:spTgt spid="983"/>
                                        </p:tgtEl>
                                      </p:cBhvr>
                                    </p:animEffect>
                                  </p:childTnLst>
                                </p:cTn>
                              </p:par>
                              <p:par>
                                <p:cTn id="8" presetID="22" presetClass="entr" presetSubtype="1" fill="hold" nodeType="withEffect">
                                  <p:stCondLst>
                                    <p:cond delay="0"/>
                                  </p:stCondLst>
                                  <p:childTnLst>
                                    <p:set>
                                      <p:cBhvr>
                                        <p:cTn id="9" dur="1" fill="hold">
                                          <p:stCondLst>
                                            <p:cond delay="0"/>
                                          </p:stCondLst>
                                        </p:cTn>
                                        <p:tgtEl>
                                          <p:spTgt spid="984"/>
                                        </p:tgtEl>
                                        <p:attrNameLst>
                                          <p:attrName>style.visibility</p:attrName>
                                        </p:attrNameLst>
                                      </p:cBhvr>
                                      <p:to>
                                        <p:strVal val="visible"/>
                                      </p:to>
                                    </p:set>
                                    <p:animEffect transition="in" filter="wipe(up)">
                                      <p:cBhvr>
                                        <p:cTn id="10" dur="500"/>
                                        <p:tgtEl>
                                          <p:spTgt spid="984"/>
                                        </p:tgtEl>
                                      </p:cBhvr>
                                    </p:animEffect>
                                  </p:childTnLst>
                                </p:cTn>
                              </p:par>
                              <p:par>
                                <p:cTn id="11" presetID="22" presetClass="entr" presetSubtype="8" fill="hold" nodeType="withEffect">
                                  <p:stCondLst>
                                    <p:cond delay="0"/>
                                  </p:stCondLst>
                                  <p:childTnLst>
                                    <p:set>
                                      <p:cBhvr>
                                        <p:cTn id="12" dur="1" fill="hold">
                                          <p:stCondLst>
                                            <p:cond delay="0"/>
                                          </p:stCondLst>
                                        </p:cTn>
                                        <p:tgtEl>
                                          <p:spTgt spid="661"/>
                                        </p:tgtEl>
                                        <p:attrNameLst>
                                          <p:attrName>style.visibility</p:attrName>
                                        </p:attrNameLst>
                                      </p:cBhvr>
                                      <p:to>
                                        <p:strVal val="visible"/>
                                      </p:to>
                                    </p:set>
                                    <p:animEffect transition="in" filter="wipe(left)">
                                      <p:cBhvr>
                                        <p:cTn id="13" dur="500"/>
                                        <p:tgtEl>
                                          <p:spTgt spid="661"/>
                                        </p:tgtEl>
                                      </p:cBhvr>
                                    </p:animEffect>
                                  </p:childTnLst>
                                </p:cTn>
                              </p:par>
                              <p:par>
                                <p:cTn id="14" presetID="10" presetClass="entr" presetSubtype="0" fill="hold" nodeType="withEffect">
                                  <p:stCondLst>
                                    <p:cond delay="0"/>
                                  </p:stCondLst>
                                  <p:childTnLst>
                                    <p:set>
                                      <p:cBhvr>
                                        <p:cTn id="15" dur="1" fill="hold">
                                          <p:stCondLst>
                                            <p:cond delay="0"/>
                                          </p:stCondLst>
                                        </p:cTn>
                                        <p:tgtEl>
                                          <p:spTgt spid="985"/>
                                        </p:tgtEl>
                                        <p:attrNameLst>
                                          <p:attrName>style.visibility</p:attrName>
                                        </p:attrNameLst>
                                      </p:cBhvr>
                                      <p:to>
                                        <p:strVal val="visible"/>
                                      </p:to>
                                    </p:set>
                                    <p:animEffect transition="in" filter="fade">
                                      <p:cBhvr>
                                        <p:cTn id="16" dur="500"/>
                                        <p:tgtEl>
                                          <p:spTgt spid="985"/>
                                        </p:tgtEl>
                                      </p:cBhvr>
                                    </p:animEffect>
                                  </p:childTnLst>
                                </p:cTn>
                              </p:par>
                              <p:par>
                                <p:cTn id="17" presetID="22" presetClass="entr" presetSubtype="8" fill="hold" nodeType="withEffect">
                                  <p:stCondLst>
                                    <p:cond delay="0"/>
                                  </p:stCondLst>
                                  <p:childTnLst>
                                    <p:set>
                                      <p:cBhvr>
                                        <p:cTn id="18" dur="1" fill="hold">
                                          <p:stCondLst>
                                            <p:cond delay="0"/>
                                          </p:stCondLst>
                                        </p:cTn>
                                        <p:tgtEl>
                                          <p:spTgt spid="662"/>
                                        </p:tgtEl>
                                        <p:attrNameLst>
                                          <p:attrName>style.visibility</p:attrName>
                                        </p:attrNameLst>
                                      </p:cBhvr>
                                      <p:to>
                                        <p:strVal val="visible"/>
                                      </p:to>
                                    </p:set>
                                    <p:animEffect transition="in" filter="wipe(left)">
                                      <p:cBhvr>
                                        <p:cTn id="19" dur="500"/>
                                        <p:tgtEl>
                                          <p:spTgt spid="6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a:extLst>
              <a:ext uri="{FF2B5EF4-FFF2-40B4-BE49-F238E27FC236}">
                <a16:creationId xmlns:a16="http://schemas.microsoft.com/office/drawing/2014/main" id="{B4484914-8208-A241-D98E-228CF0106773}"/>
              </a:ext>
            </a:extLst>
          </p:cNvPr>
          <p:cNvSpPr/>
          <p:nvPr/>
        </p:nvSpPr>
        <p:spPr>
          <a:xfrm>
            <a:off x="5723223" y="2293226"/>
            <a:ext cx="849911" cy="903044"/>
          </a:xfrm>
          <a:prstGeom prst="roundRect">
            <a:avLst>
              <a:gd name="adj" fmla="val 0"/>
            </a:avLst>
          </a:prstGeom>
          <a:solidFill>
            <a:srgbClr val="D4F0E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78" name="Rectangle 677">
            <a:extLst>
              <a:ext uri="{FF2B5EF4-FFF2-40B4-BE49-F238E27FC236}">
                <a16:creationId xmlns:a16="http://schemas.microsoft.com/office/drawing/2014/main" id="{E8B4F388-28A4-5505-65DF-5973690E7685}"/>
              </a:ext>
            </a:extLst>
          </p:cNvPr>
          <p:cNvSpPr/>
          <p:nvPr/>
        </p:nvSpPr>
        <p:spPr>
          <a:xfrm>
            <a:off x="6978180" y="1615203"/>
            <a:ext cx="925940" cy="1792688"/>
          </a:xfrm>
          <a:prstGeom prst="rect">
            <a:avLst/>
          </a:prstGeom>
          <a:solidFill>
            <a:schemeClr val="bg1">
              <a:lumMod val="95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758" name="TextBox 757">
            <a:extLst>
              <a:ext uri="{FF2B5EF4-FFF2-40B4-BE49-F238E27FC236}">
                <a16:creationId xmlns:a16="http://schemas.microsoft.com/office/drawing/2014/main" id="{4AB43190-FB1D-3E39-C00F-57C61450CA1D}"/>
              </a:ext>
            </a:extLst>
          </p:cNvPr>
          <p:cNvSpPr txBox="1"/>
          <p:nvPr/>
        </p:nvSpPr>
        <p:spPr>
          <a:xfrm>
            <a:off x="2248096" y="3147958"/>
            <a:ext cx="212053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37A880"/>
                </a:solidFill>
                <a:effectLst/>
                <a:uLnTx/>
                <a:uFillTx/>
                <a:latin typeface="Avenir Next" panose="020B0503020202020204" pitchFamily="34" charset="0"/>
                <a:ea typeface="+mn-ea"/>
                <a:cs typeface="+mn-cs"/>
              </a:rPr>
              <a:t>inter-subarray interconnect</a:t>
            </a:r>
            <a:endParaRPr kumimoji="0" lang="en-US" sz="1800" b="1" i="0" u="none" strike="noStrike" kern="0" cap="none" spc="-50" normalizeH="0" baseline="-25000" noProof="0" dirty="0">
              <a:ln>
                <a:noFill/>
              </a:ln>
              <a:solidFill>
                <a:srgbClr val="37A880"/>
              </a:solidFill>
              <a:effectLst/>
              <a:uLnTx/>
              <a:uFillTx/>
              <a:latin typeface="Avenir Next" panose="020B0503020202020204" pitchFamily="34" charset="0"/>
              <a:ea typeface="+mn-ea"/>
              <a:cs typeface="+mn-cs"/>
            </a:endParaRPr>
          </a:p>
        </p:txBody>
      </p:sp>
      <p:sp>
        <p:nvSpPr>
          <p:cNvPr id="759" name="Rounded Rectangle 758">
            <a:extLst>
              <a:ext uri="{FF2B5EF4-FFF2-40B4-BE49-F238E27FC236}">
                <a16:creationId xmlns:a16="http://schemas.microsoft.com/office/drawing/2014/main" id="{35F3BBC2-C5B9-01D1-59AF-96E6FB48026B}"/>
              </a:ext>
            </a:extLst>
          </p:cNvPr>
          <p:cNvSpPr/>
          <p:nvPr/>
        </p:nvSpPr>
        <p:spPr>
          <a:xfrm>
            <a:off x="1369177" y="3306202"/>
            <a:ext cx="1166132" cy="377991"/>
          </a:xfrm>
          <a:prstGeom prst="roundRect">
            <a:avLst>
              <a:gd name="adj" fmla="val 15183"/>
            </a:avLst>
          </a:prstGeom>
          <a:solidFill>
            <a:srgbClr val="37A880">
              <a:alpha val="2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727" name="Group 726">
            <a:extLst>
              <a:ext uri="{FF2B5EF4-FFF2-40B4-BE49-F238E27FC236}">
                <a16:creationId xmlns:a16="http://schemas.microsoft.com/office/drawing/2014/main" id="{99483B8C-5056-2B18-F94C-2393071AB3F9}"/>
              </a:ext>
            </a:extLst>
          </p:cNvPr>
          <p:cNvGrpSpPr/>
          <p:nvPr/>
        </p:nvGrpSpPr>
        <p:grpSpPr>
          <a:xfrm>
            <a:off x="3752999" y="4554039"/>
            <a:ext cx="2318188" cy="1625382"/>
            <a:chOff x="2992011" y="4554039"/>
            <a:chExt cx="2318188" cy="1625382"/>
          </a:xfrm>
        </p:grpSpPr>
        <p:grpSp>
          <p:nvGrpSpPr>
            <p:cNvPr id="931" name="Group 930">
              <a:extLst>
                <a:ext uri="{FF2B5EF4-FFF2-40B4-BE49-F238E27FC236}">
                  <a16:creationId xmlns:a16="http://schemas.microsoft.com/office/drawing/2014/main" id="{2CF946C9-ADB4-8982-2E0C-C0944808B891}"/>
                </a:ext>
              </a:extLst>
            </p:cNvPr>
            <p:cNvGrpSpPr/>
            <p:nvPr/>
          </p:nvGrpSpPr>
          <p:grpSpPr>
            <a:xfrm>
              <a:off x="2992011" y="4904235"/>
              <a:ext cx="2318188" cy="1275186"/>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grpSp>
        <p:grpSp>
          <p:nvGrpSpPr>
            <p:cNvPr id="726" name="Group 725">
              <a:extLst>
                <a:ext uri="{FF2B5EF4-FFF2-40B4-BE49-F238E27FC236}">
                  <a16:creationId xmlns:a16="http://schemas.microsoft.com/office/drawing/2014/main" id="{7AA50998-247A-1F47-1407-011C2D5FD160}"/>
                </a:ext>
              </a:extLst>
            </p:cNvPr>
            <p:cNvGrpSpPr/>
            <p:nvPr/>
          </p:nvGrpSpPr>
          <p:grpSpPr>
            <a:xfrm>
              <a:off x="3009511" y="4554039"/>
              <a:ext cx="2251593" cy="1534302"/>
              <a:chOff x="3009511" y="4554039"/>
              <a:chExt cx="2251593" cy="1534302"/>
            </a:xfrm>
          </p:grpSpPr>
          <p:sp>
            <p:nvSpPr>
              <p:cNvPr id="48" name="TextBox 47">
                <a:extLst>
                  <a:ext uri="{FF2B5EF4-FFF2-40B4-BE49-F238E27FC236}">
                    <a16:creationId xmlns:a16="http://schemas.microsoft.com/office/drawing/2014/main" id="{C0EBB547-EA3F-3D42-6B18-DA86DA8E6578}"/>
                  </a:ext>
                </a:extLst>
              </p:cNvPr>
              <p:cNvSpPr txBox="1"/>
              <p:nvPr/>
            </p:nvSpPr>
            <p:spPr>
              <a:xfrm>
                <a:off x="3009511" y="4554039"/>
                <a:ext cx="2251593"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70" name="Rectangle 369">
                <a:extLst>
                  <a:ext uri="{FF2B5EF4-FFF2-40B4-BE49-F238E27FC236}">
                    <a16:creationId xmlns:a16="http://schemas.microsoft.com/office/drawing/2014/main" id="{59476178-D096-9D92-E51A-5F5642D7C46B}"/>
                  </a:ext>
                </a:extLst>
              </p:cNvPr>
              <p:cNvSpPr/>
              <p:nvPr/>
            </p:nvSpPr>
            <p:spPr>
              <a:xfrm>
                <a:off x="4213278" y="5826731"/>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2" name="Flowchart: Connector 11">
                <a:extLst>
                  <a:ext uri="{FF2B5EF4-FFF2-40B4-BE49-F238E27FC236}">
                    <a16:creationId xmlns:a16="http://schemas.microsoft.com/office/drawing/2014/main" id="{5C94ECE1-C1B3-A2F5-2473-D32D0B4C6BE5}"/>
                  </a:ext>
                </a:extLst>
              </p:cNvPr>
              <p:cNvSpPr/>
              <p:nvPr/>
            </p:nvSpPr>
            <p:spPr>
              <a:xfrm>
                <a:off x="3728560" y="604193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venir Next" panose="020B0503020202020204" pitchFamily="34" charset="0"/>
                  <a:ea typeface="+mn-ea"/>
                  <a:cs typeface="+mn-cs"/>
                </a:endParaRPr>
              </a:p>
            </p:txBody>
          </p:sp>
        </p:grpSp>
      </p:grpSp>
      <p:sp>
        <p:nvSpPr>
          <p:cNvPr id="653" name="TextBox 652">
            <a:extLst>
              <a:ext uri="{FF2B5EF4-FFF2-40B4-BE49-F238E27FC236}">
                <a16:creationId xmlns:a16="http://schemas.microsoft.com/office/drawing/2014/main" id="{8EFA130A-9091-1B1E-60EF-15470DCE8342}"/>
              </a:ext>
            </a:extLst>
          </p:cNvPr>
          <p:cNvSpPr txBox="1"/>
          <p:nvPr/>
        </p:nvSpPr>
        <p:spPr>
          <a:xfrm>
            <a:off x="2417370"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652" name="TextBox 651">
            <a:extLst>
              <a:ext uri="{FF2B5EF4-FFF2-40B4-BE49-F238E27FC236}">
                <a16:creationId xmlns:a16="http://schemas.microsoft.com/office/drawing/2014/main" id="{C9E6CA45-A23E-7B13-AEC7-09CEE7A6C154}"/>
              </a:ext>
            </a:extLst>
          </p:cNvPr>
          <p:cNvSpPr txBox="1"/>
          <p:nvPr/>
        </p:nvSpPr>
        <p:spPr>
          <a:xfrm>
            <a:off x="2417370"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417370"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374633" y="3028130"/>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460864" y="1431430"/>
            <a:ext cx="926526" cy="1596708"/>
            <a:chOff x="-12249612" y="6462316"/>
            <a:chExt cx="1847367" cy="1045834"/>
          </a:xfrm>
        </p:grpSpPr>
        <p:cxnSp>
          <p:nvCxnSpPr>
            <p:cNvPr id="695" name="Straight Connector 694">
              <a:extLst>
                <a:ext uri="{FF2B5EF4-FFF2-40B4-BE49-F238E27FC236}">
                  <a16:creationId xmlns:a16="http://schemas.microsoft.com/office/drawing/2014/main" id="{F29525BF-DB15-3ABE-658D-103A62EBAA1D}"/>
                </a:ext>
              </a:extLst>
            </p:cNvPr>
            <p:cNvCxnSpPr>
              <a:cxnSpLocks/>
              <a:endCxn id="709" idx="0"/>
            </p:cNvCxnSpPr>
            <p:nvPr/>
          </p:nvCxnSpPr>
          <p:spPr>
            <a:xfrm>
              <a:off x="-12249612" y="646231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endCxn id="716" idx="0"/>
            </p:cNvCxnSpPr>
            <p:nvPr/>
          </p:nvCxnSpPr>
          <p:spPr>
            <a:xfrm>
              <a:off x="-113352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endCxn id="717" idx="0"/>
            </p:cNvCxnSpPr>
            <p:nvPr/>
          </p:nvCxnSpPr>
          <p:spPr>
            <a:xfrm>
              <a:off x="-108780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endCxn id="718" idx="0"/>
            </p:cNvCxnSpPr>
            <p:nvPr/>
          </p:nvCxnSpPr>
          <p:spPr>
            <a:xfrm>
              <a:off x="-104208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endCxn id="715" idx="0"/>
            </p:cNvCxnSpPr>
            <p:nvPr/>
          </p:nvCxnSpPr>
          <p:spPr>
            <a:xfrm>
              <a:off x="-117924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818276"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436147" y="2024315"/>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87" name="Group 786">
            <a:extLst>
              <a:ext uri="{FF2B5EF4-FFF2-40B4-BE49-F238E27FC236}">
                <a16:creationId xmlns:a16="http://schemas.microsoft.com/office/drawing/2014/main" id="{0A641A94-038C-8030-DA93-6A26D4D98039}"/>
              </a:ext>
            </a:extLst>
          </p:cNvPr>
          <p:cNvGrpSpPr/>
          <p:nvPr/>
        </p:nvGrpSpPr>
        <p:grpSpPr>
          <a:xfrm>
            <a:off x="1065175"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1065175"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1065175"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CCB38"/>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CCB38"/>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CCB38"/>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CCB38"/>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CCB38"/>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1065175"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1065175"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1084284"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294479"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37091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600217"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829521"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205882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288128"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417370"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417370" y="2381271"/>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417370"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179827" y="1412825"/>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 (III)</a:t>
            </a:r>
          </a:p>
        </p:txBody>
      </p:sp>
      <p:sp>
        <p:nvSpPr>
          <p:cNvPr id="934" name="Flowchart: Connector 11">
            <a:extLst>
              <a:ext uri="{FF2B5EF4-FFF2-40B4-BE49-F238E27FC236}">
                <a16:creationId xmlns:a16="http://schemas.microsoft.com/office/drawing/2014/main" id="{30E2535A-4A5D-C98F-4F28-4BEA51B6A267}"/>
              </a:ext>
            </a:extLst>
          </p:cNvPr>
          <p:cNvSpPr/>
          <p:nvPr/>
        </p:nvSpPr>
        <p:spPr>
          <a:xfrm>
            <a:off x="8132992" y="5999797"/>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6566185" y="5014721"/>
            <a:ext cx="2318006" cy="1316308"/>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accent5"/>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accent5"/>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a:solidFill>
                    <a:schemeClr val="accent5"/>
                  </a:solidFill>
                </a:ln>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694C93"/>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accent5"/>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accent5"/>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rgbClr val="39A882"/>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accent5"/>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accent5"/>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694C93"/>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694C93"/>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694C93"/>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9" name="TextBox 48">
            <a:extLst>
              <a:ext uri="{FF2B5EF4-FFF2-40B4-BE49-F238E27FC236}">
                <a16:creationId xmlns:a16="http://schemas.microsoft.com/office/drawing/2014/main" id="{E48DC106-F5DE-AD29-8326-DBC70C37A883}"/>
              </a:ext>
            </a:extLst>
          </p:cNvPr>
          <p:cNvSpPr txBox="1"/>
          <p:nvPr/>
        </p:nvSpPr>
        <p:spPr>
          <a:xfrm>
            <a:off x="6589420" y="4691667"/>
            <a:ext cx="2257514"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694C93"/>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p:cNvCxnSpPr>
          <p:nvPr/>
        </p:nvCxnSpPr>
        <p:spPr>
          <a:xfrm flipH="1" flipV="1">
            <a:off x="4828121" y="5253931"/>
            <a:ext cx="2040331" cy="440"/>
          </a:xfrm>
          <a:prstGeom prst="line">
            <a:avLst/>
          </a:prstGeom>
          <a:solidFill>
            <a:schemeClr val="tx1"/>
          </a:solidFill>
          <a:ln w="31750" cap="flat" cmpd="sng" algn="ctr">
            <a:solidFill>
              <a:schemeClr val="tx1"/>
            </a:solidFill>
            <a:prstDash val="solid"/>
          </a:ln>
          <a:effectLst/>
        </p:spPr>
      </p:cxnSp>
      <p:sp>
        <p:nvSpPr>
          <p:cNvPr id="371" name="Rectangle 370">
            <a:extLst>
              <a:ext uri="{FF2B5EF4-FFF2-40B4-BE49-F238E27FC236}">
                <a16:creationId xmlns:a16="http://schemas.microsoft.com/office/drawing/2014/main" id="{D810CC8C-1D51-5464-F4A4-FDCE88713BA1}"/>
              </a:ext>
            </a:extLst>
          </p:cNvPr>
          <p:cNvSpPr/>
          <p:nvPr/>
        </p:nvSpPr>
        <p:spPr>
          <a:xfrm>
            <a:off x="7749092" y="5928549"/>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694C93"/>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694C93"/>
              </a:solidFill>
              <a:effectLst/>
              <a:uLnTx/>
              <a:uFillTx/>
              <a:latin typeface="Avenir Next" panose="020B0503020202020204" pitchFamily="34" charset="0"/>
              <a:ea typeface="+mn-ea"/>
              <a:cs typeface="+mn-cs"/>
            </a:endParaRPr>
          </a:p>
        </p:txBody>
      </p:sp>
      <p:sp>
        <p:nvSpPr>
          <p:cNvPr id="373" name="Flowchart: Connector 11">
            <a:extLst>
              <a:ext uri="{FF2B5EF4-FFF2-40B4-BE49-F238E27FC236}">
                <a16:creationId xmlns:a16="http://schemas.microsoft.com/office/drawing/2014/main" id="{1BE62A06-4138-EAE4-3037-5AA1896C3915}"/>
              </a:ext>
            </a:extLst>
          </p:cNvPr>
          <p:cNvSpPr/>
          <p:nvPr/>
        </p:nvSpPr>
        <p:spPr>
          <a:xfrm>
            <a:off x="7311288" y="616436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8" name="TextBox 997">
            <a:extLst>
              <a:ext uri="{FF2B5EF4-FFF2-40B4-BE49-F238E27FC236}">
                <a16:creationId xmlns:a16="http://schemas.microsoft.com/office/drawing/2014/main" id="{A550BA8B-E29A-16ED-53EA-4626A3978679}"/>
              </a:ext>
            </a:extLst>
          </p:cNvPr>
          <p:cNvSpPr txBox="1"/>
          <p:nvPr/>
        </p:nvSpPr>
        <p:spPr>
          <a:xfrm>
            <a:off x="2422814" y="399186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999" name="TextBox 998">
            <a:extLst>
              <a:ext uri="{FF2B5EF4-FFF2-40B4-BE49-F238E27FC236}">
                <a16:creationId xmlns:a16="http://schemas.microsoft.com/office/drawing/2014/main" id="{28395F91-9F73-1344-5154-D73C09DDF080}"/>
              </a:ext>
            </a:extLst>
          </p:cNvPr>
          <p:cNvSpPr txBox="1"/>
          <p:nvPr/>
        </p:nvSpPr>
        <p:spPr>
          <a:xfrm>
            <a:off x="2422814" y="423720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FFFFFF">
                    <a:lumMod val="75000"/>
                  </a:srgb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1000" name="TextBox 999">
            <a:extLst>
              <a:ext uri="{FF2B5EF4-FFF2-40B4-BE49-F238E27FC236}">
                <a16:creationId xmlns:a16="http://schemas.microsoft.com/office/drawing/2014/main" id="{A1FBCE61-0103-01F8-B5C3-E9D623EE7306}"/>
              </a:ext>
            </a:extLst>
          </p:cNvPr>
          <p:cNvSpPr txBox="1"/>
          <p:nvPr/>
        </p:nvSpPr>
        <p:spPr>
          <a:xfrm>
            <a:off x="2422814" y="374651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694C93"/>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694C93"/>
              </a:solidFill>
              <a:effectLst/>
              <a:uLnTx/>
              <a:uFillTx/>
              <a:latin typeface="Calibri" panose="020F0502020204030204"/>
              <a:ea typeface="+mn-ea"/>
              <a:cs typeface="+mn-cs"/>
            </a:endParaRPr>
          </a:p>
        </p:txBody>
      </p:sp>
      <p:grpSp>
        <p:nvGrpSpPr>
          <p:cNvPr id="1001" name="Group 1000">
            <a:extLst>
              <a:ext uri="{FF2B5EF4-FFF2-40B4-BE49-F238E27FC236}">
                <a16:creationId xmlns:a16="http://schemas.microsoft.com/office/drawing/2014/main" id="{D866AE92-7DDF-8891-5879-8334B3AF1992}"/>
              </a:ext>
            </a:extLst>
          </p:cNvPr>
          <p:cNvGrpSpPr/>
          <p:nvPr/>
        </p:nvGrpSpPr>
        <p:grpSpPr>
          <a:xfrm>
            <a:off x="1380077" y="5374764"/>
            <a:ext cx="1108300" cy="229303"/>
            <a:chOff x="5486400" y="3962400"/>
            <a:chExt cx="2209800" cy="457200"/>
          </a:xfrm>
        </p:grpSpPr>
        <p:sp>
          <p:nvSpPr>
            <p:cNvPr id="1002" name="DRAM">
              <a:extLst>
                <a:ext uri="{FF2B5EF4-FFF2-40B4-BE49-F238E27FC236}">
                  <a16:creationId xmlns:a16="http://schemas.microsoft.com/office/drawing/2014/main" id="{1C49C024-B175-46E5-DA51-B05B0A9E949F}"/>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DRAM">
              <a:extLst>
                <a:ext uri="{FF2B5EF4-FFF2-40B4-BE49-F238E27FC236}">
                  <a16:creationId xmlns:a16="http://schemas.microsoft.com/office/drawing/2014/main" id="{56059E69-6FE5-D6E4-6A15-C4D32D7AE46C}"/>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DRAM">
              <a:extLst>
                <a:ext uri="{FF2B5EF4-FFF2-40B4-BE49-F238E27FC236}">
                  <a16:creationId xmlns:a16="http://schemas.microsoft.com/office/drawing/2014/main" id="{B28DC69F-2B66-3C20-46E6-A5F004273555}"/>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DRAM">
              <a:extLst>
                <a:ext uri="{FF2B5EF4-FFF2-40B4-BE49-F238E27FC236}">
                  <a16:creationId xmlns:a16="http://schemas.microsoft.com/office/drawing/2014/main" id="{886FC617-F196-BC5D-1DE3-CFBAE3E2F5A0}"/>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6" name="DRAM">
              <a:extLst>
                <a:ext uri="{FF2B5EF4-FFF2-40B4-BE49-F238E27FC236}">
                  <a16:creationId xmlns:a16="http://schemas.microsoft.com/office/drawing/2014/main" id="{07FEAF71-614A-6A57-7F87-30D5717F8A1F}"/>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7" name="Group 1006">
            <a:extLst>
              <a:ext uri="{FF2B5EF4-FFF2-40B4-BE49-F238E27FC236}">
                <a16:creationId xmlns:a16="http://schemas.microsoft.com/office/drawing/2014/main" id="{0D3E6A0D-AD62-2AFF-3C6C-807AEB926FE7}"/>
              </a:ext>
            </a:extLst>
          </p:cNvPr>
          <p:cNvGrpSpPr/>
          <p:nvPr/>
        </p:nvGrpSpPr>
        <p:grpSpPr>
          <a:xfrm>
            <a:off x="1466309" y="3778064"/>
            <a:ext cx="926526" cy="1596712"/>
            <a:chOff x="-12542628" y="7899528"/>
            <a:chExt cx="1847368" cy="1045837"/>
          </a:xfrm>
        </p:grpSpPr>
        <p:cxnSp>
          <p:nvCxnSpPr>
            <p:cNvPr id="1008" name="Straight Connector 1007">
              <a:extLst>
                <a:ext uri="{FF2B5EF4-FFF2-40B4-BE49-F238E27FC236}">
                  <a16:creationId xmlns:a16="http://schemas.microsoft.com/office/drawing/2014/main" id="{77E5E6DD-DC43-CE1D-5867-8BC7681EC61B}"/>
                </a:ext>
              </a:extLst>
            </p:cNvPr>
            <p:cNvCxnSpPr>
              <a:cxnSpLocks/>
              <a:endCxn id="1002" idx="0"/>
            </p:cNvCxnSpPr>
            <p:nvPr/>
          </p:nvCxnSpPr>
          <p:spPr>
            <a:xfrm>
              <a:off x="-12542628" y="7899529"/>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09" name="Straight Connector 1008">
              <a:extLst>
                <a:ext uri="{FF2B5EF4-FFF2-40B4-BE49-F238E27FC236}">
                  <a16:creationId xmlns:a16="http://schemas.microsoft.com/office/drawing/2014/main" id="{8670C591-6211-39FE-288C-03A340B88192}"/>
                </a:ext>
              </a:extLst>
            </p:cNvPr>
            <p:cNvCxnSpPr>
              <a:cxnSpLocks/>
              <a:endCxn id="1004" idx="0"/>
            </p:cNvCxnSpPr>
            <p:nvPr/>
          </p:nvCxnSpPr>
          <p:spPr>
            <a:xfrm>
              <a:off x="-11628229" y="7899532"/>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0" name="Straight Connector 1009">
              <a:extLst>
                <a:ext uri="{FF2B5EF4-FFF2-40B4-BE49-F238E27FC236}">
                  <a16:creationId xmlns:a16="http://schemas.microsoft.com/office/drawing/2014/main" id="{98084211-DE2F-353E-E400-81BF04A505AE}"/>
                </a:ext>
              </a:extLst>
            </p:cNvPr>
            <p:cNvCxnSpPr>
              <a:cxnSpLocks/>
              <a:endCxn id="1005" idx="0"/>
            </p:cNvCxnSpPr>
            <p:nvPr/>
          </p:nvCxnSpPr>
          <p:spPr>
            <a:xfrm>
              <a:off x="-11171030" y="7899532"/>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1" name="Straight Connector 1010">
              <a:extLst>
                <a:ext uri="{FF2B5EF4-FFF2-40B4-BE49-F238E27FC236}">
                  <a16:creationId xmlns:a16="http://schemas.microsoft.com/office/drawing/2014/main" id="{47196C75-DC59-F48F-7BD6-352BBBDE1123}"/>
                </a:ext>
              </a:extLst>
            </p:cNvPr>
            <p:cNvCxnSpPr>
              <a:cxnSpLocks/>
              <a:endCxn id="1006" idx="0"/>
            </p:cNvCxnSpPr>
            <p:nvPr/>
          </p:nvCxnSpPr>
          <p:spPr>
            <a:xfrm>
              <a:off x="-10713827" y="7899528"/>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2" name="Straight Connector 1011">
              <a:extLst>
                <a:ext uri="{FF2B5EF4-FFF2-40B4-BE49-F238E27FC236}">
                  <a16:creationId xmlns:a16="http://schemas.microsoft.com/office/drawing/2014/main" id="{58F3DB7A-21A6-EFD9-CEB3-D02A790668ED}"/>
                </a:ext>
              </a:extLst>
            </p:cNvPr>
            <p:cNvCxnSpPr>
              <a:cxnSpLocks/>
              <a:endCxn id="1003" idx="0"/>
            </p:cNvCxnSpPr>
            <p:nvPr/>
          </p:nvCxnSpPr>
          <p:spPr>
            <a:xfrm>
              <a:off x="-12085431" y="7899532"/>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1013" name="Straight Connector 1012">
            <a:extLst>
              <a:ext uri="{FF2B5EF4-FFF2-40B4-BE49-F238E27FC236}">
                <a16:creationId xmlns:a16="http://schemas.microsoft.com/office/drawing/2014/main" id="{706CBFFB-97EF-FC6C-29B0-6985DB41C79F}"/>
              </a:ext>
            </a:extLst>
          </p:cNvPr>
          <p:cNvCxnSpPr>
            <a:cxnSpLocks/>
          </p:cNvCxnSpPr>
          <p:nvPr/>
        </p:nvCxnSpPr>
        <p:spPr>
          <a:xfrm flipH="1">
            <a:off x="823720" y="3758281"/>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1014" name="DRAM">
            <a:extLst>
              <a:ext uri="{FF2B5EF4-FFF2-40B4-BE49-F238E27FC236}">
                <a16:creationId xmlns:a16="http://schemas.microsoft.com/office/drawing/2014/main" id="{D33EC985-B9B2-1B2B-D05A-C950EB099D57}"/>
              </a:ext>
            </a:extLst>
          </p:cNvPr>
          <p:cNvSpPr/>
          <p:nvPr/>
        </p:nvSpPr>
        <p:spPr>
          <a:xfrm rot="16200000">
            <a:off x="-430703" y="4370949"/>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1015" name="Group 1014">
            <a:extLst>
              <a:ext uri="{FF2B5EF4-FFF2-40B4-BE49-F238E27FC236}">
                <a16:creationId xmlns:a16="http://schemas.microsoft.com/office/drawing/2014/main" id="{C5F55304-85B2-4BA2-5797-9FEB84FE8389}"/>
              </a:ext>
            </a:extLst>
          </p:cNvPr>
          <p:cNvGrpSpPr/>
          <p:nvPr/>
        </p:nvGrpSpPr>
        <p:grpSpPr>
          <a:xfrm>
            <a:off x="1070619" y="5066529"/>
            <a:ext cx="1414039" cy="191087"/>
            <a:chOff x="950940" y="4802247"/>
            <a:chExt cx="1414039" cy="191087"/>
          </a:xfrm>
        </p:grpSpPr>
        <p:sp>
          <p:nvSpPr>
            <p:cNvPr id="1016" name="DRAM">
              <a:extLst>
                <a:ext uri="{FF2B5EF4-FFF2-40B4-BE49-F238E27FC236}">
                  <a16:creationId xmlns:a16="http://schemas.microsoft.com/office/drawing/2014/main" id="{483D10E7-2961-3F8E-B5ED-B457D4B207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7" name="Straight Connector 1016">
              <a:extLst>
                <a:ext uri="{FF2B5EF4-FFF2-40B4-BE49-F238E27FC236}">
                  <a16:creationId xmlns:a16="http://schemas.microsoft.com/office/drawing/2014/main" id="{EF5249FA-6113-2997-EDFE-E0F4A79009C3}"/>
                </a:ext>
              </a:extLst>
            </p:cNvPr>
            <p:cNvCxnSpPr>
              <a:cxnSpLocks/>
              <a:stCxn id="1022" idx="6"/>
              <a:endCxn id="1016"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1018" name="Oval 1017">
              <a:extLst>
                <a:ext uri="{FF2B5EF4-FFF2-40B4-BE49-F238E27FC236}">
                  <a16:creationId xmlns:a16="http://schemas.microsoft.com/office/drawing/2014/main" id="{1B151100-9660-5FAD-D661-4113D8CE1AA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DBEE6F50-6464-87CF-F703-2374855228F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B2D9EACC-EE10-EB92-F62C-B5E748A6114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D2D6D3D7-738C-ADD0-7AE5-6992DC6DC061}"/>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2" name="Oval 1021">
              <a:extLst>
                <a:ext uri="{FF2B5EF4-FFF2-40B4-BE49-F238E27FC236}">
                  <a16:creationId xmlns:a16="http://schemas.microsoft.com/office/drawing/2014/main" id="{3452C01C-A875-1AAF-8B8F-1EADEA06D946}"/>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AB9D3A08-423F-04C9-1BD4-308A6B650BF6}"/>
              </a:ext>
            </a:extLst>
          </p:cNvPr>
          <p:cNvGrpSpPr/>
          <p:nvPr/>
        </p:nvGrpSpPr>
        <p:grpSpPr>
          <a:xfrm>
            <a:off x="1070619" y="4821194"/>
            <a:ext cx="1414039" cy="191087"/>
            <a:chOff x="950940" y="4802247"/>
            <a:chExt cx="1414039" cy="191087"/>
          </a:xfrm>
        </p:grpSpPr>
        <p:sp>
          <p:nvSpPr>
            <p:cNvPr id="640" name="DRAM">
              <a:extLst>
                <a:ext uri="{FF2B5EF4-FFF2-40B4-BE49-F238E27FC236}">
                  <a16:creationId xmlns:a16="http://schemas.microsoft.com/office/drawing/2014/main" id="{BFCCAE12-D7B8-A05F-53E1-0A53B10457D5}"/>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F2972666-C260-A780-40AE-CF6B2A5FF569}"/>
                </a:ext>
              </a:extLst>
            </p:cNvPr>
            <p:cNvCxnSpPr>
              <a:cxnSpLocks/>
              <a:stCxn id="646" idx="6"/>
              <a:endCxn id="64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42" name="Oval 641">
              <a:extLst>
                <a:ext uri="{FF2B5EF4-FFF2-40B4-BE49-F238E27FC236}">
                  <a16:creationId xmlns:a16="http://schemas.microsoft.com/office/drawing/2014/main" id="{91CDB94A-4FC7-504C-3507-FE3B322C93D6}"/>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40373327-D761-E29E-9847-2DF94D948B6F}"/>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BE07E5A3-0A7A-25D1-811C-D3A2705970E8}"/>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645" name="Oval 644">
              <a:extLst>
                <a:ext uri="{FF2B5EF4-FFF2-40B4-BE49-F238E27FC236}">
                  <a16:creationId xmlns:a16="http://schemas.microsoft.com/office/drawing/2014/main" id="{2D4E06DE-73F6-60F4-4EFF-2BE86AE601F8}"/>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4E69066-E837-46A3-C5AB-61D63F806EF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C001F2C1-F3A6-6A5B-ABB4-DB7E7812D8C3}"/>
              </a:ext>
            </a:extLst>
          </p:cNvPr>
          <p:cNvGrpSpPr/>
          <p:nvPr/>
        </p:nvGrpSpPr>
        <p:grpSpPr>
          <a:xfrm>
            <a:off x="1070619" y="4575859"/>
            <a:ext cx="1414039" cy="191087"/>
            <a:chOff x="950940" y="4802247"/>
            <a:chExt cx="1414039" cy="191087"/>
          </a:xfrm>
        </p:grpSpPr>
        <p:sp>
          <p:nvSpPr>
            <p:cNvPr id="648" name="DRAM">
              <a:extLst>
                <a:ext uri="{FF2B5EF4-FFF2-40B4-BE49-F238E27FC236}">
                  <a16:creationId xmlns:a16="http://schemas.microsoft.com/office/drawing/2014/main" id="{59296FB3-9328-70F9-7125-DC45E866D8C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C1398E47-107F-262C-1407-207AE2BCEB21}"/>
                </a:ext>
              </a:extLst>
            </p:cNvPr>
            <p:cNvCxnSpPr>
              <a:cxnSpLocks/>
              <a:stCxn id="659" idx="6"/>
              <a:endCxn id="64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50" name="Oval 649">
              <a:extLst>
                <a:ext uri="{FF2B5EF4-FFF2-40B4-BE49-F238E27FC236}">
                  <a16:creationId xmlns:a16="http://schemas.microsoft.com/office/drawing/2014/main" id="{F84E9BBB-4898-343F-56B2-62181EAB9876}"/>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4BF5C9A2-33EF-2967-DC14-6BE3D8A97810}"/>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BCA98EBE-4366-1124-851A-B3C78120E306}"/>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7F8184F6-CDBB-8582-421F-647DA9442DC2}"/>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4F4CFCDB-CA50-8FEF-E4D0-FE5459DEEDD5}"/>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0" name="Group 659">
            <a:extLst>
              <a:ext uri="{FF2B5EF4-FFF2-40B4-BE49-F238E27FC236}">
                <a16:creationId xmlns:a16="http://schemas.microsoft.com/office/drawing/2014/main" id="{780AE610-F08B-440B-D118-D90A12B3CAC5}"/>
              </a:ext>
            </a:extLst>
          </p:cNvPr>
          <p:cNvGrpSpPr/>
          <p:nvPr/>
        </p:nvGrpSpPr>
        <p:grpSpPr>
          <a:xfrm>
            <a:off x="1070619" y="4330524"/>
            <a:ext cx="1414039" cy="191087"/>
            <a:chOff x="950940" y="4802247"/>
            <a:chExt cx="1414039" cy="191087"/>
          </a:xfrm>
        </p:grpSpPr>
        <p:sp>
          <p:nvSpPr>
            <p:cNvPr id="674" name="DRAM">
              <a:extLst>
                <a:ext uri="{FF2B5EF4-FFF2-40B4-BE49-F238E27FC236}">
                  <a16:creationId xmlns:a16="http://schemas.microsoft.com/office/drawing/2014/main" id="{12C86B35-6617-EABA-13BB-2CF8F9D929B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6" name="Straight Connector 675">
              <a:extLst>
                <a:ext uri="{FF2B5EF4-FFF2-40B4-BE49-F238E27FC236}">
                  <a16:creationId xmlns:a16="http://schemas.microsoft.com/office/drawing/2014/main" id="{3A25BBCA-7CBE-DFEE-9608-93B1A1463EA2}"/>
                </a:ext>
              </a:extLst>
            </p:cNvPr>
            <p:cNvCxnSpPr>
              <a:cxnSpLocks/>
              <a:stCxn id="687" idx="6"/>
              <a:endCxn id="674"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3" name="Oval 682">
              <a:extLst>
                <a:ext uri="{FF2B5EF4-FFF2-40B4-BE49-F238E27FC236}">
                  <a16:creationId xmlns:a16="http://schemas.microsoft.com/office/drawing/2014/main" id="{CA65281C-D14D-4945-0AFC-93D97F106560}"/>
                </a:ext>
              </a:extLst>
            </p:cNvPr>
            <p:cNvSpPr/>
            <p:nvPr/>
          </p:nvSpPr>
          <p:spPr>
            <a:xfrm>
              <a:off x="125667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Oval 683">
              <a:extLst>
                <a:ext uri="{FF2B5EF4-FFF2-40B4-BE49-F238E27FC236}">
                  <a16:creationId xmlns:a16="http://schemas.microsoft.com/office/drawing/2014/main" id="{20EA62FD-BFD0-3958-F261-109E56ADD654}"/>
                </a:ext>
              </a:extLst>
            </p:cNvPr>
            <p:cNvSpPr/>
            <p:nvPr/>
          </p:nvSpPr>
          <p:spPr>
            <a:xfrm>
              <a:off x="1485982"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Oval 684">
              <a:extLst>
                <a:ext uri="{FF2B5EF4-FFF2-40B4-BE49-F238E27FC236}">
                  <a16:creationId xmlns:a16="http://schemas.microsoft.com/office/drawing/2014/main" id="{EC75DDC3-961F-79E4-C9B7-56723DFEA1B5}"/>
                </a:ext>
              </a:extLst>
            </p:cNvPr>
            <p:cNvSpPr/>
            <p:nvPr/>
          </p:nvSpPr>
          <p:spPr>
            <a:xfrm>
              <a:off x="1715286"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E8F14771-E14C-9929-30A7-D87358A32E79}"/>
                </a:ext>
              </a:extLst>
            </p:cNvPr>
            <p:cNvSpPr/>
            <p:nvPr/>
          </p:nvSpPr>
          <p:spPr>
            <a:xfrm>
              <a:off x="194458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A9E1E53-E3A5-A249-4A05-3DB5AF7F48E8}"/>
                </a:ext>
              </a:extLst>
            </p:cNvPr>
            <p:cNvSpPr/>
            <p:nvPr/>
          </p:nvSpPr>
          <p:spPr>
            <a:xfrm>
              <a:off x="2173893"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1" name="Group 690">
            <a:extLst>
              <a:ext uri="{FF2B5EF4-FFF2-40B4-BE49-F238E27FC236}">
                <a16:creationId xmlns:a16="http://schemas.microsoft.com/office/drawing/2014/main" id="{995CD6EE-C5CB-AB95-6187-B786E18076CE}"/>
              </a:ext>
            </a:extLst>
          </p:cNvPr>
          <p:cNvGrpSpPr/>
          <p:nvPr/>
        </p:nvGrpSpPr>
        <p:grpSpPr>
          <a:xfrm>
            <a:off x="1070619" y="4085189"/>
            <a:ext cx="1414039" cy="191087"/>
            <a:chOff x="950940" y="4802247"/>
            <a:chExt cx="1414039" cy="191087"/>
          </a:xfrm>
        </p:grpSpPr>
        <p:sp>
          <p:nvSpPr>
            <p:cNvPr id="692" name="DRAM">
              <a:extLst>
                <a:ext uri="{FF2B5EF4-FFF2-40B4-BE49-F238E27FC236}">
                  <a16:creationId xmlns:a16="http://schemas.microsoft.com/office/drawing/2014/main" id="{7EBA139E-83CA-FE0E-BB0C-9A2B3535FBD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4" name="Straight Connector 693">
              <a:extLst>
                <a:ext uri="{FF2B5EF4-FFF2-40B4-BE49-F238E27FC236}">
                  <a16:creationId xmlns:a16="http://schemas.microsoft.com/office/drawing/2014/main" id="{234A756D-9EA4-E8E2-7716-93C1B2C25932}"/>
                </a:ext>
              </a:extLst>
            </p:cNvPr>
            <p:cNvCxnSpPr>
              <a:cxnSpLocks/>
              <a:stCxn id="708" idx="6"/>
              <a:endCxn id="6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3" name="Oval 702">
              <a:extLst>
                <a:ext uri="{FF2B5EF4-FFF2-40B4-BE49-F238E27FC236}">
                  <a16:creationId xmlns:a16="http://schemas.microsoft.com/office/drawing/2014/main" id="{0910833F-F176-3872-F0FB-FF8E0FD95D1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Oval 704">
              <a:extLst>
                <a:ext uri="{FF2B5EF4-FFF2-40B4-BE49-F238E27FC236}">
                  <a16:creationId xmlns:a16="http://schemas.microsoft.com/office/drawing/2014/main" id="{00FC0332-4E0B-3737-FDC8-3D784FF70448}"/>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6" name="Oval 705">
              <a:extLst>
                <a:ext uri="{FF2B5EF4-FFF2-40B4-BE49-F238E27FC236}">
                  <a16:creationId xmlns:a16="http://schemas.microsoft.com/office/drawing/2014/main" id="{A0A4EB19-2F6C-1067-A507-973C87915B4C}"/>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Oval 706">
              <a:extLst>
                <a:ext uri="{FF2B5EF4-FFF2-40B4-BE49-F238E27FC236}">
                  <a16:creationId xmlns:a16="http://schemas.microsoft.com/office/drawing/2014/main" id="{DC94BA62-4198-B23D-840F-5BD6CC9B7B2B}"/>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Oval 707">
              <a:extLst>
                <a:ext uri="{FF2B5EF4-FFF2-40B4-BE49-F238E27FC236}">
                  <a16:creationId xmlns:a16="http://schemas.microsoft.com/office/drawing/2014/main" id="{1480F48B-E154-9DBA-4656-9178181B3B9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10" name="DRAM">
            <a:extLst>
              <a:ext uri="{FF2B5EF4-FFF2-40B4-BE49-F238E27FC236}">
                <a16:creationId xmlns:a16="http://schemas.microsoft.com/office/drawing/2014/main" id="{10704273-E093-FFBE-48A8-C6AA2C297917}"/>
              </a:ext>
            </a:extLst>
          </p:cNvPr>
          <p:cNvSpPr/>
          <p:nvPr/>
        </p:nvSpPr>
        <p:spPr>
          <a:xfrm rot="5400000">
            <a:off x="1089728" y="3820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11" name="Straight Connector 710">
            <a:extLst>
              <a:ext uri="{FF2B5EF4-FFF2-40B4-BE49-F238E27FC236}">
                <a16:creationId xmlns:a16="http://schemas.microsoft.com/office/drawing/2014/main" id="{E52F1FBD-C29D-6473-C5DB-439DC4E1A7AB}"/>
              </a:ext>
            </a:extLst>
          </p:cNvPr>
          <p:cNvCxnSpPr>
            <a:cxnSpLocks/>
            <a:stCxn id="720" idx="6"/>
            <a:endCxn id="710" idx="0"/>
          </p:cNvCxnSpPr>
          <p:nvPr/>
        </p:nvCxnSpPr>
        <p:spPr>
          <a:xfrm flipH="1">
            <a:off x="1299923" y="3935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12" name="Oval 711">
            <a:extLst>
              <a:ext uri="{FF2B5EF4-FFF2-40B4-BE49-F238E27FC236}">
                <a16:creationId xmlns:a16="http://schemas.microsoft.com/office/drawing/2014/main" id="{20D62791-8B3B-DB25-77FA-CD1A02ED9B68}"/>
              </a:ext>
            </a:extLst>
          </p:cNvPr>
          <p:cNvSpPr/>
          <p:nvPr/>
        </p:nvSpPr>
        <p:spPr>
          <a:xfrm>
            <a:off x="137635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3" name="Oval 712">
            <a:extLst>
              <a:ext uri="{FF2B5EF4-FFF2-40B4-BE49-F238E27FC236}">
                <a16:creationId xmlns:a16="http://schemas.microsoft.com/office/drawing/2014/main" id="{033C4658-8A54-313E-A6C7-9B869879916B}"/>
              </a:ext>
            </a:extLst>
          </p:cNvPr>
          <p:cNvSpPr/>
          <p:nvPr/>
        </p:nvSpPr>
        <p:spPr>
          <a:xfrm>
            <a:off x="1605661"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4" name="Oval 713">
            <a:extLst>
              <a:ext uri="{FF2B5EF4-FFF2-40B4-BE49-F238E27FC236}">
                <a16:creationId xmlns:a16="http://schemas.microsoft.com/office/drawing/2014/main" id="{13D6D402-FC39-9393-615C-3EA100402C41}"/>
              </a:ext>
            </a:extLst>
          </p:cNvPr>
          <p:cNvSpPr/>
          <p:nvPr/>
        </p:nvSpPr>
        <p:spPr>
          <a:xfrm>
            <a:off x="1834965"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66CB724B-9435-66BF-EA25-8A97AD6F4785}"/>
              </a:ext>
            </a:extLst>
          </p:cNvPr>
          <p:cNvSpPr/>
          <p:nvPr/>
        </p:nvSpPr>
        <p:spPr>
          <a:xfrm>
            <a:off x="206426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24EA1AC5-C4CA-206F-F531-C5E68C3D8BB3}"/>
              </a:ext>
            </a:extLst>
          </p:cNvPr>
          <p:cNvSpPr/>
          <p:nvPr/>
        </p:nvSpPr>
        <p:spPr>
          <a:xfrm>
            <a:off x="2293572"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TextBox 721">
            <a:extLst>
              <a:ext uri="{FF2B5EF4-FFF2-40B4-BE49-F238E27FC236}">
                <a16:creationId xmlns:a16="http://schemas.microsoft.com/office/drawing/2014/main" id="{9C372369-5F26-8CBB-DF3B-6E0A52765BDA}"/>
              </a:ext>
            </a:extLst>
          </p:cNvPr>
          <p:cNvSpPr txBox="1"/>
          <p:nvPr/>
        </p:nvSpPr>
        <p:spPr>
          <a:xfrm>
            <a:off x="2422814" y="448255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rgbClr val="694C93"/>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7C6E7A2-17BF-F016-0857-21EF1CCD2019}"/>
              </a:ext>
            </a:extLst>
          </p:cNvPr>
          <p:cNvSpPr txBox="1"/>
          <p:nvPr/>
        </p:nvSpPr>
        <p:spPr>
          <a:xfrm>
            <a:off x="2422814" y="4727905"/>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694C93"/>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694C93"/>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8B013767-0B7D-5B32-0D56-DA90BFF6DB62}"/>
              </a:ext>
            </a:extLst>
          </p:cNvPr>
          <p:cNvSpPr txBox="1"/>
          <p:nvPr/>
        </p:nvSpPr>
        <p:spPr>
          <a:xfrm>
            <a:off x="2422814" y="497325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39A882"/>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39A882"/>
              </a:solidFill>
              <a:effectLst/>
              <a:uLnTx/>
              <a:uFillTx/>
              <a:latin typeface="Calibri" panose="020F0502020204030204"/>
              <a:ea typeface="+mn-ea"/>
              <a:cs typeface="+mn-cs"/>
            </a:endParaRPr>
          </a:p>
        </p:txBody>
      </p:sp>
      <p:cxnSp>
        <p:nvCxnSpPr>
          <p:cNvPr id="725" name="Straight Connector 724">
            <a:extLst>
              <a:ext uri="{FF2B5EF4-FFF2-40B4-BE49-F238E27FC236}">
                <a16:creationId xmlns:a16="http://schemas.microsoft.com/office/drawing/2014/main" id="{B3C8F70E-737F-4CFB-2ED7-CABF2EF75C5A}"/>
              </a:ext>
            </a:extLst>
          </p:cNvPr>
          <p:cNvCxnSpPr>
            <a:cxnSpLocks/>
          </p:cNvCxnSpPr>
          <p:nvPr/>
        </p:nvCxnSpPr>
        <p:spPr>
          <a:xfrm flipV="1">
            <a:off x="1185271" y="3759459"/>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730" name="TextBox 729">
            <a:extLst>
              <a:ext uri="{FF2B5EF4-FFF2-40B4-BE49-F238E27FC236}">
                <a16:creationId xmlns:a16="http://schemas.microsoft.com/office/drawing/2014/main" id="{228F9A0B-3A1C-5607-F798-F4852365F4CC}"/>
              </a:ext>
            </a:extLst>
          </p:cNvPr>
          <p:cNvSpPr txBox="1"/>
          <p:nvPr/>
        </p:nvSpPr>
        <p:spPr>
          <a:xfrm rot="16200000">
            <a:off x="-846805" y="2068796"/>
            <a:ext cx="210796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sp>
        <p:nvSpPr>
          <p:cNvPr id="731" name="TextBox 730">
            <a:extLst>
              <a:ext uri="{FF2B5EF4-FFF2-40B4-BE49-F238E27FC236}">
                <a16:creationId xmlns:a16="http://schemas.microsoft.com/office/drawing/2014/main" id="{FBFC6FBF-1AAE-FCDB-0E27-0F03302FEEDF}"/>
              </a:ext>
            </a:extLst>
          </p:cNvPr>
          <p:cNvSpPr txBox="1"/>
          <p:nvPr/>
        </p:nvSpPr>
        <p:spPr>
          <a:xfrm rot="16200000">
            <a:off x="-884683" y="4421718"/>
            <a:ext cx="2120539"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694C93"/>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694C93"/>
                </a:solidFill>
                <a:effectLst/>
                <a:uLnTx/>
                <a:uFillTx/>
                <a:latin typeface="Avenir Next" panose="020B0503020202020204" pitchFamily="34" charset="0"/>
                <a:ea typeface="+mn-ea"/>
                <a:cs typeface="+mn-cs"/>
              </a:rPr>
              <a:t>1</a:t>
            </a:r>
          </a:p>
        </p:txBody>
      </p:sp>
      <p:sp>
        <p:nvSpPr>
          <p:cNvPr id="983" name="Rectangle 982">
            <a:extLst>
              <a:ext uri="{FF2B5EF4-FFF2-40B4-BE49-F238E27FC236}">
                <a16:creationId xmlns:a16="http://schemas.microsoft.com/office/drawing/2014/main" id="{0EAD3411-E6F0-BE41-8A9C-13B61798B8A6}"/>
              </a:ext>
            </a:extLst>
          </p:cNvPr>
          <p:cNvSpPr/>
          <p:nvPr/>
        </p:nvSpPr>
        <p:spPr>
          <a:xfrm>
            <a:off x="915769" y="3828945"/>
            <a:ext cx="1581496" cy="146272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984" name="Straight Connector 983">
            <a:extLst>
              <a:ext uri="{FF2B5EF4-FFF2-40B4-BE49-F238E27FC236}">
                <a16:creationId xmlns:a16="http://schemas.microsoft.com/office/drawing/2014/main" id="{063FC810-1095-F4C6-FF4D-6CBD40DF8BD5}"/>
              </a:ext>
            </a:extLst>
          </p:cNvPr>
          <p:cNvCxnSpPr>
            <a:cxnSpLocks/>
          </p:cNvCxnSpPr>
          <p:nvPr/>
        </p:nvCxnSpPr>
        <p:spPr>
          <a:xfrm flipV="1">
            <a:off x="1185120" y="3766244"/>
            <a:ext cx="0" cy="1412885"/>
          </a:xfrm>
          <a:prstGeom prst="line">
            <a:avLst/>
          </a:prstGeom>
          <a:solidFill>
            <a:schemeClr val="tx1">
              <a:lumMod val="65000"/>
              <a:lumOff val="35000"/>
            </a:schemeClr>
          </a:solidFill>
          <a:ln w="508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85" name="Group 984">
            <a:extLst>
              <a:ext uri="{FF2B5EF4-FFF2-40B4-BE49-F238E27FC236}">
                <a16:creationId xmlns:a16="http://schemas.microsoft.com/office/drawing/2014/main" id="{AD67A7AD-7ACA-38A9-BED7-0A7BC6A24D9E}"/>
              </a:ext>
            </a:extLst>
          </p:cNvPr>
          <p:cNvGrpSpPr/>
          <p:nvPr/>
        </p:nvGrpSpPr>
        <p:grpSpPr>
          <a:xfrm>
            <a:off x="1372825" y="3870019"/>
            <a:ext cx="1108299" cy="1723402"/>
            <a:chOff x="2134538" y="564170"/>
            <a:chExt cx="1108299" cy="3169632"/>
          </a:xfrm>
          <a:solidFill>
            <a:srgbClr val="1A82C4"/>
          </a:solidFill>
        </p:grpSpPr>
        <p:grpSp>
          <p:nvGrpSpPr>
            <p:cNvPr id="986" name="Group 985">
              <a:extLst>
                <a:ext uri="{FF2B5EF4-FFF2-40B4-BE49-F238E27FC236}">
                  <a16:creationId xmlns:a16="http://schemas.microsoft.com/office/drawing/2014/main" id="{CCEFFAA6-D6DC-16B4-8CA2-F283999C7CBA}"/>
                </a:ext>
              </a:extLst>
            </p:cNvPr>
            <p:cNvGrpSpPr/>
            <p:nvPr/>
          </p:nvGrpSpPr>
          <p:grpSpPr>
            <a:xfrm>
              <a:off x="2134538" y="3361724"/>
              <a:ext cx="1108299" cy="372078"/>
              <a:chOff x="5486400" y="3677732"/>
              <a:chExt cx="2209800" cy="741875"/>
            </a:xfrm>
            <a:grpFill/>
          </p:grpSpPr>
          <p:sp>
            <p:nvSpPr>
              <p:cNvPr id="993" name="DRAM">
                <a:extLst>
                  <a:ext uri="{FF2B5EF4-FFF2-40B4-BE49-F238E27FC236}">
                    <a16:creationId xmlns:a16="http://schemas.microsoft.com/office/drawing/2014/main" id="{A9E53B9F-7565-DD2C-F9E8-7594139E4F1A}"/>
                  </a:ext>
                </a:extLst>
              </p:cNvPr>
              <p:cNvSpPr/>
              <p:nvPr/>
            </p:nvSpPr>
            <p:spPr>
              <a:xfrm>
                <a:off x="5486400" y="3677732"/>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4" name="DRAM">
                <a:extLst>
                  <a:ext uri="{FF2B5EF4-FFF2-40B4-BE49-F238E27FC236}">
                    <a16:creationId xmlns:a16="http://schemas.microsoft.com/office/drawing/2014/main" id="{4F6EFF28-746A-41B8-360A-E2107B87EA17}"/>
                  </a:ext>
                </a:extLst>
              </p:cNvPr>
              <p:cNvSpPr/>
              <p:nvPr/>
            </p:nvSpPr>
            <p:spPr>
              <a:xfrm>
                <a:off x="5943600" y="3677736"/>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5" name="DRAM">
                <a:extLst>
                  <a:ext uri="{FF2B5EF4-FFF2-40B4-BE49-F238E27FC236}">
                    <a16:creationId xmlns:a16="http://schemas.microsoft.com/office/drawing/2014/main" id="{199B100B-B6C4-304E-8D93-B5640398EFB9}"/>
                  </a:ext>
                </a:extLst>
              </p:cNvPr>
              <p:cNvSpPr/>
              <p:nvPr/>
            </p:nvSpPr>
            <p:spPr>
              <a:xfrm>
                <a:off x="6400799" y="3677736"/>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6" name="DRAM">
                <a:extLst>
                  <a:ext uri="{FF2B5EF4-FFF2-40B4-BE49-F238E27FC236}">
                    <a16:creationId xmlns:a16="http://schemas.microsoft.com/office/drawing/2014/main" id="{BDBE8CC6-A585-6D4C-397A-A2AB766B7761}"/>
                  </a:ext>
                </a:extLst>
              </p:cNvPr>
              <p:cNvSpPr/>
              <p:nvPr/>
            </p:nvSpPr>
            <p:spPr>
              <a:xfrm>
                <a:off x="6858001" y="3677736"/>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7" name="DRAM">
                <a:extLst>
                  <a:ext uri="{FF2B5EF4-FFF2-40B4-BE49-F238E27FC236}">
                    <a16:creationId xmlns:a16="http://schemas.microsoft.com/office/drawing/2014/main" id="{42B5AA9F-F973-E2C8-E6F7-088A59F3349B}"/>
                  </a:ext>
                </a:extLst>
              </p:cNvPr>
              <p:cNvSpPr/>
              <p:nvPr/>
            </p:nvSpPr>
            <p:spPr>
              <a:xfrm>
                <a:off x="7315200" y="3677736"/>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7" name="Group 986">
              <a:extLst>
                <a:ext uri="{FF2B5EF4-FFF2-40B4-BE49-F238E27FC236}">
                  <a16:creationId xmlns:a16="http://schemas.microsoft.com/office/drawing/2014/main" id="{7B64390B-F55F-23E5-6CFB-1706F6BE985A}"/>
                </a:ext>
              </a:extLst>
            </p:cNvPr>
            <p:cNvGrpSpPr/>
            <p:nvPr/>
          </p:nvGrpSpPr>
          <p:grpSpPr>
            <a:xfrm>
              <a:off x="2230081" y="564170"/>
              <a:ext cx="917213" cy="2797557"/>
              <a:chOff x="5676900" y="-2966149"/>
              <a:chExt cx="1828800" cy="6592128"/>
            </a:xfrm>
            <a:grpFill/>
          </p:grpSpPr>
          <p:cxnSp>
            <p:nvCxnSpPr>
              <p:cNvPr id="988" name="Straight Connector 987">
                <a:extLst>
                  <a:ext uri="{FF2B5EF4-FFF2-40B4-BE49-F238E27FC236}">
                    <a16:creationId xmlns:a16="http://schemas.microsoft.com/office/drawing/2014/main" id="{30C0D6ED-18B8-6C96-2762-3E123842C5FA}"/>
                  </a:ext>
                </a:extLst>
              </p:cNvPr>
              <p:cNvCxnSpPr>
                <a:cxnSpLocks/>
                <a:endCxn id="993" idx="0"/>
              </p:cNvCxnSpPr>
              <p:nvPr/>
            </p:nvCxnSpPr>
            <p:spPr>
              <a:xfrm>
                <a:off x="5676900" y="-2958968"/>
                <a:ext cx="0" cy="6584942"/>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89" name="Straight Connector 988">
                <a:extLst>
                  <a:ext uri="{FF2B5EF4-FFF2-40B4-BE49-F238E27FC236}">
                    <a16:creationId xmlns:a16="http://schemas.microsoft.com/office/drawing/2014/main" id="{B9E0E388-38D4-3214-FE1C-6DD8B639A301}"/>
                  </a:ext>
                </a:extLst>
              </p:cNvPr>
              <p:cNvCxnSpPr>
                <a:cxnSpLocks/>
                <a:endCxn id="995" idx="0"/>
              </p:cNvCxnSpPr>
              <p:nvPr/>
            </p:nvCxnSpPr>
            <p:spPr>
              <a:xfrm>
                <a:off x="6591299" y="-2958968"/>
                <a:ext cx="0"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0" name="Straight Connector 989">
                <a:extLst>
                  <a:ext uri="{FF2B5EF4-FFF2-40B4-BE49-F238E27FC236}">
                    <a16:creationId xmlns:a16="http://schemas.microsoft.com/office/drawing/2014/main" id="{3E7CD366-6F4B-7E36-054F-80A0B014AC65}"/>
                  </a:ext>
                </a:extLst>
              </p:cNvPr>
              <p:cNvCxnSpPr>
                <a:cxnSpLocks/>
                <a:endCxn id="996" idx="0"/>
              </p:cNvCxnSpPr>
              <p:nvPr/>
            </p:nvCxnSpPr>
            <p:spPr>
              <a:xfrm>
                <a:off x="7045968" y="-2958968"/>
                <a:ext cx="2532"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539BBA7C-942F-59A3-EC00-5613C050FE01}"/>
                  </a:ext>
                </a:extLst>
              </p:cNvPr>
              <p:cNvCxnSpPr>
                <a:cxnSpLocks/>
                <a:endCxn id="997" idx="0"/>
              </p:cNvCxnSpPr>
              <p:nvPr/>
            </p:nvCxnSpPr>
            <p:spPr>
              <a:xfrm>
                <a:off x="7505700" y="-2958968"/>
                <a:ext cx="0"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2" name="Straight Connector 991">
                <a:extLst>
                  <a:ext uri="{FF2B5EF4-FFF2-40B4-BE49-F238E27FC236}">
                    <a16:creationId xmlns:a16="http://schemas.microsoft.com/office/drawing/2014/main" id="{6379D583-492F-F6D0-E48B-DADA4AB463C1}"/>
                  </a:ext>
                </a:extLst>
              </p:cNvPr>
              <p:cNvCxnSpPr>
                <a:cxnSpLocks/>
                <a:endCxn id="994" idx="0"/>
              </p:cNvCxnSpPr>
              <p:nvPr/>
            </p:nvCxnSpPr>
            <p:spPr>
              <a:xfrm flipH="1">
                <a:off x="6134100" y="-2966149"/>
                <a:ext cx="7684" cy="6592128"/>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grpSp>
      <p:cxnSp>
        <p:nvCxnSpPr>
          <p:cNvPr id="661" name="Straight Connector 660">
            <a:extLst>
              <a:ext uri="{FF2B5EF4-FFF2-40B4-BE49-F238E27FC236}">
                <a16:creationId xmlns:a16="http://schemas.microsoft.com/office/drawing/2014/main" id="{5B8D3CFD-4EC4-414E-EE7D-C8D061167397}"/>
              </a:ext>
            </a:extLst>
          </p:cNvPr>
          <p:cNvCxnSpPr>
            <a:cxnSpLocks/>
          </p:cNvCxnSpPr>
          <p:nvPr/>
        </p:nvCxnSpPr>
        <p:spPr>
          <a:xfrm flipH="1">
            <a:off x="868894" y="3759434"/>
            <a:ext cx="1838905" cy="6810"/>
          </a:xfrm>
          <a:prstGeom prst="line">
            <a:avLst/>
          </a:prstGeom>
          <a:solidFill>
            <a:schemeClr val="tx1">
              <a:lumMod val="65000"/>
              <a:lumOff val="35000"/>
            </a:schemeClr>
          </a:solidFill>
          <a:ln w="50800" cap="rnd">
            <a:solidFill>
              <a:schemeClr val="accent5"/>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662" name="Group 661">
            <a:extLst>
              <a:ext uri="{FF2B5EF4-FFF2-40B4-BE49-F238E27FC236}">
                <a16:creationId xmlns:a16="http://schemas.microsoft.com/office/drawing/2014/main" id="{6700605C-0A0F-7329-BB8C-D98BBA164E78}"/>
              </a:ext>
            </a:extLst>
          </p:cNvPr>
          <p:cNvGrpSpPr/>
          <p:nvPr/>
        </p:nvGrpSpPr>
        <p:grpSpPr>
          <a:xfrm>
            <a:off x="1065176" y="5074759"/>
            <a:ext cx="1414038" cy="191087"/>
            <a:chOff x="1828799" y="2017072"/>
            <a:chExt cx="1414038" cy="191087"/>
          </a:xfrm>
          <a:solidFill>
            <a:srgbClr val="1A82C4"/>
          </a:solidFill>
        </p:grpSpPr>
        <p:sp>
          <p:nvSpPr>
            <p:cNvPr id="663" name="DRAM">
              <a:extLst>
                <a:ext uri="{FF2B5EF4-FFF2-40B4-BE49-F238E27FC236}">
                  <a16:creationId xmlns:a16="http://schemas.microsoft.com/office/drawing/2014/main" id="{74C6514A-298F-3A27-6CA0-D717C552E476}"/>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64" name="Straight Connector 663">
              <a:extLst>
                <a:ext uri="{FF2B5EF4-FFF2-40B4-BE49-F238E27FC236}">
                  <a16:creationId xmlns:a16="http://schemas.microsoft.com/office/drawing/2014/main" id="{D3B3F655-FDC0-2725-AE57-EDB270048341}"/>
                </a:ext>
              </a:extLst>
            </p:cNvPr>
            <p:cNvCxnSpPr>
              <a:cxnSpLocks/>
              <a:stCxn id="669" idx="6"/>
              <a:endCxn id="663"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665" name="Oval 664">
              <a:extLst>
                <a:ext uri="{FF2B5EF4-FFF2-40B4-BE49-F238E27FC236}">
                  <a16:creationId xmlns:a16="http://schemas.microsoft.com/office/drawing/2014/main" id="{9F974232-1C7B-0B0D-9ED9-720228C33045}"/>
                </a:ext>
              </a:extLst>
            </p:cNvPr>
            <p:cNvSpPr/>
            <p:nvPr/>
          </p:nvSpPr>
          <p:spPr>
            <a:xfrm>
              <a:off x="2134538"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6" name="Oval 665">
              <a:extLst>
                <a:ext uri="{FF2B5EF4-FFF2-40B4-BE49-F238E27FC236}">
                  <a16:creationId xmlns:a16="http://schemas.microsoft.com/office/drawing/2014/main" id="{358E106B-BC90-DF8D-86C5-CB1F88F2686D}"/>
                </a:ext>
              </a:extLst>
            </p:cNvPr>
            <p:cNvSpPr/>
            <p:nvPr/>
          </p:nvSpPr>
          <p:spPr>
            <a:xfrm>
              <a:off x="2363841"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AD2BD31F-F12E-BB9E-88CE-96D28CE02D49}"/>
                </a:ext>
              </a:extLst>
            </p:cNvPr>
            <p:cNvSpPr/>
            <p:nvPr/>
          </p:nvSpPr>
          <p:spPr>
            <a:xfrm>
              <a:off x="2593144"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D245953C-4557-B2C8-04E0-DDD5F6C86848}"/>
                </a:ext>
              </a:extLst>
            </p:cNvPr>
            <p:cNvSpPr/>
            <p:nvPr/>
          </p:nvSpPr>
          <p:spPr>
            <a:xfrm>
              <a:off x="2822448"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FBF7F4F6-88C7-FE81-F7C4-83C6ADB17E0C}"/>
                </a:ext>
              </a:extLst>
            </p:cNvPr>
            <p:cNvSpPr/>
            <p:nvPr/>
          </p:nvSpPr>
          <p:spPr>
            <a:xfrm>
              <a:off x="3051751"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97" name="Group 896">
            <a:extLst>
              <a:ext uri="{FF2B5EF4-FFF2-40B4-BE49-F238E27FC236}">
                <a16:creationId xmlns:a16="http://schemas.microsoft.com/office/drawing/2014/main" id="{E1CB090F-52E3-2999-D6F5-B51188983317}"/>
              </a:ext>
            </a:extLst>
          </p:cNvPr>
          <p:cNvGrpSpPr/>
          <p:nvPr/>
        </p:nvGrpSpPr>
        <p:grpSpPr>
          <a:xfrm>
            <a:off x="1470176" y="3257433"/>
            <a:ext cx="91824" cy="500848"/>
            <a:chOff x="1470176" y="3257433"/>
            <a:chExt cx="91824" cy="500848"/>
          </a:xfrm>
        </p:grpSpPr>
        <p:cxnSp>
          <p:nvCxnSpPr>
            <p:cNvPr id="898" name="Straight Connector 897">
              <a:extLst>
                <a:ext uri="{FF2B5EF4-FFF2-40B4-BE49-F238E27FC236}">
                  <a16:creationId xmlns:a16="http://schemas.microsoft.com/office/drawing/2014/main" id="{F93DB51F-858B-8A13-6219-E31241043733}"/>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719DFA4A-58A8-E559-EDCC-45A4A5ADE528}"/>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3" name="Straight Connector 902">
              <a:extLst>
                <a:ext uri="{FF2B5EF4-FFF2-40B4-BE49-F238E27FC236}">
                  <a16:creationId xmlns:a16="http://schemas.microsoft.com/office/drawing/2014/main" id="{5FE2AEEE-8482-791E-501C-E9A9790AA9CA}"/>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05" name="Group 904">
            <a:extLst>
              <a:ext uri="{FF2B5EF4-FFF2-40B4-BE49-F238E27FC236}">
                <a16:creationId xmlns:a16="http://schemas.microsoft.com/office/drawing/2014/main" id="{F931C432-6291-530E-2E37-1D46E41CD788}"/>
              </a:ext>
            </a:extLst>
          </p:cNvPr>
          <p:cNvGrpSpPr/>
          <p:nvPr/>
        </p:nvGrpSpPr>
        <p:grpSpPr>
          <a:xfrm>
            <a:off x="1698816" y="3257433"/>
            <a:ext cx="91824" cy="500848"/>
            <a:chOff x="1470176" y="3257433"/>
            <a:chExt cx="91824" cy="500848"/>
          </a:xfrm>
        </p:grpSpPr>
        <p:cxnSp>
          <p:nvCxnSpPr>
            <p:cNvPr id="906" name="Straight Connector 905">
              <a:extLst>
                <a:ext uri="{FF2B5EF4-FFF2-40B4-BE49-F238E27FC236}">
                  <a16:creationId xmlns:a16="http://schemas.microsoft.com/office/drawing/2014/main" id="{0B2A7E22-0705-01E5-4A68-984288B407AC}"/>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9" name="Straight Connector 908">
              <a:extLst>
                <a:ext uri="{FF2B5EF4-FFF2-40B4-BE49-F238E27FC236}">
                  <a16:creationId xmlns:a16="http://schemas.microsoft.com/office/drawing/2014/main" id="{4B02CFE3-3618-115A-B0E0-B1E93BF3ABAD}"/>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0" name="Straight Connector 909">
              <a:extLst>
                <a:ext uri="{FF2B5EF4-FFF2-40B4-BE49-F238E27FC236}">
                  <a16:creationId xmlns:a16="http://schemas.microsoft.com/office/drawing/2014/main" id="{03ED2A12-3BBB-ADF9-211A-D75F275977F6}"/>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1" name="Group 910">
            <a:extLst>
              <a:ext uri="{FF2B5EF4-FFF2-40B4-BE49-F238E27FC236}">
                <a16:creationId xmlns:a16="http://schemas.microsoft.com/office/drawing/2014/main" id="{19793828-E0EB-93C9-A07C-2E8EF13A464B}"/>
              </a:ext>
            </a:extLst>
          </p:cNvPr>
          <p:cNvGrpSpPr/>
          <p:nvPr/>
        </p:nvGrpSpPr>
        <p:grpSpPr>
          <a:xfrm>
            <a:off x="1930720" y="3257433"/>
            <a:ext cx="91824" cy="500848"/>
            <a:chOff x="1470176" y="3257433"/>
            <a:chExt cx="91824" cy="500848"/>
          </a:xfrm>
        </p:grpSpPr>
        <p:cxnSp>
          <p:nvCxnSpPr>
            <p:cNvPr id="912" name="Straight Connector 911">
              <a:extLst>
                <a:ext uri="{FF2B5EF4-FFF2-40B4-BE49-F238E27FC236}">
                  <a16:creationId xmlns:a16="http://schemas.microsoft.com/office/drawing/2014/main" id="{3B523BB5-8E48-26A0-2B28-F32B99AF0978}"/>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3" name="Straight Connector 912">
              <a:extLst>
                <a:ext uri="{FF2B5EF4-FFF2-40B4-BE49-F238E27FC236}">
                  <a16:creationId xmlns:a16="http://schemas.microsoft.com/office/drawing/2014/main" id="{96A84BD3-4942-1539-3534-D1910CA86E3F}"/>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F36E73B8-F183-6ABA-3587-B2C8D440FCA1}"/>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5" name="Group 914">
            <a:extLst>
              <a:ext uri="{FF2B5EF4-FFF2-40B4-BE49-F238E27FC236}">
                <a16:creationId xmlns:a16="http://schemas.microsoft.com/office/drawing/2014/main" id="{08E199C2-0C8D-04D6-4BD6-222D48828F34}"/>
              </a:ext>
            </a:extLst>
          </p:cNvPr>
          <p:cNvGrpSpPr/>
          <p:nvPr/>
        </p:nvGrpSpPr>
        <p:grpSpPr>
          <a:xfrm>
            <a:off x="2159360" y="3257433"/>
            <a:ext cx="91824" cy="500848"/>
            <a:chOff x="1470176" y="3257433"/>
            <a:chExt cx="91824" cy="500848"/>
          </a:xfrm>
        </p:grpSpPr>
        <p:cxnSp>
          <p:nvCxnSpPr>
            <p:cNvPr id="916" name="Straight Connector 915">
              <a:extLst>
                <a:ext uri="{FF2B5EF4-FFF2-40B4-BE49-F238E27FC236}">
                  <a16:creationId xmlns:a16="http://schemas.microsoft.com/office/drawing/2014/main" id="{F530E97E-F21C-76D7-AFE3-195A72BBDC0A}"/>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8" name="Straight Connector 917">
              <a:extLst>
                <a:ext uri="{FF2B5EF4-FFF2-40B4-BE49-F238E27FC236}">
                  <a16:creationId xmlns:a16="http://schemas.microsoft.com/office/drawing/2014/main" id="{7F466E41-7E0E-A13A-BE89-455661928B96}"/>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0" name="Straight Connector 919">
              <a:extLst>
                <a:ext uri="{FF2B5EF4-FFF2-40B4-BE49-F238E27FC236}">
                  <a16:creationId xmlns:a16="http://schemas.microsoft.com/office/drawing/2014/main" id="{A7866CFA-D7B7-9CC3-0385-1A3C7F024E4A}"/>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2" name="Group 921">
            <a:extLst>
              <a:ext uri="{FF2B5EF4-FFF2-40B4-BE49-F238E27FC236}">
                <a16:creationId xmlns:a16="http://schemas.microsoft.com/office/drawing/2014/main" id="{1EA347D1-475B-ADA5-2A7C-A17892D47DCF}"/>
              </a:ext>
            </a:extLst>
          </p:cNvPr>
          <p:cNvGrpSpPr/>
          <p:nvPr/>
        </p:nvGrpSpPr>
        <p:grpSpPr>
          <a:xfrm>
            <a:off x="2388000" y="3254764"/>
            <a:ext cx="91824" cy="500848"/>
            <a:chOff x="1470176" y="3257433"/>
            <a:chExt cx="91824" cy="500848"/>
          </a:xfrm>
        </p:grpSpPr>
        <p:cxnSp>
          <p:nvCxnSpPr>
            <p:cNvPr id="923" name="Straight Connector 922">
              <a:extLst>
                <a:ext uri="{FF2B5EF4-FFF2-40B4-BE49-F238E27FC236}">
                  <a16:creationId xmlns:a16="http://schemas.microsoft.com/office/drawing/2014/main" id="{C0D73802-C662-7415-9799-173128BE4E69}"/>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4" name="Straight Connector 923">
              <a:extLst>
                <a:ext uri="{FF2B5EF4-FFF2-40B4-BE49-F238E27FC236}">
                  <a16:creationId xmlns:a16="http://schemas.microsoft.com/office/drawing/2014/main" id="{89EBAED4-733E-CE47-F9A4-BF8979D52673}"/>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5" name="Straight Connector 924">
              <a:extLst>
                <a:ext uri="{FF2B5EF4-FFF2-40B4-BE49-F238E27FC236}">
                  <a16:creationId xmlns:a16="http://schemas.microsoft.com/office/drawing/2014/main" id="{FFA95903-C565-E49A-5E40-8E3EC4BAF74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02" name="Group 701">
            <a:extLst>
              <a:ext uri="{FF2B5EF4-FFF2-40B4-BE49-F238E27FC236}">
                <a16:creationId xmlns:a16="http://schemas.microsoft.com/office/drawing/2014/main" id="{2BB1CFA8-574A-B14A-1F92-A59219C90473}"/>
              </a:ext>
            </a:extLst>
          </p:cNvPr>
          <p:cNvGrpSpPr/>
          <p:nvPr/>
        </p:nvGrpSpPr>
        <p:grpSpPr>
          <a:xfrm>
            <a:off x="1065176" y="3835429"/>
            <a:ext cx="1414038" cy="191087"/>
            <a:chOff x="1828799" y="2017072"/>
            <a:chExt cx="1414038" cy="191087"/>
          </a:xfrm>
          <a:solidFill>
            <a:srgbClr val="F3B945"/>
          </a:solidFill>
        </p:grpSpPr>
        <p:sp>
          <p:nvSpPr>
            <p:cNvPr id="704" name="DRAM">
              <a:extLst>
                <a:ext uri="{FF2B5EF4-FFF2-40B4-BE49-F238E27FC236}">
                  <a16:creationId xmlns:a16="http://schemas.microsoft.com/office/drawing/2014/main" id="{1D79CE31-81B0-F0B8-A5CB-71BA10D7A540}"/>
                </a:ext>
              </a:extLst>
            </p:cNvPr>
            <p:cNvSpPr/>
            <p:nvPr/>
          </p:nvSpPr>
          <p:spPr>
            <a:xfrm rot="5400000">
              <a:off x="1847908" y="1997964"/>
              <a:ext cx="191086" cy="229303"/>
            </a:xfrm>
            <a:prstGeom prst="roundRect">
              <a:avLst>
                <a:gd name="adj" fmla="val 11319"/>
              </a:avLst>
            </a:prstGeom>
            <a:solidFill>
              <a:srgbClr val="FB9B9E"/>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28" name="Straight Connector 727">
              <a:extLst>
                <a:ext uri="{FF2B5EF4-FFF2-40B4-BE49-F238E27FC236}">
                  <a16:creationId xmlns:a16="http://schemas.microsoft.com/office/drawing/2014/main" id="{B20A6C52-FF01-3E75-2CD5-88425FE7C263}"/>
                </a:ext>
              </a:extLst>
            </p:cNvPr>
            <p:cNvCxnSpPr>
              <a:cxnSpLocks/>
              <a:stCxn id="737" idx="6"/>
              <a:endCxn id="704"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729" name="Oval 728">
              <a:extLst>
                <a:ext uri="{FF2B5EF4-FFF2-40B4-BE49-F238E27FC236}">
                  <a16:creationId xmlns:a16="http://schemas.microsoft.com/office/drawing/2014/main" id="{B6BE17CC-7B12-4176-9DC3-F403AB00228E}"/>
                </a:ext>
              </a:extLst>
            </p:cNvPr>
            <p:cNvSpPr/>
            <p:nvPr/>
          </p:nvSpPr>
          <p:spPr>
            <a:xfrm>
              <a:off x="213453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2" name="Oval 731">
              <a:extLst>
                <a:ext uri="{FF2B5EF4-FFF2-40B4-BE49-F238E27FC236}">
                  <a16:creationId xmlns:a16="http://schemas.microsoft.com/office/drawing/2014/main" id="{58B670DD-659E-D0D5-3828-3575AE303D1A}"/>
                </a:ext>
              </a:extLst>
            </p:cNvPr>
            <p:cNvSpPr/>
            <p:nvPr/>
          </p:nvSpPr>
          <p:spPr>
            <a:xfrm>
              <a:off x="236384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4" name="Oval 733">
              <a:extLst>
                <a:ext uri="{FF2B5EF4-FFF2-40B4-BE49-F238E27FC236}">
                  <a16:creationId xmlns:a16="http://schemas.microsoft.com/office/drawing/2014/main" id="{43F0BA7F-EDEB-5EA5-DCAE-34794D64F08A}"/>
                </a:ext>
              </a:extLst>
            </p:cNvPr>
            <p:cNvSpPr/>
            <p:nvPr/>
          </p:nvSpPr>
          <p:spPr>
            <a:xfrm>
              <a:off x="2593144"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5" name="Oval 734">
              <a:extLst>
                <a:ext uri="{FF2B5EF4-FFF2-40B4-BE49-F238E27FC236}">
                  <a16:creationId xmlns:a16="http://schemas.microsoft.com/office/drawing/2014/main" id="{237C9D8F-F68E-0CA8-2AF5-D53E4D0D8785}"/>
                </a:ext>
              </a:extLst>
            </p:cNvPr>
            <p:cNvSpPr/>
            <p:nvPr/>
          </p:nvSpPr>
          <p:spPr>
            <a:xfrm>
              <a:off x="282244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7" name="Oval 736">
              <a:extLst>
                <a:ext uri="{FF2B5EF4-FFF2-40B4-BE49-F238E27FC236}">
                  <a16:creationId xmlns:a16="http://schemas.microsoft.com/office/drawing/2014/main" id="{742681FE-99FD-25DB-ECDA-9FCA2E036F4C}"/>
                </a:ext>
              </a:extLst>
            </p:cNvPr>
            <p:cNvSpPr/>
            <p:nvPr/>
          </p:nvSpPr>
          <p:spPr>
            <a:xfrm>
              <a:off x="305175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38" name="Group 737">
            <a:extLst>
              <a:ext uri="{FF2B5EF4-FFF2-40B4-BE49-F238E27FC236}">
                <a16:creationId xmlns:a16="http://schemas.microsoft.com/office/drawing/2014/main" id="{C7791C1C-7304-359C-37C8-F07137E0C087}"/>
              </a:ext>
            </a:extLst>
          </p:cNvPr>
          <p:cNvGrpSpPr/>
          <p:nvPr/>
        </p:nvGrpSpPr>
        <p:grpSpPr>
          <a:xfrm>
            <a:off x="1065176" y="4584240"/>
            <a:ext cx="1414038" cy="191087"/>
            <a:chOff x="1828799" y="2017072"/>
            <a:chExt cx="1414038" cy="191087"/>
          </a:xfrm>
          <a:solidFill>
            <a:srgbClr val="F3B945"/>
          </a:solidFill>
        </p:grpSpPr>
        <p:sp>
          <p:nvSpPr>
            <p:cNvPr id="739" name="DRAM">
              <a:extLst>
                <a:ext uri="{FF2B5EF4-FFF2-40B4-BE49-F238E27FC236}">
                  <a16:creationId xmlns:a16="http://schemas.microsoft.com/office/drawing/2014/main" id="{FDB5CBCB-0E9D-8407-8CA7-708246C03C29}"/>
                </a:ext>
              </a:extLst>
            </p:cNvPr>
            <p:cNvSpPr/>
            <p:nvPr/>
          </p:nvSpPr>
          <p:spPr>
            <a:xfrm rot="5400000">
              <a:off x="1847908" y="1997964"/>
              <a:ext cx="191086" cy="229303"/>
            </a:xfrm>
            <a:prstGeom prst="roundRect">
              <a:avLst>
                <a:gd name="adj" fmla="val 11319"/>
              </a:avLst>
            </a:prstGeom>
            <a:solidFill>
              <a:srgbClr val="FB9B9E"/>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40" name="Straight Connector 739">
              <a:extLst>
                <a:ext uri="{FF2B5EF4-FFF2-40B4-BE49-F238E27FC236}">
                  <a16:creationId xmlns:a16="http://schemas.microsoft.com/office/drawing/2014/main" id="{343A6A75-4CC0-3C40-369B-3B8A31340EE8}"/>
                </a:ext>
              </a:extLst>
            </p:cNvPr>
            <p:cNvCxnSpPr>
              <a:cxnSpLocks/>
              <a:stCxn id="746" idx="6"/>
              <a:endCxn id="739"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741" name="Oval 740">
              <a:extLst>
                <a:ext uri="{FF2B5EF4-FFF2-40B4-BE49-F238E27FC236}">
                  <a16:creationId xmlns:a16="http://schemas.microsoft.com/office/drawing/2014/main" id="{FB3296A5-2410-E7DB-E7DB-F37A5A4BA6AA}"/>
                </a:ext>
              </a:extLst>
            </p:cNvPr>
            <p:cNvSpPr/>
            <p:nvPr/>
          </p:nvSpPr>
          <p:spPr>
            <a:xfrm>
              <a:off x="2134538"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2" name="Oval 741">
              <a:extLst>
                <a:ext uri="{FF2B5EF4-FFF2-40B4-BE49-F238E27FC236}">
                  <a16:creationId xmlns:a16="http://schemas.microsoft.com/office/drawing/2014/main" id="{DD85D184-AFFE-3446-42F2-FF3C8872C40B}"/>
                </a:ext>
              </a:extLst>
            </p:cNvPr>
            <p:cNvSpPr/>
            <p:nvPr/>
          </p:nvSpPr>
          <p:spPr>
            <a:xfrm>
              <a:off x="2363841"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4" name="Oval 743">
              <a:extLst>
                <a:ext uri="{FF2B5EF4-FFF2-40B4-BE49-F238E27FC236}">
                  <a16:creationId xmlns:a16="http://schemas.microsoft.com/office/drawing/2014/main" id="{BFC417AB-7FCA-699D-7B0A-E72639194EAE}"/>
                </a:ext>
              </a:extLst>
            </p:cNvPr>
            <p:cNvSpPr/>
            <p:nvPr/>
          </p:nvSpPr>
          <p:spPr>
            <a:xfrm>
              <a:off x="2593144"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5" name="Oval 744">
              <a:extLst>
                <a:ext uri="{FF2B5EF4-FFF2-40B4-BE49-F238E27FC236}">
                  <a16:creationId xmlns:a16="http://schemas.microsoft.com/office/drawing/2014/main" id="{6CFDC86D-B38A-F56D-CDEE-9678A7C6DD29}"/>
                </a:ext>
              </a:extLst>
            </p:cNvPr>
            <p:cNvSpPr/>
            <p:nvPr/>
          </p:nvSpPr>
          <p:spPr>
            <a:xfrm>
              <a:off x="2822448"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6" name="Oval 745">
              <a:extLst>
                <a:ext uri="{FF2B5EF4-FFF2-40B4-BE49-F238E27FC236}">
                  <a16:creationId xmlns:a16="http://schemas.microsoft.com/office/drawing/2014/main" id="{435D411D-752D-2AD9-2B27-6E48DD4D2426}"/>
                </a:ext>
              </a:extLst>
            </p:cNvPr>
            <p:cNvSpPr/>
            <p:nvPr/>
          </p:nvSpPr>
          <p:spPr>
            <a:xfrm>
              <a:off x="3051751"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48" name="Group 747">
            <a:extLst>
              <a:ext uri="{FF2B5EF4-FFF2-40B4-BE49-F238E27FC236}">
                <a16:creationId xmlns:a16="http://schemas.microsoft.com/office/drawing/2014/main" id="{54A970EC-5000-5BD5-E8A6-E74C1D5C179C}"/>
              </a:ext>
            </a:extLst>
          </p:cNvPr>
          <p:cNvGrpSpPr/>
          <p:nvPr/>
        </p:nvGrpSpPr>
        <p:grpSpPr>
          <a:xfrm>
            <a:off x="1065176" y="4827481"/>
            <a:ext cx="1414038" cy="191087"/>
            <a:chOff x="1828799" y="2017072"/>
            <a:chExt cx="1414038" cy="191087"/>
          </a:xfrm>
          <a:solidFill>
            <a:srgbClr val="F3B945"/>
          </a:solidFill>
        </p:grpSpPr>
        <p:sp>
          <p:nvSpPr>
            <p:cNvPr id="749" name="DRAM">
              <a:extLst>
                <a:ext uri="{FF2B5EF4-FFF2-40B4-BE49-F238E27FC236}">
                  <a16:creationId xmlns:a16="http://schemas.microsoft.com/office/drawing/2014/main" id="{36C3EDE9-BB37-20A7-0480-E0683AFA3514}"/>
                </a:ext>
              </a:extLst>
            </p:cNvPr>
            <p:cNvSpPr/>
            <p:nvPr/>
          </p:nvSpPr>
          <p:spPr>
            <a:xfrm rot="5400000">
              <a:off x="1847908" y="1997964"/>
              <a:ext cx="191086" cy="229303"/>
            </a:xfrm>
            <a:prstGeom prst="roundRect">
              <a:avLst>
                <a:gd name="adj" fmla="val 11319"/>
              </a:avLst>
            </a:prstGeom>
            <a:solidFill>
              <a:srgbClr val="FB9B9E"/>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50" name="Straight Connector 749">
              <a:extLst>
                <a:ext uri="{FF2B5EF4-FFF2-40B4-BE49-F238E27FC236}">
                  <a16:creationId xmlns:a16="http://schemas.microsoft.com/office/drawing/2014/main" id="{C2113A40-E96E-87E8-D11C-7FD20375548B}"/>
                </a:ext>
              </a:extLst>
            </p:cNvPr>
            <p:cNvCxnSpPr>
              <a:cxnSpLocks/>
              <a:stCxn id="757" idx="6"/>
              <a:endCxn id="749"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752" name="Oval 751">
              <a:extLst>
                <a:ext uri="{FF2B5EF4-FFF2-40B4-BE49-F238E27FC236}">
                  <a16:creationId xmlns:a16="http://schemas.microsoft.com/office/drawing/2014/main" id="{DEBD2838-0EB6-62FB-8CB0-2891C597779F}"/>
                </a:ext>
              </a:extLst>
            </p:cNvPr>
            <p:cNvSpPr/>
            <p:nvPr/>
          </p:nvSpPr>
          <p:spPr>
            <a:xfrm>
              <a:off x="2134538"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3" name="Oval 752">
              <a:extLst>
                <a:ext uri="{FF2B5EF4-FFF2-40B4-BE49-F238E27FC236}">
                  <a16:creationId xmlns:a16="http://schemas.microsoft.com/office/drawing/2014/main" id="{4A49ED30-0CD9-4387-1CE6-14A66BE27404}"/>
                </a:ext>
              </a:extLst>
            </p:cNvPr>
            <p:cNvSpPr/>
            <p:nvPr/>
          </p:nvSpPr>
          <p:spPr>
            <a:xfrm>
              <a:off x="2363841"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4" name="Oval 753">
              <a:extLst>
                <a:ext uri="{FF2B5EF4-FFF2-40B4-BE49-F238E27FC236}">
                  <a16:creationId xmlns:a16="http://schemas.microsoft.com/office/drawing/2014/main" id="{3F300CC0-0921-9D5C-5F06-BD53C08D47C3}"/>
                </a:ext>
              </a:extLst>
            </p:cNvPr>
            <p:cNvSpPr/>
            <p:nvPr/>
          </p:nvSpPr>
          <p:spPr>
            <a:xfrm>
              <a:off x="2593144"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6" name="Oval 755">
              <a:extLst>
                <a:ext uri="{FF2B5EF4-FFF2-40B4-BE49-F238E27FC236}">
                  <a16:creationId xmlns:a16="http://schemas.microsoft.com/office/drawing/2014/main" id="{BB25869C-AE83-BB2D-8BF9-45E8384CD75F}"/>
                </a:ext>
              </a:extLst>
            </p:cNvPr>
            <p:cNvSpPr/>
            <p:nvPr/>
          </p:nvSpPr>
          <p:spPr>
            <a:xfrm>
              <a:off x="2822448"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7" name="Oval 756">
              <a:extLst>
                <a:ext uri="{FF2B5EF4-FFF2-40B4-BE49-F238E27FC236}">
                  <a16:creationId xmlns:a16="http://schemas.microsoft.com/office/drawing/2014/main" id="{E5EC95FF-2C64-61ED-B158-76BCFFE0709A}"/>
                </a:ext>
              </a:extLst>
            </p:cNvPr>
            <p:cNvSpPr/>
            <p:nvPr/>
          </p:nvSpPr>
          <p:spPr>
            <a:xfrm>
              <a:off x="3051751"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64" name="Group 763">
            <a:extLst>
              <a:ext uri="{FF2B5EF4-FFF2-40B4-BE49-F238E27FC236}">
                <a16:creationId xmlns:a16="http://schemas.microsoft.com/office/drawing/2014/main" id="{81EB0CC2-B111-B3A7-9F78-35CD82CD6343}"/>
              </a:ext>
            </a:extLst>
          </p:cNvPr>
          <p:cNvGrpSpPr/>
          <p:nvPr/>
        </p:nvGrpSpPr>
        <p:grpSpPr>
          <a:xfrm>
            <a:off x="4775182" y="1372524"/>
            <a:ext cx="4109009" cy="3020421"/>
            <a:chOff x="3867865" y="4615566"/>
            <a:chExt cx="2566943" cy="2273566"/>
          </a:xfrm>
        </p:grpSpPr>
        <p:grpSp>
          <p:nvGrpSpPr>
            <p:cNvPr id="765" name="Group 764">
              <a:extLst>
                <a:ext uri="{FF2B5EF4-FFF2-40B4-BE49-F238E27FC236}">
                  <a16:creationId xmlns:a16="http://schemas.microsoft.com/office/drawing/2014/main" id="{7590B2ED-08F7-A0B6-A33A-1C2972DD1158}"/>
                </a:ext>
              </a:extLst>
            </p:cNvPr>
            <p:cNvGrpSpPr/>
            <p:nvPr/>
          </p:nvGrpSpPr>
          <p:grpSpPr>
            <a:xfrm>
              <a:off x="4185381" y="4615566"/>
              <a:ext cx="2249427" cy="1554480"/>
              <a:chOff x="4214803" y="4492238"/>
              <a:chExt cx="2249427" cy="1554480"/>
            </a:xfrm>
          </p:grpSpPr>
          <p:cxnSp>
            <p:nvCxnSpPr>
              <p:cNvPr id="842" name="Straight Arrow Connector 841">
                <a:extLst>
                  <a:ext uri="{FF2B5EF4-FFF2-40B4-BE49-F238E27FC236}">
                    <a16:creationId xmlns:a16="http://schemas.microsoft.com/office/drawing/2014/main" id="{3C4809D1-0CC5-E547-2323-C0CDB4C3474B}"/>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43" name="Straight Arrow Connector 842">
                <a:extLst>
                  <a:ext uri="{FF2B5EF4-FFF2-40B4-BE49-F238E27FC236}">
                    <a16:creationId xmlns:a16="http://schemas.microsoft.com/office/drawing/2014/main" id="{151F6D59-FE6E-D1E6-E306-9425128B71C1}"/>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766" name="Group 765">
              <a:extLst>
                <a:ext uri="{FF2B5EF4-FFF2-40B4-BE49-F238E27FC236}">
                  <a16:creationId xmlns:a16="http://schemas.microsoft.com/office/drawing/2014/main" id="{E0A8174A-91EE-F71F-C648-F46054E6DF0A}"/>
                </a:ext>
              </a:extLst>
            </p:cNvPr>
            <p:cNvGrpSpPr/>
            <p:nvPr/>
          </p:nvGrpSpPr>
          <p:grpSpPr>
            <a:xfrm>
              <a:off x="4189009" y="6157729"/>
              <a:ext cx="268139" cy="506632"/>
              <a:chOff x="4189009" y="6120484"/>
              <a:chExt cx="268139" cy="506632"/>
            </a:xfrm>
            <a:noFill/>
          </p:grpSpPr>
          <p:sp>
            <p:nvSpPr>
              <p:cNvPr id="840" name="Rectangle 839">
                <a:extLst>
                  <a:ext uri="{FF2B5EF4-FFF2-40B4-BE49-F238E27FC236}">
                    <a16:creationId xmlns:a16="http://schemas.microsoft.com/office/drawing/2014/main" id="{346558A5-D46A-42F5-372A-A6FED509C5F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841" name="Straight Connector 840">
                <a:extLst>
                  <a:ext uri="{FF2B5EF4-FFF2-40B4-BE49-F238E27FC236}">
                    <a16:creationId xmlns:a16="http://schemas.microsoft.com/office/drawing/2014/main" id="{0570E11F-13AB-7F17-F828-2A06B7256A61}"/>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7" name="Group 766">
              <a:extLst>
                <a:ext uri="{FF2B5EF4-FFF2-40B4-BE49-F238E27FC236}">
                  <a16:creationId xmlns:a16="http://schemas.microsoft.com/office/drawing/2014/main" id="{F75E9FC7-A512-7944-3385-5CD98489B1B7}"/>
                </a:ext>
              </a:extLst>
            </p:cNvPr>
            <p:cNvGrpSpPr/>
            <p:nvPr/>
          </p:nvGrpSpPr>
          <p:grpSpPr>
            <a:xfrm>
              <a:off x="4456819" y="6157729"/>
              <a:ext cx="268139" cy="506632"/>
              <a:chOff x="4189009" y="6120484"/>
              <a:chExt cx="268139" cy="506632"/>
            </a:xfrm>
            <a:noFill/>
          </p:grpSpPr>
          <p:sp>
            <p:nvSpPr>
              <p:cNvPr id="838" name="Rectangle 837">
                <a:extLst>
                  <a:ext uri="{FF2B5EF4-FFF2-40B4-BE49-F238E27FC236}">
                    <a16:creationId xmlns:a16="http://schemas.microsoft.com/office/drawing/2014/main" id="{AAF5BFF5-83F1-691F-6AF3-1588B8F1022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839" name="Straight Connector 838">
                <a:extLst>
                  <a:ext uri="{FF2B5EF4-FFF2-40B4-BE49-F238E27FC236}">
                    <a16:creationId xmlns:a16="http://schemas.microsoft.com/office/drawing/2014/main" id="{6A5864C4-520A-17FB-2DB8-8291E6507CC3}"/>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8" name="Group 767">
              <a:extLst>
                <a:ext uri="{FF2B5EF4-FFF2-40B4-BE49-F238E27FC236}">
                  <a16:creationId xmlns:a16="http://schemas.microsoft.com/office/drawing/2014/main" id="{42DBABAA-EA99-C5F0-1AE8-B8E2CC11ABBE}"/>
                </a:ext>
              </a:extLst>
            </p:cNvPr>
            <p:cNvGrpSpPr/>
            <p:nvPr/>
          </p:nvGrpSpPr>
          <p:grpSpPr>
            <a:xfrm>
              <a:off x="4724629" y="6157729"/>
              <a:ext cx="268139" cy="506632"/>
              <a:chOff x="4189009" y="6120484"/>
              <a:chExt cx="268139" cy="506632"/>
            </a:xfrm>
            <a:noFill/>
          </p:grpSpPr>
          <p:sp>
            <p:nvSpPr>
              <p:cNvPr id="836" name="Rectangle 835">
                <a:extLst>
                  <a:ext uri="{FF2B5EF4-FFF2-40B4-BE49-F238E27FC236}">
                    <a16:creationId xmlns:a16="http://schemas.microsoft.com/office/drawing/2014/main" id="{84892C2C-BF99-5BAF-492B-259701C8E94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837" name="Straight Connector 836">
                <a:extLst>
                  <a:ext uri="{FF2B5EF4-FFF2-40B4-BE49-F238E27FC236}">
                    <a16:creationId xmlns:a16="http://schemas.microsoft.com/office/drawing/2014/main" id="{74EF43F2-CCA1-C820-45C2-61F618D08FED}"/>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9" name="Group 768">
              <a:extLst>
                <a:ext uri="{FF2B5EF4-FFF2-40B4-BE49-F238E27FC236}">
                  <a16:creationId xmlns:a16="http://schemas.microsoft.com/office/drawing/2014/main" id="{8F9E074B-A9BA-DD71-D712-6906E76FE997}"/>
                </a:ext>
              </a:extLst>
            </p:cNvPr>
            <p:cNvGrpSpPr/>
            <p:nvPr/>
          </p:nvGrpSpPr>
          <p:grpSpPr>
            <a:xfrm>
              <a:off x="4992439" y="6157729"/>
              <a:ext cx="268139" cy="506632"/>
              <a:chOff x="4189009" y="6120484"/>
              <a:chExt cx="268139" cy="506632"/>
            </a:xfrm>
            <a:noFill/>
          </p:grpSpPr>
          <p:sp>
            <p:nvSpPr>
              <p:cNvPr id="834" name="Rectangle 833">
                <a:extLst>
                  <a:ext uri="{FF2B5EF4-FFF2-40B4-BE49-F238E27FC236}">
                    <a16:creationId xmlns:a16="http://schemas.microsoft.com/office/drawing/2014/main" id="{1D8EBF26-C184-5D38-4019-7D750CAC70B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835" name="Straight Connector 834">
                <a:extLst>
                  <a:ext uri="{FF2B5EF4-FFF2-40B4-BE49-F238E27FC236}">
                    <a16:creationId xmlns:a16="http://schemas.microsoft.com/office/drawing/2014/main" id="{DED4CD74-A36E-EB0F-17DC-F39570D7B53F}"/>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0" name="Group 769">
              <a:extLst>
                <a:ext uri="{FF2B5EF4-FFF2-40B4-BE49-F238E27FC236}">
                  <a16:creationId xmlns:a16="http://schemas.microsoft.com/office/drawing/2014/main" id="{BFB28E01-84E0-491E-FF6E-F4DD9A730117}"/>
                </a:ext>
              </a:extLst>
            </p:cNvPr>
            <p:cNvGrpSpPr/>
            <p:nvPr/>
          </p:nvGrpSpPr>
          <p:grpSpPr>
            <a:xfrm>
              <a:off x="5260249" y="6157729"/>
              <a:ext cx="268139" cy="506632"/>
              <a:chOff x="4189009" y="6120484"/>
              <a:chExt cx="268139" cy="506632"/>
            </a:xfrm>
            <a:noFill/>
          </p:grpSpPr>
          <p:sp>
            <p:nvSpPr>
              <p:cNvPr id="832" name="Rectangle 831">
                <a:extLst>
                  <a:ext uri="{FF2B5EF4-FFF2-40B4-BE49-F238E27FC236}">
                    <a16:creationId xmlns:a16="http://schemas.microsoft.com/office/drawing/2014/main" id="{F7313E41-DDB2-ABE0-BF26-7B66C0CB386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833" name="Straight Connector 832">
                <a:extLst>
                  <a:ext uri="{FF2B5EF4-FFF2-40B4-BE49-F238E27FC236}">
                    <a16:creationId xmlns:a16="http://schemas.microsoft.com/office/drawing/2014/main" id="{C160FFAF-BC40-15BD-010F-6134D2C3281B}"/>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2" name="Group 771">
              <a:extLst>
                <a:ext uri="{FF2B5EF4-FFF2-40B4-BE49-F238E27FC236}">
                  <a16:creationId xmlns:a16="http://schemas.microsoft.com/office/drawing/2014/main" id="{21B36775-1E19-2617-6B87-7D17AB3FCB30}"/>
                </a:ext>
              </a:extLst>
            </p:cNvPr>
            <p:cNvGrpSpPr/>
            <p:nvPr/>
          </p:nvGrpSpPr>
          <p:grpSpPr>
            <a:xfrm>
              <a:off x="5528059" y="6157729"/>
              <a:ext cx="268139" cy="506632"/>
              <a:chOff x="4189009" y="6120484"/>
              <a:chExt cx="268139" cy="506632"/>
            </a:xfrm>
            <a:noFill/>
          </p:grpSpPr>
          <p:sp>
            <p:nvSpPr>
              <p:cNvPr id="382" name="Rectangle 381">
                <a:extLst>
                  <a:ext uri="{FF2B5EF4-FFF2-40B4-BE49-F238E27FC236}">
                    <a16:creationId xmlns:a16="http://schemas.microsoft.com/office/drawing/2014/main" id="{17CB8EEC-FD26-06D1-A15A-CBE18EDDBDB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383" name="Straight Connector 382">
                <a:extLst>
                  <a:ext uri="{FF2B5EF4-FFF2-40B4-BE49-F238E27FC236}">
                    <a16:creationId xmlns:a16="http://schemas.microsoft.com/office/drawing/2014/main" id="{B3A2FFAF-921B-F207-6542-DD4A9C517AF9}"/>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7" name="Group 776">
              <a:extLst>
                <a:ext uri="{FF2B5EF4-FFF2-40B4-BE49-F238E27FC236}">
                  <a16:creationId xmlns:a16="http://schemas.microsoft.com/office/drawing/2014/main" id="{0BBBAEEC-6DD0-06A9-8F00-BEAB7400469C}"/>
                </a:ext>
              </a:extLst>
            </p:cNvPr>
            <p:cNvGrpSpPr/>
            <p:nvPr/>
          </p:nvGrpSpPr>
          <p:grpSpPr>
            <a:xfrm>
              <a:off x="5795869" y="6157729"/>
              <a:ext cx="268139" cy="506632"/>
              <a:chOff x="4189009" y="6120484"/>
              <a:chExt cx="268139" cy="506632"/>
            </a:xfrm>
            <a:noFill/>
          </p:grpSpPr>
          <p:sp>
            <p:nvSpPr>
              <p:cNvPr id="380" name="Rectangle 379">
                <a:extLst>
                  <a:ext uri="{FF2B5EF4-FFF2-40B4-BE49-F238E27FC236}">
                    <a16:creationId xmlns:a16="http://schemas.microsoft.com/office/drawing/2014/main" id="{BA7152A8-36A3-ADEC-5D62-7E962D27176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381" name="Straight Connector 380">
                <a:extLst>
                  <a:ext uri="{FF2B5EF4-FFF2-40B4-BE49-F238E27FC236}">
                    <a16:creationId xmlns:a16="http://schemas.microsoft.com/office/drawing/2014/main" id="{1D1C26C2-A260-EDF7-46AE-0BDEDBFB098C}"/>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8" name="Group 777">
              <a:extLst>
                <a:ext uri="{FF2B5EF4-FFF2-40B4-BE49-F238E27FC236}">
                  <a16:creationId xmlns:a16="http://schemas.microsoft.com/office/drawing/2014/main" id="{68E528BC-D888-E0BE-AE5E-1FE8C4E9A39A}"/>
                </a:ext>
              </a:extLst>
            </p:cNvPr>
            <p:cNvGrpSpPr/>
            <p:nvPr/>
          </p:nvGrpSpPr>
          <p:grpSpPr>
            <a:xfrm>
              <a:off x="6063677" y="6157729"/>
              <a:ext cx="268139" cy="506632"/>
              <a:chOff x="4189009" y="6120484"/>
              <a:chExt cx="268139" cy="506632"/>
            </a:xfrm>
            <a:noFill/>
          </p:grpSpPr>
          <p:sp>
            <p:nvSpPr>
              <p:cNvPr id="378" name="Rectangle 377">
                <a:extLst>
                  <a:ext uri="{FF2B5EF4-FFF2-40B4-BE49-F238E27FC236}">
                    <a16:creationId xmlns:a16="http://schemas.microsoft.com/office/drawing/2014/main" id="{3487E40D-0C6F-1F61-B9F9-E63DDEC4DFA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79" name="Straight Connector 378">
                <a:extLst>
                  <a:ext uri="{FF2B5EF4-FFF2-40B4-BE49-F238E27FC236}">
                    <a16:creationId xmlns:a16="http://schemas.microsoft.com/office/drawing/2014/main" id="{7050C294-3230-515F-39F0-A12476F59518}"/>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79" name="Straight Connector 778">
              <a:extLst>
                <a:ext uri="{FF2B5EF4-FFF2-40B4-BE49-F238E27FC236}">
                  <a16:creationId xmlns:a16="http://schemas.microsoft.com/office/drawing/2014/main" id="{693CBA6D-5C43-C961-CA54-360BBCE4F9B1}"/>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0" name="Straight Connector 779">
              <a:extLst>
                <a:ext uri="{FF2B5EF4-FFF2-40B4-BE49-F238E27FC236}">
                  <a16:creationId xmlns:a16="http://schemas.microsoft.com/office/drawing/2014/main" id="{AC7B2DF5-F551-A9D0-2989-61DAA22B3F0D}"/>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DCBAF6A2-9854-1CB1-A393-0125E6E18D6A}"/>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2" name="Straight Connector 781">
              <a:extLst>
                <a:ext uri="{FF2B5EF4-FFF2-40B4-BE49-F238E27FC236}">
                  <a16:creationId xmlns:a16="http://schemas.microsoft.com/office/drawing/2014/main" id="{FE72C19B-ABAA-48AA-D118-C20E535FE83E}"/>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3" name="Straight Connector 782">
              <a:extLst>
                <a:ext uri="{FF2B5EF4-FFF2-40B4-BE49-F238E27FC236}">
                  <a16:creationId xmlns:a16="http://schemas.microsoft.com/office/drawing/2014/main" id="{742F2EA7-7BFD-2ECF-13FB-AA630749875C}"/>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4" name="Straight Connector 783">
              <a:extLst>
                <a:ext uri="{FF2B5EF4-FFF2-40B4-BE49-F238E27FC236}">
                  <a16:creationId xmlns:a16="http://schemas.microsoft.com/office/drawing/2014/main" id="{0968258E-CE5E-2519-BDC2-C0F0D2B0F3DB}"/>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5" name="Straight Connector 784">
              <a:extLst>
                <a:ext uri="{FF2B5EF4-FFF2-40B4-BE49-F238E27FC236}">
                  <a16:creationId xmlns:a16="http://schemas.microsoft.com/office/drawing/2014/main" id="{2A17D4E1-BFCA-EE71-51F0-3F7CB74217FE}"/>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6" name="Straight Connector 785">
              <a:extLst>
                <a:ext uri="{FF2B5EF4-FFF2-40B4-BE49-F238E27FC236}">
                  <a16:creationId xmlns:a16="http://schemas.microsoft.com/office/drawing/2014/main" id="{932E6065-CBA9-A4E7-1163-8EC77A2882C7}"/>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12" name="Rectangle 811">
              <a:extLst>
                <a:ext uri="{FF2B5EF4-FFF2-40B4-BE49-F238E27FC236}">
                  <a16:creationId xmlns:a16="http://schemas.microsoft.com/office/drawing/2014/main" id="{CC0D4FB0-D617-34C8-41AC-F1D7C58725B3}"/>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813" name="Rectangle 812">
              <a:extLst>
                <a:ext uri="{FF2B5EF4-FFF2-40B4-BE49-F238E27FC236}">
                  <a16:creationId xmlns:a16="http://schemas.microsoft.com/office/drawing/2014/main" id="{772905C2-859E-13C1-BB61-6A6E60845AF2}"/>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814" name="Straight Connector 813">
              <a:extLst>
                <a:ext uri="{FF2B5EF4-FFF2-40B4-BE49-F238E27FC236}">
                  <a16:creationId xmlns:a16="http://schemas.microsoft.com/office/drawing/2014/main" id="{DD8A899B-2D20-2D77-56BB-5D8046829173}"/>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5" name="Straight Connector 814">
              <a:extLst>
                <a:ext uri="{FF2B5EF4-FFF2-40B4-BE49-F238E27FC236}">
                  <a16:creationId xmlns:a16="http://schemas.microsoft.com/office/drawing/2014/main" id="{5E61655C-23CF-92FA-95FB-3430D478558B}"/>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79D199ED-E29F-E431-7513-BF15793DD0F6}"/>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AD934726-842A-77E0-031C-B849E6E302C8}"/>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3BEBB376-8D3F-C6C1-9C98-5B438C92B7CD}"/>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A9F9688A-AD62-78BA-BE0F-7589C8A02434}"/>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826AA8DF-9F6E-BBD6-D26E-E94864FA49A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B772E975-D3AB-162A-F741-96851D8084E1}"/>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32" name="Group 331">
              <a:extLst>
                <a:ext uri="{FF2B5EF4-FFF2-40B4-BE49-F238E27FC236}">
                  <a16:creationId xmlns:a16="http://schemas.microsoft.com/office/drawing/2014/main" id="{3DBA26D8-ED62-EEF5-9C8C-CE0D51A2D7AC}"/>
                </a:ext>
              </a:extLst>
            </p:cNvPr>
            <p:cNvGrpSpPr/>
            <p:nvPr/>
          </p:nvGrpSpPr>
          <p:grpSpPr>
            <a:xfrm>
              <a:off x="4317336" y="4790131"/>
              <a:ext cx="1876809" cy="1360783"/>
              <a:chOff x="4317336" y="4733925"/>
              <a:chExt cx="1876809" cy="1416990"/>
            </a:xfrm>
          </p:grpSpPr>
          <p:cxnSp>
            <p:nvCxnSpPr>
              <p:cNvPr id="338" name="Straight Connector 337">
                <a:extLst>
                  <a:ext uri="{FF2B5EF4-FFF2-40B4-BE49-F238E27FC236}">
                    <a16:creationId xmlns:a16="http://schemas.microsoft.com/office/drawing/2014/main" id="{5BD24915-772B-63A8-EA0F-7423E704C9D7}"/>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2F4EC357-6094-B8B7-631D-62A8EDA4EDE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61DDE86-8830-80ED-5483-235777430DCB}"/>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6D5E320C-D1A1-5E9D-9B03-CD396266E8BB}"/>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BE9C1FED-833A-BCF3-C064-AD1AF8C49D8F}"/>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93C29A65-AC0E-59C8-375A-E3EF7F20AD12}"/>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AEEE674D-C783-BD2C-F61F-53F30296552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27AC20B5-7A4A-F0AA-15F2-1FF525C87FBC}"/>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844" name="Rectangle 843">
            <a:extLst>
              <a:ext uri="{FF2B5EF4-FFF2-40B4-BE49-F238E27FC236}">
                <a16:creationId xmlns:a16="http://schemas.microsoft.com/office/drawing/2014/main" id="{236F34AF-AE3F-0E3C-6F6B-F0080DD6740B}"/>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845" name="Rectangle 844">
            <a:extLst>
              <a:ext uri="{FF2B5EF4-FFF2-40B4-BE49-F238E27FC236}">
                <a16:creationId xmlns:a16="http://schemas.microsoft.com/office/drawing/2014/main" id="{B9679DF4-1057-D260-8222-04C48F0C79D0}"/>
              </a:ext>
            </a:extLst>
          </p:cNvPr>
          <p:cNvSpPr/>
          <p:nvPr/>
        </p:nvSpPr>
        <p:spPr>
          <a:xfrm>
            <a:off x="5718971" y="2973557"/>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846" name="Rectangle 845">
            <a:extLst>
              <a:ext uri="{FF2B5EF4-FFF2-40B4-BE49-F238E27FC236}">
                <a16:creationId xmlns:a16="http://schemas.microsoft.com/office/drawing/2014/main" id="{30C7631F-FF4F-A49D-B3DC-A626DB67A5F9}"/>
              </a:ext>
            </a:extLst>
          </p:cNvPr>
          <p:cNvSpPr/>
          <p:nvPr/>
        </p:nvSpPr>
        <p:spPr>
          <a:xfrm>
            <a:off x="5718484" y="2747075"/>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950" name="Rectangle 949">
            <a:extLst>
              <a:ext uri="{FF2B5EF4-FFF2-40B4-BE49-F238E27FC236}">
                <a16:creationId xmlns:a16="http://schemas.microsoft.com/office/drawing/2014/main" id="{556B12CE-4ED9-C2C3-F617-11409FF8C1CE}"/>
              </a:ext>
            </a:extLst>
          </p:cNvPr>
          <p:cNvSpPr/>
          <p:nvPr/>
        </p:nvSpPr>
        <p:spPr>
          <a:xfrm>
            <a:off x="6136811" y="2537037"/>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671" name="Rectangle 670">
            <a:extLst>
              <a:ext uri="{FF2B5EF4-FFF2-40B4-BE49-F238E27FC236}">
                <a16:creationId xmlns:a16="http://schemas.microsoft.com/office/drawing/2014/main" id="{E05B2BC5-F720-F29A-2EB1-1EFAB3DE681D}"/>
              </a:ext>
            </a:extLst>
          </p:cNvPr>
          <p:cNvSpPr/>
          <p:nvPr/>
        </p:nvSpPr>
        <p:spPr>
          <a:xfrm>
            <a:off x="6136324" y="2310555"/>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cxnSp>
        <p:nvCxnSpPr>
          <p:cNvPr id="675" name="Straight Connector 674">
            <a:extLst>
              <a:ext uri="{FF2B5EF4-FFF2-40B4-BE49-F238E27FC236}">
                <a16:creationId xmlns:a16="http://schemas.microsoft.com/office/drawing/2014/main" id="{233F7A99-610B-8168-A379-4B1FF51AFD7C}"/>
              </a:ext>
            </a:extLst>
          </p:cNvPr>
          <p:cNvCxnSpPr>
            <a:cxnSpLocks/>
          </p:cNvCxnSpPr>
          <p:nvPr/>
        </p:nvCxnSpPr>
        <p:spPr>
          <a:xfrm>
            <a:off x="2761557" y="4793023"/>
            <a:ext cx="654169"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677" name="Rectangle 676">
            <a:extLst>
              <a:ext uri="{FF2B5EF4-FFF2-40B4-BE49-F238E27FC236}">
                <a16:creationId xmlns:a16="http://schemas.microsoft.com/office/drawing/2014/main" id="{85E1E016-12D6-DB8D-1B6C-688DFBCCBACB}"/>
              </a:ext>
            </a:extLst>
          </p:cNvPr>
          <p:cNvSpPr/>
          <p:nvPr/>
        </p:nvSpPr>
        <p:spPr>
          <a:xfrm>
            <a:off x="6560210" y="2096437"/>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ACT</a:t>
            </a:r>
          </a:p>
        </p:txBody>
      </p:sp>
      <p:sp>
        <p:nvSpPr>
          <p:cNvPr id="679" name="TextBox 678">
            <a:extLst>
              <a:ext uri="{FF2B5EF4-FFF2-40B4-BE49-F238E27FC236}">
                <a16:creationId xmlns:a16="http://schemas.microsoft.com/office/drawing/2014/main" id="{230A3E2A-7311-F721-5A18-76A12B2DED47}"/>
              </a:ext>
            </a:extLst>
          </p:cNvPr>
          <p:cNvSpPr txBox="1"/>
          <p:nvPr/>
        </p:nvSpPr>
        <p:spPr>
          <a:xfrm>
            <a:off x="6974405" y="2202621"/>
            <a:ext cx="929711"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7A880"/>
                </a:solidFill>
                <a:effectLst/>
                <a:uLnTx/>
                <a:uFillTx/>
                <a:latin typeface="Avenir Next" panose="020B0503020202020204" pitchFamily="34" charset="0"/>
                <a:ea typeface="+mn-ea"/>
                <a:cs typeface="+mn-cs"/>
              </a:rPr>
              <a:t>saved cycles</a:t>
            </a:r>
            <a:endParaRPr kumimoji="0" lang="en-US" sz="1800" b="0" i="0" u="none" strike="noStrike" kern="1200" cap="none" spc="0" normalizeH="0" baseline="0" noProof="0" dirty="0">
              <a:ln>
                <a:noFill/>
              </a:ln>
              <a:solidFill>
                <a:srgbClr val="37A880"/>
              </a:solidFill>
              <a:effectLst/>
              <a:uLnTx/>
              <a:uFillTx/>
              <a:latin typeface="Calibri" panose="020F0502020204030204"/>
              <a:ea typeface="+mn-ea"/>
              <a:cs typeface="+mn-cs"/>
            </a:endParaRPr>
          </a:p>
        </p:txBody>
      </p:sp>
      <p:pic>
        <p:nvPicPr>
          <p:cNvPr id="43" name="Picture 42">
            <a:extLst>
              <a:ext uri="{FF2B5EF4-FFF2-40B4-BE49-F238E27FC236}">
                <a16:creationId xmlns:a16="http://schemas.microsoft.com/office/drawing/2014/main" id="{B6F4F7B7-79A3-984D-5B79-C1F1C94A1198}"/>
              </a:ext>
            </a:extLst>
          </p:cNvPr>
          <p:cNvPicPr>
            <a:picLocks noChangeAspect="1"/>
          </p:cNvPicPr>
          <p:nvPr/>
        </p:nvPicPr>
        <p:blipFill>
          <a:blip r:embed="rId3"/>
          <a:stretch>
            <a:fillRect/>
          </a:stretch>
        </p:blipFill>
        <p:spPr>
          <a:xfrm>
            <a:off x="-2192057" y="464793"/>
            <a:ext cx="1664403" cy="3337255"/>
          </a:xfrm>
          <a:prstGeom prst="rect">
            <a:avLst/>
          </a:prstGeom>
        </p:spPr>
      </p:pic>
    </p:spTree>
    <p:extLst>
      <p:ext uri="{BB962C8B-B14F-4D97-AF65-F5344CB8AC3E}">
        <p14:creationId xmlns:p14="http://schemas.microsoft.com/office/powerpoint/2010/main" val="24793751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79"/>
                                        </p:tgtEl>
                                        <p:attrNameLst>
                                          <p:attrName>style.visibility</p:attrName>
                                        </p:attrNameLst>
                                      </p:cBhvr>
                                      <p:to>
                                        <p:strVal val="visible"/>
                                      </p:to>
                                    </p:set>
                                    <p:animEffect transition="in" filter="fade">
                                      <p:cBhvr>
                                        <p:cTn id="7" dur="500"/>
                                        <p:tgtEl>
                                          <p:spTgt spid="67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78"/>
                                        </p:tgtEl>
                                        <p:attrNameLst>
                                          <p:attrName>style.visibility</p:attrName>
                                        </p:attrNameLst>
                                      </p:cBhvr>
                                      <p:to>
                                        <p:strVal val="visible"/>
                                      </p:to>
                                    </p:set>
                                    <p:animEffect transition="in" filter="fade">
                                      <p:cBhvr>
                                        <p:cTn id="10" dur="500"/>
                                        <p:tgtEl>
                                          <p:spTgt spid="6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8" grpId="0" animBg="1"/>
      <p:bldP spid="67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a:cxnSpLocks/>
          </p:cNvCxnSpPr>
          <p:nvPr/>
        </p:nvCxnSpPr>
        <p:spPr>
          <a:xfrm flipV="1">
            <a:off x="185382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a:cxnSpLocks/>
          </p:cNvCxnSpPr>
          <p:nvPr/>
        </p:nvCxnSpPr>
        <p:spPr>
          <a:xfrm flipV="1">
            <a:off x="3407924"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a:cxnSpLocks/>
          </p:cNvCxnSpPr>
          <p:nvPr/>
        </p:nvCxnSpPr>
        <p:spPr>
          <a:xfrm flipV="1">
            <a:off x="498310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a:cxnSpLocks/>
          </p:cNvCxnSpPr>
          <p:nvPr/>
        </p:nvCxnSpPr>
        <p:spPr>
          <a:xfrm flipV="1">
            <a:off x="652488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p:grpSpPr>
            <p:cxnSp>
              <p:nvCxnSpPr>
                <p:cNvPr id="590" name="Straight Connector 589">
                  <a:extLst>
                    <a:ext uri="{FF2B5EF4-FFF2-40B4-BE49-F238E27FC236}">
                      <a16:creationId xmlns:a16="http://schemas.microsoft.com/office/drawing/2014/main" id="{836E4D4D-1D4F-BA4C-96DD-06F0B57315B6}"/>
                    </a:ext>
                  </a:extLst>
                </p:cNvPr>
                <p:cNvCxnSpPr>
                  <a:cxnSpLocks/>
                  <a:endCxn id="595"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cxnSpLocks/>
                  <a:endCxn id="597"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cxnSpLocks/>
                  <a:endCxn id="598"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cxnSpLocks/>
                  <a:endCxn id="599"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cxnSpLocks/>
                  <a:endCxn id="596"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p:grpSpPr>
            <p:cxnSp>
              <p:nvCxnSpPr>
                <p:cNvPr id="578" name="Straight Connector 577">
                  <a:extLst>
                    <a:ext uri="{FF2B5EF4-FFF2-40B4-BE49-F238E27FC236}">
                      <a16:creationId xmlns:a16="http://schemas.microsoft.com/office/drawing/2014/main" id="{C0E50F5D-7E35-9D43-8CEF-FCA0DC003F11}"/>
                    </a:ext>
                  </a:extLst>
                </p:cNvPr>
                <p:cNvCxnSpPr>
                  <a:cxnSpLocks/>
                  <a:endCxn id="58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cxnSpLocks/>
                  <a:endCxn id="585"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cxnSpLocks/>
                  <a:endCxn id="58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cxnSpLocks/>
                  <a:endCxn id="58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cxnSpLocks/>
                  <a:endCxn id="58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p:grpSpPr>
            <p:cxnSp>
              <p:nvCxnSpPr>
                <p:cNvPr id="566" name="Straight Connector 565">
                  <a:extLst>
                    <a:ext uri="{FF2B5EF4-FFF2-40B4-BE49-F238E27FC236}">
                      <a16:creationId xmlns:a16="http://schemas.microsoft.com/office/drawing/2014/main" id="{B5A7D713-2B54-EB4D-A2D5-A2BAC8D45C87}"/>
                    </a:ext>
                  </a:extLst>
                </p:cNvPr>
                <p:cNvCxnSpPr>
                  <a:cxnSpLocks/>
                  <a:endCxn id="57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cxnSpLocks/>
                  <a:endCxn id="57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cxnSpLocks/>
                  <a:endCxn id="57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cxnSpLocks/>
                  <a:endCxn id="57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cxnSpLocks/>
                  <a:endCxn id="57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316027"/>
            <a:ext cx="1414038" cy="191087"/>
            <a:chOff x="1828799" y="2017072"/>
            <a:chExt cx="1414038" cy="191087"/>
          </a:xfrm>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316027"/>
            <a:ext cx="1414038" cy="191087"/>
            <a:chOff x="3386327" y="2017072"/>
            <a:chExt cx="1414038" cy="191087"/>
          </a:xfrm>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316027"/>
            <a:ext cx="1414038" cy="191087"/>
            <a:chOff x="4952999" y="2017072"/>
            <a:chExt cx="1414038" cy="191087"/>
          </a:xfrm>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316027"/>
            <a:ext cx="1414038" cy="191087"/>
            <a:chOff x="6510527" y="2017072"/>
            <a:chExt cx="1414038" cy="191087"/>
          </a:xfrm>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cxnSpLocks/>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89" name="Group 688">
            <a:extLst>
              <a:ext uri="{FF2B5EF4-FFF2-40B4-BE49-F238E27FC236}">
                <a16:creationId xmlns:a16="http://schemas.microsoft.com/office/drawing/2014/main" id="{A0061869-E958-1D94-99E6-029610E3EA2C}"/>
              </a:ext>
            </a:extLst>
          </p:cNvPr>
          <p:cNvGrpSpPr/>
          <p:nvPr/>
        </p:nvGrpSpPr>
        <p:grpSpPr>
          <a:xfrm>
            <a:off x="2038562" y="3600668"/>
            <a:ext cx="5790027" cy="215814"/>
            <a:chOff x="2192973" y="3754375"/>
            <a:chExt cx="5790027" cy="215814"/>
          </a:xfrm>
          <a:solidFill>
            <a:srgbClr val="1A82C4"/>
          </a:solidFill>
        </p:grpSpPr>
        <p:sp>
          <p:nvSpPr>
            <p:cNvPr id="59" name="DRAM">
              <a:extLst>
                <a:ext uri="{FF2B5EF4-FFF2-40B4-BE49-F238E27FC236}">
                  <a16:creationId xmlns:a16="http://schemas.microsoft.com/office/drawing/2014/main" id="{4251D829-3EEE-0C5D-B341-A915C470C3C7}"/>
                </a:ext>
              </a:extLst>
            </p:cNvPr>
            <p:cNvSpPr/>
            <p:nvPr/>
          </p:nvSpPr>
          <p:spPr>
            <a:xfrm>
              <a:off x="21929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 name="DRAM">
              <a:extLst>
                <a:ext uri="{FF2B5EF4-FFF2-40B4-BE49-F238E27FC236}">
                  <a16:creationId xmlns:a16="http://schemas.microsoft.com/office/drawing/2014/main" id="{5A96A7BD-921A-57C8-4B9A-828324A29EE6}"/>
                </a:ext>
              </a:extLst>
            </p:cNvPr>
            <p:cNvSpPr/>
            <p:nvPr/>
          </p:nvSpPr>
          <p:spPr>
            <a:xfrm>
              <a:off x="24222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27318C82-5651-7C5B-5669-AA11E35A6DB8}"/>
                </a:ext>
              </a:extLst>
            </p:cNvPr>
            <p:cNvSpPr/>
            <p:nvPr/>
          </p:nvSpPr>
          <p:spPr>
            <a:xfrm>
              <a:off x="26515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CBC1F3DE-E14F-5DEA-7A9D-06E2989A3619}"/>
                </a:ext>
              </a:extLst>
            </p:cNvPr>
            <p:cNvSpPr/>
            <p:nvPr/>
          </p:nvSpPr>
          <p:spPr>
            <a:xfrm>
              <a:off x="28808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3A77C1C4-B0C6-52A1-EE75-F012314A9744}"/>
                </a:ext>
              </a:extLst>
            </p:cNvPr>
            <p:cNvSpPr/>
            <p:nvPr/>
          </p:nvSpPr>
          <p:spPr>
            <a:xfrm>
              <a:off x="31101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5" name="DRAM">
              <a:extLst>
                <a:ext uri="{FF2B5EF4-FFF2-40B4-BE49-F238E27FC236}">
                  <a16:creationId xmlns:a16="http://schemas.microsoft.com/office/drawing/2014/main" id="{7A3EE5AF-1A46-3B4A-C55A-A7C08808111A}"/>
                </a:ext>
              </a:extLst>
            </p:cNvPr>
            <p:cNvSpPr/>
            <p:nvPr/>
          </p:nvSpPr>
          <p:spPr>
            <a:xfrm>
              <a:off x="37505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2" name="DRAM">
              <a:extLst>
                <a:ext uri="{FF2B5EF4-FFF2-40B4-BE49-F238E27FC236}">
                  <a16:creationId xmlns:a16="http://schemas.microsoft.com/office/drawing/2014/main" id="{527857B1-6B09-50EE-B67E-B15F220E66A5}"/>
                </a:ext>
              </a:extLst>
            </p:cNvPr>
            <p:cNvSpPr/>
            <p:nvPr/>
          </p:nvSpPr>
          <p:spPr>
            <a:xfrm>
              <a:off x="39798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3" name="DRAM">
              <a:extLst>
                <a:ext uri="{FF2B5EF4-FFF2-40B4-BE49-F238E27FC236}">
                  <a16:creationId xmlns:a16="http://schemas.microsoft.com/office/drawing/2014/main" id="{9A3E1F3B-FDDF-3970-6A98-99F171B4D757}"/>
                </a:ext>
              </a:extLst>
            </p:cNvPr>
            <p:cNvSpPr/>
            <p:nvPr/>
          </p:nvSpPr>
          <p:spPr>
            <a:xfrm>
              <a:off x="42091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7" name="DRAM">
              <a:extLst>
                <a:ext uri="{FF2B5EF4-FFF2-40B4-BE49-F238E27FC236}">
                  <a16:creationId xmlns:a16="http://schemas.microsoft.com/office/drawing/2014/main" id="{F6684409-512B-69BA-F2DD-05C5E29AFE8F}"/>
                </a:ext>
              </a:extLst>
            </p:cNvPr>
            <p:cNvSpPr/>
            <p:nvPr/>
          </p:nvSpPr>
          <p:spPr>
            <a:xfrm>
              <a:off x="44384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8" name="DRAM">
              <a:extLst>
                <a:ext uri="{FF2B5EF4-FFF2-40B4-BE49-F238E27FC236}">
                  <a16:creationId xmlns:a16="http://schemas.microsoft.com/office/drawing/2014/main" id="{85F2D4AF-54C7-6980-96B4-C4B7F9B34D22}"/>
                </a:ext>
              </a:extLst>
            </p:cNvPr>
            <p:cNvSpPr/>
            <p:nvPr/>
          </p:nvSpPr>
          <p:spPr>
            <a:xfrm>
              <a:off x="46677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9" name="DRAM">
              <a:extLst>
                <a:ext uri="{FF2B5EF4-FFF2-40B4-BE49-F238E27FC236}">
                  <a16:creationId xmlns:a16="http://schemas.microsoft.com/office/drawing/2014/main" id="{5B8D4748-A1B6-F743-E6F0-88A9B7DAB700}"/>
                </a:ext>
              </a:extLst>
            </p:cNvPr>
            <p:cNvSpPr/>
            <p:nvPr/>
          </p:nvSpPr>
          <p:spPr>
            <a:xfrm>
              <a:off x="53171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0" name="DRAM">
              <a:extLst>
                <a:ext uri="{FF2B5EF4-FFF2-40B4-BE49-F238E27FC236}">
                  <a16:creationId xmlns:a16="http://schemas.microsoft.com/office/drawing/2014/main" id="{54FAF9ED-6C38-1353-D985-39A74B896F00}"/>
                </a:ext>
              </a:extLst>
            </p:cNvPr>
            <p:cNvSpPr/>
            <p:nvPr/>
          </p:nvSpPr>
          <p:spPr>
            <a:xfrm>
              <a:off x="55464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1" name="DRAM">
              <a:extLst>
                <a:ext uri="{FF2B5EF4-FFF2-40B4-BE49-F238E27FC236}">
                  <a16:creationId xmlns:a16="http://schemas.microsoft.com/office/drawing/2014/main" id="{0FA5B190-A3FA-AA1D-CC74-E6B17528DB7C}"/>
                </a:ext>
              </a:extLst>
            </p:cNvPr>
            <p:cNvSpPr/>
            <p:nvPr/>
          </p:nvSpPr>
          <p:spPr>
            <a:xfrm>
              <a:off x="57757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2" name="DRAM">
              <a:extLst>
                <a:ext uri="{FF2B5EF4-FFF2-40B4-BE49-F238E27FC236}">
                  <a16:creationId xmlns:a16="http://schemas.microsoft.com/office/drawing/2014/main" id="{6F174D2D-4BEF-AF32-9A8D-E9EFBEB2A81E}"/>
                </a:ext>
              </a:extLst>
            </p:cNvPr>
            <p:cNvSpPr/>
            <p:nvPr/>
          </p:nvSpPr>
          <p:spPr>
            <a:xfrm>
              <a:off x="60050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3" name="DRAM">
              <a:extLst>
                <a:ext uri="{FF2B5EF4-FFF2-40B4-BE49-F238E27FC236}">
                  <a16:creationId xmlns:a16="http://schemas.microsoft.com/office/drawing/2014/main" id="{3C5410BA-F274-A19E-0DAF-2F1A340848D9}"/>
                </a:ext>
              </a:extLst>
            </p:cNvPr>
            <p:cNvSpPr/>
            <p:nvPr/>
          </p:nvSpPr>
          <p:spPr>
            <a:xfrm>
              <a:off x="62343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4" name="DRAM">
              <a:extLst>
                <a:ext uri="{FF2B5EF4-FFF2-40B4-BE49-F238E27FC236}">
                  <a16:creationId xmlns:a16="http://schemas.microsoft.com/office/drawing/2014/main" id="{412D2252-D6B4-3C9C-A580-A89193E6EF67}"/>
                </a:ext>
              </a:extLst>
            </p:cNvPr>
            <p:cNvSpPr/>
            <p:nvPr/>
          </p:nvSpPr>
          <p:spPr>
            <a:xfrm>
              <a:off x="68747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5" name="DRAM">
              <a:extLst>
                <a:ext uri="{FF2B5EF4-FFF2-40B4-BE49-F238E27FC236}">
                  <a16:creationId xmlns:a16="http://schemas.microsoft.com/office/drawing/2014/main" id="{F1EBFD94-E695-19FD-01E9-CE2B04C14396}"/>
                </a:ext>
              </a:extLst>
            </p:cNvPr>
            <p:cNvSpPr/>
            <p:nvPr/>
          </p:nvSpPr>
          <p:spPr>
            <a:xfrm>
              <a:off x="71040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6" name="DRAM">
              <a:extLst>
                <a:ext uri="{FF2B5EF4-FFF2-40B4-BE49-F238E27FC236}">
                  <a16:creationId xmlns:a16="http://schemas.microsoft.com/office/drawing/2014/main" id="{141A6FCE-37E9-637E-60BF-9D1C33050530}"/>
                </a:ext>
              </a:extLst>
            </p:cNvPr>
            <p:cNvSpPr/>
            <p:nvPr/>
          </p:nvSpPr>
          <p:spPr>
            <a:xfrm>
              <a:off x="73333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DRAM">
              <a:extLst>
                <a:ext uri="{FF2B5EF4-FFF2-40B4-BE49-F238E27FC236}">
                  <a16:creationId xmlns:a16="http://schemas.microsoft.com/office/drawing/2014/main" id="{28CD63E7-9B19-4E73-9BC8-799E219CE9CA}"/>
                </a:ext>
              </a:extLst>
            </p:cNvPr>
            <p:cNvSpPr/>
            <p:nvPr/>
          </p:nvSpPr>
          <p:spPr>
            <a:xfrm>
              <a:off x="75626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DRAM">
              <a:extLst>
                <a:ext uri="{FF2B5EF4-FFF2-40B4-BE49-F238E27FC236}">
                  <a16:creationId xmlns:a16="http://schemas.microsoft.com/office/drawing/2014/main" id="{00AB2330-2858-48AD-EDD3-1402EAE711FF}"/>
                </a:ext>
              </a:extLst>
            </p:cNvPr>
            <p:cNvSpPr/>
            <p:nvPr/>
          </p:nvSpPr>
          <p:spPr>
            <a:xfrm>
              <a:off x="77919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0" y="0"/>
            <a:ext cx="9144000" cy="1058174"/>
          </a:xfrm>
        </p:spPr>
        <p:txBody>
          <a:bodyPr>
            <a:noAutofit/>
          </a:bodyPr>
          <a:lstStyle/>
          <a:p>
            <a:r>
              <a:rPr lang="en-US" sz="3600" dirty="0"/>
              <a:t>Background: </a:t>
            </a:r>
            <a:br>
              <a:rPr lang="en-US" sz="3600" dirty="0"/>
            </a:br>
            <a:r>
              <a:rPr lang="en-US" sz="2800" dirty="0"/>
              <a:t>In-DRAM Row Copy </a:t>
            </a:r>
          </a:p>
        </p:txBody>
      </p:sp>
      <p:grpSp>
        <p:nvGrpSpPr>
          <p:cNvPr id="671" name="Group 670">
            <a:extLst>
              <a:ext uri="{FF2B5EF4-FFF2-40B4-BE49-F238E27FC236}">
                <a16:creationId xmlns:a16="http://schemas.microsoft.com/office/drawing/2014/main" id="{8F00B4FB-5523-7729-1961-9EB34A74F08B}"/>
              </a:ext>
            </a:extLst>
          </p:cNvPr>
          <p:cNvGrpSpPr/>
          <p:nvPr/>
        </p:nvGrpSpPr>
        <p:grpSpPr>
          <a:xfrm>
            <a:off x="2038562" y="3319173"/>
            <a:ext cx="1108299" cy="191086"/>
            <a:chOff x="2134538" y="2017072"/>
            <a:chExt cx="1108299" cy="191086"/>
          </a:xfrm>
          <a:solidFill>
            <a:srgbClr val="1A82C4"/>
          </a:solidFill>
        </p:grpSpPr>
        <p:sp>
          <p:nvSpPr>
            <p:cNvPr id="690" name="Oval 689">
              <a:extLst>
                <a:ext uri="{FF2B5EF4-FFF2-40B4-BE49-F238E27FC236}">
                  <a16:creationId xmlns:a16="http://schemas.microsoft.com/office/drawing/2014/main" id="{819DB49D-30ED-3313-2909-8328A82B1F27}"/>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1" name="Oval 690">
              <a:extLst>
                <a:ext uri="{FF2B5EF4-FFF2-40B4-BE49-F238E27FC236}">
                  <a16:creationId xmlns:a16="http://schemas.microsoft.com/office/drawing/2014/main" id="{8AAA5C8C-6F3B-C3A9-195D-E06AE4131524}"/>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2" name="Oval 691">
              <a:extLst>
                <a:ext uri="{FF2B5EF4-FFF2-40B4-BE49-F238E27FC236}">
                  <a16:creationId xmlns:a16="http://schemas.microsoft.com/office/drawing/2014/main" id="{AC8F41A2-0B68-C443-F983-786A0BDF5173}"/>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3" name="Oval 692">
              <a:extLst>
                <a:ext uri="{FF2B5EF4-FFF2-40B4-BE49-F238E27FC236}">
                  <a16:creationId xmlns:a16="http://schemas.microsoft.com/office/drawing/2014/main" id="{171B4F0C-8D43-D4C5-250D-12847274F72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4" name="Oval 693">
              <a:extLst>
                <a:ext uri="{FF2B5EF4-FFF2-40B4-BE49-F238E27FC236}">
                  <a16:creationId xmlns:a16="http://schemas.microsoft.com/office/drawing/2014/main" id="{42760901-16A0-BD94-6CCA-D6E961974B02}"/>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95" name="Group 694">
            <a:extLst>
              <a:ext uri="{FF2B5EF4-FFF2-40B4-BE49-F238E27FC236}">
                <a16:creationId xmlns:a16="http://schemas.microsoft.com/office/drawing/2014/main" id="{647BD1CD-B1A4-AAE7-6D4A-6CF35498A7AE}"/>
              </a:ext>
            </a:extLst>
          </p:cNvPr>
          <p:cNvGrpSpPr/>
          <p:nvPr/>
        </p:nvGrpSpPr>
        <p:grpSpPr>
          <a:xfrm>
            <a:off x="3596090" y="3319173"/>
            <a:ext cx="1108299" cy="191086"/>
            <a:chOff x="3692066" y="2017072"/>
            <a:chExt cx="1108299" cy="191086"/>
          </a:xfrm>
          <a:solidFill>
            <a:srgbClr val="1A82C4"/>
          </a:solidFill>
        </p:grpSpPr>
        <p:sp>
          <p:nvSpPr>
            <p:cNvPr id="698" name="Oval 697">
              <a:extLst>
                <a:ext uri="{FF2B5EF4-FFF2-40B4-BE49-F238E27FC236}">
                  <a16:creationId xmlns:a16="http://schemas.microsoft.com/office/drawing/2014/main" id="{D4488CB1-E6F3-6B4E-4214-55C233AE924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9" name="Oval 698">
              <a:extLst>
                <a:ext uri="{FF2B5EF4-FFF2-40B4-BE49-F238E27FC236}">
                  <a16:creationId xmlns:a16="http://schemas.microsoft.com/office/drawing/2014/main" id="{868DDB4A-E995-BEF6-1A1D-1EC66E177EDA}"/>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0" name="Oval 699">
              <a:extLst>
                <a:ext uri="{FF2B5EF4-FFF2-40B4-BE49-F238E27FC236}">
                  <a16:creationId xmlns:a16="http://schemas.microsoft.com/office/drawing/2014/main" id="{B8ACE7A8-541D-898C-2BEB-22541FBC1EA6}"/>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1" name="Oval 700">
              <a:extLst>
                <a:ext uri="{FF2B5EF4-FFF2-40B4-BE49-F238E27FC236}">
                  <a16:creationId xmlns:a16="http://schemas.microsoft.com/office/drawing/2014/main" id="{142DCE3E-9388-5554-EA3B-6D4ACFA0AB77}"/>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2" name="Oval 701">
              <a:extLst>
                <a:ext uri="{FF2B5EF4-FFF2-40B4-BE49-F238E27FC236}">
                  <a16:creationId xmlns:a16="http://schemas.microsoft.com/office/drawing/2014/main" id="{D8B52FE3-80AD-9525-1EE3-FE74384CCA5A}"/>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03" name="Group 702">
            <a:extLst>
              <a:ext uri="{FF2B5EF4-FFF2-40B4-BE49-F238E27FC236}">
                <a16:creationId xmlns:a16="http://schemas.microsoft.com/office/drawing/2014/main" id="{9BECC9A1-86A9-7BBC-E032-D96082624050}"/>
              </a:ext>
            </a:extLst>
          </p:cNvPr>
          <p:cNvGrpSpPr/>
          <p:nvPr/>
        </p:nvGrpSpPr>
        <p:grpSpPr>
          <a:xfrm>
            <a:off x="5168078" y="3319173"/>
            <a:ext cx="1108299" cy="191086"/>
            <a:chOff x="5258738" y="2017072"/>
            <a:chExt cx="1108299" cy="191086"/>
          </a:xfrm>
          <a:solidFill>
            <a:srgbClr val="1A82C4"/>
          </a:solidFill>
        </p:grpSpPr>
        <p:sp>
          <p:nvSpPr>
            <p:cNvPr id="322" name="Oval 321">
              <a:extLst>
                <a:ext uri="{FF2B5EF4-FFF2-40B4-BE49-F238E27FC236}">
                  <a16:creationId xmlns:a16="http://schemas.microsoft.com/office/drawing/2014/main" id="{4401BEB3-C64A-838B-7777-842DD6326244}"/>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F94BB66C-971F-171D-5EC3-06E756BCD4D2}"/>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4" name="Oval 323">
              <a:extLst>
                <a:ext uri="{FF2B5EF4-FFF2-40B4-BE49-F238E27FC236}">
                  <a16:creationId xmlns:a16="http://schemas.microsoft.com/office/drawing/2014/main" id="{E9368865-C363-5F6B-2F92-CC52257E6171}"/>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5" name="Oval 324">
              <a:extLst>
                <a:ext uri="{FF2B5EF4-FFF2-40B4-BE49-F238E27FC236}">
                  <a16:creationId xmlns:a16="http://schemas.microsoft.com/office/drawing/2014/main" id="{77B0A371-8C0F-0BE3-95FB-2A021E1A885E}"/>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6" name="Oval 325">
              <a:extLst>
                <a:ext uri="{FF2B5EF4-FFF2-40B4-BE49-F238E27FC236}">
                  <a16:creationId xmlns:a16="http://schemas.microsoft.com/office/drawing/2014/main" id="{928D757C-6677-BF84-0326-3797AA7F854E}"/>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27" name="Group 326">
            <a:extLst>
              <a:ext uri="{FF2B5EF4-FFF2-40B4-BE49-F238E27FC236}">
                <a16:creationId xmlns:a16="http://schemas.microsoft.com/office/drawing/2014/main" id="{75486BB6-62ED-F309-A9DC-8223F91C3B74}"/>
              </a:ext>
            </a:extLst>
          </p:cNvPr>
          <p:cNvGrpSpPr/>
          <p:nvPr/>
        </p:nvGrpSpPr>
        <p:grpSpPr>
          <a:xfrm>
            <a:off x="6720290" y="3319173"/>
            <a:ext cx="1108299" cy="191086"/>
            <a:chOff x="6816266" y="2017072"/>
            <a:chExt cx="1108299" cy="191086"/>
          </a:xfrm>
          <a:solidFill>
            <a:srgbClr val="1A82C4"/>
          </a:solidFill>
        </p:grpSpPr>
        <p:sp>
          <p:nvSpPr>
            <p:cNvPr id="330" name="Oval 329">
              <a:extLst>
                <a:ext uri="{FF2B5EF4-FFF2-40B4-BE49-F238E27FC236}">
                  <a16:creationId xmlns:a16="http://schemas.microsoft.com/office/drawing/2014/main" id="{50E87F52-62B7-DE98-BFBB-ABF2BC85708F}"/>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1" name="Oval 330">
              <a:extLst>
                <a:ext uri="{FF2B5EF4-FFF2-40B4-BE49-F238E27FC236}">
                  <a16:creationId xmlns:a16="http://schemas.microsoft.com/office/drawing/2014/main" id="{EF9B0F43-069C-83AC-A5C9-6C560ED5D0CD}"/>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2" name="Oval 331">
              <a:extLst>
                <a:ext uri="{FF2B5EF4-FFF2-40B4-BE49-F238E27FC236}">
                  <a16:creationId xmlns:a16="http://schemas.microsoft.com/office/drawing/2014/main" id="{F7AD257A-D9A9-DDFB-B6B6-3B1B06CB1DD3}"/>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3" name="Oval 332">
              <a:extLst>
                <a:ext uri="{FF2B5EF4-FFF2-40B4-BE49-F238E27FC236}">
                  <a16:creationId xmlns:a16="http://schemas.microsoft.com/office/drawing/2014/main" id="{A5BD9314-75B6-B416-EC08-2D3CAE5150E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4" name="Oval 333">
              <a:extLst>
                <a:ext uri="{FF2B5EF4-FFF2-40B4-BE49-F238E27FC236}">
                  <a16:creationId xmlns:a16="http://schemas.microsoft.com/office/drawing/2014/main" id="{534E7265-B961-6F4A-B1A4-16F13D5B72DE}"/>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4" name="TextBox 3">
            <a:extLst>
              <a:ext uri="{FF2B5EF4-FFF2-40B4-BE49-F238E27FC236}">
                <a16:creationId xmlns:a16="http://schemas.microsoft.com/office/drawing/2014/main" id="{FCA082FB-3059-64E5-8356-915B6360A17F}"/>
              </a:ext>
            </a:extLst>
          </p:cNvPr>
          <p:cNvSpPr txBox="1"/>
          <p:nvPr/>
        </p:nvSpPr>
        <p:spPr>
          <a:xfrm>
            <a:off x="0" y="6062520"/>
            <a:ext cx="9144000" cy="430887"/>
          </a:xfrm>
          <a:prstGeom prst="rect">
            <a:avLst/>
          </a:prstGeom>
          <a:noFill/>
        </p:spPr>
        <p:txBody>
          <a:bodyPr wrap="square">
            <a:spAutoFit/>
          </a:bodyPr>
          <a:lstStyle/>
          <a:p>
            <a:pPr algn="ctr" fontAlgn="t"/>
            <a:r>
              <a:rPr lang="en-US" sz="1100" dirty="0">
                <a:effectLst/>
                <a:latin typeface="Avenir Next" panose="020B0503020202020204" pitchFamily="34" charset="0"/>
              </a:rPr>
              <a:t>Seshadri, Vivek, et al. "</a:t>
            </a:r>
            <a:r>
              <a:rPr lang="en-US" sz="1100" b="1" dirty="0" err="1">
                <a:solidFill>
                  <a:schemeClr val="accent4"/>
                </a:solidFill>
                <a:effectLst/>
                <a:latin typeface="Avenir Next" panose="020B0503020202020204" pitchFamily="34" charset="0"/>
              </a:rPr>
              <a:t>RowClone</a:t>
            </a:r>
            <a:r>
              <a:rPr lang="en-US" sz="1100" b="1" dirty="0">
                <a:solidFill>
                  <a:schemeClr val="accent4"/>
                </a:solidFill>
                <a:effectLst/>
                <a:latin typeface="Avenir Next" panose="020B0503020202020204" pitchFamily="34" charset="0"/>
              </a:rPr>
              <a:t>: Fast and Energy-Efficient </a:t>
            </a:r>
            <a:br>
              <a:rPr lang="en-US" sz="1100" b="1" dirty="0">
                <a:solidFill>
                  <a:schemeClr val="accent4"/>
                </a:solidFill>
                <a:effectLst/>
                <a:latin typeface="Avenir Next" panose="020B0503020202020204" pitchFamily="34" charset="0"/>
              </a:rPr>
            </a:br>
            <a:r>
              <a:rPr lang="en-US" sz="1100" b="1" dirty="0">
                <a:solidFill>
                  <a:schemeClr val="accent4"/>
                </a:solidFill>
                <a:latin typeface="Avenir Next" panose="020B0503020202020204" pitchFamily="34" charset="0"/>
              </a:rPr>
              <a:t>I</a:t>
            </a:r>
            <a:r>
              <a:rPr lang="en-US" sz="1100" b="1" dirty="0">
                <a:solidFill>
                  <a:schemeClr val="accent4"/>
                </a:solidFill>
                <a:effectLst/>
                <a:latin typeface="Avenir Next" panose="020B0503020202020204" pitchFamily="34" charset="0"/>
              </a:rPr>
              <a:t>n-DRAM Bulk Data Copy and Initialization</a:t>
            </a:r>
            <a:r>
              <a:rPr lang="en-US" sz="1100" dirty="0">
                <a:effectLst/>
                <a:latin typeface="Avenir Next" panose="020B0503020202020204" pitchFamily="34" charset="0"/>
              </a:rPr>
              <a:t>," in MICRO, 2013</a:t>
            </a:r>
            <a:endParaRPr lang="en-US" sz="1100" dirty="0">
              <a:latin typeface="Avenir Next" panose="020B0503020202020204" pitchFamily="34" charset="0"/>
            </a:endParaRPr>
          </a:p>
        </p:txBody>
      </p:sp>
      <p:sp>
        <p:nvSpPr>
          <p:cNvPr id="6" name="Rectangle 5">
            <a:extLst>
              <a:ext uri="{FF2B5EF4-FFF2-40B4-BE49-F238E27FC236}">
                <a16:creationId xmlns:a16="http://schemas.microsoft.com/office/drawing/2014/main" id="{F3193C0B-E8EE-4263-131E-0A3BEAD9D2F3}"/>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In-DRAM row copy improves performance &amp; energy:</a:t>
            </a:r>
            <a:br>
              <a:rPr lang="en-US" sz="2200" b="1" dirty="0">
                <a:solidFill>
                  <a:schemeClr val="tx1"/>
                </a:solidFill>
                <a:latin typeface="Avenir Next" panose="020B0503020202020204" pitchFamily="34" charset="0"/>
              </a:rPr>
            </a:br>
            <a:r>
              <a:rPr lang="en-US" sz="2200" b="1" dirty="0">
                <a:solidFill>
                  <a:srgbClr val="C00000"/>
                </a:solidFill>
                <a:latin typeface="Avenir Next" panose="020B0503020202020204" pitchFamily="34" charset="0"/>
              </a:rPr>
              <a:t>1046 ns, 3.6 </a:t>
            </a:r>
            <a:r>
              <a:rPr lang="en-US" sz="2200" b="1" dirty="0" err="1">
                <a:solidFill>
                  <a:srgbClr val="C00000"/>
                </a:solidFill>
                <a:latin typeface="Avenir Next" panose="020B0503020202020204" pitchFamily="34" charset="0"/>
              </a:rPr>
              <a:t>uJ</a:t>
            </a:r>
            <a:r>
              <a:rPr lang="en-US" sz="2200" b="1" dirty="0">
                <a:solidFill>
                  <a:srgbClr val="C00000"/>
                </a:solidFill>
                <a:latin typeface="Avenir Next" panose="020B0503020202020204" pitchFamily="34" charset="0"/>
              </a:rPr>
              <a:t> </a:t>
            </a:r>
            <a:r>
              <a:rPr lang="en-US" sz="2200" b="1" dirty="0">
                <a:solidFill>
                  <a:schemeClr val="tx1"/>
                </a:solidFill>
                <a:latin typeface="Avenir Next" panose="020B0503020202020204" pitchFamily="34" charset="0"/>
              </a:rPr>
              <a:t>→</a:t>
            </a:r>
            <a:r>
              <a:rPr lang="en-US" sz="2200" b="1" dirty="0">
                <a:solidFill>
                  <a:srgbClr val="1A82C4"/>
                </a:solidFill>
                <a:latin typeface="Avenir Next" panose="020B0503020202020204" pitchFamily="34" charset="0"/>
              </a:rPr>
              <a:t> 90 ns, 0.04 </a:t>
            </a:r>
            <a:r>
              <a:rPr lang="en-US" sz="2200" b="1" dirty="0" err="1">
                <a:solidFill>
                  <a:srgbClr val="1A82C4"/>
                </a:solidFill>
                <a:latin typeface="Avenir Next" panose="020B0503020202020204" pitchFamily="34" charset="0"/>
              </a:rPr>
              <a:t>nJ</a:t>
            </a:r>
            <a:endParaRPr lang="en-US" sz="2200" b="1" dirty="0">
              <a:solidFill>
                <a:schemeClr val="tx1"/>
              </a:solidFill>
              <a:latin typeface="Avenir Next" panose="020B0503020202020204" pitchFamily="34" charset="0"/>
            </a:endParaRPr>
          </a:p>
        </p:txBody>
      </p:sp>
      <p:grpSp>
        <p:nvGrpSpPr>
          <p:cNvPr id="7" name="Group 6">
            <a:extLst>
              <a:ext uri="{FF2B5EF4-FFF2-40B4-BE49-F238E27FC236}">
                <a16:creationId xmlns:a16="http://schemas.microsoft.com/office/drawing/2014/main" id="{86B66CA1-9F14-4A2B-5AB3-CE93E590F001}"/>
              </a:ext>
            </a:extLst>
          </p:cNvPr>
          <p:cNvGrpSpPr/>
          <p:nvPr/>
        </p:nvGrpSpPr>
        <p:grpSpPr>
          <a:xfrm>
            <a:off x="7887087" y="2997894"/>
            <a:ext cx="1081825" cy="637006"/>
            <a:chOff x="7890474" y="2997894"/>
            <a:chExt cx="1081825" cy="637006"/>
          </a:xfrm>
          <a:solidFill>
            <a:schemeClr val="bg1"/>
          </a:solidFill>
        </p:grpSpPr>
        <p:sp>
          <p:nvSpPr>
            <p:cNvPr id="8" name="TextBox 7">
              <a:extLst>
                <a:ext uri="{FF2B5EF4-FFF2-40B4-BE49-F238E27FC236}">
                  <a16:creationId xmlns:a16="http://schemas.microsoft.com/office/drawing/2014/main" id="{FB18C6F8-ABEE-0CE5-E320-0CE5EB56029B}"/>
                </a:ext>
              </a:extLst>
            </p:cNvPr>
            <p:cNvSpPr txBox="1"/>
            <p:nvPr/>
          </p:nvSpPr>
          <p:spPr>
            <a:xfrm>
              <a:off x="7890474" y="2997894"/>
              <a:ext cx="1081825" cy="369332"/>
            </a:xfrm>
            <a:prstGeom prst="rect">
              <a:avLst/>
            </a:prstGeom>
            <a:grpFill/>
          </p:spPr>
          <p:txBody>
            <a:bodyPr wrap="square">
              <a:spAutoFit/>
            </a:bodyPr>
            <a:lstStyle/>
            <a:p>
              <a:r>
                <a:rPr lang="en-US" sz="1800" b="1" i="1" dirty="0">
                  <a:solidFill>
                    <a:schemeClr val="tx1">
                      <a:lumMod val="50000"/>
                      <a:lumOff val="50000"/>
                    </a:schemeClr>
                  </a:solidFill>
                  <a:latin typeface="Avenir Next" panose="020B0503020202020204" pitchFamily="34" charset="0"/>
                </a:rPr>
                <a:t>← </a:t>
              </a:r>
              <a:r>
                <a:rPr lang="en-US" sz="1800" b="1" i="1" dirty="0" err="1">
                  <a:solidFill>
                    <a:schemeClr val="tx1">
                      <a:lumMod val="50000"/>
                      <a:lumOff val="50000"/>
                    </a:schemeClr>
                  </a:solidFill>
                  <a:latin typeface="Avenir Next" panose="020B0503020202020204" pitchFamily="34" charset="0"/>
                </a:rPr>
                <a:t>src</a:t>
              </a:r>
              <a:endParaRPr lang="en-US" i="1" dirty="0">
                <a:solidFill>
                  <a:schemeClr val="tx1">
                    <a:lumMod val="50000"/>
                    <a:lumOff val="50000"/>
                  </a:schemeClr>
                </a:solidFill>
              </a:endParaRPr>
            </a:p>
          </p:txBody>
        </p:sp>
        <p:sp>
          <p:nvSpPr>
            <p:cNvPr id="9" name="TextBox 8">
              <a:extLst>
                <a:ext uri="{FF2B5EF4-FFF2-40B4-BE49-F238E27FC236}">
                  <a16:creationId xmlns:a16="http://schemas.microsoft.com/office/drawing/2014/main" id="{6B4213C5-C7F2-30BC-DCB5-3C8AB3979815}"/>
                </a:ext>
              </a:extLst>
            </p:cNvPr>
            <p:cNvSpPr txBox="1"/>
            <p:nvPr/>
          </p:nvSpPr>
          <p:spPr>
            <a:xfrm>
              <a:off x="7890474" y="3265568"/>
              <a:ext cx="1081825" cy="369332"/>
            </a:xfrm>
            <a:prstGeom prst="rect">
              <a:avLst/>
            </a:prstGeom>
            <a:grpFill/>
          </p:spPr>
          <p:txBody>
            <a:bodyPr wrap="square">
              <a:spAutoFit/>
            </a:bodyPr>
            <a:lstStyle/>
            <a:p>
              <a:r>
                <a:rPr lang="en-US" b="1" i="1" dirty="0">
                  <a:solidFill>
                    <a:srgbClr val="C00000"/>
                  </a:solidFill>
                  <a:latin typeface="Avenir Next" panose="020B0503020202020204" pitchFamily="34" charset="0"/>
                </a:rPr>
                <a:t>← </a:t>
              </a:r>
              <a:r>
                <a:rPr lang="en-US" b="1" i="1" dirty="0" err="1">
                  <a:solidFill>
                    <a:srgbClr val="C00000"/>
                  </a:solidFill>
                  <a:latin typeface="Avenir Next" panose="020B0503020202020204" pitchFamily="34" charset="0"/>
                </a:rPr>
                <a:t>dst</a:t>
              </a:r>
              <a:endParaRPr lang="en-US" i="1" dirty="0">
                <a:solidFill>
                  <a:srgbClr val="C00000"/>
                </a:solidFill>
              </a:endParaRPr>
            </a:p>
          </p:txBody>
        </p:sp>
      </p:grpSp>
    </p:spTree>
    <p:extLst>
      <p:ext uri="{BB962C8B-B14F-4D97-AF65-F5344CB8AC3E}">
        <p14:creationId xmlns:p14="http://schemas.microsoft.com/office/powerpoint/2010/main" val="92712677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10090"/>
            <a:ext cx="9144000" cy="685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84506"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Rigid and 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leading to a subpar performance in the presence of narrow values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opportunity 1</a:t>
              </a: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 narrow values for PUD computation</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84506" y="3629581"/>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Throughput-Oriented Execution with Low Latency Tolerance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failing to reduce the latency of a single PUD operation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opportunity 2</a:t>
              </a:r>
              <a:r>
                <a:rPr kumimoji="0" lang="en-US" sz="1900" b="0" i="0" u="none" strike="noStrike" kern="1200" cap="none" spc="0" normalizeH="0" baseline="0" noProof="0" dirty="0">
                  <a:ln>
                    <a:noFill/>
                  </a:ln>
                  <a:solidFill>
                    <a:srgbClr val="FFFFFF">
                      <a:lumMod val="75000"/>
                    </a:srgbClr>
                  </a:solidFill>
                  <a:effectLst/>
                  <a:uLnTx/>
                  <a:uFillTx/>
                  <a:latin typeface="Avenir Next" panose="020B0503020202020204" pitchFamily="34" charset="0"/>
                  <a:ea typeface="+mn-ea"/>
                  <a:cs typeface="Gill Sans MT"/>
                </a:rPr>
                <a:t>: DRAM parallelism for latency-oriented execution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84506" y="5047268"/>
            <a:ext cx="9144001" cy="1387216"/>
            <a:chOff x="406767" y="3421560"/>
            <a:chExt cx="8475012" cy="1400762"/>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D82C5"/>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32082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D82C5"/>
                  </a:solidFill>
                  <a:effectLst/>
                  <a:uLnTx/>
                  <a:uFillTx/>
                  <a:latin typeface="Avenir Next" panose="020B0503020202020204" pitchFamily="34" charset="0"/>
                  <a:ea typeface="+mn-ea"/>
                  <a:cs typeface="Gill Sans MT"/>
                </a:rPr>
                <a:t>Scalability Challenges for High-Precision Operations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a:t>
              </a:r>
              <a:r>
                <a:rPr kumimoji="0" lang="en-US" sz="19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Gill Sans MT"/>
                </a:rPr>
                <a:t>ue</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to the linear/quadratically scaling nature of bit-serial algorithms </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3</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alternative data representation for </a:t>
              </a:r>
              <a:b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b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high-precision computation </a:t>
              </a:r>
            </a:p>
          </p:txBody>
        </p:sp>
      </p:grpSp>
    </p:spTree>
    <p:extLst>
      <p:ext uri="{BB962C8B-B14F-4D97-AF65-F5344CB8AC3E}">
        <p14:creationId xmlns:p14="http://schemas.microsoft.com/office/powerpoint/2010/main" val="267700287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Scalability Challenges for High-Precision</a:t>
            </a:r>
          </a:p>
        </p:txBody>
      </p:sp>
      <p:grpSp>
        <p:nvGrpSpPr>
          <p:cNvPr id="2" name="Group 1">
            <a:extLst>
              <a:ext uri="{FF2B5EF4-FFF2-40B4-BE49-F238E27FC236}">
                <a16:creationId xmlns:a16="http://schemas.microsoft.com/office/drawing/2014/main" id="{56983BC7-72E4-ADC8-37A6-192C14AA869B}"/>
              </a:ext>
            </a:extLst>
          </p:cNvPr>
          <p:cNvGrpSpPr/>
          <p:nvPr/>
        </p:nvGrpSpPr>
        <p:grpSpPr>
          <a:xfrm>
            <a:off x="0" y="1136956"/>
            <a:ext cx="9144000" cy="2260187"/>
            <a:chOff x="0" y="1136956"/>
            <a:chExt cx="9144000" cy="2260187"/>
          </a:xfrm>
        </p:grpSpPr>
        <p:sp>
          <p:nvSpPr>
            <p:cNvPr id="598" name="Flowchart: Connector 8">
              <a:extLst>
                <a:ext uri="{FF2B5EF4-FFF2-40B4-BE49-F238E27FC236}">
                  <a16:creationId xmlns:a16="http://schemas.microsoft.com/office/drawing/2014/main" id="{0B2E45A7-FCCA-9B86-F4B0-4E7D31E243A0}"/>
                </a:ext>
              </a:extLst>
            </p:cNvPr>
            <p:cNvSpPr/>
            <p:nvPr/>
          </p:nvSpPr>
          <p:spPr>
            <a:xfrm>
              <a:off x="3214777" y="2155854"/>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142" name="Group 141">
              <a:extLst>
                <a:ext uri="{FF2B5EF4-FFF2-40B4-BE49-F238E27FC236}">
                  <a16:creationId xmlns:a16="http://schemas.microsoft.com/office/drawing/2014/main" id="{E37C8958-77F4-C4B0-0B1D-6236C6AE4D76}"/>
                </a:ext>
              </a:extLst>
            </p:cNvPr>
            <p:cNvGrpSpPr/>
            <p:nvPr/>
          </p:nvGrpSpPr>
          <p:grpSpPr>
            <a:xfrm>
              <a:off x="3478592" y="1533759"/>
              <a:ext cx="2717153" cy="1863384"/>
              <a:chOff x="3717655" y="4975644"/>
              <a:chExt cx="2717153" cy="1863384"/>
            </a:xfrm>
          </p:grpSpPr>
          <p:grpSp>
            <p:nvGrpSpPr>
              <p:cNvPr id="143" name="Group 142">
                <a:extLst>
                  <a:ext uri="{FF2B5EF4-FFF2-40B4-BE49-F238E27FC236}">
                    <a16:creationId xmlns:a16="http://schemas.microsoft.com/office/drawing/2014/main" id="{C4CB2986-FAD1-685B-831D-680FA79BCD59}"/>
                  </a:ext>
                </a:extLst>
              </p:cNvPr>
              <p:cNvGrpSpPr/>
              <p:nvPr/>
            </p:nvGrpSpPr>
            <p:grpSpPr>
              <a:xfrm>
                <a:off x="4185381" y="4975645"/>
                <a:ext cx="2249427" cy="1194401"/>
                <a:chOff x="4214803" y="4852317"/>
                <a:chExt cx="2249427" cy="1194401"/>
              </a:xfrm>
            </p:grpSpPr>
            <p:cxnSp>
              <p:nvCxnSpPr>
                <p:cNvPr id="195" name="Straight Arrow Connector 194">
                  <a:extLst>
                    <a:ext uri="{FF2B5EF4-FFF2-40B4-BE49-F238E27FC236}">
                      <a16:creationId xmlns:a16="http://schemas.microsoft.com/office/drawing/2014/main" id="{C3ABC460-9167-6226-4635-CB1CEF7A06D3}"/>
                    </a:ext>
                  </a:extLst>
                </p:cNvPr>
                <p:cNvCxnSpPr>
                  <a:cxnSpLocks/>
                </p:cNvCxnSpPr>
                <p:nvPr/>
              </p:nvCxnSpPr>
              <p:spPr>
                <a:xfrm flipV="1">
                  <a:off x="4225127" y="4852317"/>
                  <a:ext cx="0" cy="119440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6" name="Straight Arrow Connector 195">
                  <a:extLst>
                    <a:ext uri="{FF2B5EF4-FFF2-40B4-BE49-F238E27FC236}">
                      <a16:creationId xmlns:a16="http://schemas.microsoft.com/office/drawing/2014/main" id="{64773C18-CA36-B7CF-315B-7FE94F03B56D}"/>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5" name="Group 144">
                <a:extLst>
                  <a:ext uri="{FF2B5EF4-FFF2-40B4-BE49-F238E27FC236}">
                    <a16:creationId xmlns:a16="http://schemas.microsoft.com/office/drawing/2014/main" id="{7BCC2089-B4F0-2ED7-FDF9-AA87A05207CC}"/>
                  </a:ext>
                </a:extLst>
              </p:cNvPr>
              <p:cNvGrpSpPr/>
              <p:nvPr/>
            </p:nvGrpSpPr>
            <p:grpSpPr>
              <a:xfrm>
                <a:off x="4456819" y="6150915"/>
                <a:ext cx="268139" cy="513446"/>
                <a:chOff x="4189009" y="6113670"/>
                <a:chExt cx="268139" cy="513446"/>
              </a:xfrm>
              <a:noFill/>
            </p:grpSpPr>
            <p:sp>
              <p:nvSpPr>
                <p:cNvPr id="191" name="Rectangle 190">
                  <a:extLst>
                    <a:ext uri="{FF2B5EF4-FFF2-40B4-BE49-F238E27FC236}">
                      <a16:creationId xmlns:a16="http://schemas.microsoft.com/office/drawing/2014/main" id="{99F9A73E-6A19-607A-EACD-5DB37BFAAEA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192" name="Straight Connector 191">
                  <a:extLst>
                    <a:ext uri="{FF2B5EF4-FFF2-40B4-BE49-F238E27FC236}">
                      <a16:creationId xmlns:a16="http://schemas.microsoft.com/office/drawing/2014/main" id="{7A3C33F6-BE75-D576-F94E-EB123E458D8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7" name="Group 146">
                <a:extLst>
                  <a:ext uri="{FF2B5EF4-FFF2-40B4-BE49-F238E27FC236}">
                    <a16:creationId xmlns:a16="http://schemas.microsoft.com/office/drawing/2014/main" id="{6C4248A2-1E5A-72C4-5EA0-2A44F745F15E}"/>
                  </a:ext>
                </a:extLst>
              </p:cNvPr>
              <p:cNvGrpSpPr/>
              <p:nvPr/>
            </p:nvGrpSpPr>
            <p:grpSpPr>
              <a:xfrm>
                <a:off x="4859043" y="6150915"/>
                <a:ext cx="531118" cy="513446"/>
                <a:chOff x="4055613" y="6113670"/>
                <a:chExt cx="531118" cy="513446"/>
              </a:xfrm>
              <a:noFill/>
            </p:grpSpPr>
            <p:sp>
              <p:nvSpPr>
                <p:cNvPr id="187" name="Rectangle 186">
                  <a:extLst>
                    <a:ext uri="{FF2B5EF4-FFF2-40B4-BE49-F238E27FC236}">
                      <a16:creationId xmlns:a16="http://schemas.microsoft.com/office/drawing/2014/main" id="{BEAF120E-6834-76B6-29B9-26E971254D01}"/>
                    </a:ext>
                  </a:extLst>
                </p:cNvPr>
                <p:cNvSpPr/>
                <p:nvPr/>
              </p:nvSpPr>
              <p:spPr>
                <a:xfrm>
                  <a:off x="4055613" y="6256286"/>
                  <a:ext cx="531118"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16</a:t>
                  </a:r>
                </a:p>
              </p:txBody>
            </p:sp>
            <p:cxnSp>
              <p:nvCxnSpPr>
                <p:cNvPr id="188" name="Straight Connector 187">
                  <a:extLst>
                    <a:ext uri="{FF2B5EF4-FFF2-40B4-BE49-F238E27FC236}">
                      <a16:creationId xmlns:a16="http://schemas.microsoft.com/office/drawing/2014/main" id="{CB964CB5-570E-B838-0F9A-3D699B3E3189}"/>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9" name="Group 148">
                <a:extLst>
                  <a:ext uri="{FF2B5EF4-FFF2-40B4-BE49-F238E27FC236}">
                    <a16:creationId xmlns:a16="http://schemas.microsoft.com/office/drawing/2014/main" id="{11CE57D1-6128-93F0-27BA-3FA4754754AE}"/>
                  </a:ext>
                </a:extLst>
              </p:cNvPr>
              <p:cNvGrpSpPr/>
              <p:nvPr/>
            </p:nvGrpSpPr>
            <p:grpSpPr>
              <a:xfrm>
                <a:off x="5416125" y="6150915"/>
                <a:ext cx="484272" cy="513446"/>
                <a:chOff x="4077075" y="6113670"/>
                <a:chExt cx="484272" cy="513446"/>
              </a:xfrm>
              <a:noFill/>
            </p:grpSpPr>
            <p:sp>
              <p:nvSpPr>
                <p:cNvPr id="183" name="Rectangle 182">
                  <a:extLst>
                    <a:ext uri="{FF2B5EF4-FFF2-40B4-BE49-F238E27FC236}">
                      <a16:creationId xmlns:a16="http://schemas.microsoft.com/office/drawing/2014/main" id="{ADB8ED1A-39F5-8B22-5C13-23830AA6794C}"/>
                    </a:ext>
                  </a:extLst>
                </p:cNvPr>
                <p:cNvSpPr/>
                <p:nvPr/>
              </p:nvSpPr>
              <p:spPr>
                <a:xfrm>
                  <a:off x="4077075" y="6256286"/>
                  <a:ext cx="484272"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32</a:t>
                  </a:r>
                </a:p>
              </p:txBody>
            </p:sp>
            <p:cxnSp>
              <p:nvCxnSpPr>
                <p:cNvPr id="184" name="Straight Connector 183">
                  <a:extLst>
                    <a:ext uri="{FF2B5EF4-FFF2-40B4-BE49-F238E27FC236}">
                      <a16:creationId xmlns:a16="http://schemas.microsoft.com/office/drawing/2014/main" id="{AB3376FB-7483-A7A2-745F-FBE4AC92ADE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3CA572C2-07D4-8CB4-BBD8-CF14761FE441}"/>
                  </a:ext>
                </a:extLst>
              </p:cNvPr>
              <p:cNvGrpSpPr/>
              <p:nvPr/>
            </p:nvGrpSpPr>
            <p:grpSpPr>
              <a:xfrm>
                <a:off x="5973442" y="6150915"/>
                <a:ext cx="450723" cy="511792"/>
                <a:chOff x="4098774" y="6113670"/>
                <a:chExt cx="450723" cy="511792"/>
              </a:xfrm>
              <a:noFill/>
            </p:grpSpPr>
            <p:sp>
              <p:nvSpPr>
                <p:cNvPr id="179" name="Rectangle 178">
                  <a:extLst>
                    <a:ext uri="{FF2B5EF4-FFF2-40B4-BE49-F238E27FC236}">
                      <a16:creationId xmlns:a16="http://schemas.microsoft.com/office/drawing/2014/main" id="{C7C71F70-3539-D73C-9FED-1F3BEB843EC3}"/>
                    </a:ext>
                  </a:extLst>
                </p:cNvPr>
                <p:cNvSpPr/>
                <p:nvPr/>
              </p:nvSpPr>
              <p:spPr>
                <a:xfrm>
                  <a:off x="4098774" y="6254632"/>
                  <a:ext cx="450723"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N</a:t>
                  </a:r>
                </a:p>
              </p:txBody>
            </p:sp>
            <p:cxnSp>
              <p:nvCxnSpPr>
                <p:cNvPr id="180" name="Straight Connector 179">
                  <a:extLst>
                    <a:ext uri="{FF2B5EF4-FFF2-40B4-BE49-F238E27FC236}">
                      <a16:creationId xmlns:a16="http://schemas.microsoft.com/office/drawing/2014/main" id="{78BB89F4-4774-5F60-10D2-265A0A49D14F}"/>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52" name="Straight Connector 151">
                <a:extLst>
                  <a:ext uri="{FF2B5EF4-FFF2-40B4-BE49-F238E27FC236}">
                    <a16:creationId xmlns:a16="http://schemas.microsoft.com/office/drawing/2014/main" id="{BE501876-2D50-7FFC-1C3F-98D72868F7F4}"/>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CFEFE68E-964F-6CCD-224C-A17F9D579DE6}"/>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335B7FBE-42DA-BBE2-5C3B-25BA6FD91714}"/>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60" name="Rectangle 159">
                <a:extLst>
                  <a:ext uri="{FF2B5EF4-FFF2-40B4-BE49-F238E27FC236}">
                    <a16:creationId xmlns:a16="http://schemas.microsoft.com/office/drawing/2014/main" id="{7C11B1B2-3621-BEE0-2A30-1A010F9FD395}"/>
                  </a:ext>
                </a:extLst>
              </p:cNvPr>
              <p:cNvSpPr/>
              <p:nvPr/>
            </p:nvSpPr>
            <p:spPr>
              <a:xfrm>
                <a:off x="4189009" y="6468198"/>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Bit-Precision</a:t>
                </a:r>
              </a:p>
            </p:txBody>
          </p:sp>
          <p:sp>
            <p:nvSpPr>
              <p:cNvPr id="161" name="Rectangle 160">
                <a:extLst>
                  <a:ext uri="{FF2B5EF4-FFF2-40B4-BE49-F238E27FC236}">
                    <a16:creationId xmlns:a16="http://schemas.microsoft.com/office/drawing/2014/main" id="{07E16AEB-F62E-875E-812B-7C315D4A589D}"/>
                  </a:ext>
                </a:extLst>
              </p:cNvPr>
              <p:cNvSpPr/>
              <p:nvPr/>
            </p:nvSpPr>
            <p:spPr>
              <a:xfrm rot="16200000">
                <a:off x="3300918" y="5392381"/>
                <a:ext cx="1204303"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Latency</a:t>
                </a:r>
              </a:p>
            </p:txBody>
          </p:sp>
          <p:cxnSp>
            <p:nvCxnSpPr>
              <p:cNvPr id="162" name="Straight Connector 161">
                <a:extLst>
                  <a:ext uri="{FF2B5EF4-FFF2-40B4-BE49-F238E27FC236}">
                    <a16:creationId xmlns:a16="http://schemas.microsoft.com/office/drawing/2014/main" id="{0C886820-F45F-1FC4-5BDB-C50E19605BDA}"/>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A49D2992-9785-FA9B-9F22-3B64F60882AE}"/>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A0855F6-96CA-71B8-DD14-C940F9A04F2E}"/>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01A9B545-94D4-DB42-BE29-61EE26B8CFF6}"/>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AFD0964B-68A2-0D9E-334E-077BFD692F4F}"/>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4597B207-D9A6-BDB2-132F-CC7F81171D0B}"/>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170" name="Group 169">
                <a:extLst>
                  <a:ext uri="{FF2B5EF4-FFF2-40B4-BE49-F238E27FC236}">
                    <a16:creationId xmlns:a16="http://schemas.microsoft.com/office/drawing/2014/main" id="{7D5349FA-537D-BC7E-1D74-8E98D89EDD8F}"/>
                  </a:ext>
                </a:extLst>
              </p:cNvPr>
              <p:cNvGrpSpPr/>
              <p:nvPr/>
            </p:nvGrpSpPr>
            <p:grpSpPr>
              <a:xfrm>
                <a:off x="4317336" y="5152569"/>
                <a:ext cx="1876809" cy="998343"/>
                <a:chOff x="4317336" y="5111331"/>
                <a:chExt cx="1876809" cy="1039579"/>
              </a:xfrm>
            </p:grpSpPr>
            <p:cxnSp>
              <p:nvCxnSpPr>
                <p:cNvPr id="171" name="Straight Connector 170">
                  <a:extLst>
                    <a:ext uri="{FF2B5EF4-FFF2-40B4-BE49-F238E27FC236}">
                      <a16:creationId xmlns:a16="http://schemas.microsoft.com/office/drawing/2014/main" id="{64096649-2995-7842-C696-3F6721707DD1}"/>
                    </a:ext>
                  </a:extLst>
                </p:cNvPr>
                <p:cNvCxnSpPr>
                  <a:cxnSpLocks/>
                </p:cNvCxnSpPr>
                <p:nvPr/>
              </p:nvCxnSpPr>
              <p:spPr>
                <a:xfrm>
                  <a:off x="4317336"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70165E4F-A914-9E83-6AF2-50552CF86637}"/>
                    </a:ext>
                  </a:extLst>
                </p:cNvPr>
                <p:cNvCxnSpPr>
                  <a:cxnSpLocks/>
                </p:cNvCxnSpPr>
                <p:nvPr/>
              </p:nvCxnSpPr>
              <p:spPr>
                <a:xfrm>
                  <a:off x="4585452"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F00C6927-19B1-BAED-A085-41C47725D1D9}"/>
                    </a:ext>
                  </a:extLst>
                </p:cNvPr>
                <p:cNvCxnSpPr>
                  <a:cxnSpLocks/>
                </p:cNvCxnSpPr>
                <p:nvPr/>
              </p:nvCxnSpPr>
              <p:spPr>
                <a:xfrm>
                  <a:off x="4853568"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C2AF9FD2-3BB6-F8A6-E3D3-BE79C55D78EB}"/>
                    </a:ext>
                  </a:extLst>
                </p:cNvPr>
                <p:cNvCxnSpPr>
                  <a:cxnSpLocks/>
                </p:cNvCxnSpPr>
                <p:nvPr/>
              </p:nvCxnSpPr>
              <p:spPr>
                <a:xfrm>
                  <a:off x="5121684"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EC4DC5A0-B3E9-9078-B72A-7752F3B698D8}"/>
                    </a:ext>
                  </a:extLst>
                </p:cNvPr>
                <p:cNvCxnSpPr>
                  <a:cxnSpLocks/>
                </p:cNvCxnSpPr>
                <p:nvPr/>
              </p:nvCxnSpPr>
              <p:spPr>
                <a:xfrm>
                  <a:off x="5389800"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38814D52-5C33-2C95-E08E-7C8E25DBF48B}"/>
                    </a:ext>
                  </a:extLst>
                </p:cNvPr>
                <p:cNvCxnSpPr>
                  <a:cxnSpLocks/>
                </p:cNvCxnSpPr>
                <p:nvPr/>
              </p:nvCxnSpPr>
              <p:spPr>
                <a:xfrm>
                  <a:off x="5657916"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8A06C062-1113-4256-C673-2C149BC4EEB4}"/>
                    </a:ext>
                  </a:extLst>
                </p:cNvPr>
                <p:cNvCxnSpPr>
                  <a:cxnSpLocks/>
                </p:cNvCxnSpPr>
                <p:nvPr/>
              </p:nvCxnSpPr>
              <p:spPr>
                <a:xfrm>
                  <a:off x="5893312" y="5117375"/>
                  <a:ext cx="32720" cy="1033535"/>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06BB4878-1B46-1653-4128-DE3A2BE9B2EC}"/>
                    </a:ext>
                  </a:extLst>
                </p:cNvPr>
                <p:cNvCxnSpPr>
                  <a:cxnSpLocks/>
                </p:cNvCxnSpPr>
                <p:nvPr/>
              </p:nvCxnSpPr>
              <p:spPr>
                <a:xfrm>
                  <a:off x="6186008" y="5111331"/>
                  <a:ext cx="8137"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609" name="TextBox 608">
              <a:extLst>
                <a:ext uri="{FF2B5EF4-FFF2-40B4-BE49-F238E27FC236}">
                  <a16:creationId xmlns:a16="http://schemas.microsoft.com/office/drawing/2014/main" id="{D14DAF1A-81F5-32B7-F22E-03317360B848}"/>
                </a:ext>
              </a:extLst>
            </p:cNvPr>
            <p:cNvSpPr txBox="1"/>
            <p:nvPr/>
          </p:nvSpPr>
          <p:spPr>
            <a:xfrm rot="20700000">
              <a:off x="4867817" y="1979105"/>
              <a:ext cx="320541" cy="369332"/>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nvGrpSpPr>
            <p:cNvPr id="887" name="Group 886">
              <a:extLst>
                <a:ext uri="{FF2B5EF4-FFF2-40B4-BE49-F238E27FC236}">
                  <a16:creationId xmlns:a16="http://schemas.microsoft.com/office/drawing/2014/main" id="{60CD2268-14AB-F84A-3924-D830F6A6D419}"/>
                </a:ext>
              </a:extLst>
            </p:cNvPr>
            <p:cNvGrpSpPr/>
            <p:nvPr/>
          </p:nvGrpSpPr>
          <p:grpSpPr>
            <a:xfrm>
              <a:off x="6330935" y="1533759"/>
              <a:ext cx="2717153" cy="1863384"/>
              <a:chOff x="3717655" y="4975644"/>
              <a:chExt cx="2717153" cy="1863384"/>
            </a:xfrm>
          </p:grpSpPr>
          <p:grpSp>
            <p:nvGrpSpPr>
              <p:cNvPr id="892" name="Group 891">
                <a:extLst>
                  <a:ext uri="{FF2B5EF4-FFF2-40B4-BE49-F238E27FC236}">
                    <a16:creationId xmlns:a16="http://schemas.microsoft.com/office/drawing/2014/main" id="{5C71CA86-15C7-4983-AE54-7425941BB975}"/>
                  </a:ext>
                </a:extLst>
              </p:cNvPr>
              <p:cNvGrpSpPr/>
              <p:nvPr/>
            </p:nvGrpSpPr>
            <p:grpSpPr>
              <a:xfrm>
                <a:off x="4185381" y="4975645"/>
                <a:ext cx="2249427" cy="1194401"/>
                <a:chOff x="4214803" y="4852317"/>
                <a:chExt cx="2249427" cy="1194401"/>
              </a:xfrm>
            </p:grpSpPr>
            <p:cxnSp>
              <p:nvCxnSpPr>
                <p:cNvPr id="925" name="Straight Arrow Connector 924">
                  <a:extLst>
                    <a:ext uri="{FF2B5EF4-FFF2-40B4-BE49-F238E27FC236}">
                      <a16:creationId xmlns:a16="http://schemas.microsoft.com/office/drawing/2014/main" id="{F6F007DD-192D-E266-C5D3-9A9428F0B2BC}"/>
                    </a:ext>
                  </a:extLst>
                </p:cNvPr>
                <p:cNvCxnSpPr>
                  <a:cxnSpLocks/>
                </p:cNvCxnSpPr>
                <p:nvPr/>
              </p:nvCxnSpPr>
              <p:spPr>
                <a:xfrm flipV="1">
                  <a:off x="4225127" y="4852317"/>
                  <a:ext cx="0" cy="119440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26" name="Straight Arrow Connector 925">
                  <a:extLst>
                    <a:ext uri="{FF2B5EF4-FFF2-40B4-BE49-F238E27FC236}">
                      <a16:creationId xmlns:a16="http://schemas.microsoft.com/office/drawing/2014/main" id="{A65A77AE-FCF3-F7D8-1AC9-2D6C0D7E0B05}"/>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93" name="Group 892">
                <a:extLst>
                  <a:ext uri="{FF2B5EF4-FFF2-40B4-BE49-F238E27FC236}">
                    <a16:creationId xmlns:a16="http://schemas.microsoft.com/office/drawing/2014/main" id="{3CA75C28-A5EC-FD8E-8F03-82AE676E91E3}"/>
                  </a:ext>
                </a:extLst>
              </p:cNvPr>
              <p:cNvGrpSpPr/>
              <p:nvPr/>
            </p:nvGrpSpPr>
            <p:grpSpPr>
              <a:xfrm>
                <a:off x="4456819" y="6150915"/>
                <a:ext cx="268139" cy="513446"/>
                <a:chOff x="4189009" y="6113670"/>
                <a:chExt cx="268139" cy="513446"/>
              </a:xfrm>
              <a:noFill/>
            </p:grpSpPr>
            <p:sp>
              <p:nvSpPr>
                <p:cNvPr id="923" name="Rectangle 922">
                  <a:extLst>
                    <a:ext uri="{FF2B5EF4-FFF2-40B4-BE49-F238E27FC236}">
                      <a16:creationId xmlns:a16="http://schemas.microsoft.com/office/drawing/2014/main" id="{C683D72A-762A-8EAD-2886-63498BF7481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924" name="Straight Connector 923">
                  <a:extLst>
                    <a:ext uri="{FF2B5EF4-FFF2-40B4-BE49-F238E27FC236}">
                      <a16:creationId xmlns:a16="http://schemas.microsoft.com/office/drawing/2014/main" id="{02DB4B4A-7A70-7EC8-FF3A-57BEA68F201F}"/>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94" name="Group 893">
                <a:extLst>
                  <a:ext uri="{FF2B5EF4-FFF2-40B4-BE49-F238E27FC236}">
                    <a16:creationId xmlns:a16="http://schemas.microsoft.com/office/drawing/2014/main" id="{E8901C5A-B17E-DF52-11AC-153C72994E1B}"/>
                  </a:ext>
                </a:extLst>
              </p:cNvPr>
              <p:cNvGrpSpPr/>
              <p:nvPr/>
            </p:nvGrpSpPr>
            <p:grpSpPr>
              <a:xfrm>
                <a:off x="4859043" y="6150915"/>
                <a:ext cx="531118" cy="513446"/>
                <a:chOff x="4055613" y="6113670"/>
                <a:chExt cx="531118" cy="513446"/>
              </a:xfrm>
              <a:noFill/>
            </p:grpSpPr>
            <p:sp>
              <p:nvSpPr>
                <p:cNvPr id="921" name="Rectangle 920">
                  <a:extLst>
                    <a:ext uri="{FF2B5EF4-FFF2-40B4-BE49-F238E27FC236}">
                      <a16:creationId xmlns:a16="http://schemas.microsoft.com/office/drawing/2014/main" id="{B5E38B51-5A9D-ED3F-F7EC-141604A9A6F8}"/>
                    </a:ext>
                  </a:extLst>
                </p:cNvPr>
                <p:cNvSpPr/>
                <p:nvPr/>
              </p:nvSpPr>
              <p:spPr>
                <a:xfrm>
                  <a:off x="4055613" y="6256286"/>
                  <a:ext cx="531118"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16</a:t>
                  </a:r>
                </a:p>
              </p:txBody>
            </p:sp>
            <p:cxnSp>
              <p:nvCxnSpPr>
                <p:cNvPr id="922" name="Straight Connector 921">
                  <a:extLst>
                    <a:ext uri="{FF2B5EF4-FFF2-40B4-BE49-F238E27FC236}">
                      <a16:creationId xmlns:a16="http://schemas.microsoft.com/office/drawing/2014/main" id="{2DB31F22-347B-3378-79A7-E84D2E0A5A7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95" name="Group 894">
                <a:extLst>
                  <a:ext uri="{FF2B5EF4-FFF2-40B4-BE49-F238E27FC236}">
                    <a16:creationId xmlns:a16="http://schemas.microsoft.com/office/drawing/2014/main" id="{052F0B64-C70A-36C7-6986-0BDFB4A17F72}"/>
                  </a:ext>
                </a:extLst>
              </p:cNvPr>
              <p:cNvGrpSpPr/>
              <p:nvPr/>
            </p:nvGrpSpPr>
            <p:grpSpPr>
              <a:xfrm>
                <a:off x="5416125" y="6150915"/>
                <a:ext cx="484272" cy="513446"/>
                <a:chOff x="4077075" y="6113670"/>
                <a:chExt cx="484272" cy="513446"/>
              </a:xfrm>
              <a:noFill/>
            </p:grpSpPr>
            <p:sp>
              <p:nvSpPr>
                <p:cNvPr id="919" name="Rectangle 918">
                  <a:extLst>
                    <a:ext uri="{FF2B5EF4-FFF2-40B4-BE49-F238E27FC236}">
                      <a16:creationId xmlns:a16="http://schemas.microsoft.com/office/drawing/2014/main" id="{273764DD-2B84-525C-75C6-EA958AE6679B}"/>
                    </a:ext>
                  </a:extLst>
                </p:cNvPr>
                <p:cNvSpPr/>
                <p:nvPr/>
              </p:nvSpPr>
              <p:spPr>
                <a:xfrm>
                  <a:off x="4077075" y="6256286"/>
                  <a:ext cx="484272"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32</a:t>
                  </a:r>
                </a:p>
              </p:txBody>
            </p:sp>
            <p:cxnSp>
              <p:nvCxnSpPr>
                <p:cNvPr id="920" name="Straight Connector 919">
                  <a:extLst>
                    <a:ext uri="{FF2B5EF4-FFF2-40B4-BE49-F238E27FC236}">
                      <a16:creationId xmlns:a16="http://schemas.microsoft.com/office/drawing/2014/main" id="{CBAC1966-1EB9-A545-A366-591DB1DC8F12}"/>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96" name="Group 895">
                <a:extLst>
                  <a:ext uri="{FF2B5EF4-FFF2-40B4-BE49-F238E27FC236}">
                    <a16:creationId xmlns:a16="http://schemas.microsoft.com/office/drawing/2014/main" id="{1C3C6080-C297-39F4-E33A-D3EDFE99F6D7}"/>
                  </a:ext>
                </a:extLst>
              </p:cNvPr>
              <p:cNvGrpSpPr/>
              <p:nvPr/>
            </p:nvGrpSpPr>
            <p:grpSpPr>
              <a:xfrm>
                <a:off x="5973442" y="6150915"/>
                <a:ext cx="450723" cy="511792"/>
                <a:chOff x="4098774" y="6113670"/>
                <a:chExt cx="450723" cy="511792"/>
              </a:xfrm>
              <a:noFill/>
            </p:grpSpPr>
            <p:sp>
              <p:nvSpPr>
                <p:cNvPr id="917" name="Rectangle 916">
                  <a:extLst>
                    <a:ext uri="{FF2B5EF4-FFF2-40B4-BE49-F238E27FC236}">
                      <a16:creationId xmlns:a16="http://schemas.microsoft.com/office/drawing/2014/main" id="{43974679-1C7A-4E59-5598-0D4A60FB5B5B}"/>
                    </a:ext>
                  </a:extLst>
                </p:cNvPr>
                <p:cNvSpPr/>
                <p:nvPr/>
              </p:nvSpPr>
              <p:spPr>
                <a:xfrm>
                  <a:off x="4098774" y="6254632"/>
                  <a:ext cx="450723"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N</a:t>
                  </a:r>
                </a:p>
              </p:txBody>
            </p:sp>
            <p:cxnSp>
              <p:nvCxnSpPr>
                <p:cNvPr id="918" name="Straight Connector 917">
                  <a:extLst>
                    <a:ext uri="{FF2B5EF4-FFF2-40B4-BE49-F238E27FC236}">
                      <a16:creationId xmlns:a16="http://schemas.microsoft.com/office/drawing/2014/main" id="{B9D505DC-475D-D95F-655F-7A713F2F3B6E}"/>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97" name="Straight Connector 896">
                <a:extLst>
                  <a:ext uri="{FF2B5EF4-FFF2-40B4-BE49-F238E27FC236}">
                    <a16:creationId xmlns:a16="http://schemas.microsoft.com/office/drawing/2014/main" id="{6F603905-795B-8120-870A-A055F5DCBCCE}"/>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8" name="Straight Connector 897">
                <a:extLst>
                  <a:ext uri="{FF2B5EF4-FFF2-40B4-BE49-F238E27FC236}">
                    <a16:creationId xmlns:a16="http://schemas.microsoft.com/office/drawing/2014/main" id="{328DAD7E-AA0D-DEE3-97AC-7E84933826F7}"/>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9" name="Straight Connector 898">
                <a:extLst>
                  <a:ext uri="{FF2B5EF4-FFF2-40B4-BE49-F238E27FC236}">
                    <a16:creationId xmlns:a16="http://schemas.microsoft.com/office/drawing/2014/main" id="{26819810-7F3F-4D01-6F1D-3A01612D338A}"/>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00" name="Rectangle 899">
                <a:extLst>
                  <a:ext uri="{FF2B5EF4-FFF2-40B4-BE49-F238E27FC236}">
                    <a16:creationId xmlns:a16="http://schemas.microsoft.com/office/drawing/2014/main" id="{7DD7BC9F-7C41-FF4A-F949-AACB7520713B}"/>
                  </a:ext>
                </a:extLst>
              </p:cNvPr>
              <p:cNvSpPr/>
              <p:nvPr/>
            </p:nvSpPr>
            <p:spPr>
              <a:xfrm>
                <a:off x="4189009" y="6468198"/>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Bit-Precision</a:t>
                </a:r>
              </a:p>
            </p:txBody>
          </p:sp>
          <p:sp>
            <p:nvSpPr>
              <p:cNvPr id="901" name="Rectangle 900">
                <a:extLst>
                  <a:ext uri="{FF2B5EF4-FFF2-40B4-BE49-F238E27FC236}">
                    <a16:creationId xmlns:a16="http://schemas.microsoft.com/office/drawing/2014/main" id="{46AA6EDB-24B8-7E7C-FFC8-3EF38B9762FD}"/>
                  </a:ext>
                </a:extLst>
              </p:cNvPr>
              <p:cNvSpPr/>
              <p:nvPr/>
            </p:nvSpPr>
            <p:spPr>
              <a:xfrm rot="16200000">
                <a:off x="3300918" y="5392381"/>
                <a:ext cx="1204303"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Energy</a:t>
                </a:r>
              </a:p>
            </p:txBody>
          </p:sp>
          <p:cxnSp>
            <p:nvCxnSpPr>
              <p:cNvPr id="902" name="Straight Connector 901">
                <a:extLst>
                  <a:ext uri="{FF2B5EF4-FFF2-40B4-BE49-F238E27FC236}">
                    <a16:creationId xmlns:a16="http://schemas.microsoft.com/office/drawing/2014/main" id="{2E80BCF7-BC81-1F93-8499-95A6670B6954}"/>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03" name="Straight Connector 902">
                <a:extLst>
                  <a:ext uri="{FF2B5EF4-FFF2-40B4-BE49-F238E27FC236}">
                    <a16:creationId xmlns:a16="http://schemas.microsoft.com/office/drawing/2014/main" id="{F0949C6F-533D-65CC-5154-1560FCB39F6D}"/>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04" name="Straight Connector 903">
                <a:extLst>
                  <a:ext uri="{FF2B5EF4-FFF2-40B4-BE49-F238E27FC236}">
                    <a16:creationId xmlns:a16="http://schemas.microsoft.com/office/drawing/2014/main" id="{7050F948-D20A-44A9-DCC9-821110BEFCC0}"/>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05" name="Straight Connector 904">
                <a:extLst>
                  <a:ext uri="{FF2B5EF4-FFF2-40B4-BE49-F238E27FC236}">
                    <a16:creationId xmlns:a16="http://schemas.microsoft.com/office/drawing/2014/main" id="{CF1B5928-3CE6-5911-177D-566864BFC464}"/>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06" name="Straight Connector 905">
                <a:extLst>
                  <a:ext uri="{FF2B5EF4-FFF2-40B4-BE49-F238E27FC236}">
                    <a16:creationId xmlns:a16="http://schemas.microsoft.com/office/drawing/2014/main" id="{EE27379E-AEA7-7B0C-4D21-03478A2BB24D}"/>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EDC7429E-40C2-F2BB-CFE7-25458FB8C0DF}"/>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908" name="Group 907">
                <a:extLst>
                  <a:ext uri="{FF2B5EF4-FFF2-40B4-BE49-F238E27FC236}">
                    <a16:creationId xmlns:a16="http://schemas.microsoft.com/office/drawing/2014/main" id="{C2A990A8-DAF9-AAC3-A70D-AE0BBBB5F697}"/>
                  </a:ext>
                </a:extLst>
              </p:cNvPr>
              <p:cNvGrpSpPr/>
              <p:nvPr/>
            </p:nvGrpSpPr>
            <p:grpSpPr>
              <a:xfrm>
                <a:off x="4317336" y="5152569"/>
                <a:ext cx="1876809" cy="998343"/>
                <a:chOff x="4317336" y="5111331"/>
                <a:chExt cx="1876809" cy="1039579"/>
              </a:xfrm>
            </p:grpSpPr>
            <p:cxnSp>
              <p:nvCxnSpPr>
                <p:cNvPr id="909" name="Straight Connector 908">
                  <a:extLst>
                    <a:ext uri="{FF2B5EF4-FFF2-40B4-BE49-F238E27FC236}">
                      <a16:creationId xmlns:a16="http://schemas.microsoft.com/office/drawing/2014/main" id="{DA863630-5C59-20E4-BB4A-EF77F5D47E3B}"/>
                    </a:ext>
                  </a:extLst>
                </p:cNvPr>
                <p:cNvCxnSpPr>
                  <a:cxnSpLocks/>
                </p:cNvCxnSpPr>
                <p:nvPr/>
              </p:nvCxnSpPr>
              <p:spPr>
                <a:xfrm>
                  <a:off x="4317336"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0" name="Straight Connector 909">
                  <a:extLst>
                    <a:ext uri="{FF2B5EF4-FFF2-40B4-BE49-F238E27FC236}">
                      <a16:creationId xmlns:a16="http://schemas.microsoft.com/office/drawing/2014/main" id="{68F8A697-7691-5572-5AEA-CA9B38F8A00B}"/>
                    </a:ext>
                  </a:extLst>
                </p:cNvPr>
                <p:cNvCxnSpPr>
                  <a:cxnSpLocks/>
                </p:cNvCxnSpPr>
                <p:nvPr/>
              </p:nvCxnSpPr>
              <p:spPr>
                <a:xfrm>
                  <a:off x="4585452"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1" name="Straight Connector 910">
                  <a:extLst>
                    <a:ext uri="{FF2B5EF4-FFF2-40B4-BE49-F238E27FC236}">
                      <a16:creationId xmlns:a16="http://schemas.microsoft.com/office/drawing/2014/main" id="{D63D59E1-608E-912B-8239-B50B5A783279}"/>
                    </a:ext>
                  </a:extLst>
                </p:cNvPr>
                <p:cNvCxnSpPr>
                  <a:cxnSpLocks/>
                </p:cNvCxnSpPr>
                <p:nvPr/>
              </p:nvCxnSpPr>
              <p:spPr>
                <a:xfrm>
                  <a:off x="4853568"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2" name="Straight Connector 911">
                  <a:extLst>
                    <a:ext uri="{FF2B5EF4-FFF2-40B4-BE49-F238E27FC236}">
                      <a16:creationId xmlns:a16="http://schemas.microsoft.com/office/drawing/2014/main" id="{4F8B88AE-5E45-4650-6F41-E8C313989F98}"/>
                    </a:ext>
                  </a:extLst>
                </p:cNvPr>
                <p:cNvCxnSpPr>
                  <a:cxnSpLocks/>
                </p:cNvCxnSpPr>
                <p:nvPr/>
              </p:nvCxnSpPr>
              <p:spPr>
                <a:xfrm>
                  <a:off x="5121684"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3" name="Straight Connector 912">
                  <a:extLst>
                    <a:ext uri="{FF2B5EF4-FFF2-40B4-BE49-F238E27FC236}">
                      <a16:creationId xmlns:a16="http://schemas.microsoft.com/office/drawing/2014/main" id="{EE24442F-68D0-900F-F72E-F846CE2C38EC}"/>
                    </a:ext>
                  </a:extLst>
                </p:cNvPr>
                <p:cNvCxnSpPr>
                  <a:cxnSpLocks/>
                </p:cNvCxnSpPr>
                <p:nvPr/>
              </p:nvCxnSpPr>
              <p:spPr>
                <a:xfrm>
                  <a:off x="5389800"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1300C83B-9154-10FD-45CA-D52328E16F99}"/>
                    </a:ext>
                  </a:extLst>
                </p:cNvPr>
                <p:cNvCxnSpPr>
                  <a:cxnSpLocks/>
                </p:cNvCxnSpPr>
                <p:nvPr/>
              </p:nvCxnSpPr>
              <p:spPr>
                <a:xfrm>
                  <a:off x="5657916"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6B3341BD-8CCF-60FA-6E1D-103DC812E0D8}"/>
                    </a:ext>
                  </a:extLst>
                </p:cNvPr>
                <p:cNvCxnSpPr>
                  <a:cxnSpLocks/>
                </p:cNvCxnSpPr>
                <p:nvPr/>
              </p:nvCxnSpPr>
              <p:spPr>
                <a:xfrm>
                  <a:off x="5893312" y="5117375"/>
                  <a:ext cx="32720" cy="1033535"/>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6" name="Straight Connector 915">
                  <a:extLst>
                    <a:ext uri="{FF2B5EF4-FFF2-40B4-BE49-F238E27FC236}">
                      <a16:creationId xmlns:a16="http://schemas.microsoft.com/office/drawing/2014/main" id="{3EDF11B5-0D79-95B1-2F6D-8A12CEE9D4E9}"/>
                    </a:ext>
                  </a:extLst>
                </p:cNvPr>
                <p:cNvCxnSpPr>
                  <a:cxnSpLocks/>
                </p:cNvCxnSpPr>
                <p:nvPr/>
              </p:nvCxnSpPr>
              <p:spPr>
                <a:xfrm>
                  <a:off x="6186008" y="5111331"/>
                  <a:ext cx="8137"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941" name="Group 940">
              <a:extLst>
                <a:ext uri="{FF2B5EF4-FFF2-40B4-BE49-F238E27FC236}">
                  <a16:creationId xmlns:a16="http://schemas.microsoft.com/office/drawing/2014/main" id="{7264563A-449F-1C98-2AE6-0995D03324A6}"/>
                </a:ext>
              </a:extLst>
            </p:cNvPr>
            <p:cNvGrpSpPr/>
            <p:nvPr/>
          </p:nvGrpSpPr>
          <p:grpSpPr>
            <a:xfrm>
              <a:off x="150184" y="1503571"/>
              <a:ext cx="7094485" cy="1207688"/>
              <a:chOff x="150184" y="1929455"/>
              <a:chExt cx="7094485" cy="1207688"/>
            </a:xfrm>
          </p:grpSpPr>
          <p:grpSp>
            <p:nvGrpSpPr>
              <p:cNvPr id="568" name="Group 567">
                <a:extLst>
                  <a:ext uri="{FF2B5EF4-FFF2-40B4-BE49-F238E27FC236}">
                    <a16:creationId xmlns:a16="http://schemas.microsoft.com/office/drawing/2014/main" id="{DDC89BC3-634E-3688-5DAF-DD15070CCCB0}"/>
                  </a:ext>
                </a:extLst>
              </p:cNvPr>
              <p:cNvGrpSpPr/>
              <p:nvPr/>
            </p:nvGrpSpPr>
            <p:grpSpPr>
              <a:xfrm>
                <a:off x="150184" y="1929455"/>
                <a:ext cx="1055357" cy="965517"/>
                <a:chOff x="73858" y="1681270"/>
                <a:chExt cx="1055357" cy="965517"/>
              </a:xfrm>
            </p:grpSpPr>
            <p:grpSp>
              <p:nvGrpSpPr>
                <p:cNvPr id="564" name="Group 563">
                  <a:extLst>
                    <a:ext uri="{FF2B5EF4-FFF2-40B4-BE49-F238E27FC236}">
                      <a16:creationId xmlns:a16="http://schemas.microsoft.com/office/drawing/2014/main" id="{054D803B-553A-9FB7-22AF-047D332709FC}"/>
                    </a:ext>
                  </a:extLst>
                </p:cNvPr>
                <p:cNvGrpSpPr/>
                <p:nvPr/>
              </p:nvGrpSpPr>
              <p:grpSpPr>
                <a:xfrm>
                  <a:off x="73858" y="1681270"/>
                  <a:ext cx="674968" cy="965517"/>
                  <a:chOff x="73858" y="1681270"/>
                  <a:chExt cx="674968" cy="965517"/>
                </a:xfrm>
              </p:grpSpPr>
              <p:sp>
                <p:nvSpPr>
                  <p:cNvPr id="409" name="TextBox 408">
                    <a:extLst>
                      <a:ext uri="{FF2B5EF4-FFF2-40B4-BE49-F238E27FC236}">
                        <a16:creationId xmlns:a16="http://schemas.microsoft.com/office/drawing/2014/main" id="{065BCED6-319B-48D9-79D5-033B6E76BD09}"/>
                      </a:ext>
                    </a:extLst>
                  </p:cNvPr>
                  <p:cNvSpPr txBox="1"/>
                  <p:nvPr/>
                </p:nvSpPr>
                <p:spPr>
                  <a:xfrm>
                    <a:off x="73858" y="1681270"/>
                    <a:ext cx="674968"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31" name="Rounded Rectangle 530">
                    <a:extLst>
                      <a:ext uri="{FF2B5EF4-FFF2-40B4-BE49-F238E27FC236}">
                        <a16:creationId xmlns:a16="http://schemas.microsoft.com/office/drawing/2014/main" id="{F7C3C0AB-8572-E188-3EB8-F79E7140DD5E}"/>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552" name="Group 551">
                  <a:extLst>
                    <a:ext uri="{FF2B5EF4-FFF2-40B4-BE49-F238E27FC236}">
                      <a16:creationId xmlns:a16="http://schemas.microsoft.com/office/drawing/2014/main" id="{C32C2DF3-7847-9D22-9045-1948A1F3D423}"/>
                    </a:ext>
                  </a:extLst>
                </p:cNvPr>
                <p:cNvGrpSpPr/>
                <p:nvPr/>
              </p:nvGrpSpPr>
              <p:grpSpPr>
                <a:xfrm>
                  <a:off x="140311" y="2178173"/>
                  <a:ext cx="988904" cy="356935"/>
                  <a:chOff x="254078" y="2158481"/>
                  <a:chExt cx="988904" cy="356935"/>
                </a:xfrm>
              </p:grpSpPr>
              <p:sp>
                <p:nvSpPr>
                  <p:cNvPr id="533" name="Flowchart: Delay 3">
                    <a:extLst>
                      <a:ext uri="{FF2B5EF4-FFF2-40B4-BE49-F238E27FC236}">
                        <a16:creationId xmlns:a16="http://schemas.microsoft.com/office/drawing/2014/main" id="{7BE90BCC-80FC-5B3D-465F-DC0C2A6BCD7A}"/>
                      </a:ext>
                    </a:extLst>
                  </p:cNvPr>
                  <p:cNvSpPr/>
                  <p:nvPr/>
                </p:nvSpPr>
                <p:spPr>
                  <a:xfrm>
                    <a:off x="381245" y="2158481"/>
                    <a:ext cx="333795" cy="356935"/>
                  </a:xfrm>
                  <a:prstGeom prst="ellipse">
                    <a:avLst/>
                  </a:prstGeom>
                  <a:solidFill>
                    <a:schemeClr val="accent6">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534" name="Straight Connector 533">
                    <a:extLst>
                      <a:ext uri="{FF2B5EF4-FFF2-40B4-BE49-F238E27FC236}">
                        <a16:creationId xmlns:a16="http://schemas.microsoft.com/office/drawing/2014/main" id="{E9C8EC7F-63BD-EC76-A817-F543269ACAB4}"/>
                      </a:ext>
                    </a:extLst>
                  </p:cNvPr>
                  <p:cNvCxnSpPr>
                    <a:cxnSpLocks/>
                    <a:stCxn id="533" idx="1"/>
                    <a:endCxn id="544"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535" name="Straight Connector 534">
                    <a:extLst>
                      <a:ext uri="{FF2B5EF4-FFF2-40B4-BE49-F238E27FC236}">
                        <a16:creationId xmlns:a16="http://schemas.microsoft.com/office/drawing/2014/main" id="{2395ECFE-A681-3678-44EB-2492B96CBA38}"/>
                      </a:ext>
                    </a:extLst>
                  </p:cNvPr>
                  <p:cNvCxnSpPr>
                    <a:cxnSpLocks/>
                    <a:stCxn id="533" idx="2"/>
                    <a:endCxn id="546"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536" name="Straight Connector 535">
                    <a:extLst>
                      <a:ext uri="{FF2B5EF4-FFF2-40B4-BE49-F238E27FC236}">
                        <a16:creationId xmlns:a16="http://schemas.microsoft.com/office/drawing/2014/main" id="{F5F14490-A71B-B580-318A-45E0865D1D40}"/>
                      </a:ext>
                    </a:extLst>
                  </p:cNvPr>
                  <p:cNvCxnSpPr>
                    <a:cxnSpLocks/>
                    <a:stCxn id="533" idx="3"/>
                    <a:endCxn id="541"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541" name="Flowchart: Connector 8">
                    <a:extLst>
                      <a:ext uri="{FF2B5EF4-FFF2-40B4-BE49-F238E27FC236}">
                        <a16:creationId xmlns:a16="http://schemas.microsoft.com/office/drawing/2014/main" id="{183EC09F-07D2-6152-02C7-564A8318965D}"/>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44" name="Flowchart: Connector 8">
                    <a:extLst>
                      <a:ext uri="{FF2B5EF4-FFF2-40B4-BE49-F238E27FC236}">
                        <a16:creationId xmlns:a16="http://schemas.microsoft.com/office/drawing/2014/main" id="{9C5AFEF9-9F6D-C8A8-C917-05311DDF2861}"/>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46" name="Flowchart: Connector 8">
                    <a:extLst>
                      <a:ext uri="{FF2B5EF4-FFF2-40B4-BE49-F238E27FC236}">
                        <a16:creationId xmlns:a16="http://schemas.microsoft.com/office/drawing/2014/main" id="{0D6FE727-6F76-F789-5507-6B7FDA6AA34F}"/>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532" name="Straight Connector 531">
                    <a:extLst>
                      <a:ext uri="{FF2B5EF4-FFF2-40B4-BE49-F238E27FC236}">
                        <a16:creationId xmlns:a16="http://schemas.microsoft.com/office/drawing/2014/main" id="{93FEE1DA-017A-75C8-5D4C-B43413C631C8}"/>
                      </a:ext>
                    </a:extLst>
                  </p:cNvPr>
                  <p:cNvCxnSpPr>
                    <a:cxnSpLocks/>
                    <a:stCxn id="579" idx="6"/>
                    <a:endCxn id="533" idx="6"/>
                  </p:cNvCxnSpPr>
                  <p:nvPr/>
                </p:nvCxnSpPr>
                <p:spPr>
                  <a:xfrm flipH="1" flipV="1">
                    <a:off x="715040" y="2336949"/>
                    <a:ext cx="527942" cy="636"/>
                  </a:xfrm>
                  <a:prstGeom prst="line">
                    <a:avLst/>
                  </a:prstGeom>
                  <a:solidFill>
                    <a:schemeClr val="tx1"/>
                  </a:solidFill>
                  <a:ln w="19050" cap="flat" cmpd="sng" algn="ctr">
                    <a:solidFill>
                      <a:schemeClr val="tx1"/>
                    </a:solidFill>
                    <a:prstDash val="solid"/>
                  </a:ln>
                  <a:effectLst/>
                </p:spPr>
              </p:cxnSp>
            </p:grpSp>
          </p:grpSp>
          <p:cxnSp>
            <p:nvCxnSpPr>
              <p:cNvPr id="295" name="Straight Connector 294">
                <a:extLst>
                  <a:ext uri="{FF2B5EF4-FFF2-40B4-BE49-F238E27FC236}">
                    <a16:creationId xmlns:a16="http://schemas.microsoft.com/office/drawing/2014/main" id="{4C956D40-D408-3311-E08B-58301F95515E}"/>
                  </a:ext>
                </a:extLst>
              </p:cNvPr>
              <p:cNvCxnSpPr>
                <a:cxnSpLocks/>
              </p:cNvCxnSpPr>
              <p:nvPr/>
            </p:nvCxnSpPr>
            <p:spPr>
              <a:xfrm flipV="1">
                <a:off x="3963035" y="2936130"/>
                <a:ext cx="429291" cy="201013"/>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888" name="Straight Connector 887">
                <a:extLst>
                  <a:ext uri="{FF2B5EF4-FFF2-40B4-BE49-F238E27FC236}">
                    <a16:creationId xmlns:a16="http://schemas.microsoft.com/office/drawing/2014/main" id="{56C61406-7BB1-F2CF-7A94-3B1FB5C8E25B}"/>
                  </a:ext>
                </a:extLst>
              </p:cNvPr>
              <p:cNvCxnSpPr>
                <a:cxnSpLocks/>
              </p:cNvCxnSpPr>
              <p:nvPr/>
            </p:nvCxnSpPr>
            <p:spPr>
              <a:xfrm flipV="1">
                <a:off x="6815378" y="2936130"/>
                <a:ext cx="429291" cy="201013"/>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942" name="Group 941">
              <a:extLst>
                <a:ext uri="{FF2B5EF4-FFF2-40B4-BE49-F238E27FC236}">
                  <a16:creationId xmlns:a16="http://schemas.microsoft.com/office/drawing/2014/main" id="{545B8428-58D9-2CEF-BD4D-FC2A92D5032F}"/>
                </a:ext>
              </a:extLst>
            </p:cNvPr>
            <p:cNvGrpSpPr/>
            <p:nvPr/>
          </p:nvGrpSpPr>
          <p:grpSpPr>
            <a:xfrm>
              <a:off x="1089934" y="1503571"/>
              <a:ext cx="6650035" cy="1006673"/>
              <a:chOff x="1089934" y="1929455"/>
              <a:chExt cx="6650035" cy="1006673"/>
            </a:xfrm>
          </p:grpSpPr>
          <p:grpSp>
            <p:nvGrpSpPr>
              <p:cNvPr id="569" name="Group 568">
                <a:extLst>
                  <a:ext uri="{FF2B5EF4-FFF2-40B4-BE49-F238E27FC236}">
                    <a16:creationId xmlns:a16="http://schemas.microsoft.com/office/drawing/2014/main" id="{8756B141-7E8E-8AAD-F10F-9BCE32E8967B}"/>
                  </a:ext>
                </a:extLst>
              </p:cNvPr>
              <p:cNvGrpSpPr/>
              <p:nvPr/>
            </p:nvGrpSpPr>
            <p:grpSpPr>
              <a:xfrm>
                <a:off x="1089934" y="1929455"/>
                <a:ext cx="1449118" cy="965517"/>
                <a:chOff x="73858" y="1681270"/>
                <a:chExt cx="1449118" cy="965517"/>
              </a:xfrm>
            </p:grpSpPr>
            <p:grpSp>
              <p:nvGrpSpPr>
                <p:cNvPr id="570" name="Group 569">
                  <a:extLst>
                    <a:ext uri="{FF2B5EF4-FFF2-40B4-BE49-F238E27FC236}">
                      <a16:creationId xmlns:a16="http://schemas.microsoft.com/office/drawing/2014/main" id="{F695FF75-F08C-A01B-900F-070C0BBD502F}"/>
                    </a:ext>
                  </a:extLst>
                </p:cNvPr>
                <p:cNvGrpSpPr/>
                <p:nvPr/>
              </p:nvGrpSpPr>
              <p:grpSpPr>
                <a:xfrm>
                  <a:off x="73858" y="1681270"/>
                  <a:ext cx="674968" cy="965517"/>
                  <a:chOff x="73858" y="1681270"/>
                  <a:chExt cx="674968" cy="965517"/>
                </a:xfrm>
              </p:grpSpPr>
              <p:sp>
                <p:nvSpPr>
                  <p:cNvPr id="580" name="TextBox 579">
                    <a:extLst>
                      <a:ext uri="{FF2B5EF4-FFF2-40B4-BE49-F238E27FC236}">
                        <a16:creationId xmlns:a16="http://schemas.microsoft.com/office/drawing/2014/main" id="{E613B67A-8E03-757A-6907-521806DA57A6}"/>
                      </a:ext>
                    </a:extLst>
                  </p:cNvPr>
                  <p:cNvSpPr txBox="1"/>
                  <p:nvPr/>
                </p:nvSpPr>
                <p:spPr>
                  <a:xfrm>
                    <a:off x="73858" y="1681270"/>
                    <a:ext cx="674968"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81" name="Rounded Rectangle 580">
                    <a:extLst>
                      <a:ext uri="{FF2B5EF4-FFF2-40B4-BE49-F238E27FC236}">
                        <a16:creationId xmlns:a16="http://schemas.microsoft.com/office/drawing/2014/main" id="{26ECF47A-8E41-E484-82CF-115C9DAF3B70}"/>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571" name="Group 570">
                  <a:extLst>
                    <a:ext uri="{FF2B5EF4-FFF2-40B4-BE49-F238E27FC236}">
                      <a16:creationId xmlns:a16="http://schemas.microsoft.com/office/drawing/2014/main" id="{F6FFA906-55D1-4CF8-963F-B2537AB7F71D}"/>
                    </a:ext>
                  </a:extLst>
                </p:cNvPr>
                <p:cNvGrpSpPr/>
                <p:nvPr/>
              </p:nvGrpSpPr>
              <p:grpSpPr>
                <a:xfrm>
                  <a:off x="140311" y="2178173"/>
                  <a:ext cx="1382665" cy="356935"/>
                  <a:chOff x="254078" y="2158481"/>
                  <a:chExt cx="1382665" cy="356935"/>
                </a:xfrm>
              </p:grpSpPr>
              <p:cxnSp>
                <p:nvCxnSpPr>
                  <p:cNvPr id="572" name="Straight Connector 571">
                    <a:extLst>
                      <a:ext uri="{FF2B5EF4-FFF2-40B4-BE49-F238E27FC236}">
                        <a16:creationId xmlns:a16="http://schemas.microsoft.com/office/drawing/2014/main" id="{E3FF41A1-C4D1-DA79-6518-C735159B857B}"/>
                      </a:ext>
                    </a:extLst>
                  </p:cNvPr>
                  <p:cNvCxnSpPr>
                    <a:cxnSpLocks/>
                    <a:stCxn id="592" idx="6"/>
                    <a:endCxn id="573" idx="6"/>
                  </p:cNvCxnSpPr>
                  <p:nvPr/>
                </p:nvCxnSpPr>
                <p:spPr>
                  <a:xfrm flipH="1" flipV="1">
                    <a:off x="715040" y="2336949"/>
                    <a:ext cx="921703" cy="636"/>
                  </a:xfrm>
                  <a:prstGeom prst="line">
                    <a:avLst/>
                  </a:prstGeom>
                  <a:solidFill>
                    <a:schemeClr val="tx1"/>
                  </a:solidFill>
                  <a:ln w="19050" cap="flat" cmpd="sng" algn="ctr">
                    <a:solidFill>
                      <a:schemeClr val="tx1"/>
                    </a:solidFill>
                    <a:prstDash val="solid"/>
                  </a:ln>
                  <a:effectLst/>
                </p:spPr>
              </p:cxnSp>
              <p:sp>
                <p:nvSpPr>
                  <p:cNvPr id="573" name="Flowchart: Delay 3">
                    <a:extLst>
                      <a:ext uri="{FF2B5EF4-FFF2-40B4-BE49-F238E27FC236}">
                        <a16:creationId xmlns:a16="http://schemas.microsoft.com/office/drawing/2014/main" id="{B239CF67-F572-9346-C696-5C20D5C434A0}"/>
                      </a:ext>
                    </a:extLst>
                  </p:cNvPr>
                  <p:cNvSpPr/>
                  <p:nvPr/>
                </p:nvSpPr>
                <p:spPr>
                  <a:xfrm>
                    <a:off x="381245" y="2158481"/>
                    <a:ext cx="333795" cy="356935"/>
                  </a:xfrm>
                  <a:prstGeom prst="ellipse">
                    <a:avLst/>
                  </a:prstGeom>
                  <a:solidFill>
                    <a:schemeClr val="accent2">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574" name="Straight Connector 573">
                    <a:extLst>
                      <a:ext uri="{FF2B5EF4-FFF2-40B4-BE49-F238E27FC236}">
                        <a16:creationId xmlns:a16="http://schemas.microsoft.com/office/drawing/2014/main" id="{F47E82CE-4E6C-17D9-5C3E-A1E60F0807BD}"/>
                      </a:ext>
                    </a:extLst>
                  </p:cNvPr>
                  <p:cNvCxnSpPr>
                    <a:cxnSpLocks/>
                    <a:stCxn id="573" idx="1"/>
                    <a:endCxn id="578"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575" name="Straight Connector 574">
                    <a:extLst>
                      <a:ext uri="{FF2B5EF4-FFF2-40B4-BE49-F238E27FC236}">
                        <a16:creationId xmlns:a16="http://schemas.microsoft.com/office/drawing/2014/main" id="{B003B122-8DC6-06F2-3D6F-AACA63F8D98A}"/>
                      </a:ext>
                    </a:extLst>
                  </p:cNvPr>
                  <p:cNvCxnSpPr>
                    <a:cxnSpLocks/>
                    <a:stCxn id="573" idx="2"/>
                    <a:endCxn id="579"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576" name="Straight Connector 575">
                    <a:extLst>
                      <a:ext uri="{FF2B5EF4-FFF2-40B4-BE49-F238E27FC236}">
                        <a16:creationId xmlns:a16="http://schemas.microsoft.com/office/drawing/2014/main" id="{A16B3079-73B9-601B-7C10-79E0255C8F03}"/>
                      </a:ext>
                    </a:extLst>
                  </p:cNvPr>
                  <p:cNvCxnSpPr>
                    <a:cxnSpLocks/>
                    <a:stCxn id="573" idx="3"/>
                    <a:endCxn id="577"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577" name="Flowchart: Connector 8">
                    <a:extLst>
                      <a:ext uri="{FF2B5EF4-FFF2-40B4-BE49-F238E27FC236}">
                        <a16:creationId xmlns:a16="http://schemas.microsoft.com/office/drawing/2014/main" id="{47DC08E0-CB8F-F570-B9EA-F8F06E00F3B4}"/>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78" name="Flowchart: Connector 8">
                    <a:extLst>
                      <a:ext uri="{FF2B5EF4-FFF2-40B4-BE49-F238E27FC236}">
                        <a16:creationId xmlns:a16="http://schemas.microsoft.com/office/drawing/2014/main" id="{74C7192E-40AC-F1EA-300E-C58598142C74}"/>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79" name="Flowchart: Connector 8">
                    <a:extLst>
                      <a:ext uri="{FF2B5EF4-FFF2-40B4-BE49-F238E27FC236}">
                        <a16:creationId xmlns:a16="http://schemas.microsoft.com/office/drawing/2014/main" id="{092F6A98-7B1D-FAD7-9BC8-93F77DFFE4D1}"/>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cxnSp>
            <p:nvCxnSpPr>
              <p:cNvPr id="604" name="Straight Connector 603">
                <a:extLst>
                  <a:ext uri="{FF2B5EF4-FFF2-40B4-BE49-F238E27FC236}">
                    <a16:creationId xmlns:a16="http://schemas.microsoft.com/office/drawing/2014/main" id="{87A261BF-1DEC-5DFC-02D5-5CFBE2182E92}"/>
                  </a:ext>
                </a:extLst>
              </p:cNvPr>
              <p:cNvCxnSpPr>
                <a:cxnSpLocks/>
              </p:cNvCxnSpPr>
              <p:nvPr/>
            </p:nvCxnSpPr>
            <p:spPr>
              <a:xfrm flipV="1">
                <a:off x="4383051" y="2693903"/>
                <a:ext cx="504575" cy="242225"/>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9" name="Straight Connector 888">
                <a:extLst>
                  <a:ext uri="{FF2B5EF4-FFF2-40B4-BE49-F238E27FC236}">
                    <a16:creationId xmlns:a16="http://schemas.microsoft.com/office/drawing/2014/main" id="{A7EC6079-08EF-9184-3D85-16165E0607C0}"/>
                  </a:ext>
                </a:extLst>
              </p:cNvPr>
              <p:cNvCxnSpPr>
                <a:cxnSpLocks/>
              </p:cNvCxnSpPr>
              <p:nvPr/>
            </p:nvCxnSpPr>
            <p:spPr>
              <a:xfrm flipV="1">
                <a:off x="7235394" y="2693903"/>
                <a:ext cx="504575" cy="242225"/>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943" name="Group 942">
              <a:extLst>
                <a:ext uri="{FF2B5EF4-FFF2-40B4-BE49-F238E27FC236}">
                  <a16:creationId xmlns:a16="http://schemas.microsoft.com/office/drawing/2014/main" id="{F35669C0-9F81-2B0F-68FD-1ABE491C93BF}"/>
                </a:ext>
              </a:extLst>
            </p:cNvPr>
            <p:cNvGrpSpPr/>
            <p:nvPr/>
          </p:nvGrpSpPr>
          <p:grpSpPr>
            <a:xfrm>
              <a:off x="2400426" y="1503571"/>
              <a:ext cx="6414688" cy="965517"/>
              <a:chOff x="2400426" y="1929455"/>
              <a:chExt cx="6414688" cy="965517"/>
            </a:xfrm>
          </p:grpSpPr>
          <p:grpSp>
            <p:nvGrpSpPr>
              <p:cNvPr id="582" name="Group 581">
                <a:extLst>
                  <a:ext uri="{FF2B5EF4-FFF2-40B4-BE49-F238E27FC236}">
                    <a16:creationId xmlns:a16="http://schemas.microsoft.com/office/drawing/2014/main" id="{D986CA13-56A0-EAAE-2F60-01099603F1CA}"/>
                  </a:ext>
                </a:extLst>
              </p:cNvPr>
              <p:cNvGrpSpPr/>
              <p:nvPr/>
            </p:nvGrpSpPr>
            <p:grpSpPr>
              <a:xfrm>
                <a:off x="2400426" y="1929455"/>
                <a:ext cx="846758" cy="965517"/>
                <a:chOff x="50839" y="1681270"/>
                <a:chExt cx="846758" cy="965517"/>
              </a:xfrm>
            </p:grpSpPr>
            <p:grpSp>
              <p:nvGrpSpPr>
                <p:cNvPr id="583" name="Group 582">
                  <a:extLst>
                    <a:ext uri="{FF2B5EF4-FFF2-40B4-BE49-F238E27FC236}">
                      <a16:creationId xmlns:a16="http://schemas.microsoft.com/office/drawing/2014/main" id="{3B7FC97E-255D-9345-D42B-3A71F6474D29}"/>
                    </a:ext>
                  </a:extLst>
                </p:cNvPr>
                <p:cNvGrpSpPr/>
                <p:nvPr/>
              </p:nvGrpSpPr>
              <p:grpSpPr>
                <a:xfrm>
                  <a:off x="50839" y="1681270"/>
                  <a:ext cx="719319" cy="965517"/>
                  <a:chOff x="50839" y="1681270"/>
                  <a:chExt cx="719319" cy="965517"/>
                </a:xfrm>
              </p:grpSpPr>
              <p:sp>
                <p:nvSpPr>
                  <p:cNvPr id="593" name="TextBox 592">
                    <a:extLst>
                      <a:ext uri="{FF2B5EF4-FFF2-40B4-BE49-F238E27FC236}">
                        <a16:creationId xmlns:a16="http://schemas.microsoft.com/office/drawing/2014/main" id="{F59E1285-0B47-5A39-3EF0-B8E2C7DAA2A4}"/>
                      </a:ext>
                    </a:extLst>
                  </p:cNvPr>
                  <p:cNvSpPr txBox="1"/>
                  <p:nvPr/>
                </p:nvSpPr>
                <p:spPr>
                  <a:xfrm>
                    <a:off x="50839" y="1681270"/>
                    <a:ext cx="719319"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N</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94" name="Rounded Rectangle 593">
                    <a:extLst>
                      <a:ext uri="{FF2B5EF4-FFF2-40B4-BE49-F238E27FC236}">
                        <a16:creationId xmlns:a16="http://schemas.microsoft.com/office/drawing/2014/main" id="{85FD369A-2EF6-9C4D-BDD9-66B36275D50C}"/>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584" name="Group 583">
                  <a:extLst>
                    <a:ext uri="{FF2B5EF4-FFF2-40B4-BE49-F238E27FC236}">
                      <a16:creationId xmlns:a16="http://schemas.microsoft.com/office/drawing/2014/main" id="{F9C29B7D-4BD8-5A33-0E9F-367BBBA213A6}"/>
                    </a:ext>
                  </a:extLst>
                </p:cNvPr>
                <p:cNvGrpSpPr/>
                <p:nvPr/>
              </p:nvGrpSpPr>
              <p:grpSpPr>
                <a:xfrm>
                  <a:off x="140311" y="2178173"/>
                  <a:ext cx="757286" cy="356935"/>
                  <a:chOff x="254078" y="2158481"/>
                  <a:chExt cx="757286" cy="356935"/>
                </a:xfrm>
              </p:grpSpPr>
              <p:cxnSp>
                <p:nvCxnSpPr>
                  <p:cNvPr id="585" name="Straight Connector 584">
                    <a:extLst>
                      <a:ext uri="{FF2B5EF4-FFF2-40B4-BE49-F238E27FC236}">
                        <a16:creationId xmlns:a16="http://schemas.microsoft.com/office/drawing/2014/main" id="{75CFF145-971E-F7E6-E9D4-094D158FB7A4}"/>
                      </a:ext>
                    </a:extLst>
                  </p:cNvPr>
                  <p:cNvCxnSpPr>
                    <a:cxnSpLocks/>
                    <a:endCxn id="586" idx="6"/>
                  </p:cNvCxnSpPr>
                  <p:nvPr/>
                </p:nvCxnSpPr>
                <p:spPr>
                  <a:xfrm flipH="1">
                    <a:off x="715040" y="2333717"/>
                    <a:ext cx="296324" cy="0"/>
                  </a:xfrm>
                  <a:prstGeom prst="line">
                    <a:avLst/>
                  </a:prstGeom>
                  <a:solidFill>
                    <a:schemeClr val="tx1"/>
                  </a:solidFill>
                  <a:ln w="19050" cap="flat" cmpd="sng" algn="ctr">
                    <a:solidFill>
                      <a:schemeClr val="tx1"/>
                    </a:solidFill>
                    <a:prstDash val="solid"/>
                  </a:ln>
                  <a:effectLst/>
                </p:spPr>
              </p:cxnSp>
              <p:sp>
                <p:nvSpPr>
                  <p:cNvPr id="586" name="Flowchart: Delay 3">
                    <a:extLst>
                      <a:ext uri="{FF2B5EF4-FFF2-40B4-BE49-F238E27FC236}">
                        <a16:creationId xmlns:a16="http://schemas.microsoft.com/office/drawing/2014/main" id="{AE519600-0421-B16E-7C29-66E427D6CE93}"/>
                      </a:ext>
                    </a:extLst>
                  </p:cNvPr>
                  <p:cNvSpPr/>
                  <p:nvPr/>
                </p:nvSpPr>
                <p:spPr>
                  <a:xfrm>
                    <a:off x="381245" y="2158481"/>
                    <a:ext cx="333795" cy="356935"/>
                  </a:xfrm>
                  <a:prstGeom prst="ellipse">
                    <a:avLst/>
                  </a:prstGeom>
                  <a:solidFill>
                    <a:schemeClr val="accent1">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587" name="Straight Connector 586">
                    <a:extLst>
                      <a:ext uri="{FF2B5EF4-FFF2-40B4-BE49-F238E27FC236}">
                        <a16:creationId xmlns:a16="http://schemas.microsoft.com/office/drawing/2014/main" id="{6B8CD5E7-C02F-49BF-2385-C435B1F82715}"/>
                      </a:ext>
                    </a:extLst>
                  </p:cNvPr>
                  <p:cNvCxnSpPr>
                    <a:cxnSpLocks/>
                    <a:stCxn id="586" idx="1"/>
                    <a:endCxn id="591"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588" name="Straight Connector 587">
                    <a:extLst>
                      <a:ext uri="{FF2B5EF4-FFF2-40B4-BE49-F238E27FC236}">
                        <a16:creationId xmlns:a16="http://schemas.microsoft.com/office/drawing/2014/main" id="{D1A132D7-B5CD-9F5A-6693-8C64A761D0B0}"/>
                      </a:ext>
                    </a:extLst>
                  </p:cNvPr>
                  <p:cNvCxnSpPr>
                    <a:cxnSpLocks/>
                    <a:stCxn id="586" idx="2"/>
                    <a:endCxn id="592"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589" name="Straight Connector 588">
                    <a:extLst>
                      <a:ext uri="{FF2B5EF4-FFF2-40B4-BE49-F238E27FC236}">
                        <a16:creationId xmlns:a16="http://schemas.microsoft.com/office/drawing/2014/main" id="{CA6FA100-3B35-BB7A-61A2-24DA9395E7F7}"/>
                      </a:ext>
                    </a:extLst>
                  </p:cNvPr>
                  <p:cNvCxnSpPr>
                    <a:cxnSpLocks/>
                    <a:stCxn id="586" idx="3"/>
                    <a:endCxn id="590"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590" name="Flowchart: Connector 8">
                    <a:extLst>
                      <a:ext uri="{FF2B5EF4-FFF2-40B4-BE49-F238E27FC236}">
                        <a16:creationId xmlns:a16="http://schemas.microsoft.com/office/drawing/2014/main" id="{7A1EC8A4-CC37-78D6-E94A-0577985B97EB}"/>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91" name="Flowchart: Connector 8">
                    <a:extLst>
                      <a:ext uri="{FF2B5EF4-FFF2-40B4-BE49-F238E27FC236}">
                        <a16:creationId xmlns:a16="http://schemas.microsoft.com/office/drawing/2014/main" id="{1806E56D-F520-75B9-7ECF-17800FAC601E}"/>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92" name="Flowchart: Connector 8">
                    <a:extLst>
                      <a:ext uri="{FF2B5EF4-FFF2-40B4-BE49-F238E27FC236}">
                        <a16:creationId xmlns:a16="http://schemas.microsoft.com/office/drawing/2014/main" id="{7CBBCD06-04FD-82A8-2714-9BF4029ED75E}"/>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cxnSp>
            <p:nvCxnSpPr>
              <p:cNvPr id="606" name="Straight Connector 605">
                <a:extLst>
                  <a:ext uri="{FF2B5EF4-FFF2-40B4-BE49-F238E27FC236}">
                    <a16:creationId xmlns:a16="http://schemas.microsoft.com/office/drawing/2014/main" id="{78D02533-3805-12B4-6490-30F2240E86F7}"/>
                  </a:ext>
                </a:extLst>
              </p:cNvPr>
              <p:cNvCxnSpPr>
                <a:cxnSpLocks/>
              </p:cNvCxnSpPr>
              <p:nvPr/>
            </p:nvCxnSpPr>
            <p:spPr>
              <a:xfrm flipV="1">
                <a:off x="5149253" y="2150899"/>
                <a:ext cx="813518" cy="4378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619E2CD-5760-6FEC-0631-BDE5CB93F059}"/>
                  </a:ext>
                </a:extLst>
              </p:cNvPr>
              <p:cNvCxnSpPr>
                <a:cxnSpLocks/>
              </p:cNvCxnSpPr>
              <p:nvPr/>
            </p:nvCxnSpPr>
            <p:spPr>
              <a:xfrm flipV="1">
                <a:off x="8001596" y="2150899"/>
                <a:ext cx="813518" cy="4378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891" name="TextBox 890">
              <a:extLst>
                <a:ext uri="{FF2B5EF4-FFF2-40B4-BE49-F238E27FC236}">
                  <a16:creationId xmlns:a16="http://schemas.microsoft.com/office/drawing/2014/main" id="{2CA945A8-6B2D-791D-804F-37C9A5319254}"/>
                </a:ext>
              </a:extLst>
            </p:cNvPr>
            <p:cNvSpPr txBox="1"/>
            <p:nvPr/>
          </p:nvSpPr>
          <p:spPr>
            <a:xfrm rot="20700000">
              <a:off x="7720160" y="1979105"/>
              <a:ext cx="320541" cy="369332"/>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97" name="TextBox 596">
              <a:extLst>
                <a:ext uri="{FF2B5EF4-FFF2-40B4-BE49-F238E27FC236}">
                  <a16:creationId xmlns:a16="http://schemas.microsoft.com/office/drawing/2014/main" id="{2C2CA1FF-CF7B-213E-196C-3F9DB24C7E4C}"/>
                </a:ext>
              </a:extLst>
            </p:cNvPr>
            <p:cNvSpPr txBox="1"/>
            <p:nvPr/>
          </p:nvSpPr>
          <p:spPr>
            <a:xfrm>
              <a:off x="1956034" y="1948573"/>
              <a:ext cx="320541" cy="369332"/>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944" name="Rectangle 943">
              <a:extLst>
                <a:ext uri="{FF2B5EF4-FFF2-40B4-BE49-F238E27FC236}">
                  <a16:creationId xmlns:a16="http://schemas.microsoft.com/office/drawing/2014/main" id="{5BC21C13-2E07-A4BC-0C59-2652F4B68B3A}"/>
                </a:ext>
              </a:extLst>
            </p:cNvPr>
            <p:cNvSpPr/>
            <p:nvPr/>
          </p:nvSpPr>
          <p:spPr>
            <a:xfrm>
              <a:off x="0" y="1136956"/>
              <a:ext cx="914400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sng" strike="noStrike" kern="1200" cap="none" spc="0" normalizeH="0" baseline="0" noProof="0" dirty="0">
                  <a:ln>
                    <a:noFill/>
                  </a:ln>
                  <a:solidFill>
                    <a:srgbClr val="C02800"/>
                  </a:solidFill>
                  <a:effectLst/>
                  <a:uLnTx/>
                  <a:uFillTx/>
                  <a:latin typeface="Avenir Next" panose="020B0503020202020204" pitchFamily="34" charset="0"/>
                  <a:ea typeface="+mn-ea"/>
                  <a:cs typeface="+mn-cs"/>
                </a:rPr>
                <a:t>Linearly-Scaling PUD Operations (e.g., addition)</a:t>
              </a:r>
            </a:p>
          </p:txBody>
        </p:sp>
      </p:grpSp>
      <p:grpSp>
        <p:nvGrpSpPr>
          <p:cNvPr id="3" name="Group 2">
            <a:extLst>
              <a:ext uri="{FF2B5EF4-FFF2-40B4-BE49-F238E27FC236}">
                <a16:creationId xmlns:a16="http://schemas.microsoft.com/office/drawing/2014/main" id="{A1ABEF97-B357-045B-D9EF-B2DF3F0126B4}"/>
              </a:ext>
            </a:extLst>
          </p:cNvPr>
          <p:cNvGrpSpPr/>
          <p:nvPr/>
        </p:nvGrpSpPr>
        <p:grpSpPr>
          <a:xfrm>
            <a:off x="1" y="3202961"/>
            <a:ext cx="9143999" cy="3279257"/>
            <a:chOff x="1" y="3255969"/>
            <a:chExt cx="9143999" cy="3279257"/>
          </a:xfrm>
        </p:grpSpPr>
        <p:grpSp>
          <p:nvGrpSpPr>
            <p:cNvPr id="298" name="Group 297">
              <a:extLst>
                <a:ext uri="{FF2B5EF4-FFF2-40B4-BE49-F238E27FC236}">
                  <a16:creationId xmlns:a16="http://schemas.microsoft.com/office/drawing/2014/main" id="{3EE38A59-3880-B29A-B4FA-7468A0D44645}"/>
                </a:ext>
              </a:extLst>
            </p:cNvPr>
            <p:cNvGrpSpPr/>
            <p:nvPr/>
          </p:nvGrpSpPr>
          <p:grpSpPr>
            <a:xfrm>
              <a:off x="3479697" y="3954197"/>
              <a:ext cx="2717153" cy="2273567"/>
              <a:chOff x="3717655" y="4615565"/>
              <a:chExt cx="2717153" cy="2273567"/>
            </a:xfrm>
          </p:grpSpPr>
          <p:grpSp>
            <p:nvGrpSpPr>
              <p:cNvPr id="299" name="Group 298">
                <a:extLst>
                  <a:ext uri="{FF2B5EF4-FFF2-40B4-BE49-F238E27FC236}">
                    <a16:creationId xmlns:a16="http://schemas.microsoft.com/office/drawing/2014/main" id="{8AC8B322-2A63-B126-EEB2-E8146DC6E273}"/>
                  </a:ext>
                </a:extLst>
              </p:cNvPr>
              <p:cNvGrpSpPr/>
              <p:nvPr/>
            </p:nvGrpSpPr>
            <p:grpSpPr>
              <a:xfrm>
                <a:off x="4185381" y="4615566"/>
                <a:ext cx="2249427" cy="1554480"/>
                <a:chOff x="4214803" y="4492238"/>
                <a:chExt cx="2249427" cy="1554480"/>
              </a:xfrm>
            </p:grpSpPr>
            <p:cxnSp>
              <p:nvCxnSpPr>
                <p:cNvPr id="339" name="Straight Arrow Connector 338">
                  <a:extLst>
                    <a:ext uri="{FF2B5EF4-FFF2-40B4-BE49-F238E27FC236}">
                      <a16:creationId xmlns:a16="http://schemas.microsoft.com/office/drawing/2014/main" id="{B20B1CCF-621F-9E4E-1487-0F8C2EA34C30}"/>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0" name="Straight Arrow Connector 339">
                  <a:extLst>
                    <a:ext uri="{FF2B5EF4-FFF2-40B4-BE49-F238E27FC236}">
                      <a16:creationId xmlns:a16="http://schemas.microsoft.com/office/drawing/2014/main" id="{3F13AAC6-0B50-37F2-0BCF-55F8C174A10E}"/>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46833CFC-B9BF-653B-BBF3-94F46A277D78}"/>
                  </a:ext>
                </a:extLst>
              </p:cNvPr>
              <p:cNvGrpSpPr/>
              <p:nvPr/>
            </p:nvGrpSpPr>
            <p:grpSpPr>
              <a:xfrm>
                <a:off x="4456819" y="6150915"/>
                <a:ext cx="268139" cy="513446"/>
                <a:chOff x="4189009" y="6113670"/>
                <a:chExt cx="268139" cy="513446"/>
              </a:xfrm>
              <a:noFill/>
            </p:grpSpPr>
            <p:sp>
              <p:nvSpPr>
                <p:cNvPr id="337" name="Rectangle 336">
                  <a:extLst>
                    <a:ext uri="{FF2B5EF4-FFF2-40B4-BE49-F238E27FC236}">
                      <a16:creationId xmlns:a16="http://schemas.microsoft.com/office/drawing/2014/main" id="{F175AC71-3B3C-DCE2-BF41-E1404E87DBE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38" name="Straight Connector 337">
                  <a:extLst>
                    <a:ext uri="{FF2B5EF4-FFF2-40B4-BE49-F238E27FC236}">
                      <a16:creationId xmlns:a16="http://schemas.microsoft.com/office/drawing/2014/main" id="{9C2997BC-DD03-C600-593C-DE730FE8F1B9}"/>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1" name="Group 300">
                <a:extLst>
                  <a:ext uri="{FF2B5EF4-FFF2-40B4-BE49-F238E27FC236}">
                    <a16:creationId xmlns:a16="http://schemas.microsoft.com/office/drawing/2014/main" id="{EA903218-79DD-7FF0-AB5A-AEE1646ECD6E}"/>
                  </a:ext>
                </a:extLst>
              </p:cNvPr>
              <p:cNvGrpSpPr/>
              <p:nvPr/>
            </p:nvGrpSpPr>
            <p:grpSpPr>
              <a:xfrm>
                <a:off x="4859043" y="6150915"/>
                <a:ext cx="531118" cy="513446"/>
                <a:chOff x="4055613" y="6113670"/>
                <a:chExt cx="531118" cy="513446"/>
              </a:xfrm>
              <a:noFill/>
            </p:grpSpPr>
            <p:sp>
              <p:nvSpPr>
                <p:cNvPr id="335" name="Rectangle 334">
                  <a:extLst>
                    <a:ext uri="{FF2B5EF4-FFF2-40B4-BE49-F238E27FC236}">
                      <a16:creationId xmlns:a16="http://schemas.microsoft.com/office/drawing/2014/main" id="{2B39B88C-8C96-78F0-C64C-E67A7DC0B570}"/>
                    </a:ext>
                  </a:extLst>
                </p:cNvPr>
                <p:cNvSpPr/>
                <p:nvPr/>
              </p:nvSpPr>
              <p:spPr>
                <a:xfrm>
                  <a:off x="4055613" y="6256286"/>
                  <a:ext cx="531118"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16</a:t>
                  </a:r>
                </a:p>
              </p:txBody>
            </p:sp>
            <p:cxnSp>
              <p:nvCxnSpPr>
                <p:cNvPr id="336" name="Straight Connector 335">
                  <a:extLst>
                    <a:ext uri="{FF2B5EF4-FFF2-40B4-BE49-F238E27FC236}">
                      <a16:creationId xmlns:a16="http://schemas.microsoft.com/office/drawing/2014/main" id="{6CAE7CF8-83C3-739E-5F16-653AFAB6A7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2" name="Group 301">
                <a:extLst>
                  <a:ext uri="{FF2B5EF4-FFF2-40B4-BE49-F238E27FC236}">
                    <a16:creationId xmlns:a16="http://schemas.microsoft.com/office/drawing/2014/main" id="{85CF1874-59DA-AB59-E2EF-13A5B8803662}"/>
                  </a:ext>
                </a:extLst>
              </p:cNvPr>
              <p:cNvGrpSpPr/>
              <p:nvPr/>
            </p:nvGrpSpPr>
            <p:grpSpPr>
              <a:xfrm>
                <a:off x="5416125" y="6150915"/>
                <a:ext cx="484272" cy="513446"/>
                <a:chOff x="4077075" y="6113670"/>
                <a:chExt cx="484272" cy="513446"/>
              </a:xfrm>
              <a:noFill/>
            </p:grpSpPr>
            <p:sp>
              <p:nvSpPr>
                <p:cNvPr id="333" name="Rectangle 332">
                  <a:extLst>
                    <a:ext uri="{FF2B5EF4-FFF2-40B4-BE49-F238E27FC236}">
                      <a16:creationId xmlns:a16="http://schemas.microsoft.com/office/drawing/2014/main" id="{BCB3B3CD-CD01-B96D-DEAC-B3F7D2223916}"/>
                    </a:ext>
                  </a:extLst>
                </p:cNvPr>
                <p:cNvSpPr/>
                <p:nvPr/>
              </p:nvSpPr>
              <p:spPr>
                <a:xfrm>
                  <a:off x="4077075" y="6256286"/>
                  <a:ext cx="484272"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32</a:t>
                  </a:r>
                </a:p>
              </p:txBody>
            </p:sp>
            <p:cxnSp>
              <p:nvCxnSpPr>
                <p:cNvPr id="334" name="Straight Connector 333">
                  <a:extLst>
                    <a:ext uri="{FF2B5EF4-FFF2-40B4-BE49-F238E27FC236}">
                      <a16:creationId xmlns:a16="http://schemas.microsoft.com/office/drawing/2014/main" id="{6E99903A-B368-2130-FFA3-C6C1CC8A4476}"/>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3" name="Group 302">
                <a:extLst>
                  <a:ext uri="{FF2B5EF4-FFF2-40B4-BE49-F238E27FC236}">
                    <a16:creationId xmlns:a16="http://schemas.microsoft.com/office/drawing/2014/main" id="{3AFF5158-C07A-5B89-E19D-8C9A22C9C9C8}"/>
                  </a:ext>
                </a:extLst>
              </p:cNvPr>
              <p:cNvGrpSpPr/>
              <p:nvPr/>
            </p:nvGrpSpPr>
            <p:grpSpPr>
              <a:xfrm>
                <a:off x="5973442" y="6150915"/>
                <a:ext cx="450723" cy="511792"/>
                <a:chOff x="4098774" y="6113670"/>
                <a:chExt cx="450723" cy="511792"/>
              </a:xfrm>
              <a:noFill/>
            </p:grpSpPr>
            <p:sp>
              <p:nvSpPr>
                <p:cNvPr id="331" name="Rectangle 330">
                  <a:extLst>
                    <a:ext uri="{FF2B5EF4-FFF2-40B4-BE49-F238E27FC236}">
                      <a16:creationId xmlns:a16="http://schemas.microsoft.com/office/drawing/2014/main" id="{28B92E12-C558-BEE3-487A-1289BB137E89}"/>
                    </a:ext>
                  </a:extLst>
                </p:cNvPr>
                <p:cNvSpPr/>
                <p:nvPr/>
              </p:nvSpPr>
              <p:spPr>
                <a:xfrm>
                  <a:off x="4098774" y="6254632"/>
                  <a:ext cx="450723"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64</a:t>
                  </a:r>
                </a:p>
              </p:txBody>
            </p:sp>
            <p:cxnSp>
              <p:nvCxnSpPr>
                <p:cNvPr id="332" name="Straight Connector 331">
                  <a:extLst>
                    <a:ext uri="{FF2B5EF4-FFF2-40B4-BE49-F238E27FC236}">
                      <a16:creationId xmlns:a16="http://schemas.microsoft.com/office/drawing/2014/main" id="{F369F39C-342B-B3AD-13C0-A62ED5EF52D7}"/>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04" name="Straight Connector 303">
                <a:extLst>
                  <a:ext uri="{FF2B5EF4-FFF2-40B4-BE49-F238E27FC236}">
                    <a16:creationId xmlns:a16="http://schemas.microsoft.com/office/drawing/2014/main" id="{BA0202FE-6FF4-60A0-36A7-FC02393774BC}"/>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2D42899F-361C-5A7C-C3A4-4B1DA29AA032}"/>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a:extLst>
                  <a:ext uri="{FF2B5EF4-FFF2-40B4-BE49-F238E27FC236}">
                    <a16:creationId xmlns:a16="http://schemas.microsoft.com/office/drawing/2014/main" id="{70602B0D-0EEF-0FAB-16FC-9D4719AE90AC}"/>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EDA0DC49-2AA8-D81B-F3D6-63F62EDBE796}"/>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B1C0F6ED-6575-B50D-9E7E-504577DF6C29}"/>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36554772-FD03-7D55-5759-E8177410930F}"/>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8371983E-9CBB-BF7F-2FCD-A016CE3ABEC3}"/>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1DD3C62F-F7AD-F8E4-CE21-C968D64A1D7E}"/>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12" name="Rectangle 311">
                <a:extLst>
                  <a:ext uri="{FF2B5EF4-FFF2-40B4-BE49-F238E27FC236}">
                    <a16:creationId xmlns:a16="http://schemas.microsoft.com/office/drawing/2014/main" id="{A2117C55-1CC8-4932-90C5-EFF13A92FC96}"/>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Bit-Precision</a:t>
                </a:r>
              </a:p>
            </p:txBody>
          </p:sp>
          <p:sp>
            <p:nvSpPr>
              <p:cNvPr id="313" name="Rectangle 312">
                <a:extLst>
                  <a:ext uri="{FF2B5EF4-FFF2-40B4-BE49-F238E27FC236}">
                    <a16:creationId xmlns:a16="http://schemas.microsoft.com/office/drawing/2014/main" id="{4E6E90FF-8C90-0B04-4EEB-CC6767421F4D}"/>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Latency</a:t>
                </a:r>
              </a:p>
            </p:txBody>
          </p:sp>
          <p:cxnSp>
            <p:nvCxnSpPr>
              <p:cNvPr id="314" name="Straight Connector 313">
                <a:extLst>
                  <a:ext uri="{FF2B5EF4-FFF2-40B4-BE49-F238E27FC236}">
                    <a16:creationId xmlns:a16="http://schemas.microsoft.com/office/drawing/2014/main" id="{B5F953B0-B552-62D3-C5AC-1F69CA87AB4A}"/>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4D57E6B9-119F-2ACF-BDCE-8BEB9C577DA3}"/>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DCF9A6F0-8A60-D036-5F44-0A1E49649306}"/>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E99083E6-C453-2019-0068-542C132FEA40}"/>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B55F31B4-0D82-0AFF-AA1E-7D145858A4DE}"/>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E1E1B529-C102-BF28-C823-1B245B230C47}"/>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0D22C5B7-65A1-5F95-7FAE-DF091AA437AC}"/>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2418911F-3BF9-29E1-157D-56EC04A553CC}"/>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22" name="Group 321">
                <a:extLst>
                  <a:ext uri="{FF2B5EF4-FFF2-40B4-BE49-F238E27FC236}">
                    <a16:creationId xmlns:a16="http://schemas.microsoft.com/office/drawing/2014/main" id="{775D568D-6443-7A88-FFA7-8809C492063A}"/>
                  </a:ext>
                </a:extLst>
              </p:cNvPr>
              <p:cNvGrpSpPr/>
              <p:nvPr/>
            </p:nvGrpSpPr>
            <p:grpSpPr>
              <a:xfrm>
                <a:off x="4317336" y="4790131"/>
                <a:ext cx="1876809" cy="1360783"/>
                <a:chOff x="4317336" y="4733925"/>
                <a:chExt cx="1876809" cy="1416990"/>
              </a:xfrm>
            </p:grpSpPr>
            <p:cxnSp>
              <p:nvCxnSpPr>
                <p:cNvPr id="323" name="Straight Connector 322">
                  <a:extLst>
                    <a:ext uri="{FF2B5EF4-FFF2-40B4-BE49-F238E27FC236}">
                      <a16:creationId xmlns:a16="http://schemas.microsoft.com/office/drawing/2014/main" id="{6AF11C0F-5FA9-1985-4D2B-2B4188215706}"/>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1CE16E2A-B928-FE67-4E69-18CC41234EA4}"/>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62172A3F-9B20-8E01-E06F-25145CEFECF9}"/>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227F73FE-DDB6-BE37-A992-85705027BE55}"/>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1E86C61F-2C1E-1092-0EBC-67D746F55A46}"/>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98CE4E34-AE2C-97B4-3D90-EEFCA176E6C1}"/>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68C08E5E-981F-9F7F-B979-9472ABF9EFB2}"/>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7A351597-2B34-9869-D9DC-797495EB8D46}"/>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341" name="Group 340">
              <a:extLst>
                <a:ext uri="{FF2B5EF4-FFF2-40B4-BE49-F238E27FC236}">
                  <a16:creationId xmlns:a16="http://schemas.microsoft.com/office/drawing/2014/main" id="{4D1B8790-603E-0DF4-E40B-503F145FB510}"/>
                </a:ext>
              </a:extLst>
            </p:cNvPr>
            <p:cNvGrpSpPr/>
            <p:nvPr/>
          </p:nvGrpSpPr>
          <p:grpSpPr>
            <a:xfrm>
              <a:off x="6331628" y="3954197"/>
              <a:ext cx="2717153" cy="2273567"/>
              <a:chOff x="3717655" y="4615565"/>
              <a:chExt cx="2717153" cy="2273567"/>
            </a:xfrm>
          </p:grpSpPr>
          <p:grpSp>
            <p:nvGrpSpPr>
              <p:cNvPr id="342" name="Group 341">
                <a:extLst>
                  <a:ext uri="{FF2B5EF4-FFF2-40B4-BE49-F238E27FC236}">
                    <a16:creationId xmlns:a16="http://schemas.microsoft.com/office/drawing/2014/main" id="{E2A03B1B-4DDA-836C-8E5C-ACA3F0D3773E}"/>
                  </a:ext>
                </a:extLst>
              </p:cNvPr>
              <p:cNvGrpSpPr/>
              <p:nvPr/>
            </p:nvGrpSpPr>
            <p:grpSpPr>
              <a:xfrm>
                <a:off x="4185381" y="4615566"/>
                <a:ext cx="2249427" cy="1554480"/>
                <a:chOff x="4214803" y="4492238"/>
                <a:chExt cx="2249427" cy="1554480"/>
              </a:xfrm>
            </p:grpSpPr>
            <p:cxnSp>
              <p:nvCxnSpPr>
                <p:cNvPr id="382" name="Straight Arrow Connector 381">
                  <a:extLst>
                    <a:ext uri="{FF2B5EF4-FFF2-40B4-BE49-F238E27FC236}">
                      <a16:creationId xmlns:a16="http://schemas.microsoft.com/office/drawing/2014/main" id="{014C11DE-4A00-D07B-0E6F-7263F9DC226F}"/>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3" name="Straight Arrow Connector 382">
                  <a:extLst>
                    <a:ext uri="{FF2B5EF4-FFF2-40B4-BE49-F238E27FC236}">
                      <a16:creationId xmlns:a16="http://schemas.microsoft.com/office/drawing/2014/main" id="{CE9D1BF0-B373-FA2C-A04C-1E204C34730D}"/>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43" name="Group 342">
                <a:extLst>
                  <a:ext uri="{FF2B5EF4-FFF2-40B4-BE49-F238E27FC236}">
                    <a16:creationId xmlns:a16="http://schemas.microsoft.com/office/drawing/2014/main" id="{1E2D84A0-889B-1746-6964-B5B1FA7DFD97}"/>
                  </a:ext>
                </a:extLst>
              </p:cNvPr>
              <p:cNvGrpSpPr/>
              <p:nvPr/>
            </p:nvGrpSpPr>
            <p:grpSpPr>
              <a:xfrm>
                <a:off x="4456819" y="6150915"/>
                <a:ext cx="268139" cy="513446"/>
                <a:chOff x="4189009" y="6113670"/>
                <a:chExt cx="268139" cy="513446"/>
              </a:xfrm>
              <a:noFill/>
            </p:grpSpPr>
            <p:sp>
              <p:nvSpPr>
                <p:cNvPr id="380" name="Rectangle 379">
                  <a:extLst>
                    <a:ext uri="{FF2B5EF4-FFF2-40B4-BE49-F238E27FC236}">
                      <a16:creationId xmlns:a16="http://schemas.microsoft.com/office/drawing/2014/main" id="{9B8CCC3A-A784-94E1-D44F-F5897F4DBDA7}"/>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81" name="Straight Connector 380">
                  <a:extLst>
                    <a:ext uri="{FF2B5EF4-FFF2-40B4-BE49-F238E27FC236}">
                      <a16:creationId xmlns:a16="http://schemas.microsoft.com/office/drawing/2014/main" id="{3B472378-184C-9418-50F0-4F764834A0E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F34C934D-3EC1-5120-C8A0-4D5651275966}"/>
                  </a:ext>
                </a:extLst>
              </p:cNvPr>
              <p:cNvGrpSpPr/>
              <p:nvPr/>
            </p:nvGrpSpPr>
            <p:grpSpPr>
              <a:xfrm>
                <a:off x="4859043" y="6150915"/>
                <a:ext cx="531118" cy="513446"/>
                <a:chOff x="4055613" y="6113670"/>
                <a:chExt cx="531118" cy="513446"/>
              </a:xfrm>
              <a:noFill/>
            </p:grpSpPr>
            <p:sp>
              <p:nvSpPr>
                <p:cNvPr id="378" name="Rectangle 377">
                  <a:extLst>
                    <a:ext uri="{FF2B5EF4-FFF2-40B4-BE49-F238E27FC236}">
                      <a16:creationId xmlns:a16="http://schemas.microsoft.com/office/drawing/2014/main" id="{D387D1E5-1842-9427-9785-24B1CE265367}"/>
                    </a:ext>
                  </a:extLst>
                </p:cNvPr>
                <p:cNvSpPr/>
                <p:nvPr/>
              </p:nvSpPr>
              <p:spPr>
                <a:xfrm>
                  <a:off x="4055613" y="6256286"/>
                  <a:ext cx="531118"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16</a:t>
                  </a:r>
                </a:p>
              </p:txBody>
            </p:sp>
            <p:cxnSp>
              <p:nvCxnSpPr>
                <p:cNvPr id="379" name="Straight Connector 378">
                  <a:extLst>
                    <a:ext uri="{FF2B5EF4-FFF2-40B4-BE49-F238E27FC236}">
                      <a16:creationId xmlns:a16="http://schemas.microsoft.com/office/drawing/2014/main" id="{7867E494-4792-5A11-DF2A-E6A75DBBED9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01E98CEF-1D4C-40D6-73C1-5AB32EE3BF19}"/>
                  </a:ext>
                </a:extLst>
              </p:cNvPr>
              <p:cNvGrpSpPr/>
              <p:nvPr/>
            </p:nvGrpSpPr>
            <p:grpSpPr>
              <a:xfrm>
                <a:off x="5416125" y="6150915"/>
                <a:ext cx="484272" cy="513446"/>
                <a:chOff x="4077075" y="6113670"/>
                <a:chExt cx="484272" cy="513446"/>
              </a:xfrm>
              <a:noFill/>
            </p:grpSpPr>
            <p:sp>
              <p:nvSpPr>
                <p:cNvPr id="376" name="Rectangle 375">
                  <a:extLst>
                    <a:ext uri="{FF2B5EF4-FFF2-40B4-BE49-F238E27FC236}">
                      <a16:creationId xmlns:a16="http://schemas.microsoft.com/office/drawing/2014/main" id="{D6D4FCF6-2CF7-D324-BB4B-401E0A7C49D3}"/>
                    </a:ext>
                  </a:extLst>
                </p:cNvPr>
                <p:cNvSpPr/>
                <p:nvPr/>
              </p:nvSpPr>
              <p:spPr>
                <a:xfrm>
                  <a:off x="4077075" y="6256286"/>
                  <a:ext cx="484272"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32</a:t>
                  </a:r>
                </a:p>
              </p:txBody>
            </p:sp>
            <p:cxnSp>
              <p:nvCxnSpPr>
                <p:cNvPr id="377" name="Straight Connector 376">
                  <a:extLst>
                    <a:ext uri="{FF2B5EF4-FFF2-40B4-BE49-F238E27FC236}">
                      <a16:creationId xmlns:a16="http://schemas.microsoft.com/office/drawing/2014/main" id="{E8F26AB6-529A-2E6B-5BCD-DF9B5AD20D4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6" name="Group 345">
                <a:extLst>
                  <a:ext uri="{FF2B5EF4-FFF2-40B4-BE49-F238E27FC236}">
                    <a16:creationId xmlns:a16="http://schemas.microsoft.com/office/drawing/2014/main" id="{9DD21739-5774-0A1E-D6DE-FCF4F45BE589}"/>
                  </a:ext>
                </a:extLst>
              </p:cNvPr>
              <p:cNvGrpSpPr/>
              <p:nvPr/>
            </p:nvGrpSpPr>
            <p:grpSpPr>
              <a:xfrm>
                <a:off x="5973442" y="6150915"/>
                <a:ext cx="450723" cy="511792"/>
                <a:chOff x="4098774" y="6113670"/>
                <a:chExt cx="450723" cy="511792"/>
              </a:xfrm>
              <a:noFill/>
            </p:grpSpPr>
            <p:sp>
              <p:nvSpPr>
                <p:cNvPr id="374" name="Rectangle 373">
                  <a:extLst>
                    <a:ext uri="{FF2B5EF4-FFF2-40B4-BE49-F238E27FC236}">
                      <a16:creationId xmlns:a16="http://schemas.microsoft.com/office/drawing/2014/main" id="{6D117A9C-6911-74BF-8A4D-9396EAD2533C}"/>
                    </a:ext>
                  </a:extLst>
                </p:cNvPr>
                <p:cNvSpPr/>
                <p:nvPr/>
              </p:nvSpPr>
              <p:spPr>
                <a:xfrm>
                  <a:off x="4098774" y="6254632"/>
                  <a:ext cx="450723"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64</a:t>
                  </a:r>
                </a:p>
              </p:txBody>
            </p:sp>
            <p:cxnSp>
              <p:nvCxnSpPr>
                <p:cNvPr id="375" name="Straight Connector 374">
                  <a:extLst>
                    <a:ext uri="{FF2B5EF4-FFF2-40B4-BE49-F238E27FC236}">
                      <a16:creationId xmlns:a16="http://schemas.microsoft.com/office/drawing/2014/main" id="{FB8B3C2D-D71D-3C09-14E1-E03BF5883347}"/>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47" name="Straight Connector 346">
                <a:extLst>
                  <a:ext uri="{FF2B5EF4-FFF2-40B4-BE49-F238E27FC236}">
                    <a16:creationId xmlns:a16="http://schemas.microsoft.com/office/drawing/2014/main" id="{42F505C3-D1BD-D5EC-3F54-6877B3B35C98}"/>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19D4135F-DDCF-7B9E-5B85-5DB73B6E70B4}"/>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C0D102E4-A9AD-03D3-9C87-A7B3A7AC0C77}"/>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a:extLst>
                  <a:ext uri="{FF2B5EF4-FFF2-40B4-BE49-F238E27FC236}">
                    <a16:creationId xmlns:a16="http://schemas.microsoft.com/office/drawing/2014/main" id="{7B67F58C-C7D8-E7D3-D121-8B78F3914A28}"/>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22C64F80-8ED8-FA57-5EEB-084D5B02E3DD}"/>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D8B14CA9-A790-C174-EF09-DEFCE0F94BA0}"/>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92B9576E-D5BC-DA77-E4EB-259407190B80}"/>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EEC04D5E-BF99-0265-4843-082BCDFBD496}"/>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55" name="Rectangle 354">
                <a:extLst>
                  <a:ext uri="{FF2B5EF4-FFF2-40B4-BE49-F238E27FC236}">
                    <a16:creationId xmlns:a16="http://schemas.microsoft.com/office/drawing/2014/main" id="{0462CE8F-6234-123B-9ED0-00BB224A29DC}"/>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Bit-Precision</a:t>
                </a:r>
              </a:p>
            </p:txBody>
          </p:sp>
          <p:sp>
            <p:nvSpPr>
              <p:cNvPr id="356" name="Rectangle 355">
                <a:extLst>
                  <a:ext uri="{FF2B5EF4-FFF2-40B4-BE49-F238E27FC236}">
                    <a16:creationId xmlns:a16="http://schemas.microsoft.com/office/drawing/2014/main" id="{D4ACC504-2F24-0A7D-0570-7B6E2DFD05CA}"/>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Energy</a:t>
                </a:r>
              </a:p>
            </p:txBody>
          </p:sp>
          <p:cxnSp>
            <p:nvCxnSpPr>
              <p:cNvPr id="357" name="Straight Connector 356">
                <a:extLst>
                  <a:ext uri="{FF2B5EF4-FFF2-40B4-BE49-F238E27FC236}">
                    <a16:creationId xmlns:a16="http://schemas.microsoft.com/office/drawing/2014/main" id="{25712534-D9FE-FB85-2B1C-7E565CBC68B8}"/>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E633F2AC-A7F2-A3FC-44FB-E6EA3D3D12EE}"/>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21F748FB-74FD-3C46-2318-1BA9B361C12C}"/>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427BA22A-945F-7122-6420-4C351CFD510C}"/>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2B85F5E0-0AF1-A501-05D1-9344930B8808}"/>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1BD508BF-56E5-0CA6-5F10-5B2EE3351766}"/>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A7936AE7-B8C9-FC77-A0A7-1E7415EA2FF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B690EE06-5D2F-0737-60B1-345085D773F9}"/>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65" name="Group 364">
                <a:extLst>
                  <a:ext uri="{FF2B5EF4-FFF2-40B4-BE49-F238E27FC236}">
                    <a16:creationId xmlns:a16="http://schemas.microsoft.com/office/drawing/2014/main" id="{7471C589-EEC3-0022-9E15-F9AC6E8D90A5}"/>
                  </a:ext>
                </a:extLst>
              </p:cNvPr>
              <p:cNvGrpSpPr/>
              <p:nvPr/>
            </p:nvGrpSpPr>
            <p:grpSpPr>
              <a:xfrm>
                <a:off x="4317336" y="4790131"/>
                <a:ext cx="1876809" cy="1360783"/>
                <a:chOff x="4317336" y="4733925"/>
                <a:chExt cx="1876809" cy="1416990"/>
              </a:xfrm>
            </p:grpSpPr>
            <p:cxnSp>
              <p:nvCxnSpPr>
                <p:cNvPr id="366" name="Straight Connector 365">
                  <a:extLst>
                    <a:ext uri="{FF2B5EF4-FFF2-40B4-BE49-F238E27FC236}">
                      <a16:creationId xmlns:a16="http://schemas.microsoft.com/office/drawing/2014/main" id="{BA086812-3FC3-9B89-5559-BB9A3C93C9F7}"/>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AE6AF715-C822-5C7C-8834-829F55599476}"/>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9E69A819-A846-1013-0046-770C2E85A769}"/>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A07A0FEE-4BEC-9D4B-E8E8-5A7DF1169365}"/>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2F4C77E0-BC63-666F-01BA-EB0C4B7DC0FA}"/>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0E6089CD-E870-A7B2-07DC-406918EEC2B8}"/>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0251A3DC-679B-E5F2-E2CE-124E51D783B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388D1408-EC06-1AB2-FECE-A0046F29F6C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397" name="Freeform 396">
              <a:extLst>
                <a:ext uri="{FF2B5EF4-FFF2-40B4-BE49-F238E27FC236}">
                  <a16:creationId xmlns:a16="http://schemas.microsoft.com/office/drawing/2014/main" id="{3AC12870-43AF-CAC4-943C-B022E209248B}"/>
                </a:ext>
              </a:extLst>
            </p:cNvPr>
            <p:cNvSpPr/>
            <p:nvPr/>
          </p:nvSpPr>
          <p:spPr>
            <a:xfrm>
              <a:off x="3966274" y="4141745"/>
              <a:ext cx="1984448" cy="1347800"/>
            </a:xfrm>
            <a:custGeom>
              <a:avLst/>
              <a:gdLst>
                <a:gd name="connsiteX0" fmla="*/ 0 w 1889030"/>
                <a:gd name="connsiteY0" fmla="*/ 2458477 h 2458477"/>
                <a:gd name="connsiteX1" fmla="*/ 930827 w 1889030"/>
                <a:gd name="connsiteY1" fmla="*/ 1659061 h 2458477"/>
                <a:gd name="connsiteX2" fmla="*/ 1746669 w 1889030"/>
                <a:gd name="connsiteY2" fmla="*/ 591349 h 2458477"/>
                <a:gd name="connsiteX3" fmla="*/ 1889030 w 1889030"/>
                <a:gd name="connsiteY3" fmla="*/ 0 h 2458477"/>
              </a:gdLst>
              <a:ahLst/>
              <a:cxnLst>
                <a:cxn ang="0">
                  <a:pos x="connsiteX0" y="connsiteY0"/>
                </a:cxn>
                <a:cxn ang="0">
                  <a:pos x="connsiteX1" y="connsiteY1"/>
                </a:cxn>
                <a:cxn ang="0">
                  <a:pos x="connsiteX2" y="connsiteY2"/>
                </a:cxn>
                <a:cxn ang="0">
                  <a:pos x="connsiteX3" y="connsiteY3"/>
                </a:cxn>
              </a:cxnLst>
              <a:rect l="l" t="t" r="r" b="b"/>
              <a:pathLst>
                <a:path w="1889030" h="2458477">
                  <a:moveTo>
                    <a:pt x="0" y="2458477"/>
                  </a:moveTo>
                  <a:cubicBezTo>
                    <a:pt x="319858" y="2214363"/>
                    <a:pt x="639716" y="1970249"/>
                    <a:pt x="930827" y="1659061"/>
                  </a:cubicBezTo>
                  <a:cubicBezTo>
                    <a:pt x="1221938" y="1347873"/>
                    <a:pt x="1586969" y="867859"/>
                    <a:pt x="1746669" y="591349"/>
                  </a:cubicBezTo>
                  <a:cubicBezTo>
                    <a:pt x="1906370" y="314839"/>
                    <a:pt x="1871691" y="41978"/>
                    <a:pt x="1889030" y="0"/>
                  </a:cubicBezTo>
                </a:path>
              </a:pathLst>
            </a:custGeom>
            <a:noFill/>
            <a:ln w="381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01" name="Freeform 400">
              <a:extLst>
                <a:ext uri="{FF2B5EF4-FFF2-40B4-BE49-F238E27FC236}">
                  <a16:creationId xmlns:a16="http://schemas.microsoft.com/office/drawing/2014/main" id="{CACD630A-FEAA-6B38-0CB1-CF2DB856F6B9}"/>
                </a:ext>
              </a:extLst>
            </p:cNvPr>
            <p:cNvSpPr/>
            <p:nvPr/>
          </p:nvSpPr>
          <p:spPr>
            <a:xfrm>
              <a:off x="6822447" y="4148410"/>
              <a:ext cx="1984448" cy="1347800"/>
            </a:xfrm>
            <a:custGeom>
              <a:avLst/>
              <a:gdLst>
                <a:gd name="connsiteX0" fmla="*/ 0 w 1889030"/>
                <a:gd name="connsiteY0" fmla="*/ 2458477 h 2458477"/>
                <a:gd name="connsiteX1" fmla="*/ 930827 w 1889030"/>
                <a:gd name="connsiteY1" fmla="*/ 1659061 h 2458477"/>
                <a:gd name="connsiteX2" fmla="*/ 1746669 w 1889030"/>
                <a:gd name="connsiteY2" fmla="*/ 591349 h 2458477"/>
                <a:gd name="connsiteX3" fmla="*/ 1889030 w 1889030"/>
                <a:gd name="connsiteY3" fmla="*/ 0 h 2458477"/>
              </a:gdLst>
              <a:ahLst/>
              <a:cxnLst>
                <a:cxn ang="0">
                  <a:pos x="connsiteX0" y="connsiteY0"/>
                </a:cxn>
                <a:cxn ang="0">
                  <a:pos x="connsiteX1" y="connsiteY1"/>
                </a:cxn>
                <a:cxn ang="0">
                  <a:pos x="connsiteX2" y="connsiteY2"/>
                </a:cxn>
                <a:cxn ang="0">
                  <a:pos x="connsiteX3" y="connsiteY3"/>
                </a:cxn>
              </a:cxnLst>
              <a:rect l="l" t="t" r="r" b="b"/>
              <a:pathLst>
                <a:path w="1889030" h="2458477">
                  <a:moveTo>
                    <a:pt x="0" y="2458477"/>
                  </a:moveTo>
                  <a:cubicBezTo>
                    <a:pt x="319858" y="2214363"/>
                    <a:pt x="639716" y="1970249"/>
                    <a:pt x="930827" y="1659061"/>
                  </a:cubicBezTo>
                  <a:cubicBezTo>
                    <a:pt x="1221938" y="1347873"/>
                    <a:pt x="1586969" y="867859"/>
                    <a:pt x="1746669" y="591349"/>
                  </a:cubicBezTo>
                  <a:cubicBezTo>
                    <a:pt x="1906370" y="314839"/>
                    <a:pt x="1871691" y="41978"/>
                    <a:pt x="1889030" y="0"/>
                  </a:cubicBezTo>
                </a:path>
              </a:pathLst>
            </a:custGeom>
            <a:noFill/>
            <a:ln w="381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709" name="Group 708">
              <a:extLst>
                <a:ext uri="{FF2B5EF4-FFF2-40B4-BE49-F238E27FC236}">
                  <a16:creationId xmlns:a16="http://schemas.microsoft.com/office/drawing/2014/main" id="{13E69975-F9AD-00D6-4115-754D66BC15CC}"/>
                </a:ext>
              </a:extLst>
            </p:cNvPr>
            <p:cNvGrpSpPr/>
            <p:nvPr/>
          </p:nvGrpSpPr>
          <p:grpSpPr>
            <a:xfrm>
              <a:off x="114344" y="3570781"/>
              <a:ext cx="2969561" cy="965517"/>
              <a:chOff x="302584" y="2081855"/>
              <a:chExt cx="2969561" cy="965517"/>
            </a:xfrm>
          </p:grpSpPr>
          <p:grpSp>
            <p:nvGrpSpPr>
              <p:cNvPr id="668" name="Group 667">
                <a:extLst>
                  <a:ext uri="{FF2B5EF4-FFF2-40B4-BE49-F238E27FC236}">
                    <a16:creationId xmlns:a16="http://schemas.microsoft.com/office/drawing/2014/main" id="{EDA83CBA-7160-7ECE-60D9-53A56F23F34C}"/>
                  </a:ext>
                </a:extLst>
              </p:cNvPr>
              <p:cNvGrpSpPr/>
              <p:nvPr/>
            </p:nvGrpSpPr>
            <p:grpSpPr>
              <a:xfrm>
                <a:off x="2552826" y="2081855"/>
                <a:ext cx="719319" cy="965517"/>
                <a:chOff x="50839" y="1681270"/>
                <a:chExt cx="719319" cy="965517"/>
              </a:xfrm>
            </p:grpSpPr>
            <p:grpSp>
              <p:nvGrpSpPr>
                <p:cNvPr id="669" name="Group 668">
                  <a:extLst>
                    <a:ext uri="{FF2B5EF4-FFF2-40B4-BE49-F238E27FC236}">
                      <a16:creationId xmlns:a16="http://schemas.microsoft.com/office/drawing/2014/main" id="{598D0D4C-5DA1-698F-4C50-5708F4166DFD}"/>
                    </a:ext>
                  </a:extLst>
                </p:cNvPr>
                <p:cNvGrpSpPr/>
                <p:nvPr/>
              </p:nvGrpSpPr>
              <p:grpSpPr>
                <a:xfrm>
                  <a:off x="50839" y="1681270"/>
                  <a:ext cx="719319" cy="965517"/>
                  <a:chOff x="50839" y="1681270"/>
                  <a:chExt cx="719319" cy="965517"/>
                </a:xfrm>
              </p:grpSpPr>
              <p:sp>
                <p:nvSpPr>
                  <p:cNvPr id="679" name="TextBox 678">
                    <a:extLst>
                      <a:ext uri="{FF2B5EF4-FFF2-40B4-BE49-F238E27FC236}">
                        <a16:creationId xmlns:a16="http://schemas.microsoft.com/office/drawing/2014/main" id="{61F4016A-7C62-7689-5023-5BBCDFB657CE}"/>
                      </a:ext>
                    </a:extLst>
                  </p:cNvPr>
                  <p:cNvSpPr txBox="1"/>
                  <p:nvPr/>
                </p:nvSpPr>
                <p:spPr>
                  <a:xfrm>
                    <a:off x="50839" y="1681270"/>
                    <a:ext cx="719319"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N</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80" name="Rounded Rectangle 679">
                    <a:extLst>
                      <a:ext uri="{FF2B5EF4-FFF2-40B4-BE49-F238E27FC236}">
                        <a16:creationId xmlns:a16="http://schemas.microsoft.com/office/drawing/2014/main" id="{D3C5290D-43DF-D8CA-F63A-0A215363FFBF}"/>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670" name="Group 669">
                  <a:extLst>
                    <a:ext uri="{FF2B5EF4-FFF2-40B4-BE49-F238E27FC236}">
                      <a16:creationId xmlns:a16="http://schemas.microsoft.com/office/drawing/2014/main" id="{A9A9699F-23DB-499E-6E9E-857BDE928AEC}"/>
                    </a:ext>
                  </a:extLst>
                </p:cNvPr>
                <p:cNvGrpSpPr/>
                <p:nvPr/>
              </p:nvGrpSpPr>
              <p:grpSpPr>
                <a:xfrm>
                  <a:off x="140311" y="2178173"/>
                  <a:ext cx="460962" cy="356935"/>
                  <a:chOff x="254078" y="2158481"/>
                  <a:chExt cx="460962" cy="356935"/>
                </a:xfrm>
              </p:grpSpPr>
              <p:sp>
                <p:nvSpPr>
                  <p:cNvPr id="672" name="Flowchart: Delay 3">
                    <a:extLst>
                      <a:ext uri="{FF2B5EF4-FFF2-40B4-BE49-F238E27FC236}">
                        <a16:creationId xmlns:a16="http://schemas.microsoft.com/office/drawing/2014/main" id="{DF8EE994-766A-BD90-504A-C3A71AEBB81A}"/>
                      </a:ext>
                    </a:extLst>
                  </p:cNvPr>
                  <p:cNvSpPr/>
                  <p:nvPr/>
                </p:nvSpPr>
                <p:spPr>
                  <a:xfrm>
                    <a:off x="381245" y="2158481"/>
                    <a:ext cx="333795" cy="356935"/>
                  </a:xfrm>
                  <a:prstGeom prst="ellipse">
                    <a:avLst/>
                  </a:prstGeom>
                  <a:solidFill>
                    <a:schemeClr val="accent1">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673" name="Straight Connector 672">
                    <a:extLst>
                      <a:ext uri="{FF2B5EF4-FFF2-40B4-BE49-F238E27FC236}">
                        <a16:creationId xmlns:a16="http://schemas.microsoft.com/office/drawing/2014/main" id="{610C07B6-B19E-330E-E87E-02AF3E72A487}"/>
                      </a:ext>
                    </a:extLst>
                  </p:cNvPr>
                  <p:cNvCxnSpPr>
                    <a:cxnSpLocks/>
                    <a:stCxn id="672" idx="1"/>
                    <a:endCxn id="677"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674" name="Straight Connector 673">
                    <a:extLst>
                      <a:ext uri="{FF2B5EF4-FFF2-40B4-BE49-F238E27FC236}">
                        <a16:creationId xmlns:a16="http://schemas.microsoft.com/office/drawing/2014/main" id="{C1FAE211-7DC7-2E4C-2A7F-22502E18C85E}"/>
                      </a:ext>
                    </a:extLst>
                  </p:cNvPr>
                  <p:cNvCxnSpPr>
                    <a:cxnSpLocks/>
                    <a:stCxn id="672" idx="2"/>
                    <a:endCxn id="678"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675" name="Straight Connector 674">
                    <a:extLst>
                      <a:ext uri="{FF2B5EF4-FFF2-40B4-BE49-F238E27FC236}">
                        <a16:creationId xmlns:a16="http://schemas.microsoft.com/office/drawing/2014/main" id="{EA278824-B8C4-A422-E451-35AD7813F90C}"/>
                      </a:ext>
                    </a:extLst>
                  </p:cNvPr>
                  <p:cNvCxnSpPr>
                    <a:cxnSpLocks/>
                    <a:stCxn id="672" idx="3"/>
                    <a:endCxn id="676"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676" name="Flowchart: Connector 8">
                    <a:extLst>
                      <a:ext uri="{FF2B5EF4-FFF2-40B4-BE49-F238E27FC236}">
                        <a16:creationId xmlns:a16="http://schemas.microsoft.com/office/drawing/2014/main" id="{66ABDB95-F5D8-A078-AF66-8B4E0E790B29}"/>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77" name="Flowchart: Connector 8">
                    <a:extLst>
                      <a:ext uri="{FF2B5EF4-FFF2-40B4-BE49-F238E27FC236}">
                        <a16:creationId xmlns:a16="http://schemas.microsoft.com/office/drawing/2014/main" id="{B89309FF-B191-6F39-46EA-B553A2248FBD}"/>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78" name="Flowchart: Connector 8">
                    <a:extLst>
                      <a:ext uri="{FF2B5EF4-FFF2-40B4-BE49-F238E27FC236}">
                        <a16:creationId xmlns:a16="http://schemas.microsoft.com/office/drawing/2014/main" id="{B0B59E4C-76DF-32BA-3AD5-785B352DE478}"/>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681" name="Group 680">
                <a:extLst>
                  <a:ext uri="{FF2B5EF4-FFF2-40B4-BE49-F238E27FC236}">
                    <a16:creationId xmlns:a16="http://schemas.microsoft.com/office/drawing/2014/main" id="{6A2EE54C-114D-E211-4925-1BC9E2ED8D94}"/>
                  </a:ext>
                </a:extLst>
              </p:cNvPr>
              <p:cNvGrpSpPr/>
              <p:nvPr/>
            </p:nvGrpSpPr>
            <p:grpSpPr>
              <a:xfrm>
                <a:off x="1242334" y="2081855"/>
                <a:ext cx="1449118" cy="965517"/>
                <a:chOff x="73858" y="1681270"/>
                <a:chExt cx="1449118" cy="965517"/>
              </a:xfrm>
            </p:grpSpPr>
            <p:grpSp>
              <p:nvGrpSpPr>
                <p:cNvPr id="682" name="Group 681">
                  <a:extLst>
                    <a:ext uri="{FF2B5EF4-FFF2-40B4-BE49-F238E27FC236}">
                      <a16:creationId xmlns:a16="http://schemas.microsoft.com/office/drawing/2014/main" id="{4E632487-B484-E04F-0422-3659D6E608FA}"/>
                    </a:ext>
                  </a:extLst>
                </p:cNvPr>
                <p:cNvGrpSpPr/>
                <p:nvPr/>
              </p:nvGrpSpPr>
              <p:grpSpPr>
                <a:xfrm>
                  <a:off x="73858" y="1681270"/>
                  <a:ext cx="674968" cy="965517"/>
                  <a:chOff x="73858" y="1681270"/>
                  <a:chExt cx="674968" cy="965517"/>
                </a:xfrm>
              </p:grpSpPr>
              <p:sp>
                <p:nvSpPr>
                  <p:cNvPr id="692" name="TextBox 691">
                    <a:extLst>
                      <a:ext uri="{FF2B5EF4-FFF2-40B4-BE49-F238E27FC236}">
                        <a16:creationId xmlns:a16="http://schemas.microsoft.com/office/drawing/2014/main" id="{5CA4AE25-73E0-5621-212A-0ED4093CA132}"/>
                      </a:ext>
                    </a:extLst>
                  </p:cNvPr>
                  <p:cNvSpPr txBox="1"/>
                  <p:nvPr/>
                </p:nvSpPr>
                <p:spPr>
                  <a:xfrm>
                    <a:off x="73858" y="1681270"/>
                    <a:ext cx="674968"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93" name="Rounded Rectangle 692">
                    <a:extLst>
                      <a:ext uri="{FF2B5EF4-FFF2-40B4-BE49-F238E27FC236}">
                        <a16:creationId xmlns:a16="http://schemas.microsoft.com/office/drawing/2014/main" id="{A828652C-8F6A-48B3-BE40-680A455A1F31}"/>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683" name="Group 682">
                  <a:extLst>
                    <a:ext uri="{FF2B5EF4-FFF2-40B4-BE49-F238E27FC236}">
                      <a16:creationId xmlns:a16="http://schemas.microsoft.com/office/drawing/2014/main" id="{A5B5B736-3818-82EC-0C46-B9BC8C76AB0B}"/>
                    </a:ext>
                  </a:extLst>
                </p:cNvPr>
                <p:cNvGrpSpPr/>
                <p:nvPr/>
              </p:nvGrpSpPr>
              <p:grpSpPr>
                <a:xfrm>
                  <a:off x="140311" y="2178173"/>
                  <a:ext cx="1382665" cy="356935"/>
                  <a:chOff x="254078" y="2158481"/>
                  <a:chExt cx="1382665" cy="356935"/>
                </a:xfrm>
              </p:grpSpPr>
              <p:cxnSp>
                <p:nvCxnSpPr>
                  <p:cNvPr id="684" name="Straight Connector 683">
                    <a:extLst>
                      <a:ext uri="{FF2B5EF4-FFF2-40B4-BE49-F238E27FC236}">
                        <a16:creationId xmlns:a16="http://schemas.microsoft.com/office/drawing/2014/main" id="{15A3BB8E-81C4-AB5E-0DAE-78F9EB34C061}"/>
                      </a:ext>
                    </a:extLst>
                  </p:cNvPr>
                  <p:cNvCxnSpPr>
                    <a:cxnSpLocks/>
                    <a:stCxn id="678" idx="6"/>
                    <a:endCxn id="685" idx="6"/>
                  </p:cNvCxnSpPr>
                  <p:nvPr/>
                </p:nvCxnSpPr>
                <p:spPr>
                  <a:xfrm flipH="1" flipV="1">
                    <a:off x="715040" y="2336949"/>
                    <a:ext cx="921703" cy="636"/>
                  </a:xfrm>
                  <a:prstGeom prst="line">
                    <a:avLst/>
                  </a:prstGeom>
                  <a:solidFill>
                    <a:schemeClr val="tx1"/>
                  </a:solidFill>
                  <a:ln w="19050" cap="flat" cmpd="sng" algn="ctr">
                    <a:solidFill>
                      <a:schemeClr val="tx1"/>
                    </a:solidFill>
                    <a:prstDash val="solid"/>
                  </a:ln>
                  <a:effectLst/>
                </p:spPr>
              </p:cxnSp>
              <p:sp>
                <p:nvSpPr>
                  <p:cNvPr id="685" name="Flowchart: Delay 3">
                    <a:extLst>
                      <a:ext uri="{FF2B5EF4-FFF2-40B4-BE49-F238E27FC236}">
                        <a16:creationId xmlns:a16="http://schemas.microsoft.com/office/drawing/2014/main" id="{DF1BF6A5-4430-96BE-837F-E397A27D7E7C}"/>
                      </a:ext>
                    </a:extLst>
                  </p:cNvPr>
                  <p:cNvSpPr/>
                  <p:nvPr/>
                </p:nvSpPr>
                <p:spPr>
                  <a:xfrm>
                    <a:off x="381245" y="2158481"/>
                    <a:ext cx="333795" cy="356935"/>
                  </a:xfrm>
                  <a:prstGeom prst="ellipse">
                    <a:avLst/>
                  </a:prstGeom>
                  <a:solidFill>
                    <a:schemeClr val="accent2">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686" name="Straight Connector 685">
                    <a:extLst>
                      <a:ext uri="{FF2B5EF4-FFF2-40B4-BE49-F238E27FC236}">
                        <a16:creationId xmlns:a16="http://schemas.microsoft.com/office/drawing/2014/main" id="{4F0197B7-E156-E86D-512A-4A7417EFDC2D}"/>
                      </a:ext>
                    </a:extLst>
                  </p:cNvPr>
                  <p:cNvCxnSpPr>
                    <a:cxnSpLocks/>
                    <a:stCxn id="685" idx="1"/>
                    <a:endCxn id="690"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687" name="Straight Connector 686">
                    <a:extLst>
                      <a:ext uri="{FF2B5EF4-FFF2-40B4-BE49-F238E27FC236}">
                        <a16:creationId xmlns:a16="http://schemas.microsoft.com/office/drawing/2014/main" id="{E6D462DB-48B8-8126-CFB5-1FEBF16C0EFB}"/>
                      </a:ext>
                    </a:extLst>
                  </p:cNvPr>
                  <p:cNvCxnSpPr>
                    <a:cxnSpLocks/>
                    <a:stCxn id="685" idx="2"/>
                    <a:endCxn id="691"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688" name="Straight Connector 687">
                    <a:extLst>
                      <a:ext uri="{FF2B5EF4-FFF2-40B4-BE49-F238E27FC236}">
                        <a16:creationId xmlns:a16="http://schemas.microsoft.com/office/drawing/2014/main" id="{DA9C9538-424E-65F1-A61A-F7B9A0E321E0}"/>
                      </a:ext>
                    </a:extLst>
                  </p:cNvPr>
                  <p:cNvCxnSpPr>
                    <a:cxnSpLocks/>
                    <a:stCxn id="685" idx="3"/>
                    <a:endCxn id="689"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689" name="Flowchart: Connector 8">
                    <a:extLst>
                      <a:ext uri="{FF2B5EF4-FFF2-40B4-BE49-F238E27FC236}">
                        <a16:creationId xmlns:a16="http://schemas.microsoft.com/office/drawing/2014/main" id="{6149C7EA-793C-9253-E5B9-3F1C33E903D8}"/>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90" name="Flowchart: Connector 8">
                    <a:extLst>
                      <a:ext uri="{FF2B5EF4-FFF2-40B4-BE49-F238E27FC236}">
                        <a16:creationId xmlns:a16="http://schemas.microsoft.com/office/drawing/2014/main" id="{F6E05499-E3FE-A49E-EA91-1667F856732C}"/>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91" name="Flowchart: Connector 8">
                    <a:extLst>
                      <a:ext uri="{FF2B5EF4-FFF2-40B4-BE49-F238E27FC236}">
                        <a16:creationId xmlns:a16="http://schemas.microsoft.com/office/drawing/2014/main" id="{FC6B518D-9F07-46FF-4040-53E2C21FD70C}"/>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694" name="Group 693">
                <a:extLst>
                  <a:ext uri="{FF2B5EF4-FFF2-40B4-BE49-F238E27FC236}">
                    <a16:creationId xmlns:a16="http://schemas.microsoft.com/office/drawing/2014/main" id="{69C50001-E8B0-FD99-CA8C-829448BFCBDA}"/>
                  </a:ext>
                </a:extLst>
              </p:cNvPr>
              <p:cNvGrpSpPr/>
              <p:nvPr/>
            </p:nvGrpSpPr>
            <p:grpSpPr>
              <a:xfrm>
                <a:off x="302584" y="2081855"/>
                <a:ext cx="1055357" cy="965517"/>
                <a:chOff x="73858" y="1681270"/>
                <a:chExt cx="1055357" cy="965517"/>
              </a:xfrm>
            </p:grpSpPr>
            <p:grpSp>
              <p:nvGrpSpPr>
                <p:cNvPr id="695" name="Group 694">
                  <a:extLst>
                    <a:ext uri="{FF2B5EF4-FFF2-40B4-BE49-F238E27FC236}">
                      <a16:creationId xmlns:a16="http://schemas.microsoft.com/office/drawing/2014/main" id="{012FA777-F444-6DE6-1F7E-C861FB1122A7}"/>
                    </a:ext>
                  </a:extLst>
                </p:cNvPr>
                <p:cNvGrpSpPr/>
                <p:nvPr/>
              </p:nvGrpSpPr>
              <p:grpSpPr>
                <a:xfrm>
                  <a:off x="73858" y="1681270"/>
                  <a:ext cx="674968" cy="965517"/>
                  <a:chOff x="73858" y="1681270"/>
                  <a:chExt cx="674968" cy="965517"/>
                </a:xfrm>
              </p:grpSpPr>
              <p:sp>
                <p:nvSpPr>
                  <p:cNvPr id="705" name="TextBox 704">
                    <a:extLst>
                      <a:ext uri="{FF2B5EF4-FFF2-40B4-BE49-F238E27FC236}">
                        <a16:creationId xmlns:a16="http://schemas.microsoft.com/office/drawing/2014/main" id="{26390B9D-A8AE-D52D-A55C-701EA2BB9BE9}"/>
                      </a:ext>
                    </a:extLst>
                  </p:cNvPr>
                  <p:cNvSpPr txBox="1"/>
                  <p:nvPr/>
                </p:nvSpPr>
                <p:spPr>
                  <a:xfrm>
                    <a:off x="73858" y="1681270"/>
                    <a:ext cx="674968"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06" name="Rounded Rectangle 705">
                    <a:extLst>
                      <a:ext uri="{FF2B5EF4-FFF2-40B4-BE49-F238E27FC236}">
                        <a16:creationId xmlns:a16="http://schemas.microsoft.com/office/drawing/2014/main" id="{17796C48-3C44-BBEB-9E65-6CEB6B009BB5}"/>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696" name="Group 695">
                  <a:extLst>
                    <a:ext uri="{FF2B5EF4-FFF2-40B4-BE49-F238E27FC236}">
                      <a16:creationId xmlns:a16="http://schemas.microsoft.com/office/drawing/2014/main" id="{A31FF883-748F-92C5-2F67-673E121B2E31}"/>
                    </a:ext>
                  </a:extLst>
                </p:cNvPr>
                <p:cNvGrpSpPr/>
                <p:nvPr/>
              </p:nvGrpSpPr>
              <p:grpSpPr>
                <a:xfrm>
                  <a:off x="140311" y="2178173"/>
                  <a:ext cx="988904" cy="356935"/>
                  <a:chOff x="254078" y="2158481"/>
                  <a:chExt cx="988904" cy="356935"/>
                </a:xfrm>
              </p:grpSpPr>
              <p:sp>
                <p:nvSpPr>
                  <p:cNvPr id="697" name="Flowchart: Delay 3">
                    <a:extLst>
                      <a:ext uri="{FF2B5EF4-FFF2-40B4-BE49-F238E27FC236}">
                        <a16:creationId xmlns:a16="http://schemas.microsoft.com/office/drawing/2014/main" id="{C4D166CA-1B97-6352-D619-720056588532}"/>
                      </a:ext>
                    </a:extLst>
                  </p:cNvPr>
                  <p:cNvSpPr/>
                  <p:nvPr/>
                </p:nvSpPr>
                <p:spPr>
                  <a:xfrm>
                    <a:off x="381245" y="2158481"/>
                    <a:ext cx="333795" cy="356935"/>
                  </a:xfrm>
                  <a:prstGeom prst="ellipse">
                    <a:avLst/>
                  </a:prstGeom>
                  <a:solidFill>
                    <a:schemeClr val="accent6">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698" name="Straight Connector 697">
                    <a:extLst>
                      <a:ext uri="{FF2B5EF4-FFF2-40B4-BE49-F238E27FC236}">
                        <a16:creationId xmlns:a16="http://schemas.microsoft.com/office/drawing/2014/main" id="{D869C4CB-E669-417F-5AE4-E02F876776BE}"/>
                      </a:ext>
                    </a:extLst>
                  </p:cNvPr>
                  <p:cNvCxnSpPr>
                    <a:cxnSpLocks/>
                    <a:stCxn id="697" idx="1"/>
                    <a:endCxn id="702"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699" name="Straight Connector 698">
                    <a:extLst>
                      <a:ext uri="{FF2B5EF4-FFF2-40B4-BE49-F238E27FC236}">
                        <a16:creationId xmlns:a16="http://schemas.microsoft.com/office/drawing/2014/main" id="{D3C5A933-90CD-990D-AEF2-346A9FD2D7FE}"/>
                      </a:ext>
                    </a:extLst>
                  </p:cNvPr>
                  <p:cNvCxnSpPr>
                    <a:cxnSpLocks/>
                    <a:stCxn id="697" idx="2"/>
                    <a:endCxn id="703"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700" name="Straight Connector 699">
                    <a:extLst>
                      <a:ext uri="{FF2B5EF4-FFF2-40B4-BE49-F238E27FC236}">
                        <a16:creationId xmlns:a16="http://schemas.microsoft.com/office/drawing/2014/main" id="{457318CD-6411-FA9D-B2F5-1C1F7DCA25E4}"/>
                      </a:ext>
                    </a:extLst>
                  </p:cNvPr>
                  <p:cNvCxnSpPr>
                    <a:cxnSpLocks/>
                    <a:stCxn id="697" idx="3"/>
                    <a:endCxn id="701"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701" name="Flowchart: Connector 8">
                    <a:extLst>
                      <a:ext uri="{FF2B5EF4-FFF2-40B4-BE49-F238E27FC236}">
                        <a16:creationId xmlns:a16="http://schemas.microsoft.com/office/drawing/2014/main" id="{CBF82E47-1FD4-052A-3B17-88F9DB0F385D}"/>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02" name="Flowchart: Connector 8">
                    <a:extLst>
                      <a:ext uri="{FF2B5EF4-FFF2-40B4-BE49-F238E27FC236}">
                        <a16:creationId xmlns:a16="http://schemas.microsoft.com/office/drawing/2014/main" id="{0B954217-1859-0DF8-A5D4-18CC743E0679}"/>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03" name="Flowchart: Connector 8">
                    <a:extLst>
                      <a:ext uri="{FF2B5EF4-FFF2-40B4-BE49-F238E27FC236}">
                        <a16:creationId xmlns:a16="http://schemas.microsoft.com/office/drawing/2014/main" id="{3ADFC172-5D7A-F83A-4304-3C1D8F97F010}"/>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4" name="Straight Connector 703">
                    <a:extLst>
                      <a:ext uri="{FF2B5EF4-FFF2-40B4-BE49-F238E27FC236}">
                        <a16:creationId xmlns:a16="http://schemas.microsoft.com/office/drawing/2014/main" id="{20A38171-06CD-1056-B6DD-6ED260F47A46}"/>
                      </a:ext>
                    </a:extLst>
                  </p:cNvPr>
                  <p:cNvCxnSpPr>
                    <a:cxnSpLocks/>
                    <a:stCxn id="691" idx="6"/>
                    <a:endCxn id="697" idx="6"/>
                  </p:cNvCxnSpPr>
                  <p:nvPr/>
                </p:nvCxnSpPr>
                <p:spPr>
                  <a:xfrm flipH="1" flipV="1">
                    <a:off x="715040" y="2336949"/>
                    <a:ext cx="527942" cy="636"/>
                  </a:xfrm>
                  <a:prstGeom prst="line">
                    <a:avLst/>
                  </a:prstGeom>
                  <a:solidFill>
                    <a:schemeClr val="tx1"/>
                  </a:solidFill>
                  <a:ln w="19050" cap="flat" cmpd="sng" algn="ctr">
                    <a:solidFill>
                      <a:schemeClr val="tx1"/>
                    </a:solidFill>
                    <a:prstDash val="solid"/>
                  </a:ln>
                  <a:effectLst/>
                </p:spPr>
              </p:cxnSp>
            </p:grpSp>
          </p:grpSp>
          <p:sp>
            <p:nvSpPr>
              <p:cNvPr id="707" name="TextBox 706">
                <a:extLst>
                  <a:ext uri="{FF2B5EF4-FFF2-40B4-BE49-F238E27FC236}">
                    <a16:creationId xmlns:a16="http://schemas.microsoft.com/office/drawing/2014/main" id="{98FB9836-28B8-3F4E-9318-C020F04C1537}"/>
                  </a:ext>
                </a:extLst>
              </p:cNvPr>
              <p:cNvSpPr txBox="1"/>
              <p:nvPr/>
            </p:nvSpPr>
            <p:spPr>
              <a:xfrm>
                <a:off x="2108434" y="2526857"/>
                <a:ext cx="320541" cy="369332"/>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grpSp>
          <p:nvGrpSpPr>
            <p:cNvPr id="758" name="Group 757">
              <a:extLst>
                <a:ext uri="{FF2B5EF4-FFF2-40B4-BE49-F238E27FC236}">
                  <a16:creationId xmlns:a16="http://schemas.microsoft.com/office/drawing/2014/main" id="{DAA28BE0-D50A-02BD-EA9D-2FC0D53985D2}"/>
                </a:ext>
              </a:extLst>
            </p:cNvPr>
            <p:cNvGrpSpPr/>
            <p:nvPr/>
          </p:nvGrpSpPr>
          <p:grpSpPr>
            <a:xfrm>
              <a:off x="114344" y="4570245"/>
              <a:ext cx="2969561" cy="965517"/>
              <a:chOff x="302584" y="2081855"/>
              <a:chExt cx="2969561" cy="965517"/>
            </a:xfrm>
          </p:grpSpPr>
          <p:grpSp>
            <p:nvGrpSpPr>
              <p:cNvPr id="759" name="Group 758">
                <a:extLst>
                  <a:ext uri="{FF2B5EF4-FFF2-40B4-BE49-F238E27FC236}">
                    <a16:creationId xmlns:a16="http://schemas.microsoft.com/office/drawing/2014/main" id="{AD533861-45C4-89D2-CDBB-DB1A73944EBB}"/>
                  </a:ext>
                </a:extLst>
              </p:cNvPr>
              <p:cNvGrpSpPr/>
              <p:nvPr/>
            </p:nvGrpSpPr>
            <p:grpSpPr>
              <a:xfrm>
                <a:off x="2552826" y="2081855"/>
                <a:ext cx="719319" cy="965517"/>
                <a:chOff x="50839" y="1681270"/>
                <a:chExt cx="719319" cy="965517"/>
              </a:xfrm>
            </p:grpSpPr>
            <p:grpSp>
              <p:nvGrpSpPr>
                <p:cNvPr id="788" name="Group 787">
                  <a:extLst>
                    <a:ext uri="{FF2B5EF4-FFF2-40B4-BE49-F238E27FC236}">
                      <a16:creationId xmlns:a16="http://schemas.microsoft.com/office/drawing/2014/main" id="{BF47AB42-1638-70D9-1BB4-099EFA5C730C}"/>
                    </a:ext>
                  </a:extLst>
                </p:cNvPr>
                <p:cNvGrpSpPr/>
                <p:nvPr/>
              </p:nvGrpSpPr>
              <p:grpSpPr>
                <a:xfrm>
                  <a:off x="50839" y="1681270"/>
                  <a:ext cx="719319" cy="965517"/>
                  <a:chOff x="50839" y="1681270"/>
                  <a:chExt cx="719319" cy="965517"/>
                </a:xfrm>
              </p:grpSpPr>
              <p:sp>
                <p:nvSpPr>
                  <p:cNvPr id="798" name="TextBox 797">
                    <a:extLst>
                      <a:ext uri="{FF2B5EF4-FFF2-40B4-BE49-F238E27FC236}">
                        <a16:creationId xmlns:a16="http://schemas.microsoft.com/office/drawing/2014/main" id="{10DF6396-094F-9AFF-BE9C-D1B230C5A08F}"/>
                      </a:ext>
                    </a:extLst>
                  </p:cNvPr>
                  <p:cNvSpPr txBox="1"/>
                  <p:nvPr/>
                </p:nvSpPr>
                <p:spPr>
                  <a:xfrm>
                    <a:off x="50839" y="1681270"/>
                    <a:ext cx="719319"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N</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99" name="Rounded Rectangle 798">
                    <a:extLst>
                      <a:ext uri="{FF2B5EF4-FFF2-40B4-BE49-F238E27FC236}">
                        <a16:creationId xmlns:a16="http://schemas.microsoft.com/office/drawing/2014/main" id="{3FBFF1F2-6BAD-95E4-53F6-D133D41BB31E}"/>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789" name="Group 788">
                  <a:extLst>
                    <a:ext uri="{FF2B5EF4-FFF2-40B4-BE49-F238E27FC236}">
                      <a16:creationId xmlns:a16="http://schemas.microsoft.com/office/drawing/2014/main" id="{790D8781-6A62-A572-D116-17B717EB066A}"/>
                    </a:ext>
                  </a:extLst>
                </p:cNvPr>
                <p:cNvGrpSpPr/>
                <p:nvPr/>
              </p:nvGrpSpPr>
              <p:grpSpPr>
                <a:xfrm>
                  <a:off x="140311" y="2178173"/>
                  <a:ext cx="460962" cy="356935"/>
                  <a:chOff x="254078" y="2158481"/>
                  <a:chExt cx="460962" cy="356935"/>
                </a:xfrm>
              </p:grpSpPr>
              <p:sp>
                <p:nvSpPr>
                  <p:cNvPr id="791" name="Flowchart: Delay 3">
                    <a:extLst>
                      <a:ext uri="{FF2B5EF4-FFF2-40B4-BE49-F238E27FC236}">
                        <a16:creationId xmlns:a16="http://schemas.microsoft.com/office/drawing/2014/main" id="{F6971BB6-5BE9-2DA4-9E3B-CCAB4B19EAB7}"/>
                      </a:ext>
                    </a:extLst>
                  </p:cNvPr>
                  <p:cNvSpPr/>
                  <p:nvPr/>
                </p:nvSpPr>
                <p:spPr>
                  <a:xfrm>
                    <a:off x="381245" y="2158481"/>
                    <a:ext cx="333795" cy="356935"/>
                  </a:xfrm>
                  <a:prstGeom prst="ellipse">
                    <a:avLst/>
                  </a:prstGeom>
                  <a:solidFill>
                    <a:schemeClr val="accent1">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792" name="Straight Connector 791">
                    <a:extLst>
                      <a:ext uri="{FF2B5EF4-FFF2-40B4-BE49-F238E27FC236}">
                        <a16:creationId xmlns:a16="http://schemas.microsoft.com/office/drawing/2014/main" id="{AA35ACEC-BF52-E980-165E-20B7FE6E1DDE}"/>
                      </a:ext>
                    </a:extLst>
                  </p:cNvPr>
                  <p:cNvCxnSpPr>
                    <a:cxnSpLocks/>
                    <a:stCxn id="791" idx="1"/>
                    <a:endCxn id="796"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793" name="Straight Connector 792">
                    <a:extLst>
                      <a:ext uri="{FF2B5EF4-FFF2-40B4-BE49-F238E27FC236}">
                        <a16:creationId xmlns:a16="http://schemas.microsoft.com/office/drawing/2014/main" id="{79F331BA-6599-EC16-2873-579E985EFB5E}"/>
                      </a:ext>
                    </a:extLst>
                  </p:cNvPr>
                  <p:cNvCxnSpPr>
                    <a:cxnSpLocks/>
                    <a:stCxn id="791" idx="2"/>
                    <a:endCxn id="797"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794" name="Straight Connector 793">
                    <a:extLst>
                      <a:ext uri="{FF2B5EF4-FFF2-40B4-BE49-F238E27FC236}">
                        <a16:creationId xmlns:a16="http://schemas.microsoft.com/office/drawing/2014/main" id="{E04D9969-A7B9-97B0-FFEB-B4394997CDF7}"/>
                      </a:ext>
                    </a:extLst>
                  </p:cNvPr>
                  <p:cNvCxnSpPr>
                    <a:cxnSpLocks/>
                    <a:stCxn id="791" idx="3"/>
                    <a:endCxn id="795"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795" name="Flowchart: Connector 8">
                    <a:extLst>
                      <a:ext uri="{FF2B5EF4-FFF2-40B4-BE49-F238E27FC236}">
                        <a16:creationId xmlns:a16="http://schemas.microsoft.com/office/drawing/2014/main" id="{ECA42C88-1E48-812D-D363-B891A5DA4FD1}"/>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96" name="Flowchart: Connector 8">
                    <a:extLst>
                      <a:ext uri="{FF2B5EF4-FFF2-40B4-BE49-F238E27FC236}">
                        <a16:creationId xmlns:a16="http://schemas.microsoft.com/office/drawing/2014/main" id="{14F9BE67-DE4E-4A4E-35BE-20324E915BA4}"/>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97" name="Flowchart: Connector 8">
                    <a:extLst>
                      <a:ext uri="{FF2B5EF4-FFF2-40B4-BE49-F238E27FC236}">
                        <a16:creationId xmlns:a16="http://schemas.microsoft.com/office/drawing/2014/main" id="{CF8095CB-1174-05DB-536B-9C400364E7EB}"/>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60" name="Group 759">
                <a:extLst>
                  <a:ext uri="{FF2B5EF4-FFF2-40B4-BE49-F238E27FC236}">
                    <a16:creationId xmlns:a16="http://schemas.microsoft.com/office/drawing/2014/main" id="{D4C1F948-0D59-A089-B026-9511BDE8A11E}"/>
                  </a:ext>
                </a:extLst>
              </p:cNvPr>
              <p:cNvGrpSpPr/>
              <p:nvPr/>
            </p:nvGrpSpPr>
            <p:grpSpPr>
              <a:xfrm>
                <a:off x="1242334" y="2081855"/>
                <a:ext cx="1449118" cy="965517"/>
                <a:chOff x="73858" y="1681270"/>
                <a:chExt cx="1449118" cy="965517"/>
              </a:xfrm>
            </p:grpSpPr>
            <p:grpSp>
              <p:nvGrpSpPr>
                <p:cNvPr id="776" name="Group 775">
                  <a:extLst>
                    <a:ext uri="{FF2B5EF4-FFF2-40B4-BE49-F238E27FC236}">
                      <a16:creationId xmlns:a16="http://schemas.microsoft.com/office/drawing/2014/main" id="{39F90DB9-9846-7757-BF8E-00723D1D9DBD}"/>
                    </a:ext>
                  </a:extLst>
                </p:cNvPr>
                <p:cNvGrpSpPr/>
                <p:nvPr/>
              </p:nvGrpSpPr>
              <p:grpSpPr>
                <a:xfrm>
                  <a:off x="73858" y="1681270"/>
                  <a:ext cx="674968" cy="965517"/>
                  <a:chOff x="73858" y="1681270"/>
                  <a:chExt cx="674968" cy="965517"/>
                </a:xfrm>
              </p:grpSpPr>
              <p:sp>
                <p:nvSpPr>
                  <p:cNvPr id="786" name="TextBox 785">
                    <a:extLst>
                      <a:ext uri="{FF2B5EF4-FFF2-40B4-BE49-F238E27FC236}">
                        <a16:creationId xmlns:a16="http://schemas.microsoft.com/office/drawing/2014/main" id="{6D7C64CE-50DC-B7D7-6DD5-085453261FE9}"/>
                      </a:ext>
                    </a:extLst>
                  </p:cNvPr>
                  <p:cNvSpPr txBox="1"/>
                  <p:nvPr/>
                </p:nvSpPr>
                <p:spPr>
                  <a:xfrm>
                    <a:off x="73858" y="1681270"/>
                    <a:ext cx="674968"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87" name="Rounded Rectangle 786">
                    <a:extLst>
                      <a:ext uri="{FF2B5EF4-FFF2-40B4-BE49-F238E27FC236}">
                        <a16:creationId xmlns:a16="http://schemas.microsoft.com/office/drawing/2014/main" id="{96C80BC4-B7A4-7087-F2CC-1BCE0BCEDD35}"/>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777" name="Group 776">
                  <a:extLst>
                    <a:ext uri="{FF2B5EF4-FFF2-40B4-BE49-F238E27FC236}">
                      <a16:creationId xmlns:a16="http://schemas.microsoft.com/office/drawing/2014/main" id="{3A14F826-4F34-0EBC-FC78-D7D6D59D5243}"/>
                    </a:ext>
                  </a:extLst>
                </p:cNvPr>
                <p:cNvGrpSpPr/>
                <p:nvPr/>
              </p:nvGrpSpPr>
              <p:grpSpPr>
                <a:xfrm>
                  <a:off x="140311" y="2178173"/>
                  <a:ext cx="1382665" cy="356935"/>
                  <a:chOff x="254078" y="2158481"/>
                  <a:chExt cx="1382665" cy="356935"/>
                </a:xfrm>
              </p:grpSpPr>
              <p:cxnSp>
                <p:nvCxnSpPr>
                  <p:cNvPr id="778" name="Straight Connector 777">
                    <a:extLst>
                      <a:ext uri="{FF2B5EF4-FFF2-40B4-BE49-F238E27FC236}">
                        <a16:creationId xmlns:a16="http://schemas.microsoft.com/office/drawing/2014/main" id="{C8B21B70-F9B1-4FA2-6C12-2B6A482D8772}"/>
                      </a:ext>
                    </a:extLst>
                  </p:cNvPr>
                  <p:cNvCxnSpPr>
                    <a:cxnSpLocks/>
                    <a:stCxn id="797" idx="6"/>
                    <a:endCxn id="779" idx="6"/>
                  </p:cNvCxnSpPr>
                  <p:nvPr/>
                </p:nvCxnSpPr>
                <p:spPr>
                  <a:xfrm flipH="1" flipV="1">
                    <a:off x="715040" y="2336949"/>
                    <a:ext cx="921703" cy="636"/>
                  </a:xfrm>
                  <a:prstGeom prst="line">
                    <a:avLst/>
                  </a:prstGeom>
                  <a:solidFill>
                    <a:schemeClr val="tx1"/>
                  </a:solidFill>
                  <a:ln w="19050" cap="flat" cmpd="sng" algn="ctr">
                    <a:solidFill>
                      <a:schemeClr val="tx1"/>
                    </a:solidFill>
                    <a:prstDash val="solid"/>
                  </a:ln>
                  <a:effectLst/>
                </p:spPr>
              </p:cxnSp>
              <p:sp>
                <p:nvSpPr>
                  <p:cNvPr id="779" name="Flowchart: Delay 3">
                    <a:extLst>
                      <a:ext uri="{FF2B5EF4-FFF2-40B4-BE49-F238E27FC236}">
                        <a16:creationId xmlns:a16="http://schemas.microsoft.com/office/drawing/2014/main" id="{8B2E38B1-1E58-19C0-6406-01C519D8D23C}"/>
                      </a:ext>
                    </a:extLst>
                  </p:cNvPr>
                  <p:cNvSpPr/>
                  <p:nvPr/>
                </p:nvSpPr>
                <p:spPr>
                  <a:xfrm>
                    <a:off x="381245" y="2158481"/>
                    <a:ext cx="333795" cy="356935"/>
                  </a:xfrm>
                  <a:prstGeom prst="ellipse">
                    <a:avLst/>
                  </a:prstGeom>
                  <a:solidFill>
                    <a:schemeClr val="accent2">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780" name="Straight Connector 779">
                    <a:extLst>
                      <a:ext uri="{FF2B5EF4-FFF2-40B4-BE49-F238E27FC236}">
                        <a16:creationId xmlns:a16="http://schemas.microsoft.com/office/drawing/2014/main" id="{49FAD4D6-21BB-5DC0-E356-DF5C42EE168F}"/>
                      </a:ext>
                    </a:extLst>
                  </p:cNvPr>
                  <p:cNvCxnSpPr>
                    <a:cxnSpLocks/>
                    <a:stCxn id="779" idx="1"/>
                    <a:endCxn id="784"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781" name="Straight Connector 780">
                    <a:extLst>
                      <a:ext uri="{FF2B5EF4-FFF2-40B4-BE49-F238E27FC236}">
                        <a16:creationId xmlns:a16="http://schemas.microsoft.com/office/drawing/2014/main" id="{3733B187-79F1-799E-3571-03D99CDE4928}"/>
                      </a:ext>
                    </a:extLst>
                  </p:cNvPr>
                  <p:cNvCxnSpPr>
                    <a:cxnSpLocks/>
                    <a:stCxn id="779" idx="2"/>
                    <a:endCxn id="785"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782" name="Straight Connector 781">
                    <a:extLst>
                      <a:ext uri="{FF2B5EF4-FFF2-40B4-BE49-F238E27FC236}">
                        <a16:creationId xmlns:a16="http://schemas.microsoft.com/office/drawing/2014/main" id="{C9A0C6EB-70AF-0549-6648-7FFAB6C48831}"/>
                      </a:ext>
                    </a:extLst>
                  </p:cNvPr>
                  <p:cNvCxnSpPr>
                    <a:cxnSpLocks/>
                    <a:stCxn id="779" idx="3"/>
                    <a:endCxn id="783"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783" name="Flowchart: Connector 8">
                    <a:extLst>
                      <a:ext uri="{FF2B5EF4-FFF2-40B4-BE49-F238E27FC236}">
                        <a16:creationId xmlns:a16="http://schemas.microsoft.com/office/drawing/2014/main" id="{77AD1009-565C-94AB-A8B8-16FA05DE31B1}"/>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84" name="Flowchart: Connector 8">
                    <a:extLst>
                      <a:ext uri="{FF2B5EF4-FFF2-40B4-BE49-F238E27FC236}">
                        <a16:creationId xmlns:a16="http://schemas.microsoft.com/office/drawing/2014/main" id="{9EE1C066-0365-287D-2156-3A1BB8785EB9}"/>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85" name="Flowchart: Connector 8">
                    <a:extLst>
                      <a:ext uri="{FF2B5EF4-FFF2-40B4-BE49-F238E27FC236}">
                        <a16:creationId xmlns:a16="http://schemas.microsoft.com/office/drawing/2014/main" id="{80B01502-0433-C7A6-EC9F-DCD8D1E92054}"/>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61" name="Group 760">
                <a:extLst>
                  <a:ext uri="{FF2B5EF4-FFF2-40B4-BE49-F238E27FC236}">
                    <a16:creationId xmlns:a16="http://schemas.microsoft.com/office/drawing/2014/main" id="{A8D71211-0DEB-3995-0CDD-37CD9B5CCA42}"/>
                  </a:ext>
                </a:extLst>
              </p:cNvPr>
              <p:cNvGrpSpPr/>
              <p:nvPr/>
            </p:nvGrpSpPr>
            <p:grpSpPr>
              <a:xfrm>
                <a:off x="302584" y="2081855"/>
                <a:ext cx="1055357" cy="965517"/>
                <a:chOff x="73858" y="1681270"/>
                <a:chExt cx="1055357" cy="965517"/>
              </a:xfrm>
            </p:grpSpPr>
            <p:grpSp>
              <p:nvGrpSpPr>
                <p:cNvPr id="764" name="Group 763">
                  <a:extLst>
                    <a:ext uri="{FF2B5EF4-FFF2-40B4-BE49-F238E27FC236}">
                      <a16:creationId xmlns:a16="http://schemas.microsoft.com/office/drawing/2014/main" id="{0B68CE9D-8A07-4F6D-2B45-A89A6A6AB453}"/>
                    </a:ext>
                  </a:extLst>
                </p:cNvPr>
                <p:cNvGrpSpPr/>
                <p:nvPr/>
              </p:nvGrpSpPr>
              <p:grpSpPr>
                <a:xfrm>
                  <a:off x="73858" y="1681270"/>
                  <a:ext cx="674968" cy="965517"/>
                  <a:chOff x="73858" y="1681270"/>
                  <a:chExt cx="674968" cy="965517"/>
                </a:xfrm>
              </p:grpSpPr>
              <p:sp>
                <p:nvSpPr>
                  <p:cNvPr id="774" name="TextBox 773">
                    <a:extLst>
                      <a:ext uri="{FF2B5EF4-FFF2-40B4-BE49-F238E27FC236}">
                        <a16:creationId xmlns:a16="http://schemas.microsoft.com/office/drawing/2014/main" id="{90CCE9FD-7362-9B27-64DB-AD6ABC681CF6}"/>
                      </a:ext>
                    </a:extLst>
                  </p:cNvPr>
                  <p:cNvSpPr txBox="1"/>
                  <p:nvPr/>
                </p:nvSpPr>
                <p:spPr>
                  <a:xfrm>
                    <a:off x="73858" y="1681270"/>
                    <a:ext cx="674968"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75" name="Rounded Rectangle 774">
                    <a:extLst>
                      <a:ext uri="{FF2B5EF4-FFF2-40B4-BE49-F238E27FC236}">
                        <a16:creationId xmlns:a16="http://schemas.microsoft.com/office/drawing/2014/main" id="{9F6268D2-F681-9F65-BE62-EDD4D9D0B002}"/>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765" name="Group 764">
                  <a:extLst>
                    <a:ext uri="{FF2B5EF4-FFF2-40B4-BE49-F238E27FC236}">
                      <a16:creationId xmlns:a16="http://schemas.microsoft.com/office/drawing/2014/main" id="{18D06187-C989-9F78-0C20-2ADFF055536B}"/>
                    </a:ext>
                  </a:extLst>
                </p:cNvPr>
                <p:cNvGrpSpPr/>
                <p:nvPr/>
              </p:nvGrpSpPr>
              <p:grpSpPr>
                <a:xfrm>
                  <a:off x="140311" y="2178173"/>
                  <a:ext cx="988904" cy="356935"/>
                  <a:chOff x="254078" y="2158481"/>
                  <a:chExt cx="988904" cy="356935"/>
                </a:xfrm>
              </p:grpSpPr>
              <p:sp>
                <p:nvSpPr>
                  <p:cNvPr id="766" name="Flowchart: Delay 3">
                    <a:extLst>
                      <a:ext uri="{FF2B5EF4-FFF2-40B4-BE49-F238E27FC236}">
                        <a16:creationId xmlns:a16="http://schemas.microsoft.com/office/drawing/2014/main" id="{3D9D19A2-1704-74AD-5A35-7196D2917CD7}"/>
                      </a:ext>
                    </a:extLst>
                  </p:cNvPr>
                  <p:cNvSpPr/>
                  <p:nvPr/>
                </p:nvSpPr>
                <p:spPr>
                  <a:xfrm>
                    <a:off x="381245" y="2158481"/>
                    <a:ext cx="333795" cy="356935"/>
                  </a:xfrm>
                  <a:prstGeom prst="ellipse">
                    <a:avLst/>
                  </a:prstGeom>
                  <a:solidFill>
                    <a:schemeClr val="accent3">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767" name="Straight Connector 766">
                    <a:extLst>
                      <a:ext uri="{FF2B5EF4-FFF2-40B4-BE49-F238E27FC236}">
                        <a16:creationId xmlns:a16="http://schemas.microsoft.com/office/drawing/2014/main" id="{AD138316-C26E-3BC0-1AE5-27978FC7C0A3}"/>
                      </a:ext>
                    </a:extLst>
                  </p:cNvPr>
                  <p:cNvCxnSpPr>
                    <a:cxnSpLocks/>
                    <a:stCxn id="766" idx="1"/>
                    <a:endCxn id="771"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768" name="Straight Connector 767">
                    <a:extLst>
                      <a:ext uri="{FF2B5EF4-FFF2-40B4-BE49-F238E27FC236}">
                        <a16:creationId xmlns:a16="http://schemas.microsoft.com/office/drawing/2014/main" id="{16FDD67F-54A8-FD05-9AA8-A12C078DBD60}"/>
                      </a:ext>
                    </a:extLst>
                  </p:cNvPr>
                  <p:cNvCxnSpPr>
                    <a:cxnSpLocks/>
                    <a:stCxn id="766" idx="2"/>
                    <a:endCxn id="772"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769" name="Straight Connector 768">
                    <a:extLst>
                      <a:ext uri="{FF2B5EF4-FFF2-40B4-BE49-F238E27FC236}">
                        <a16:creationId xmlns:a16="http://schemas.microsoft.com/office/drawing/2014/main" id="{ABE2A9DE-C572-FC41-28BB-114E9F9264C6}"/>
                      </a:ext>
                    </a:extLst>
                  </p:cNvPr>
                  <p:cNvCxnSpPr>
                    <a:cxnSpLocks/>
                    <a:stCxn id="766" idx="3"/>
                    <a:endCxn id="770"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770" name="Flowchart: Connector 8">
                    <a:extLst>
                      <a:ext uri="{FF2B5EF4-FFF2-40B4-BE49-F238E27FC236}">
                        <a16:creationId xmlns:a16="http://schemas.microsoft.com/office/drawing/2014/main" id="{3CAEE3C4-86B4-2B3C-4E41-7C7C752DB9B1}"/>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1" name="Flowchart: Connector 8">
                    <a:extLst>
                      <a:ext uri="{FF2B5EF4-FFF2-40B4-BE49-F238E27FC236}">
                        <a16:creationId xmlns:a16="http://schemas.microsoft.com/office/drawing/2014/main" id="{06431B1B-40D4-9E9B-2076-32D0761BAD28}"/>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2" name="Flowchart: Connector 8">
                    <a:extLst>
                      <a:ext uri="{FF2B5EF4-FFF2-40B4-BE49-F238E27FC236}">
                        <a16:creationId xmlns:a16="http://schemas.microsoft.com/office/drawing/2014/main" id="{AC99D461-A49A-9318-431C-6C948C795A18}"/>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73" name="Straight Connector 772">
                    <a:extLst>
                      <a:ext uri="{FF2B5EF4-FFF2-40B4-BE49-F238E27FC236}">
                        <a16:creationId xmlns:a16="http://schemas.microsoft.com/office/drawing/2014/main" id="{8B56D55E-E042-5F9F-B147-AB6F36685345}"/>
                      </a:ext>
                    </a:extLst>
                  </p:cNvPr>
                  <p:cNvCxnSpPr>
                    <a:cxnSpLocks/>
                    <a:stCxn id="785" idx="6"/>
                    <a:endCxn id="766" idx="6"/>
                  </p:cNvCxnSpPr>
                  <p:nvPr/>
                </p:nvCxnSpPr>
                <p:spPr>
                  <a:xfrm flipH="1" flipV="1">
                    <a:off x="715040" y="2336949"/>
                    <a:ext cx="527942" cy="636"/>
                  </a:xfrm>
                  <a:prstGeom prst="line">
                    <a:avLst/>
                  </a:prstGeom>
                  <a:solidFill>
                    <a:schemeClr val="tx1"/>
                  </a:solidFill>
                  <a:ln w="19050" cap="flat" cmpd="sng" algn="ctr">
                    <a:solidFill>
                      <a:schemeClr val="tx1"/>
                    </a:solidFill>
                    <a:prstDash val="solid"/>
                  </a:ln>
                  <a:effectLst/>
                </p:spPr>
              </p:cxnSp>
            </p:grpSp>
          </p:grpSp>
          <p:sp>
            <p:nvSpPr>
              <p:cNvPr id="762" name="TextBox 761">
                <a:extLst>
                  <a:ext uri="{FF2B5EF4-FFF2-40B4-BE49-F238E27FC236}">
                    <a16:creationId xmlns:a16="http://schemas.microsoft.com/office/drawing/2014/main" id="{1472EC72-6F8A-AE65-848F-C193BDAEAE44}"/>
                  </a:ext>
                </a:extLst>
              </p:cNvPr>
              <p:cNvSpPr txBox="1"/>
              <p:nvPr/>
            </p:nvSpPr>
            <p:spPr>
              <a:xfrm>
                <a:off x="2108434" y="2526857"/>
                <a:ext cx="320541" cy="369332"/>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grpSp>
          <p:nvGrpSpPr>
            <p:cNvPr id="800" name="Group 799">
              <a:extLst>
                <a:ext uri="{FF2B5EF4-FFF2-40B4-BE49-F238E27FC236}">
                  <a16:creationId xmlns:a16="http://schemas.microsoft.com/office/drawing/2014/main" id="{E8CE9BE7-615B-B6EC-5C66-9B2CDD4B24D7}"/>
                </a:ext>
              </a:extLst>
            </p:cNvPr>
            <p:cNvGrpSpPr/>
            <p:nvPr/>
          </p:nvGrpSpPr>
          <p:grpSpPr>
            <a:xfrm>
              <a:off x="114343" y="5569709"/>
              <a:ext cx="3108729" cy="965517"/>
              <a:chOff x="302583" y="2081855"/>
              <a:chExt cx="3108729" cy="965517"/>
            </a:xfrm>
          </p:grpSpPr>
          <p:grpSp>
            <p:nvGrpSpPr>
              <p:cNvPr id="801" name="Group 800">
                <a:extLst>
                  <a:ext uri="{FF2B5EF4-FFF2-40B4-BE49-F238E27FC236}">
                    <a16:creationId xmlns:a16="http://schemas.microsoft.com/office/drawing/2014/main" id="{CC756238-6940-9086-8A70-7310D99AAA83}"/>
                  </a:ext>
                </a:extLst>
              </p:cNvPr>
              <p:cNvGrpSpPr/>
              <p:nvPr/>
            </p:nvGrpSpPr>
            <p:grpSpPr>
              <a:xfrm>
                <a:off x="2552826" y="2081855"/>
                <a:ext cx="846758" cy="965517"/>
                <a:chOff x="50839" y="1681270"/>
                <a:chExt cx="846758" cy="965517"/>
              </a:xfrm>
            </p:grpSpPr>
            <p:grpSp>
              <p:nvGrpSpPr>
                <p:cNvPr id="830" name="Group 829">
                  <a:extLst>
                    <a:ext uri="{FF2B5EF4-FFF2-40B4-BE49-F238E27FC236}">
                      <a16:creationId xmlns:a16="http://schemas.microsoft.com/office/drawing/2014/main" id="{BBB211CA-0A0D-65EE-64BE-65119EE9DAF0}"/>
                    </a:ext>
                  </a:extLst>
                </p:cNvPr>
                <p:cNvGrpSpPr/>
                <p:nvPr/>
              </p:nvGrpSpPr>
              <p:grpSpPr>
                <a:xfrm>
                  <a:off x="50839" y="1681270"/>
                  <a:ext cx="719319" cy="965517"/>
                  <a:chOff x="50839" y="1681270"/>
                  <a:chExt cx="719319" cy="965517"/>
                </a:xfrm>
              </p:grpSpPr>
              <p:sp>
                <p:nvSpPr>
                  <p:cNvPr id="840" name="TextBox 839">
                    <a:extLst>
                      <a:ext uri="{FF2B5EF4-FFF2-40B4-BE49-F238E27FC236}">
                        <a16:creationId xmlns:a16="http://schemas.microsoft.com/office/drawing/2014/main" id="{BD3C5AD5-8DE5-4376-B5D5-8BC8DCE10650}"/>
                      </a:ext>
                    </a:extLst>
                  </p:cNvPr>
                  <p:cNvSpPr txBox="1"/>
                  <p:nvPr/>
                </p:nvSpPr>
                <p:spPr>
                  <a:xfrm>
                    <a:off x="50839" y="1681270"/>
                    <a:ext cx="719319"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N</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41" name="Rounded Rectangle 840">
                    <a:extLst>
                      <a:ext uri="{FF2B5EF4-FFF2-40B4-BE49-F238E27FC236}">
                        <a16:creationId xmlns:a16="http://schemas.microsoft.com/office/drawing/2014/main" id="{7AA241ED-EA40-60B7-3557-0FE99837F0B8}"/>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831" name="Group 830">
                  <a:extLst>
                    <a:ext uri="{FF2B5EF4-FFF2-40B4-BE49-F238E27FC236}">
                      <a16:creationId xmlns:a16="http://schemas.microsoft.com/office/drawing/2014/main" id="{8F76137C-CBB0-AFBE-2716-B76A2E88FB35}"/>
                    </a:ext>
                  </a:extLst>
                </p:cNvPr>
                <p:cNvGrpSpPr/>
                <p:nvPr/>
              </p:nvGrpSpPr>
              <p:grpSpPr>
                <a:xfrm>
                  <a:off x="140311" y="2178173"/>
                  <a:ext cx="757286" cy="356935"/>
                  <a:chOff x="254078" y="2158481"/>
                  <a:chExt cx="757286" cy="356935"/>
                </a:xfrm>
              </p:grpSpPr>
              <p:cxnSp>
                <p:nvCxnSpPr>
                  <p:cNvPr id="832" name="Straight Connector 831">
                    <a:extLst>
                      <a:ext uri="{FF2B5EF4-FFF2-40B4-BE49-F238E27FC236}">
                        <a16:creationId xmlns:a16="http://schemas.microsoft.com/office/drawing/2014/main" id="{1AC2FD3F-18C0-4CBF-7BA7-C92F3992F646}"/>
                      </a:ext>
                    </a:extLst>
                  </p:cNvPr>
                  <p:cNvCxnSpPr>
                    <a:cxnSpLocks/>
                    <a:endCxn id="833" idx="6"/>
                  </p:cNvCxnSpPr>
                  <p:nvPr/>
                </p:nvCxnSpPr>
                <p:spPr>
                  <a:xfrm flipH="1">
                    <a:off x="715040" y="2333717"/>
                    <a:ext cx="296324" cy="0"/>
                  </a:xfrm>
                  <a:prstGeom prst="line">
                    <a:avLst/>
                  </a:prstGeom>
                  <a:solidFill>
                    <a:schemeClr val="tx1"/>
                  </a:solidFill>
                  <a:ln w="19050" cap="flat" cmpd="sng" algn="ctr">
                    <a:solidFill>
                      <a:schemeClr val="tx1"/>
                    </a:solidFill>
                    <a:prstDash val="solid"/>
                  </a:ln>
                  <a:effectLst/>
                </p:spPr>
              </p:cxnSp>
              <p:sp>
                <p:nvSpPr>
                  <p:cNvPr id="833" name="Flowchart: Delay 3">
                    <a:extLst>
                      <a:ext uri="{FF2B5EF4-FFF2-40B4-BE49-F238E27FC236}">
                        <a16:creationId xmlns:a16="http://schemas.microsoft.com/office/drawing/2014/main" id="{AD5C0343-123A-D3FC-FCE4-11342FA8DE50}"/>
                      </a:ext>
                    </a:extLst>
                  </p:cNvPr>
                  <p:cNvSpPr/>
                  <p:nvPr/>
                </p:nvSpPr>
                <p:spPr>
                  <a:xfrm>
                    <a:off x="381245" y="2158481"/>
                    <a:ext cx="333795" cy="356935"/>
                  </a:xfrm>
                  <a:prstGeom prst="ellipse">
                    <a:avLst/>
                  </a:prstGeom>
                  <a:solidFill>
                    <a:schemeClr val="accent1">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34" name="Straight Connector 833">
                    <a:extLst>
                      <a:ext uri="{FF2B5EF4-FFF2-40B4-BE49-F238E27FC236}">
                        <a16:creationId xmlns:a16="http://schemas.microsoft.com/office/drawing/2014/main" id="{FFDBE376-3C39-D448-AFB7-4B8833B23B0A}"/>
                      </a:ext>
                    </a:extLst>
                  </p:cNvPr>
                  <p:cNvCxnSpPr>
                    <a:cxnSpLocks/>
                    <a:stCxn id="833" idx="1"/>
                    <a:endCxn id="838"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835" name="Straight Connector 834">
                    <a:extLst>
                      <a:ext uri="{FF2B5EF4-FFF2-40B4-BE49-F238E27FC236}">
                        <a16:creationId xmlns:a16="http://schemas.microsoft.com/office/drawing/2014/main" id="{D9CA3923-08B9-7EEC-8D85-E1DF489E1471}"/>
                      </a:ext>
                    </a:extLst>
                  </p:cNvPr>
                  <p:cNvCxnSpPr>
                    <a:cxnSpLocks/>
                    <a:stCxn id="833" idx="2"/>
                    <a:endCxn id="839"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836" name="Straight Connector 835">
                    <a:extLst>
                      <a:ext uri="{FF2B5EF4-FFF2-40B4-BE49-F238E27FC236}">
                        <a16:creationId xmlns:a16="http://schemas.microsoft.com/office/drawing/2014/main" id="{5D845F59-C0F0-ACFF-FEF6-E38F1B49D8F3}"/>
                      </a:ext>
                    </a:extLst>
                  </p:cNvPr>
                  <p:cNvCxnSpPr>
                    <a:cxnSpLocks/>
                    <a:stCxn id="833" idx="3"/>
                    <a:endCxn id="837"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837" name="Flowchart: Connector 8">
                    <a:extLst>
                      <a:ext uri="{FF2B5EF4-FFF2-40B4-BE49-F238E27FC236}">
                        <a16:creationId xmlns:a16="http://schemas.microsoft.com/office/drawing/2014/main" id="{D85DFD65-C5B6-EC08-63AA-65BEB19D385C}"/>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38" name="Flowchart: Connector 8">
                    <a:extLst>
                      <a:ext uri="{FF2B5EF4-FFF2-40B4-BE49-F238E27FC236}">
                        <a16:creationId xmlns:a16="http://schemas.microsoft.com/office/drawing/2014/main" id="{94F7EE31-2576-F918-1666-67688FA60309}"/>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39" name="Flowchart: Connector 8">
                    <a:extLst>
                      <a:ext uri="{FF2B5EF4-FFF2-40B4-BE49-F238E27FC236}">
                        <a16:creationId xmlns:a16="http://schemas.microsoft.com/office/drawing/2014/main" id="{75CE0C87-28AA-5AA7-3A78-5B8408F7BCD0}"/>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802" name="Group 801">
                <a:extLst>
                  <a:ext uri="{FF2B5EF4-FFF2-40B4-BE49-F238E27FC236}">
                    <a16:creationId xmlns:a16="http://schemas.microsoft.com/office/drawing/2014/main" id="{554463D8-5899-03B5-ACF0-30DE5B740A33}"/>
                  </a:ext>
                </a:extLst>
              </p:cNvPr>
              <p:cNvGrpSpPr/>
              <p:nvPr/>
            </p:nvGrpSpPr>
            <p:grpSpPr>
              <a:xfrm>
                <a:off x="1242333" y="2081855"/>
                <a:ext cx="1449119" cy="965517"/>
                <a:chOff x="73857" y="1681270"/>
                <a:chExt cx="1449119" cy="965517"/>
              </a:xfrm>
            </p:grpSpPr>
            <p:grpSp>
              <p:nvGrpSpPr>
                <p:cNvPr id="818" name="Group 817">
                  <a:extLst>
                    <a:ext uri="{FF2B5EF4-FFF2-40B4-BE49-F238E27FC236}">
                      <a16:creationId xmlns:a16="http://schemas.microsoft.com/office/drawing/2014/main" id="{077277C1-9C73-1953-84C2-D28EF55D633B}"/>
                    </a:ext>
                  </a:extLst>
                </p:cNvPr>
                <p:cNvGrpSpPr/>
                <p:nvPr/>
              </p:nvGrpSpPr>
              <p:grpSpPr>
                <a:xfrm>
                  <a:off x="73857" y="1681270"/>
                  <a:ext cx="729571" cy="965517"/>
                  <a:chOff x="73857" y="1681270"/>
                  <a:chExt cx="729571" cy="965517"/>
                </a:xfrm>
              </p:grpSpPr>
              <p:sp>
                <p:nvSpPr>
                  <p:cNvPr id="828" name="TextBox 827">
                    <a:extLst>
                      <a:ext uri="{FF2B5EF4-FFF2-40B4-BE49-F238E27FC236}">
                        <a16:creationId xmlns:a16="http://schemas.microsoft.com/office/drawing/2014/main" id="{F78F9DCB-A6C3-123B-AFB0-F219D6B3E177}"/>
                      </a:ext>
                    </a:extLst>
                  </p:cNvPr>
                  <p:cNvSpPr txBox="1"/>
                  <p:nvPr/>
                </p:nvSpPr>
                <p:spPr>
                  <a:xfrm>
                    <a:off x="73857" y="1681270"/>
                    <a:ext cx="729571"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29" name="Rounded Rectangle 828">
                    <a:extLst>
                      <a:ext uri="{FF2B5EF4-FFF2-40B4-BE49-F238E27FC236}">
                        <a16:creationId xmlns:a16="http://schemas.microsoft.com/office/drawing/2014/main" id="{45F6E43C-1558-737E-2088-1749E4691749}"/>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819" name="Group 818">
                  <a:extLst>
                    <a:ext uri="{FF2B5EF4-FFF2-40B4-BE49-F238E27FC236}">
                      <a16:creationId xmlns:a16="http://schemas.microsoft.com/office/drawing/2014/main" id="{6EFCE973-64E0-8B10-BCC7-DAC43A7AE86B}"/>
                    </a:ext>
                  </a:extLst>
                </p:cNvPr>
                <p:cNvGrpSpPr/>
                <p:nvPr/>
              </p:nvGrpSpPr>
              <p:grpSpPr>
                <a:xfrm>
                  <a:off x="140311" y="2178173"/>
                  <a:ext cx="1382665" cy="356935"/>
                  <a:chOff x="254078" y="2158481"/>
                  <a:chExt cx="1382665" cy="356935"/>
                </a:xfrm>
              </p:grpSpPr>
              <p:cxnSp>
                <p:nvCxnSpPr>
                  <p:cNvPr id="820" name="Straight Connector 819">
                    <a:extLst>
                      <a:ext uri="{FF2B5EF4-FFF2-40B4-BE49-F238E27FC236}">
                        <a16:creationId xmlns:a16="http://schemas.microsoft.com/office/drawing/2014/main" id="{7849D66B-6844-90F2-719F-7A42D44604BF}"/>
                      </a:ext>
                    </a:extLst>
                  </p:cNvPr>
                  <p:cNvCxnSpPr>
                    <a:cxnSpLocks/>
                    <a:stCxn id="839" idx="6"/>
                    <a:endCxn id="821" idx="6"/>
                  </p:cNvCxnSpPr>
                  <p:nvPr/>
                </p:nvCxnSpPr>
                <p:spPr>
                  <a:xfrm flipH="1" flipV="1">
                    <a:off x="715040" y="2336949"/>
                    <a:ext cx="921703" cy="636"/>
                  </a:xfrm>
                  <a:prstGeom prst="line">
                    <a:avLst/>
                  </a:prstGeom>
                  <a:solidFill>
                    <a:schemeClr val="tx1"/>
                  </a:solidFill>
                  <a:ln w="19050" cap="flat" cmpd="sng" algn="ctr">
                    <a:solidFill>
                      <a:schemeClr val="tx1"/>
                    </a:solidFill>
                    <a:prstDash val="solid"/>
                  </a:ln>
                  <a:effectLst/>
                </p:spPr>
              </p:cxnSp>
              <p:sp>
                <p:nvSpPr>
                  <p:cNvPr id="821" name="Flowchart: Delay 3">
                    <a:extLst>
                      <a:ext uri="{FF2B5EF4-FFF2-40B4-BE49-F238E27FC236}">
                        <a16:creationId xmlns:a16="http://schemas.microsoft.com/office/drawing/2014/main" id="{C50B6A39-BCFA-6E4E-72F1-B1356257A0C4}"/>
                      </a:ext>
                    </a:extLst>
                  </p:cNvPr>
                  <p:cNvSpPr/>
                  <p:nvPr/>
                </p:nvSpPr>
                <p:spPr>
                  <a:xfrm>
                    <a:off x="381245" y="2158481"/>
                    <a:ext cx="333795" cy="356935"/>
                  </a:xfrm>
                  <a:prstGeom prst="ellipse">
                    <a:avLst/>
                  </a:prstGeom>
                  <a:solidFill>
                    <a:schemeClr val="accent2">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22" name="Straight Connector 821">
                    <a:extLst>
                      <a:ext uri="{FF2B5EF4-FFF2-40B4-BE49-F238E27FC236}">
                        <a16:creationId xmlns:a16="http://schemas.microsoft.com/office/drawing/2014/main" id="{544FD2AA-2A08-BAD5-6859-449F3C0DC686}"/>
                      </a:ext>
                    </a:extLst>
                  </p:cNvPr>
                  <p:cNvCxnSpPr>
                    <a:cxnSpLocks/>
                    <a:stCxn id="821" idx="1"/>
                    <a:endCxn id="826"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823" name="Straight Connector 822">
                    <a:extLst>
                      <a:ext uri="{FF2B5EF4-FFF2-40B4-BE49-F238E27FC236}">
                        <a16:creationId xmlns:a16="http://schemas.microsoft.com/office/drawing/2014/main" id="{5B01F108-CAF5-4757-903C-F3029DC332CA}"/>
                      </a:ext>
                    </a:extLst>
                  </p:cNvPr>
                  <p:cNvCxnSpPr>
                    <a:cxnSpLocks/>
                    <a:stCxn id="821" idx="2"/>
                    <a:endCxn id="827"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824" name="Straight Connector 823">
                    <a:extLst>
                      <a:ext uri="{FF2B5EF4-FFF2-40B4-BE49-F238E27FC236}">
                        <a16:creationId xmlns:a16="http://schemas.microsoft.com/office/drawing/2014/main" id="{AB97CBF3-2103-3F2D-19E2-3368D8972D2C}"/>
                      </a:ext>
                    </a:extLst>
                  </p:cNvPr>
                  <p:cNvCxnSpPr>
                    <a:cxnSpLocks/>
                    <a:stCxn id="821" idx="3"/>
                    <a:endCxn id="825"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825" name="Flowchart: Connector 8">
                    <a:extLst>
                      <a:ext uri="{FF2B5EF4-FFF2-40B4-BE49-F238E27FC236}">
                        <a16:creationId xmlns:a16="http://schemas.microsoft.com/office/drawing/2014/main" id="{43069635-07C9-68CC-D677-14D852DDBF86}"/>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6" name="Flowchart: Connector 8">
                    <a:extLst>
                      <a:ext uri="{FF2B5EF4-FFF2-40B4-BE49-F238E27FC236}">
                        <a16:creationId xmlns:a16="http://schemas.microsoft.com/office/drawing/2014/main" id="{B064CF63-94E8-7CC2-C4A2-D14D6F550D25}"/>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7" name="Flowchart: Connector 8">
                    <a:extLst>
                      <a:ext uri="{FF2B5EF4-FFF2-40B4-BE49-F238E27FC236}">
                        <a16:creationId xmlns:a16="http://schemas.microsoft.com/office/drawing/2014/main" id="{70B8FC20-68EB-9E2E-D88E-704F14B50151}"/>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803" name="Group 802">
                <a:extLst>
                  <a:ext uri="{FF2B5EF4-FFF2-40B4-BE49-F238E27FC236}">
                    <a16:creationId xmlns:a16="http://schemas.microsoft.com/office/drawing/2014/main" id="{A6F8DADC-E188-285B-A2C0-408ED96918A8}"/>
                  </a:ext>
                </a:extLst>
              </p:cNvPr>
              <p:cNvGrpSpPr/>
              <p:nvPr/>
            </p:nvGrpSpPr>
            <p:grpSpPr>
              <a:xfrm>
                <a:off x="302583" y="2081855"/>
                <a:ext cx="1055358" cy="965517"/>
                <a:chOff x="73857" y="1681270"/>
                <a:chExt cx="1055358" cy="965517"/>
              </a:xfrm>
            </p:grpSpPr>
            <p:grpSp>
              <p:nvGrpSpPr>
                <p:cNvPr id="806" name="Group 805">
                  <a:extLst>
                    <a:ext uri="{FF2B5EF4-FFF2-40B4-BE49-F238E27FC236}">
                      <a16:creationId xmlns:a16="http://schemas.microsoft.com/office/drawing/2014/main" id="{DAA09743-D949-CEA5-DE24-DBA1924E9A65}"/>
                    </a:ext>
                  </a:extLst>
                </p:cNvPr>
                <p:cNvGrpSpPr/>
                <p:nvPr/>
              </p:nvGrpSpPr>
              <p:grpSpPr>
                <a:xfrm>
                  <a:off x="73857" y="1681270"/>
                  <a:ext cx="701301" cy="965517"/>
                  <a:chOff x="73857" y="1681270"/>
                  <a:chExt cx="701301" cy="965517"/>
                </a:xfrm>
              </p:grpSpPr>
              <p:sp>
                <p:nvSpPr>
                  <p:cNvPr id="816" name="TextBox 815">
                    <a:extLst>
                      <a:ext uri="{FF2B5EF4-FFF2-40B4-BE49-F238E27FC236}">
                        <a16:creationId xmlns:a16="http://schemas.microsoft.com/office/drawing/2014/main" id="{2A36FF09-DEFF-A5C2-70A4-FAC0A7EAE57E}"/>
                      </a:ext>
                    </a:extLst>
                  </p:cNvPr>
                  <p:cNvSpPr txBox="1"/>
                  <p:nvPr/>
                </p:nvSpPr>
                <p:spPr>
                  <a:xfrm>
                    <a:off x="73857" y="1681270"/>
                    <a:ext cx="701301"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17" name="Rounded Rectangle 816">
                    <a:extLst>
                      <a:ext uri="{FF2B5EF4-FFF2-40B4-BE49-F238E27FC236}">
                        <a16:creationId xmlns:a16="http://schemas.microsoft.com/office/drawing/2014/main" id="{29E73A65-B5D1-F47B-5C21-33AC1937E36A}"/>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grpSp>
              <p:nvGrpSpPr>
                <p:cNvPr id="807" name="Group 806">
                  <a:extLst>
                    <a:ext uri="{FF2B5EF4-FFF2-40B4-BE49-F238E27FC236}">
                      <a16:creationId xmlns:a16="http://schemas.microsoft.com/office/drawing/2014/main" id="{3B9C689E-7397-C1B0-C157-18B606EEA3CB}"/>
                    </a:ext>
                  </a:extLst>
                </p:cNvPr>
                <p:cNvGrpSpPr/>
                <p:nvPr/>
              </p:nvGrpSpPr>
              <p:grpSpPr>
                <a:xfrm>
                  <a:off x="140311" y="2178173"/>
                  <a:ext cx="988904" cy="356935"/>
                  <a:chOff x="254078" y="2158481"/>
                  <a:chExt cx="988904" cy="356935"/>
                </a:xfrm>
              </p:grpSpPr>
              <p:sp>
                <p:nvSpPr>
                  <p:cNvPr id="808" name="Flowchart: Delay 3">
                    <a:extLst>
                      <a:ext uri="{FF2B5EF4-FFF2-40B4-BE49-F238E27FC236}">
                        <a16:creationId xmlns:a16="http://schemas.microsoft.com/office/drawing/2014/main" id="{2358D62E-0B39-A3D6-668C-77FB953BEB4A}"/>
                      </a:ext>
                    </a:extLst>
                  </p:cNvPr>
                  <p:cNvSpPr/>
                  <p:nvPr/>
                </p:nvSpPr>
                <p:spPr>
                  <a:xfrm>
                    <a:off x="381245" y="2158481"/>
                    <a:ext cx="333795" cy="356935"/>
                  </a:xfrm>
                  <a:prstGeom prst="ellipse">
                    <a:avLst/>
                  </a:prstGeom>
                  <a:solidFill>
                    <a:schemeClr val="accent3">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09" name="Straight Connector 808">
                    <a:extLst>
                      <a:ext uri="{FF2B5EF4-FFF2-40B4-BE49-F238E27FC236}">
                        <a16:creationId xmlns:a16="http://schemas.microsoft.com/office/drawing/2014/main" id="{17FB7840-6438-95CA-EC3A-6872457FB919}"/>
                      </a:ext>
                    </a:extLst>
                  </p:cNvPr>
                  <p:cNvCxnSpPr>
                    <a:cxnSpLocks/>
                    <a:stCxn id="808" idx="1"/>
                    <a:endCxn id="813"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810" name="Straight Connector 809">
                    <a:extLst>
                      <a:ext uri="{FF2B5EF4-FFF2-40B4-BE49-F238E27FC236}">
                        <a16:creationId xmlns:a16="http://schemas.microsoft.com/office/drawing/2014/main" id="{00A356F0-155A-EC97-D1FA-319B7A8643D8}"/>
                      </a:ext>
                    </a:extLst>
                  </p:cNvPr>
                  <p:cNvCxnSpPr>
                    <a:cxnSpLocks/>
                    <a:stCxn id="808" idx="2"/>
                    <a:endCxn id="814"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811" name="Straight Connector 810">
                    <a:extLst>
                      <a:ext uri="{FF2B5EF4-FFF2-40B4-BE49-F238E27FC236}">
                        <a16:creationId xmlns:a16="http://schemas.microsoft.com/office/drawing/2014/main" id="{3463A95F-43DC-0A70-9B57-679CA411BB35}"/>
                      </a:ext>
                    </a:extLst>
                  </p:cNvPr>
                  <p:cNvCxnSpPr>
                    <a:cxnSpLocks/>
                    <a:stCxn id="808" idx="3"/>
                    <a:endCxn id="812"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812" name="Flowchart: Connector 8">
                    <a:extLst>
                      <a:ext uri="{FF2B5EF4-FFF2-40B4-BE49-F238E27FC236}">
                        <a16:creationId xmlns:a16="http://schemas.microsoft.com/office/drawing/2014/main" id="{5720EE73-F5C8-1115-EC75-A5BFCD9B602B}"/>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3" name="Flowchart: Connector 8">
                    <a:extLst>
                      <a:ext uri="{FF2B5EF4-FFF2-40B4-BE49-F238E27FC236}">
                        <a16:creationId xmlns:a16="http://schemas.microsoft.com/office/drawing/2014/main" id="{431CE957-18A8-84CC-0E00-9681A03BB9C7}"/>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4" name="Flowchart: Connector 8">
                    <a:extLst>
                      <a:ext uri="{FF2B5EF4-FFF2-40B4-BE49-F238E27FC236}">
                        <a16:creationId xmlns:a16="http://schemas.microsoft.com/office/drawing/2014/main" id="{D4C2B1BD-6850-3B38-62CC-BBA929E90C05}"/>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5" name="Straight Connector 814">
                    <a:extLst>
                      <a:ext uri="{FF2B5EF4-FFF2-40B4-BE49-F238E27FC236}">
                        <a16:creationId xmlns:a16="http://schemas.microsoft.com/office/drawing/2014/main" id="{ED41DB84-05D5-1547-8B2E-77E49DF185A7}"/>
                      </a:ext>
                    </a:extLst>
                  </p:cNvPr>
                  <p:cNvCxnSpPr>
                    <a:cxnSpLocks/>
                    <a:stCxn id="827" idx="6"/>
                    <a:endCxn id="808" idx="6"/>
                  </p:cNvCxnSpPr>
                  <p:nvPr/>
                </p:nvCxnSpPr>
                <p:spPr>
                  <a:xfrm flipH="1" flipV="1">
                    <a:off x="715040" y="2336949"/>
                    <a:ext cx="527942" cy="636"/>
                  </a:xfrm>
                  <a:prstGeom prst="line">
                    <a:avLst/>
                  </a:prstGeom>
                  <a:solidFill>
                    <a:schemeClr val="tx1"/>
                  </a:solidFill>
                  <a:ln w="19050" cap="flat" cmpd="sng" algn="ctr">
                    <a:solidFill>
                      <a:schemeClr val="tx1"/>
                    </a:solidFill>
                    <a:prstDash val="solid"/>
                  </a:ln>
                  <a:effectLst/>
                </p:spPr>
              </p:cxnSp>
            </p:grpSp>
          </p:grpSp>
          <p:sp>
            <p:nvSpPr>
              <p:cNvPr id="804" name="TextBox 803">
                <a:extLst>
                  <a:ext uri="{FF2B5EF4-FFF2-40B4-BE49-F238E27FC236}">
                    <a16:creationId xmlns:a16="http://schemas.microsoft.com/office/drawing/2014/main" id="{59F0CB06-B98A-4A14-641C-A778CE5CE408}"/>
                  </a:ext>
                </a:extLst>
              </p:cNvPr>
              <p:cNvSpPr txBox="1"/>
              <p:nvPr/>
            </p:nvSpPr>
            <p:spPr>
              <a:xfrm>
                <a:off x="2108434" y="2526857"/>
                <a:ext cx="320541" cy="369332"/>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05" name="Flowchart: Connector 8">
                <a:extLst>
                  <a:ext uri="{FF2B5EF4-FFF2-40B4-BE49-F238E27FC236}">
                    <a16:creationId xmlns:a16="http://schemas.microsoft.com/office/drawing/2014/main" id="{6B7710FC-2E92-BEE2-9598-13EF9E477DE6}"/>
                  </a:ext>
                </a:extLst>
              </p:cNvPr>
              <p:cNvSpPr/>
              <p:nvPr/>
            </p:nvSpPr>
            <p:spPr>
              <a:xfrm>
                <a:off x="3367177" y="2734138"/>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cxnSp>
          <p:nvCxnSpPr>
            <p:cNvPr id="843" name="Elbow Connector 842">
              <a:extLst>
                <a:ext uri="{FF2B5EF4-FFF2-40B4-BE49-F238E27FC236}">
                  <a16:creationId xmlns:a16="http://schemas.microsoft.com/office/drawing/2014/main" id="{C0A5A2F8-C34A-184C-ADC1-F98550D46B34}"/>
                </a:ext>
              </a:extLst>
            </p:cNvPr>
            <p:cNvCxnSpPr>
              <a:cxnSpLocks/>
            </p:cNvCxnSpPr>
            <p:nvPr/>
          </p:nvCxnSpPr>
          <p:spPr>
            <a:xfrm rot="16200000" flipH="1">
              <a:off x="590165" y="4576605"/>
              <a:ext cx="869466" cy="204092"/>
            </a:xfrm>
            <a:prstGeom prst="bent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5" name="Elbow Connector 844">
              <a:extLst>
                <a:ext uri="{FF2B5EF4-FFF2-40B4-BE49-F238E27FC236}">
                  <a16:creationId xmlns:a16="http://schemas.microsoft.com/office/drawing/2014/main" id="{DA533CA0-C627-6F63-F65D-92159F147456}"/>
                </a:ext>
              </a:extLst>
            </p:cNvPr>
            <p:cNvCxnSpPr>
              <a:cxnSpLocks/>
            </p:cNvCxnSpPr>
            <p:nvPr/>
          </p:nvCxnSpPr>
          <p:spPr>
            <a:xfrm rot="16200000" flipH="1">
              <a:off x="1917528" y="4573074"/>
              <a:ext cx="869466" cy="204092"/>
            </a:xfrm>
            <a:prstGeom prst="bent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6" name="Elbow Connector 845">
              <a:extLst>
                <a:ext uri="{FF2B5EF4-FFF2-40B4-BE49-F238E27FC236}">
                  <a16:creationId xmlns:a16="http://schemas.microsoft.com/office/drawing/2014/main" id="{7C1B58D1-717A-F435-1850-FBBAB32FF0CE}"/>
                </a:ext>
              </a:extLst>
            </p:cNvPr>
            <p:cNvCxnSpPr>
              <a:cxnSpLocks/>
            </p:cNvCxnSpPr>
            <p:nvPr/>
          </p:nvCxnSpPr>
          <p:spPr>
            <a:xfrm rot="16200000" flipH="1">
              <a:off x="475281" y="5466840"/>
              <a:ext cx="1097280" cy="201168"/>
            </a:xfrm>
            <a:prstGeom prst="bent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7" name="Elbow Connector 846">
              <a:extLst>
                <a:ext uri="{FF2B5EF4-FFF2-40B4-BE49-F238E27FC236}">
                  <a16:creationId xmlns:a16="http://schemas.microsoft.com/office/drawing/2014/main" id="{018A6AE3-C63D-EC01-F19A-944BC982196F}"/>
                </a:ext>
              </a:extLst>
            </p:cNvPr>
            <p:cNvCxnSpPr>
              <a:cxnSpLocks/>
            </p:cNvCxnSpPr>
            <p:nvPr/>
          </p:nvCxnSpPr>
          <p:spPr>
            <a:xfrm rot="16200000" flipH="1">
              <a:off x="1802644" y="5463309"/>
              <a:ext cx="1097280" cy="201168"/>
            </a:xfrm>
            <a:prstGeom prst="bent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8" name="Elbow Connector 847">
              <a:extLst>
                <a:ext uri="{FF2B5EF4-FFF2-40B4-BE49-F238E27FC236}">
                  <a16:creationId xmlns:a16="http://schemas.microsoft.com/office/drawing/2014/main" id="{D3FDF096-C880-8343-1001-A479690C2874}"/>
                </a:ext>
              </a:extLst>
            </p:cNvPr>
            <p:cNvCxnSpPr>
              <a:cxnSpLocks/>
            </p:cNvCxnSpPr>
            <p:nvPr/>
          </p:nvCxnSpPr>
          <p:spPr>
            <a:xfrm rot="16200000" flipH="1">
              <a:off x="495206" y="5741022"/>
              <a:ext cx="1132943" cy="127562"/>
            </a:xfrm>
            <a:prstGeom prst="bentConnector3">
              <a:avLst>
                <a:gd name="adj1" fmla="val 100146"/>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2" name="Elbow Connector 851">
              <a:extLst>
                <a:ext uri="{FF2B5EF4-FFF2-40B4-BE49-F238E27FC236}">
                  <a16:creationId xmlns:a16="http://schemas.microsoft.com/office/drawing/2014/main" id="{EE984288-77CF-846D-A37C-0E6B60F2BDF0}"/>
                </a:ext>
              </a:extLst>
            </p:cNvPr>
            <p:cNvCxnSpPr>
              <a:cxnSpLocks/>
            </p:cNvCxnSpPr>
            <p:nvPr/>
          </p:nvCxnSpPr>
          <p:spPr>
            <a:xfrm rot="16200000" flipH="1">
              <a:off x="1821448" y="5747740"/>
              <a:ext cx="1132943" cy="127562"/>
            </a:xfrm>
            <a:prstGeom prst="bentConnector3">
              <a:avLst>
                <a:gd name="adj1" fmla="val 100146"/>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45" name="Rectangle 944">
              <a:extLst>
                <a:ext uri="{FF2B5EF4-FFF2-40B4-BE49-F238E27FC236}">
                  <a16:creationId xmlns:a16="http://schemas.microsoft.com/office/drawing/2014/main" id="{0D3A9BAB-528E-1994-F361-6215B51DB8EF}"/>
                </a:ext>
              </a:extLst>
            </p:cNvPr>
            <p:cNvSpPr/>
            <p:nvPr/>
          </p:nvSpPr>
          <p:spPr>
            <a:xfrm>
              <a:off x="1" y="3255969"/>
              <a:ext cx="914399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sng" strike="noStrike" kern="1200" cap="none" spc="0" normalizeH="0" baseline="0" noProof="0" dirty="0">
                  <a:ln>
                    <a:noFill/>
                  </a:ln>
                  <a:solidFill>
                    <a:srgbClr val="694C93"/>
                  </a:solidFill>
                  <a:effectLst/>
                  <a:uLnTx/>
                  <a:uFillTx/>
                  <a:latin typeface="Avenir Next" panose="020B0503020202020204" pitchFamily="34" charset="0"/>
                  <a:ea typeface="+mn-ea"/>
                  <a:cs typeface="+mn-cs"/>
                </a:rPr>
                <a:t>Quadratically-Scaling PUD Operations (e.g., multiplication)</a:t>
              </a:r>
            </a:p>
          </p:txBody>
        </p:sp>
      </p:grpSp>
    </p:spTree>
    <p:extLst>
      <p:ext uri="{BB962C8B-B14F-4D97-AF65-F5344CB8AC3E}">
        <p14:creationId xmlns:p14="http://schemas.microsoft.com/office/powerpoint/2010/main" val="3989072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Alternative Data Representation for High-Precision</a:t>
            </a:r>
          </a:p>
        </p:txBody>
      </p:sp>
      <p:grpSp>
        <p:nvGrpSpPr>
          <p:cNvPr id="5" name="Group 4">
            <a:extLst>
              <a:ext uri="{FF2B5EF4-FFF2-40B4-BE49-F238E27FC236}">
                <a16:creationId xmlns:a16="http://schemas.microsoft.com/office/drawing/2014/main" id="{E079038B-4E71-E94D-ED34-CDDB3B1407F2}"/>
              </a:ext>
            </a:extLst>
          </p:cNvPr>
          <p:cNvGrpSpPr/>
          <p:nvPr/>
        </p:nvGrpSpPr>
        <p:grpSpPr>
          <a:xfrm>
            <a:off x="371656" y="1189446"/>
            <a:ext cx="8400681" cy="1242115"/>
            <a:chOff x="371659" y="2796294"/>
            <a:chExt cx="8400681" cy="1321456"/>
          </a:xfrm>
        </p:grpSpPr>
        <p:sp>
          <p:nvSpPr>
            <p:cNvPr id="43" name="Rounded Rectangle 42">
              <a:extLst>
                <a:ext uri="{FF2B5EF4-FFF2-40B4-BE49-F238E27FC236}">
                  <a16:creationId xmlns:a16="http://schemas.microsoft.com/office/drawing/2014/main" id="{8C32A838-CA99-4181-0900-062B2B5C00ED}"/>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38A88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Use the </a:t>
              </a:r>
              <a:r>
                <a:rPr kumimoji="0" lang="en-US" sz="2000" b="1" i="0" u="sng" strike="noStrike" kern="0" cap="none" spc="0" normalizeH="0" baseline="0" noProof="0" dirty="0">
                  <a:ln>
                    <a:noFill/>
                  </a:ln>
                  <a:solidFill>
                    <a:srgbClr val="38A881"/>
                  </a:solidFill>
                  <a:effectLst/>
                  <a:uLnTx/>
                  <a:uFillTx/>
                  <a:latin typeface="Avenir Next" panose="020B0503020202020204" pitchFamily="34" charset="0"/>
                  <a:ea typeface="+mn-ea"/>
                  <a:cs typeface="+mn-cs"/>
                </a:rPr>
                <a:t>redundant binary representation (RBR)</a:t>
              </a:r>
              <a:b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b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for high-precision PUD operations</a:t>
              </a:r>
            </a:p>
          </p:txBody>
        </p:sp>
        <p:sp>
          <p:nvSpPr>
            <p:cNvPr id="44" name="TextBox 43">
              <a:extLst>
                <a:ext uri="{FF2B5EF4-FFF2-40B4-BE49-F238E27FC236}">
                  <a16:creationId xmlns:a16="http://schemas.microsoft.com/office/drawing/2014/main" id="{183F6B48-A0C1-2149-88E8-B9F73893AFDD}"/>
                </a:ext>
              </a:extLst>
            </p:cNvPr>
            <p:cNvSpPr txBox="1"/>
            <p:nvPr/>
          </p:nvSpPr>
          <p:spPr>
            <a:xfrm rot="16200000">
              <a:off x="2949" y="3247741"/>
              <a:ext cx="125951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Key Idea</a:t>
              </a:r>
            </a:p>
          </p:txBody>
        </p:sp>
      </p:grpSp>
      <p:grpSp>
        <p:nvGrpSpPr>
          <p:cNvPr id="8" name="Group 7">
            <a:extLst>
              <a:ext uri="{FF2B5EF4-FFF2-40B4-BE49-F238E27FC236}">
                <a16:creationId xmlns:a16="http://schemas.microsoft.com/office/drawing/2014/main" id="{FB191705-F503-A45A-52E3-E7399F124919}"/>
              </a:ext>
            </a:extLst>
          </p:cNvPr>
          <p:cNvGrpSpPr/>
          <p:nvPr/>
        </p:nvGrpSpPr>
        <p:grpSpPr>
          <a:xfrm>
            <a:off x="0" y="2494560"/>
            <a:ext cx="9144000" cy="1200329"/>
            <a:chOff x="0" y="2902497"/>
            <a:chExt cx="9144000" cy="1200329"/>
          </a:xfrm>
        </p:grpSpPr>
        <p:sp>
          <p:nvSpPr>
            <p:cNvPr id="4" name="Rectangle 3">
              <a:extLst>
                <a:ext uri="{FF2B5EF4-FFF2-40B4-BE49-F238E27FC236}">
                  <a16:creationId xmlns:a16="http://schemas.microsoft.com/office/drawing/2014/main" id="{9C10D417-7D68-F3DA-A484-AE23222F3435}"/>
                </a:ext>
              </a:extLst>
            </p:cNvPr>
            <p:cNvSpPr/>
            <p:nvPr/>
          </p:nvSpPr>
          <p:spPr>
            <a:xfrm>
              <a:off x="0" y="3630447"/>
              <a:ext cx="9143999" cy="459694"/>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8098FBF5-53EE-FB67-05AE-DE9A01F54841}"/>
                </a:ext>
              </a:extLst>
            </p:cNvPr>
            <p:cNvSpPr txBox="1"/>
            <p:nvPr/>
          </p:nvSpPr>
          <p:spPr>
            <a:xfrm>
              <a:off x="0" y="2902497"/>
              <a:ext cx="9144000" cy="120032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0" cap="none" spc="0" normalizeH="0" baseline="0" noProof="0" dirty="0">
                  <a:ln>
                    <a:noFill/>
                  </a:ln>
                  <a:solidFill>
                    <a:srgbClr val="000000"/>
                  </a:solidFill>
                  <a:effectLst/>
                  <a:uLnTx/>
                  <a:uFillTx/>
                  <a:latin typeface="Avenir Next" panose="020B0503020202020204" pitchFamily="34" charset="0"/>
                  <a:ea typeface="+mn-ea"/>
                  <a:cs typeface="+mn-cs"/>
                </a:rPr>
                <a:t>each bit position is represented by two bits </a:t>
              </a:r>
              <a:b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that can take on a value ∈ {−1, 0, 1} </a:t>
              </a:r>
              <a:b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br>
              <a:br>
                <a:rPr kumimoji="0" lang="en-US" sz="105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&lt;</a:t>
              </a:r>
              <a:r>
                <a:rPr kumimoji="0" lang="en-US" sz="2000" b="0" i="0" u="none" strike="noStrike" kern="0" cap="none" spc="0" normalizeH="0" baseline="0" noProof="0" dirty="0">
                  <a:ln>
                    <a:noFill/>
                  </a:ln>
                  <a:solidFill>
                    <a:srgbClr val="FFFFFF">
                      <a:lumMod val="50000"/>
                    </a:srgbClr>
                  </a:solidFill>
                  <a:effectLst/>
                  <a:uLnTx/>
                  <a:uFillTx/>
                  <a:latin typeface="Avenir Next" panose="020B0503020202020204" pitchFamily="34" charset="0"/>
                  <a:ea typeface="+mn-ea"/>
                  <a:cs typeface="+mn-cs"/>
                </a:rPr>
                <a:t>0</a:t>
              </a:r>
              <a: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2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1</a:t>
              </a:r>
              <a: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2000" b="0" i="0" u="none" strike="noStrike" kern="0" cap="none" spc="0" normalizeH="0" baseline="0" noProof="0" dirty="0">
                  <a:ln>
                    <a:noFill/>
                  </a:ln>
                  <a:solidFill>
                    <a:srgbClr val="FFFFFF">
                      <a:lumMod val="50000"/>
                    </a:srgbClr>
                  </a:solidFill>
                  <a:effectLst/>
                  <a:uLnTx/>
                  <a:uFillTx/>
                  <a:latin typeface="Avenir Next" panose="020B0503020202020204" pitchFamily="34" charset="0"/>
                  <a:ea typeface="+mn-ea"/>
                  <a:cs typeface="+mn-cs"/>
                </a:rPr>
                <a:t>0</a:t>
              </a:r>
              <a: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20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-1</a:t>
              </a:r>
              <a: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&gt; = </a:t>
              </a:r>
              <a:r>
                <a:rPr kumimoji="0" lang="en-US" sz="2000" b="0" i="0" u="none" strike="noStrike" kern="0" cap="none" spc="0" normalizeH="0" baseline="0" noProof="0" dirty="0">
                  <a:ln>
                    <a:noFill/>
                  </a:ln>
                  <a:solidFill>
                    <a:srgbClr val="FFFFFF">
                      <a:lumMod val="50000"/>
                    </a:srgbClr>
                  </a:solidFill>
                  <a:effectLst/>
                  <a:uLnTx/>
                  <a:uFillTx/>
                  <a:latin typeface="Avenir Next" panose="020B0503020202020204" pitchFamily="34" charset="0"/>
                  <a:ea typeface="+mn-ea"/>
                  <a:cs typeface="+mn-cs"/>
                </a:rPr>
                <a:t>0 x 2</a:t>
              </a:r>
              <a:r>
                <a:rPr kumimoji="0" lang="en-US" sz="2000" b="0" i="0" u="none" strike="noStrike" kern="0" cap="none" spc="0" normalizeH="0" baseline="30000" noProof="0" dirty="0">
                  <a:ln>
                    <a:noFill/>
                  </a:ln>
                  <a:solidFill>
                    <a:srgbClr val="FFFFFF">
                      <a:lumMod val="50000"/>
                    </a:srgbClr>
                  </a:solidFill>
                  <a:effectLst/>
                  <a:uLnTx/>
                  <a:uFillTx/>
                  <a:latin typeface="Avenir Next" panose="020B0503020202020204" pitchFamily="34" charset="0"/>
                  <a:ea typeface="+mn-ea"/>
                  <a:cs typeface="+mn-cs"/>
                </a:rPr>
                <a:t>3</a:t>
              </a:r>
              <a:r>
                <a:rPr kumimoji="0" lang="en-US" sz="2000" b="0" i="0" u="none" strike="noStrike" kern="0" cap="none" spc="0" normalizeH="0" baseline="0" noProof="0" dirty="0">
                  <a:ln>
                    <a:noFill/>
                  </a:ln>
                  <a:solidFill>
                    <a:srgbClr val="FFFFFF">
                      <a:lumMod val="50000"/>
                    </a:srgbClr>
                  </a:solidFill>
                  <a:effectLst/>
                  <a:uLnTx/>
                  <a:uFillTx/>
                  <a:latin typeface="Avenir Next" panose="020B0503020202020204" pitchFamily="34" charset="0"/>
                  <a:ea typeface="+mn-ea"/>
                  <a:cs typeface="+mn-cs"/>
                </a:rPr>
                <a:t> </a:t>
              </a:r>
              <a: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2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1 x 2</a:t>
              </a:r>
              <a:r>
                <a:rPr kumimoji="0" lang="en-US" sz="2000" b="1" i="0" u="none" strike="noStrike" kern="0" cap="none" spc="0" normalizeH="0" baseline="30000" noProof="0" dirty="0">
                  <a:ln>
                    <a:noFill/>
                  </a:ln>
                  <a:solidFill>
                    <a:srgbClr val="C00000"/>
                  </a:solidFill>
                  <a:effectLst/>
                  <a:uLnTx/>
                  <a:uFillTx/>
                  <a:latin typeface="Avenir Next" panose="020B0503020202020204" pitchFamily="34" charset="0"/>
                  <a:ea typeface="+mn-ea"/>
                  <a:cs typeface="+mn-cs"/>
                </a:rPr>
                <a:t>2</a:t>
              </a:r>
              <a:r>
                <a:rPr kumimoji="0" lang="en-US" sz="2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t>
              </a:r>
              <a:r>
                <a:rPr kumimoji="0" lang="en-US" sz="2000" b="0" i="0" u="none" strike="noStrike" kern="0" cap="none" spc="0" normalizeH="0" baseline="0" noProof="0" dirty="0">
                  <a:ln>
                    <a:noFill/>
                  </a:ln>
                  <a:solidFill>
                    <a:srgbClr val="FFFFFF">
                      <a:lumMod val="50000"/>
                    </a:srgbClr>
                  </a:solidFill>
                  <a:effectLst/>
                  <a:uLnTx/>
                  <a:uFillTx/>
                  <a:latin typeface="Avenir Next" panose="020B0503020202020204" pitchFamily="34" charset="0"/>
                  <a:ea typeface="+mn-ea"/>
                  <a:cs typeface="+mn-cs"/>
                </a:rPr>
                <a:t> 0 x 2</a:t>
              </a:r>
              <a:r>
                <a:rPr kumimoji="0" lang="en-US" sz="2000" b="0" i="0" u="none" strike="noStrike" kern="0" cap="none" spc="0" normalizeH="0" baseline="30000" noProof="0" dirty="0">
                  <a:ln>
                    <a:noFill/>
                  </a:ln>
                  <a:solidFill>
                    <a:srgbClr val="FFFFFF">
                      <a:lumMod val="50000"/>
                    </a:srgbClr>
                  </a:solidFill>
                  <a:effectLst/>
                  <a:uLnTx/>
                  <a:uFillTx/>
                  <a:latin typeface="Avenir Next" panose="020B0503020202020204" pitchFamily="34" charset="0"/>
                  <a:ea typeface="+mn-ea"/>
                  <a:cs typeface="+mn-cs"/>
                </a:rPr>
                <a:t>1</a:t>
              </a:r>
              <a: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20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(-1) x 2</a:t>
              </a:r>
              <a:r>
                <a:rPr kumimoji="0" lang="en-US" sz="2000" b="1" i="0" u="none" strike="noStrike" kern="0" cap="none" spc="0" normalizeH="0" baseline="30000" noProof="0" dirty="0">
                  <a:ln>
                    <a:noFill/>
                  </a:ln>
                  <a:solidFill>
                    <a:srgbClr val="694C93"/>
                  </a:solidFill>
                  <a:effectLst/>
                  <a:uLnTx/>
                  <a:uFillTx/>
                  <a:latin typeface="Avenir Next" panose="020B0503020202020204" pitchFamily="34" charset="0"/>
                  <a:ea typeface="+mn-ea"/>
                  <a:cs typeface="+mn-cs"/>
                </a:rPr>
                <a:t>0</a:t>
              </a:r>
              <a:r>
                <a:rPr kumimoji="0" lang="en-US" sz="2000" b="0" i="0" u="none" strike="noStrike" kern="0" cap="none" spc="0" normalizeH="0" baseline="30000" noProof="0" dirty="0">
                  <a:ln>
                    <a:noFill/>
                  </a:ln>
                  <a:solidFill>
                    <a:srgbClr val="000000"/>
                  </a:solidFill>
                  <a:effectLst/>
                  <a:uLnTx/>
                  <a:uFillTx/>
                  <a:latin typeface="Avenir Next" panose="020B0503020202020204" pitchFamily="34" charset="0"/>
                  <a:ea typeface="+mn-ea"/>
                  <a:cs typeface="+mn-cs"/>
                </a:rPr>
                <a:t> </a:t>
              </a:r>
              <a: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2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4</a:t>
              </a:r>
              <a:r>
                <a:rPr kumimoji="0" lang="en-US" sz="20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- 1</a:t>
              </a:r>
              <a:r>
                <a:rPr kumimoji="0" lang="en-US" sz="2000" b="0"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 </a:t>
              </a:r>
              <a:r>
                <a:rPr kumimoji="0" lang="en-US" sz="2000" b="1" i="0" u="none" strike="noStrike" kern="0" cap="none" spc="0" normalizeH="0" baseline="0" noProof="0" dirty="0">
                  <a:ln>
                    <a:noFill/>
                  </a:ln>
                  <a:solidFill>
                    <a:srgbClr val="1982C3"/>
                  </a:solidFill>
                  <a:effectLst/>
                  <a:uLnTx/>
                  <a:uFillTx/>
                  <a:latin typeface="Avenir Next" panose="020B0503020202020204" pitchFamily="34" charset="0"/>
                  <a:ea typeface="+mn-ea"/>
                  <a:cs typeface="+mn-cs"/>
                </a:rPr>
                <a:t>3</a:t>
              </a:r>
              <a:endParaRPr kumimoji="0" lang="en-US" sz="2000" b="1" i="0" u="none" strike="noStrike" kern="1200" cap="none" spc="0" normalizeH="0" baseline="0" noProof="0" dirty="0">
                <a:ln>
                  <a:noFill/>
                </a:ln>
                <a:solidFill>
                  <a:srgbClr val="1982C3"/>
                </a:solidFill>
                <a:effectLst/>
                <a:uLnTx/>
                <a:uFillTx/>
                <a:latin typeface="Calibri" panose="020F0502020204030204"/>
                <a:ea typeface="+mn-ea"/>
                <a:cs typeface="+mn-cs"/>
              </a:endParaRPr>
            </a:p>
          </p:txBody>
        </p:sp>
      </p:grpSp>
      <p:grpSp>
        <p:nvGrpSpPr>
          <p:cNvPr id="1049" name="Group 1048">
            <a:extLst>
              <a:ext uri="{FF2B5EF4-FFF2-40B4-BE49-F238E27FC236}">
                <a16:creationId xmlns:a16="http://schemas.microsoft.com/office/drawing/2014/main" id="{5939AA8C-7FE1-FBAB-8F6D-25B7333336E4}"/>
              </a:ext>
            </a:extLst>
          </p:cNvPr>
          <p:cNvGrpSpPr/>
          <p:nvPr/>
        </p:nvGrpSpPr>
        <p:grpSpPr>
          <a:xfrm>
            <a:off x="100377" y="3709363"/>
            <a:ext cx="5956391" cy="2743603"/>
            <a:chOff x="1188264" y="3915626"/>
            <a:chExt cx="6498810" cy="2743603"/>
          </a:xfrm>
        </p:grpSpPr>
        <p:grpSp>
          <p:nvGrpSpPr>
            <p:cNvPr id="1047" name="Group 1046">
              <a:extLst>
                <a:ext uri="{FF2B5EF4-FFF2-40B4-BE49-F238E27FC236}">
                  <a16:creationId xmlns:a16="http://schemas.microsoft.com/office/drawing/2014/main" id="{10E2C63D-7AA8-0DA9-A943-718345344A46}"/>
                </a:ext>
              </a:extLst>
            </p:cNvPr>
            <p:cNvGrpSpPr/>
            <p:nvPr/>
          </p:nvGrpSpPr>
          <p:grpSpPr>
            <a:xfrm>
              <a:off x="3201185" y="3915626"/>
              <a:ext cx="4485889" cy="2742586"/>
              <a:chOff x="3201185" y="3951838"/>
              <a:chExt cx="4485889" cy="2742586"/>
            </a:xfrm>
          </p:grpSpPr>
          <p:grpSp>
            <p:nvGrpSpPr>
              <p:cNvPr id="910" name="Group 909">
                <a:extLst>
                  <a:ext uri="{FF2B5EF4-FFF2-40B4-BE49-F238E27FC236}">
                    <a16:creationId xmlns:a16="http://schemas.microsoft.com/office/drawing/2014/main" id="{8E8D09A8-F8C0-0B3B-A6A9-F75BC5F3874D}"/>
                  </a:ext>
                </a:extLst>
              </p:cNvPr>
              <p:cNvGrpSpPr/>
              <p:nvPr/>
            </p:nvGrpSpPr>
            <p:grpSpPr>
              <a:xfrm>
                <a:off x="6449461" y="3951838"/>
                <a:ext cx="1237613" cy="2105950"/>
                <a:chOff x="3063466" y="3911097"/>
                <a:chExt cx="1237613" cy="2105950"/>
              </a:xfrm>
            </p:grpSpPr>
            <p:cxnSp>
              <p:nvCxnSpPr>
                <p:cNvPr id="60" name="Elbow Connector 59">
                  <a:extLst>
                    <a:ext uri="{FF2B5EF4-FFF2-40B4-BE49-F238E27FC236}">
                      <a16:creationId xmlns:a16="http://schemas.microsoft.com/office/drawing/2014/main" id="{14EF0F87-DE7C-D0CA-2EC6-5554E5E43593}"/>
                    </a:ext>
                  </a:extLst>
                </p:cNvPr>
                <p:cNvCxnSpPr>
                  <a:cxnSpLocks/>
                  <a:endCxn id="11" idx="3"/>
                </p:cNvCxnSpPr>
                <p:nvPr/>
              </p:nvCxnSpPr>
              <p:spPr>
                <a:xfrm rot="5400000">
                  <a:off x="3545530" y="4548272"/>
                  <a:ext cx="488886" cy="192312"/>
                </a:xfrm>
                <a:prstGeom prst="bentConnector2">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Rounded Rectangle 10">
                  <a:extLst>
                    <a:ext uri="{FF2B5EF4-FFF2-40B4-BE49-F238E27FC236}">
                      <a16:creationId xmlns:a16="http://schemas.microsoft.com/office/drawing/2014/main" id="{8777215E-0B6C-F508-49FF-543089D6506E}"/>
                    </a:ext>
                  </a:extLst>
                </p:cNvPr>
                <p:cNvSpPr/>
                <p:nvPr/>
              </p:nvSpPr>
              <p:spPr>
                <a:xfrm>
                  <a:off x="3064489" y="4644427"/>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mn-cs"/>
                    </a:rPr>
                    <a:t>+</a:t>
                  </a:r>
                </a:p>
              </p:txBody>
            </p:sp>
            <p:grpSp>
              <p:nvGrpSpPr>
                <p:cNvPr id="52" name="Group 51">
                  <a:extLst>
                    <a:ext uri="{FF2B5EF4-FFF2-40B4-BE49-F238E27FC236}">
                      <a16:creationId xmlns:a16="http://schemas.microsoft.com/office/drawing/2014/main" id="{1E50DF38-0C47-CDE7-2C00-6F13A6A54DC3}"/>
                    </a:ext>
                  </a:extLst>
                </p:cNvPr>
                <p:cNvGrpSpPr/>
                <p:nvPr/>
              </p:nvGrpSpPr>
              <p:grpSpPr>
                <a:xfrm>
                  <a:off x="3170655" y="3911097"/>
                  <a:ext cx="414950" cy="737723"/>
                  <a:chOff x="3170655" y="3911097"/>
                  <a:chExt cx="414950" cy="737723"/>
                </a:xfrm>
              </p:grpSpPr>
              <p:sp>
                <p:nvSpPr>
                  <p:cNvPr id="19" name="Rounded Rectangle 18">
                    <a:extLst>
                      <a:ext uri="{FF2B5EF4-FFF2-40B4-BE49-F238E27FC236}">
                        <a16:creationId xmlns:a16="http://schemas.microsoft.com/office/drawing/2014/main" id="{961EED24-536B-4F02-73DE-D325DBD17D8F}"/>
                      </a:ext>
                    </a:extLst>
                  </p:cNvPr>
                  <p:cNvSpPr/>
                  <p:nvPr/>
                </p:nvSpPr>
                <p:spPr>
                  <a:xfrm>
                    <a:off x="3170655" y="3911097"/>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grpSp>
                <p:nvGrpSpPr>
                  <p:cNvPr id="51" name="Group 50">
                    <a:extLst>
                      <a:ext uri="{FF2B5EF4-FFF2-40B4-BE49-F238E27FC236}">
                        <a16:creationId xmlns:a16="http://schemas.microsoft.com/office/drawing/2014/main" id="{A56E815E-858B-3347-2C18-B074FEEAC605}"/>
                      </a:ext>
                    </a:extLst>
                  </p:cNvPr>
                  <p:cNvGrpSpPr/>
                  <p:nvPr/>
                </p:nvGrpSpPr>
                <p:grpSpPr>
                  <a:xfrm>
                    <a:off x="3170656" y="4401866"/>
                    <a:ext cx="414949" cy="246954"/>
                    <a:chOff x="3170656" y="4315731"/>
                    <a:chExt cx="414949" cy="328695"/>
                  </a:xfrm>
                </p:grpSpPr>
                <p:cxnSp>
                  <p:nvCxnSpPr>
                    <p:cNvPr id="18" name="Straight Connector 17">
                      <a:extLst>
                        <a:ext uri="{FF2B5EF4-FFF2-40B4-BE49-F238E27FC236}">
                          <a16:creationId xmlns:a16="http://schemas.microsoft.com/office/drawing/2014/main" id="{D28815B0-E128-F396-0E03-5CADFE131728}"/>
                        </a:ext>
                      </a:extLst>
                    </p:cNvPr>
                    <p:cNvCxnSpPr>
                      <a:cxnSpLocks/>
                    </p:cNvCxnSpPr>
                    <p:nvPr/>
                  </p:nvCxnSpPr>
                  <p:spPr>
                    <a:xfrm flipV="1">
                      <a:off x="3170656"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B180C701-9CE0-52C6-69C8-3918ACB35B29}"/>
                        </a:ext>
                      </a:extLst>
                    </p:cNvPr>
                    <p:cNvCxnSpPr>
                      <a:cxnSpLocks/>
                    </p:cNvCxnSpPr>
                    <p:nvPr/>
                  </p:nvCxnSpPr>
                  <p:spPr>
                    <a:xfrm flipV="1">
                      <a:off x="3585605"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54" name="Rounded Rectangle 53">
                  <a:extLst>
                    <a:ext uri="{FF2B5EF4-FFF2-40B4-BE49-F238E27FC236}">
                      <a16:creationId xmlns:a16="http://schemas.microsoft.com/office/drawing/2014/main" id="{C843F40B-0FD4-4D5A-495E-E339A98D60AC}"/>
                    </a:ext>
                  </a:extLst>
                </p:cNvPr>
                <p:cNvSpPr/>
                <p:nvPr/>
              </p:nvSpPr>
              <p:spPr>
                <a:xfrm>
                  <a:off x="3886129" y="3911097"/>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sp>
              <p:nvSpPr>
                <p:cNvPr id="61" name="Rounded Rectangle 60">
                  <a:extLst>
                    <a:ext uri="{FF2B5EF4-FFF2-40B4-BE49-F238E27FC236}">
                      <a16:creationId xmlns:a16="http://schemas.microsoft.com/office/drawing/2014/main" id="{23225A8D-C007-D6DA-B772-552809A770E4}"/>
                    </a:ext>
                  </a:extLst>
                </p:cNvPr>
                <p:cNvSpPr/>
                <p:nvPr/>
              </p:nvSpPr>
              <p:spPr>
                <a:xfrm>
                  <a:off x="3063466" y="5528159"/>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mn-cs"/>
                    </a:rPr>
                    <a:t>+</a:t>
                  </a:r>
                </a:p>
              </p:txBody>
            </p:sp>
            <p:cxnSp>
              <p:nvCxnSpPr>
                <p:cNvPr id="62" name="Elbow Connector 61">
                  <a:extLst>
                    <a:ext uri="{FF2B5EF4-FFF2-40B4-BE49-F238E27FC236}">
                      <a16:creationId xmlns:a16="http://schemas.microsoft.com/office/drawing/2014/main" id="{91639251-A1EC-F1E4-59A1-51A98DB25311}"/>
                    </a:ext>
                  </a:extLst>
                </p:cNvPr>
                <p:cNvCxnSpPr>
                  <a:cxnSpLocks/>
                </p:cNvCxnSpPr>
                <p:nvPr/>
              </p:nvCxnSpPr>
              <p:spPr>
                <a:xfrm rot="5400000">
                  <a:off x="3347599" y="4638736"/>
                  <a:ext cx="1128174" cy="650672"/>
                </a:xfrm>
                <a:prstGeom prst="bentConnector3">
                  <a:avLst>
                    <a:gd name="adj1" fmla="val 78890"/>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7" name="Straight Connector 896">
                  <a:extLst>
                    <a:ext uri="{FF2B5EF4-FFF2-40B4-BE49-F238E27FC236}">
                      <a16:creationId xmlns:a16="http://schemas.microsoft.com/office/drawing/2014/main" id="{A6A0D0B4-6C57-479A-3D94-32DEB414259D}"/>
                    </a:ext>
                  </a:extLst>
                </p:cNvPr>
                <p:cNvCxnSpPr>
                  <a:cxnSpLocks/>
                  <a:stCxn id="61" idx="0"/>
                  <a:endCxn id="11" idx="2"/>
                </p:cNvCxnSpPr>
                <p:nvPr/>
              </p:nvCxnSpPr>
              <p:spPr>
                <a:xfrm flipV="1">
                  <a:off x="3378130" y="5133315"/>
                  <a:ext cx="1023" cy="39484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9" name="Straight Connector 908">
                  <a:extLst>
                    <a:ext uri="{FF2B5EF4-FFF2-40B4-BE49-F238E27FC236}">
                      <a16:creationId xmlns:a16="http://schemas.microsoft.com/office/drawing/2014/main" id="{FBFAE3F6-A017-4315-46BE-6AAB4B344A45}"/>
                    </a:ext>
                  </a:extLst>
                </p:cNvPr>
                <p:cNvCxnSpPr>
                  <a:cxnSpLocks/>
                  <a:stCxn id="61" idx="3"/>
                </p:cNvCxnSpPr>
                <p:nvPr/>
              </p:nvCxnSpPr>
              <p:spPr>
                <a:xfrm>
                  <a:off x="3692794" y="5772603"/>
                  <a:ext cx="53517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1" name="Group 910">
                <a:extLst>
                  <a:ext uri="{FF2B5EF4-FFF2-40B4-BE49-F238E27FC236}">
                    <a16:creationId xmlns:a16="http://schemas.microsoft.com/office/drawing/2014/main" id="{6CE5A779-E07B-257B-ECBB-C6B41675792B}"/>
                  </a:ext>
                </a:extLst>
              </p:cNvPr>
              <p:cNvGrpSpPr/>
              <p:nvPr/>
            </p:nvGrpSpPr>
            <p:grpSpPr>
              <a:xfrm>
                <a:off x="4825323" y="3951838"/>
                <a:ext cx="1237613" cy="2105950"/>
                <a:chOff x="3063466" y="3911097"/>
                <a:chExt cx="1237613" cy="2105950"/>
              </a:xfrm>
            </p:grpSpPr>
            <p:cxnSp>
              <p:nvCxnSpPr>
                <p:cNvPr id="912" name="Elbow Connector 911">
                  <a:extLst>
                    <a:ext uri="{FF2B5EF4-FFF2-40B4-BE49-F238E27FC236}">
                      <a16:creationId xmlns:a16="http://schemas.microsoft.com/office/drawing/2014/main" id="{51703326-52EB-435A-78FE-91DF5A73CF15}"/>
                    </a:ext>
                  </a:extLst>
                </p:cNvPr>
                <p:cNvCxnSpPr>
                  <a:cxnSpLocks/>
                  <a:endCxn id="913" idx="3"/>
                </p:cNvCxnSpPr>
                <p:nvPr/>
              </p:nvCxnSpPr>
              <p:spPr>
                <a:xfrm rot="5400000">
                  <a:off x="3545530" y="4548272"/>
                  <a:ext cx="488886" cy="192312"/>
                </a:xfrm>
                <a:prstGeom prst="bentConnector2">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13" name="Rounded Rectangle 912">
                  <a:extLst>
                    <a:ext uri="{FF2B5EF4-FFF2-40B4-BE49-F238E27FC236}">
                      <a16:creationId xmlns:a16="http://schemas.microsoft.com/office/drawing/2014/main" id="{9BF9BFDA-61E4-E09D-456A-26412CDEE7CD}"/>
                    </a:ext>
                  </a:extLst>
                </p:cNvPr>
                <p:cNvSpPr/>
                <p:nvPr/>
              </p:nvSpPr>
              <p:spPr>
                <a:xfrm>
                  <a:off x="3064489" y="4644427"/>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mn-cs"/>
                    </a:rPr>
                    <a:t>+</a:t>
                  </a:r>
                </a:p>
              </p:txBody>
            </p:sp>
            <p:grpSp>
              <p:nvGrpSpPr>
                <p:cNvPr id="914" name="Group 913">
                  <a:extLst>
                    <a:ext uri="{FF2B5EF4-FFF2-40B4-BE49-F238E27FC236}">
                      <a16:creationId xmlns:a16="http://schemas.microsoft.com/office/drawing/2014/main" id="{7EFF33CB-614A-3A93-7341-7489B3E58FC0}"/>
                    </a:ext>
                  </a:extLst>
                </p:cNvPr>
                <p:cNvGrpSpPr/>
                <p:nvPr/>
              </p:nvGrpSpPr>
              <p:grpSpPr>
                <a:xfrm>
                  <a:off x="3170655" y="3911097"/>
                  <a:ext cx="414950" cy="737723"/>
                  <a:chOff x="3170655" y="3911097"/>
                  <a:chExt cx="414950" cy="737723"/>
                </a:xfrm>
              </p:grpSpPr>
              <p:sp>
                <p:nvSpPr>
                  <p:cNvPr id="920" name="Rounded Rectangle 919">
                    <a:extLst>
                      <a:ext uri="{FF2B5EF4-FFF2-40B4-BE49-F238E27FC236}">
                        <a16:creationId xmlns:a16="http://schemas.microsoft.com/office/drawing/2014/main" id="{57D751F7-B8E9-442B-3B43-5230B2BD44D1}"/>
                      </a:ext>
                    </a:extLst>
                  </p:cNvPr>
                  <p:cNvSpPr/>
                  <p:nvPr/>
                </p:nvSpPr>
                <p:spPr>
                  <a:xfrm>
                    <a:off x="3170655" y="3911097"/>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1</a:t>
                    </a:r>
                  </a:p>
                </p:txBody>
              </p:sp>
              <p:grpSp>
                <p:nvGrpSpPr>
                  <p:cNvPr id="921" name="Group 920">
                    <a:extLst>
                      <a:ext uri="{FF2B5EF4-FFF2-40B4-BE49-F238E27FC236}">
                        <a16:creationId xmlns:a16="http://schemas.microsoft.com/office/drawing/2014/main" id="{233B5FEB-54EC-CA24-AA6E-008A2913FDE0}"/>
                      </a:ext>
                    </a:extLst>
                  </p:cNvPr>
                  <p:cNvGrpSpPr/>
                  <p:nvPr/>
                </p:nvGrpSpPr>
                <p:grpSpPr>
                  <a:xfrm>
                    <a:off x="3170656" y="4401866"/>
                    <a:ext cx="414949" cy="246954"/>
                    <a:chOff x="3170656" y="4315731"/>
                    <a:chExt cx="414949" cy="328695"/>
                  </a:xfrm>
                </p:grpSpPr>
                <p:cxnSp>
                  <p:nvCxnSpPr>
                    <p:cNvPr id="922" name="Straight Connector 921">
                      <a:extLst>
                        <a:ext uri="{FF2B5EF4-FFF2-40B4-BE49-F238E27FC236}">
                          <a16:creationId xmlns:a16="http://schemas.microsoft.com/office/drawing/2014/main" id="{AB4C938F-C751-CE4C-8002-39CB5F038A91}"/>
                        </a:ext>
                      </a:extLst>
                    </p:cNvPr>
                    <p:cNvCxnSpPr>
                      <a:cxnSpLocks/>
                    </p:cNvCxnSpPr>
                    <p:nvPr/>
                  </p:nvCxnSpPr>
                  <p:spPr>
                    <a:xfrm flipV="1">
                      <a:off x="3170656"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3" name="Straight Connector 922">
                      <a:extLst>
                        <a:ext uri="{FF2B5EF4-FFF2-40B4-BE49-F238E27FC236}">
                          <a16:creationId xmlns:a16="http://schemas.microsoft.com/office/drawing/2014/main" id="{3726F343-A47B-779F-B347-FC89C6F46421}"/>
                        </a:ext>
                      </a:extLst>
                    </p:cNvPr>
                    <p:cNvCxnSpPr>
                      <a:cxnSpLocks/>
                    </p:cNvCxnSpPr>
                    <p:nvPr/>
                  </p:nvCxnSpPr>
                  <p:spPr>
                    <a:xfrm flipV="1">
                      <a:off x="3585605"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915" name="Rounded Rectangle 914">
                  <a:extLst>
                    <a:ext uri="{FF2B5EF4-FFF2-40B4-BE49-F238E27FC236}">
                      <a16:creationId xmlns:a16="http://schemas.microsoft.com/office/drawing/2014/main" id="{0C765EB8-934B-117A-2B4E-F72F95358F10}"/>
                    </a:ext>
                  </a:extLst>
                </p:cNvPr>
                <p:cNvSpPr/>
                <p:nvPr/>
              </p:nvSpPr>
              <p:spPr>
                <a:xfrm>
                  <a:off x="3886129" y="3911097"/>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1</a:t>
                  </a:r>
                </a:p>
              </p:txBody>
            </p:sp>
            <p:sp>
              <p:nvSpPr>
                <p:cNvPr id="916" name="Rounded Rectangle 915">
                  <a:extLst>
                    <a:ext uri="{FF2B5EF4-FFF2-40B4-BE49-F238E27FC236}">
                      <a16:creationId xmlns:a16="http://schemas.microsoft.com/office/drawing/2014/main" id="{1B782366-0158-C0FF-0715-A77F580F622D}"/>
                    </a:ext>
                  </a:extLst>
                </p:cNvPr>
                <p:cNvSpPr/>
                <p:nvPr/>
              </p:nvSpPr>
              <p:spPr>
                <a:xfrm>
                  <a:off x="3063466" y="5528159"/>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mn-cs"/>
                    </a:rPr>
                    <a:t>+</a:t>
                  </a:r>
                </a:p>
              </p:txBody>
            </p:sp>
            <p:cxnSp>
              <p:nvCxnSpPr>
                <p:cNvPr id="917" name="Elbow Connector 916">
                  <a:extLst>
                    <a:ext uri="{FF2B5EF4-FFF2-40B4-BE49-F238E27FC236}">
                      <a16:creationId xmlns:a16="http://schemas.microsoft.com/office/drawing/2014/main" id="{8A9BA5E1-A858-74CA-0DB5-610AE1A72891}"/>
                    </a:ext>
                  </a:extLst>
                </p:cNvPr>
                <p:cNvCxnSpPr>
                  <a:cxnSpLocks/>
                </p:cNvCxnSpPr>
                <p:nvPr/>
              </p:nvCxnSpPr>
              <p:spPr>
                <a:xfrm rot="5400000">
                  <a:off x="3347599" y="4638736"/>
                  <a:ext cx="1128174" cy="650672"/>
                </a:xfrm>
                <a:prstGeom prst="bentConnector3">
                  <a:avLst>
                    <a:gd name="adj1" fmla="val 78890"/>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8" name="Straight Connector 917">
                  <a:extLst>
                    <a:ext uri="{FF2B5EF4-FFF2-40B4-BE49-F238E27FC236}">
                      <a16:creationId xmlns:a16="http://schemas.microsoft.com/office/drawing/2014/main" id="{EFF334BC-42E6-5211-5721-A830D613E62F}"/>
                    </a:ext>
                  </a:extLst>
                </p:cNvPr>
                <p:cNvCxnSpPr>
                  <a:cxnSpLocks/>
                  <a:stCxn id="916" idx="0"/>
                  <a:endCxn id="913" idx="2"/>
                </p:cNvCxnSpPr>
                <p:nvPr/>
              </p:nvCxnSpPr>
              <p:spPr>
                <a:xfrm flipV="1">
                  <a:off x="3378130" y="5133315"/>
                  <a:ext cx="1023" cy="39484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37" name="Elbow Connector 936">
                <a:extLst>
                  <a:ext uri="{FF2B5EF4-FFF2-40B4-BE49-F238E27FC236}">
                    <a16:creationId xmlns:a16="http://schemas.microsoft.com/office/drawing/2014/main" id="{98F08CF6-E30D-F006-1791-4E957A98862C}"/>
                  </a:ext>
                </a:extLst>
              </p:cNvPr>
              <p:cNvCxnSpPr>
                <a:cxnSpLocks/>
                <a:stCxn id="11" idx="1"/>
                <a:endCxn id="916" idx="3"/>
              </p:cNvCxnSpPr>
              <p:nvPr/>
            </p:nvCxnSpPr>
            <p:spPr>
              <a:xfrm rot="10800000" flipV="1">
                <a:off x="5454652" y="4929612"/>
                <a:ext cx="995833" cy="883732"/>
              </a:xfrm>
              <a:prstGeom prst="bentConnector3">
                <a:avLst>
                  <a:gd name="adj1" fmla="val 27272"/>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a:extLst>
                  <a:ext uri="{FF2B5EF4-FFF2-40B4-BE49-F238E27FC236}">
                    <a16:creationId xmlns:a16="http://schemas.microsoft.com/office/drawing/2014/main" id="{47F1D90B-9694-01E5-072F-C56E2E51B257}"/>
                  </a:ext>
                </a:extLst>
              </p:cNvPr>
              <p:cNvCxnSpPr>
                <a:cxnSpLocks/>
                <a:endCxn id="61" idx="2"/>
              </p:cNvCxnSpPr>
              <p:nvPr/>
            </p:nvCxnSpPr>
            <p:spPr>
              <a:xfrm flipV="1">
                <a:off x="6764125" y="6057788"/>
                <a:ext cx="0" cy="29236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8" name="Straight Connector 947">
                <a:extLst>
                  <a:ext uri="{FF2B5EF4-FFF2-40B4-BE49-F238E27FC236}">
                    <a16:creationId xmlns:a16="http://schemas.microsoft.com/office/drawing/2014/main" id="{25C3F5A2-C1D3-3711-D09D-E3DB1F1E8BEC}"/>
                  </a:ext>
                </a:extLst>
              </p:cNvPr>
              <p:cNvCxnSpPr>
                <a:cxnSpLocks/>
              </p:cNvCxnSpPr>
              <p:nvPr/>
            </p:nvCxnSpPr>
            <p:spPr>
              <a:xfrm flipV="1">
                <a:off x="5139665" y="6057788"/>
                <a:ext cx="0" cy="29236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50" name="Rounded Rectangle 949">
                <a:extLst>
                  <a:ext uri="{FF2B5EF4-FFF2-40B4-BE49-F238E27FC236}">
                    <a16:creationId xmlns:a16="http://schemas.microsoft.com/office/drawing/2014/main" id="{D8F2F6CF-C354-BE98-7D0E-93ED099C4421}"/>
                  </a:ext>
                </a:extLst>
              </p:cNvPr>
              <p:cNvSpPr/>
              <p:nvPr/>
            </p:nvSpPr>
            <p:spPr>
              <a:xfrm>
                <a:off x="6556650" y="6205536"/>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C</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p>
            </p:txBody>
          </p:sp>
          <p:sp>
            <p:nvSpPr>
              <p:cNvPr id="951" name="Rounded Rectangle 950">
                <a:extLst>
                  <a:ext uri="{FF2B5EF4-FFF2-40B4-BE49-F238E27FC236}">
                    <a16:creationId xmlns:a16="http://schemas.microsoft.com/office/drawing/2014/main" id="{2E512BAC-394B-BA6A-F75A-764B58594ADD}"/>
                  </a:ext>
                </a:extLst>
              </p:cNvPr>
              <p:cNvSpPr/>
              <p:nvPr/>
            </p:nvSpPr>
            <p:spPr>
              <a:xfrm>
                <a:off x="4938430" y="6205536"/>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C</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1</a:t>
                </a:r>
              </a:p>
            </p:txBody>
          </p:sp>
          <p:cxnSp>
            <p:nvCxnSpPr>
              <p:cNvPr id="953" name="Elbow Connector 952">
                <a:extLst>
                  <a:ext uri="{FF2B5EF4-FFF2-40B4-BE49-F238E27FC236}">
                    <a16:creationId xmlns:a16="http://schemas.microsoft.com/office/drawing/2014/main" id="{2B378FE4-0BDD-75CA-CE2E-F1162A495A29}"/>
                  </a:ext>
                </a:extLst>
              </p:cNvPr>
              <p:cNvCxnSpPr>
                <a:cxnSpLocks/>
                <a:stCxn id="61" idx="1"/>
                <a:endCxn id="951" idx="3"/>
              </p:cNvCxnSpPr>
              <p:nvPr/>
            </p:nvCxnSpPr>
            <p:spPr>
              <a:xfrm rot="10800000" flipV="1">
                <a:off x="5353381" y="5813344"/>
                <a:ext cx="1096081" cy="636636"/>
              </a:xfrm>
              <a:prstGeom prst="bentConnector3">
                <a:avLst>
                  <a:gd name="adj1" fmla="val 16135"/>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grpSp>
            <p:nvGrpSpPr>
              <p:cNvPr id="1027" name="Group 1026">
                <a:extLst>
                  <a:ext uri="{FF2B5EF4-FFF2-40B4-BE49-F238E27FC236}">
                    <a16:creationId xmlns:a16="http://schemas.microsoft.com/office/drawing/2014/main" id="{AF4BB025-0726-7E62-ED7D-36758CD7320C}"/>
                  </a:ext>
                </a:extLst>
              </p:cNvPr>
              <p:cNvGrpSpPr/>
              <p:nvPr/>
            </p:nvGrpSpPr>
            <p:grpSpPr>
              <a:xfrm>
                <a:off x="3201185" y="3951838"/>
                <a:ext cx="1625936" cy="2742586"/>
                <a:chOff x="3201185" y="3951838"/>
                <a:chExt cx="1625936" cy="2742586"/>
              </a:xfrm>
            </p:grpSpPr>
            <p:sp>
              <p:nvSpPr>
                <p:cNvPr id="928" name="Rounded Rectangle 927">
                  <a:extLst>
                    <a:ext uri="{FF2B5EF4-FFF2-40B4-BE49-F238E27FC236}">
                      <a16:creationId xmlns:a16="http://schemas.microsoft.com/office/drawing/2014/main" id="{6E76FE5B-C0AA-8328-CCC4-EDBFDC58D86C}"/>
                    </a:ext>
                  </a:extLst>
                </p:cNvPr>
                <p:cNvSpPr/>
                <p:nvPr/>
              </p:nvSpPr>
              <p:spPr>
                <a:xfrm>
                  <a:off x="4023848" y="3951838"/>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2</a:t>
                  </a:r>
                </a:p>
              </p:txBody>
            </p:sp>
            <p:grpSp>
              <p:nvGrpSpPr>
                <p:cNvPr id="1025" name="Group 1024">
                  <a:extLst>
                    <a:ext uri="{FF2B5EF4-FFF2-40B4-BE49-F238E27FC236}">
                      <a16:creationId xmlns:a16="http://schemas.microsoft.com/office/drawing/2014/main" id="{D29A3820-BC3F-1EEA-33D1-533B660C784B}"/>
                    </a:ext>
                  </a:extLst>
                </p:cNvPr>
                <p:cNvGrpSpPr/>
                <p:nvPr/>
              </p:nvGrpSpPr>
              <p:grpSpPr>
                <a:xfrm>
                  <a:off x="3201185" y="3951838"/>
                  <a:ext cx="1625936" cy="2742586"/>
                  <a:chOff x="3201185" y="3951838"/>
                  <a:chExt cx="1625936" cy="2742586"/>
                </a:xfrm>
              </p:grpSpPr>
              <p:cxnSp>
                <p:nvCxnSpPr>
                  <p:cNvPr id="925" name="Elbow Connector 924">
                    <a:extLst>
                      <a:ext uri="{FF2B5EF4-FFF2-40B4-BE49-F238E27FC236}">
                        <a16:creationId xmlns:a16="http://schemas.microsoft.com/office/drawing/2014/main" id="{C7FAFD9B-3E66-63BC-00C4-D73125098773}"/>
                      </a:ext>
                    </a:extLst>
                  </p:cNvPr>
                  <p:cNvCxnSpPr>
                    <a:cxnSpLocks/>
                    <a:endCxn id="926" idx="3"/>
                  </p:cNvCxnSpPr>
                  <p:nvPr/>
                </p:nvCxnSpPr>
                <p:spPr>
                  <a:xfrm rot="5400000">
                    <a:off x="3683249" y="4589013"/>
                    <a:ext cx="488886" cy="192312"/>
                  </a:xfrm>
                  <a:prstGeom prst="bentConnector2">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26" name="Rounded Rectangle 925">
                    <a:extLst>
                      <a:ext uri="{FF2B5EF4-FFF2-40B4-BE49-F238E27FC236}">
                        <a16:creationId xmlns:a16="http://schemas.microsoft.com/office/drawing/2014/main" id="{F8618951-688F-06E3-9327-CDD62441C04A}"/>
                      </a:ext>
                    </a:extLst>
                  </p:cNvPr>
                  <p:cNvSpPr/>
                  <p:nvPr/>
                </p:nvSpPr>
                <p:spPr>
                  <a:xfrm>
                    <a:off x="3202208" y="4685168"/>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mn-cs"/>
                      </a:rPr>
                      <a:t>+</a:t>
                    </a:r>
                  </a:p>
                </p:txBody>
              </p:sp>
              <p:grpSp>
                <p:nvGrpSpPr>
                  <p:cNvPr id="927" name="Group 926">
                    <a:extLst>
                      <a:ext uri="{FF2B5EF4-FFF2-40B4-BE49-F238E27FC236}">
                        <a16:creationId xmlns:a16="http://schemas.microsoft.com/office/drawing/2014/main" id="{CA368D64-1E6A-8E90-D3FF-831B21600D3F}"/>
                      </a:ext>
                    </a:extLst>
                  </p:cNvPr>
                  <p:cNvGrpSpPr/>
                  <p:nvPr/>
                </p:nvGrpSpPr>
                <p:grpSpPr>
                  <a:xfrm>
                    <a:off x="3308374" y="3951838"/>
                    <a:ext cx="414950" cy="737723"/>
                    <a:chOff x="3170655" y="3911097"/>
                    <a:chExt cx="414950" cy="737723"/>
                  </a:xfrm>
                </p:grpSpPr>
                <p:sp>
                  <p:nvSpPr>
                    <p:cNvPr id="933" name="Rounded Rectangle 932">
                      <a:extLst>
                        <a:ext uri="{FF2B5EF4-FFF2-40B4-BE49-F238E27FC236}">
                          <a16:creationId xmlns:a16="http://schemas.microsoft.com/office/drawing/2014/main" id="{47AA1D19-3670-36C1-8A99-5D85FB42A3CC}"/>
                        </a:ext>
                      </a:extLst>
                    </p:cNvPr>
                    <p:cNvSpPr/>
                    <p:nvPr/>
                  </p:nvSpPr>
                  <p:spPr>
                    <a:xfrm>
                      <a:off x="3170655" y="3911097"/>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2</a:t>
                      </a:r>
                    </a:p>
                  </p:txBody>
                </p:sp>
                <p:grpSp>
                  <p:nvGrpSpPr>
                    <p:cNvPr id="934" name="Group 933">
                      <a:extLst>
                        <a:ext uri="{FF2B5EF4-FFF2-40B4-BE49-F238E27FC236}">
                          <a16:creationId xmlns:a16="http://schemas.microsoft.com/office/drawing/2014/main" id="{E8A9F7D5-15F3-4CDD-A860-EACCB886EE01}"/>
                        </a:ext>
                      </a:extLst>
                    </p:cNvPr>
                    <p:cNvGrpSpPr/>
                    <p:nvPr/>
                  </p:nvGrpSpPr>
                  <p:grpSpPr>
                    <a:xfrm>
                      <a:off x="3170656" y="4401866"/>
                      <a:ext cx="414949" cy="246954"/>
                      <a:chOff x="3170656" y="4315731"/>
                      <a:chExt cx="414949" cy="328695"/>
                    </a:xfrm>
                  </p:grpSpPr>
                  <p:cxnSp>
                    <p:nvCxnSpPr>
                      <p:cNvPr id="935" name="Straight Connector 934">
                        <a:extLst>
                          <a:ext uri="{FF2B5EF4-FFF2-40B4-BE49-F238E27FC236}">
                            <a16:creationId xmlns:a16="http://schemas.microsoft.com/office/drawing/2014/main" id="{6E7A76BB-61EE-C0D8-6C40-9371B3574092}"/>
                          </a:ext>
                        </a:extLst>
                      </p:cNvPr>
                      <p:cNvCxnSpPr>
                        <a:cxnSpLocks/>
                      </p:cNvCxnSpPr>
                      <p:nvPr/>
                    </p:nvCxnSpPr>
                    <p:spPr>
                      <a:xfrm flipV="1">
                        <a:off x="3170656"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E0D1E906-1B0B-1BB1-955A-AE97CE8DAB44}"/>
                          </a:ext>
                        </a:extLst>
                      </p:cNvPr>
                      <p:cNvCxnSpPr>
                        <a:cxnSpLocks/>
                      </p:cNvCxnSpPr>
                      <p:nvPr/>
                    </p:nvCxnSpPr>
                    <p:spPr>
                      <a:xfrm flipV="1">
                        <a:off x="3585605"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929" name="Rounded Rectangle 928">
                    <a:extLst>
                      <a:ext uri="{FF2B5EF4-FFF2-40B4-BE49-F238E27FC236}">
                        <a16:creationId xmlns:a16="http://schemas.microsoft.com/office/drawing/2014/main" id="{7B54FFA6-6A7E-900F-5CF5-B2BBCBC826C3}"/>
                      </a:ext>
                    </a:extLst>
                  </p:cNvPr>
                  <p:cNvSpPr/>
                  <p:nvPr/>
                </p:nvSpPr>
                <p:spPr>
                  <a:xfrm>
                    <a:off x="3201185" y="5568900"/>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mn-cs"/>
                      </a:rPr>
                      <a:t>+</a:t>
                    </a:r>
                  </a:p>
                </p:txBody>
              </p:sp>
              <p:cxnSp>
                <p:nvCxnSpPr>
                  <p:cNvPr id="930" name="Elbow Connector 929">
                    <a:extLst>
                      <a:ext uri="{FF2B5EF4-FFF2-40B4-BE49-F238E27FC236}">
                        <a16:creationId xmlns:a16="http://schemas.microsoft.com/office/drawing/2014/main" id="{4FAA8C6B-1A58-4BE5-D991-DB180110EA67}"/>
                      </a:ext>
                    </a:extLst>
                  </p:cNvPr>
                  <p:cNvCxnSpPr>
                    <a:cxnSpLocks/>
                  </p:cNvCxnSpPr>
                  <p:nvPr/>
                </p:nvCxnSpPr>
                <p:spPr>
                  <a:xfrm rot="5400000">
                    <a:off x="3485318" y="4679477"/>
                    <a:ext cx="1128174" cy="650672"/>
                  </a:xfrm>
                  <a:prstGeom prst="bentConnector3">
                    <a:avLst>
                      <a:gd name="adj1" fmla="val 78890"/>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1" name="Straight Connector 930">
                    <a:extLst>
                      <a:ext uri="{FF2B5EF4-FFF2-40B4-BE49-F238E27FC236}">
                        <a16:creationId xmlns:a16="http://schemas.microsoft.com/office/drawing/2014/main" id="{CF269AE3-0EF7-370D-5AB8-DDF50D8CEAB1}"/>
                      </a:ext>
                    </a:extLst>
                  </p:cNvPr>
                  <p:cNvCxnSpPr>
                    <a:cxnSpLocks/>
                    <a:stCxn id="929" idx="0"/>
                    <a:endCxn id="926" idx="2"/>
                  </p:cNvCxnSpPr>
                  <p:nvPr/>
                </p:nvCxnSpPr>
                <p:spPr>
                  <a:xfrm flipV="1">
                    <a:off x="3515849" y="5174056"/>
                    <a:ext cx="1023" cy="39484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1" name="Elbow Connector 940">
                    <a:extLst>
                      <a:ext uri="{FF2B5EF4-FFF2-40B4-BE49-F238E27FC236}">
                        <a16:creationId xmlns:a16="http://schemas.microsoft.com/office/drawing/2014/main" id="{767AE959-0226-EE9B-5943-78026838AAB9}"/>
                      </a:ext>
                    </a:extLst>
                  </p:cNvPr>
                  <p:cNvCxnSpPr>
                    <a:cxnSpLocks/>
                    <a:stCxn id="913" idx="1"/>
                    <a:endCxn id="929" idx="3"/>
                  </p:cNvCxnSpPr>
                  <p:nvPr/>
                </p:nvCxnSpPr>
                <p:spPr>
                  <a:xfrm rot="10800000" flipV="1">
                    <a:off x="3830514" y="4929612"/>
                    <a:ext cx="995833" cy="883732"/>
                  </a:xfrm>
                  <a:prstGeom prst="bentConnector3">
                    <a:avLst>
                      <a:gd name="adj1" fmla="val 25453"/>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0F831D84-2AA5-B928-35F7-3B3DAA9895DC}"/>
                      </a:ext>
                    </a:extLst>
                  </p:cNvPr>
                  <p:cNvCxnSpPr>
                    <a:cxnSpLocks/>
                  </p:cNvCxnSpPr>
                  <p:nvPr/>
                </p:nvCxnSpPr>
                <p:spPr>
                  <a:xfrm flipV="1">
                    <a:off x="3511637" y="6057788"/>
                    <a:ext cx="0" cy="29236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52" name="Rounded Rectangle 951">
                    <a:extLst>
                      <a:ext uri="{FF2B5EF4-FFF2-40B4-BE49-F238E27FC236}">
                        <a16:creationId xmlns:a16="http://schemas.microsoft.com/office/drawing/2014/main" id="{2A720CBD-4F16-1C22-3766-5535CCEF3D49}"/>
                      </a:ext>
                    </a:extLst>
                  </p:cNvPr>
                  <p:cNvSpPr/>
                  <p:nvPr/>
                </p:nvSpPr>
                <p:spPr>
                  <a:xfrm>
                    <a:off x="3304918" y="6205536"/>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C</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2</a:t>
                    </a:r>
                  </a:p>
                </p:txBody>
              </p:sp>
              <p:cxnSp>
                <p:nvCxnSpPr>
                  <p:cNvPr id="958" name="Elbow Connector 957">
                    <a:extLst>
                      <a:ext uri="{FF2B5EF4-FFF2-40B4-BE49-F238E27FC236}">
                        <a16:creationId xmlns:a16="http://schemas.microsoft.com/office/drawing/2014/main" id="{DED7BCA2-61EE-F090-9182-5D90B3225B29}"/>
                      </a:ext>
                    </a:extLst>
                  </p:cNvPr>
                  <p:cNvCxnSpPr>
                    <a:cxnSpLocks/>
                  </p:cNvCxnSpPr>
                  <p:nvPr/>
                </p:nvCxnSpPr>
                <p:spPr>
                  <a:xfrm rot="10800000" flipV="1">
                    <a:off x="3731040" y="5813344"/>
                    <a:ext cx="1096081" cy="636636"/>
                  </a:xfrm>
                  <a:prstGeom prst="bentConnector3">
                    <a:avLst>
                      <a:gd name="adj1" fmla="val 16135"/>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grpSp>
          </p:grpSp>
        </p:grpSp>
        <p:grpSp>
          <p:nvGrpSpPr>
            <p:cNvPr id="1028" name="Group 1027">
              <a:extLst>
                <a:ext uri="{FF2B5EF4-FFF2-40B4-BE49-F238E27FC236}">
                  <a16:creationId xmlns:a16="http://schemas.microsoft.com/office/drawing/2014/main" id="{FE03FB0A-12D1-E8EB-593B-85B215A14582}"/>
                </a:ext>
              </a:extLst>
            </p:cNvPr>
            <p:cNvGrpSpPr/>
            <p:nvPr/>
          </p:nvGrpSpPr>
          <p:grpSpPr>
            <a:xfrm>
              <a:off x="1188264" y="3916643"/>
              <a:ext cx="1625936" cy="2742586"/>
              <a:chOff x="3201185" y="3951838"/>
              <a:chExt cx="1625936" cy="2742586"/>
            </a:xfrm>
          </p:grpSpPr>
          <p:sp>
            <p:nvSpPr>
              <p:cNvPr id="1029" name="Rounded Rectangle 1028">
                <a:extLst>
                  <a:ext uri="{FF2B5EF4-FFF2-40B4-BE49-F238E27FC236}">
                    <a16:creationId xmlns:a16="http://schemas.microsoft.com/office/drawing/2014/main" id="{65BAA467-9762-8968-4990-01CEA004CE8C}"/>
                  </a:ext>
                </a:extLst>
              </p:cNvPr>
              <p:cNvSpPr/>
              <p:nvPr/>
            </p:nvSpPr>
            <p:spPr>
              <a:xfrm>
                <a:off x="4023848" y="3951838"/>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N</a:t>
                </a:r>
              </a:p>
            </p:txBody>
          </p:sp>
          <p:grpSp>
            <p:nvGrpSpPr>
              <p:cNvPr id="1030" name="Group 1029">
                <a:extLst>
                  <a:ext uri="{FF2B5EF4-FFF2-40B4-BE49-F238E27FC236}">
                    <a16:creationId xmlns:a16="http://schemas.microsoft.com/office/drawing/2014/main" id="{53B15BC2-B5FE-F2C0-0D29-7B7103BBE198}"/>
                  </a:ext>
                </a:extLst>
              </p:cNvPr>
              <p:cNvGrpSpPr/>
              <p:nvPr/>
            </p:nvGrpSpPr>
            <p:grpSpPr>
              <a:xfrm>
                <a:off x="3201185" y="3951838"/>
                <a:ext cx="1625936" cy="2742586"/>
                <a:chOff x="3201185" y="3951838"/>
                <a:chExt cx="1625936" cy="2742586"/>
              </a:xfrm>
            </p:grpSpPr>
            <p:cxnSp>
              <p:nvCxnSpPr>
                <p:cNvPr id="1031" name="Elbow Connector 1030">
                  <a:extLst>
                    <a:ext uri="{FF2B5EF4-FFF2-40B4-BE49-F238E27FC236}">
                      <a16:creationId xmlns:a16="http://schemas.microsoft.com/office/drawing/2014/main" id="{DDED79BC-BB95-3E68-9711-23EC455C42F3}"/>
                    </a:ext>
                  </a:extLst>
                </p:cNvPr>
                <p:cNvCxnSpPr>
                  <a:cxnSpLocks/>
                  <a:endCxn id="1032" idx="3"/>
                </p:cNvCxnSpPr>
                <p:nvPr/>
              </p:nvCxnSpPr>
              <p:spPr>
                <a:xfrm rot="5400000">
                  <a:off x="3683249" y="4589013"/>
                  <a:ext cx="488886" cy="192312"/>
                </a:xfrm>
                <a:prstGeom prst="bentConnector2">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32" name="Rounded Rectangle 1031">
                  <a:extLst>
                    <a:ext uri="{FF2B5EF4-FFF2-40B4-BE49-F238E27FC236}">
                      <a16:creationId xmlns:a16="http://schemas.microsoft.com/office/drawing/2014/main" id="{90878E21-0BB5-EA10-AC4C-611963E404E6}"/>
                    </a:ext>
                  </a:extLst>
                </p:cNvPr>
                <p:cNvSpPr/>
                <p:nvPr/>
              </p:nvSpPr>
              <p:spPr>
                <a:xfrm>
                  <a:off x="3202208" y="4685168"/>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mn-cs"/>
                    </a:rPr>
                    <a:t>+</a:t>
                  </a:r>
                </a:p>
              </p:txBody>
            </p:sp>
            <p:grpSp>
              <p:nvGrpSpPr>
                <p:cNvPr id="1033" name="Group 1032">
                  <a:extLst>
                    <a:ext uri="{FF2B5EF4-FFF2-40B4-BE49-F238E27FC236}">
                      <a16:creationId xmlns:a16="http://schemas.microsoft.com/office/drawing/2014/main" id="{A24C790D-E86E-8C1B-EDC0-E11ECB811D26}"/>
                    </a:ext>
                  </a:extLst>
                </p:cNvPr>
                <p:cNvGrpSpPr/>
                <p:nvPr/>
              </p:nvGrpSpPr>
              <p:grpSpPr>
                <a:xfrm>
                  <a:off x="3308374" y="3951838"/>
                  <a:ext cx="414950" cy="737723"/>
                  <a:chOff x="3170655" y="3911097"/>
                  <a:chExt cx="414950" cy="737723"/>
                </a:xfrm>
              </p:grpSpPr>
              <p:sp>
                <p:nvSpPr>
                  <p:cNvPr id="1041" name="Rounded Rectangle 1040">
                    <a:extLst>
                      <a:ext uri="{FF2B5EF4-FFF2-40B4-BE49-F238E27FC236}">
                        <a16:creationId xmlns:a16="http://schemas.microsoft.com/office/drawing/2014/main" id="{BEB7287D-871A-5EB8-DD23-90948F0A51E0}"/>
                      </a:ext>
                    </a:extLst>
                  </p:cNvPr>
                  <p:cNvSpPr/>
                  <p:nvPr/>
                </p:nvSpPr>
                <p:spPr>
                  <a:xfrm>
                    <a:off x="3170655" y="3911097"/>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N</a:t>
                    </a:r>
                  </a:p>
                </p:txBody>
              </p:sp>
              <p:grpSp>
                <p:nvGrpSpPr>
                  <p:cNvPr id="1042" name="Group 1041">
                    <a:extLst>
                      <a:ext uri="{FF2B5EF4-FFF2-40B4-BE49-F238E27FC236}">
                        <a16:creationId xmlns:a16="http://schemas.microsoft.com/office/drawing/2014/main" id="{285E5B2B-3621-E732-AE4D-DC85F3869191}"/>
                      </a:ext>
                    </a:extLst>
                  </p:cNvPr>
                  <p:cNvGrpSpPr/>
                  <p:nvPr/>
                </p:nvGrpSpPr>
                <p:grpSpPr>
                  <a:xfrm>
                    <a:off x="3170656" y="4401866"/>
                    <a:ext cx="414949" cy="246954"/>
                    <a:chOff x="3170656" y="4315731"/>
                    <a:chExt cx="414949" cy="328695"/>
                  </a:xfrm>
                </p:grpSpPr>
                <p:cxnSp>
                  <p:nvCxnSpPr>
                    <p:cNvPr id="1043" name="Straight Connector 1042">
                      <a:extLst>
                        <a:ext uri="{FF2B5EF4-FFF2-40B4-BE49-F238E27FC236}">
                          <a16:creationId xmlns:a16="http://schemas.microsoft.com/office/drawing/2014/main" id="{B34B6B41-96B5-B1AC-AF82-6D7FBA953515}"/>
                        </a:ext>
                      </a:extLst>
                    </p:cNvPr>
                    <p:cNvCxnSpPr>
                      <a:cxnSpLocks/>
                    </p:cNvCxnSpPr>
                    <p:nvPr/>
                  </p:nvCxnSpPr>
                  <p:spPr>
                    <a:xfrm flipV="1">
                      <a:off x="3170656"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4" name="Straight Connector 1043">
                      <a:extLst>
                        <a:ext uri="{FF2B5EF4-FFF2-40B4-BE49-F238E27FC236}">
                          <a16:creationId xmlns:a16="http://schemas.microsoft.com/office/drawing/2014/main" id="{B50C0B17-395B-909D-43F3-B8879729D01B}"/>
                        </a:ext>
                      </a:extLst>
                    </p:cNvPr>
                    <p:cNvCxnSpPr>
                      <a:cxnSpLocks/>
                    </p:cNvCxnSpPr>
                    <p:nvPr/>
                  </p:nvCxnSpPr>
                  <p:spPr>
                    <a:xfrm flipV="1">
                      <a:off x="3585605"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034" name="Rounded Rectangle 1033">
                  <a:extLst>
                    <a:ext uri="{FF2B5EF4-FFF2-40B4-BE49-F238E27FC236}">
                      <a16:creationId xmlns:a16="http://schemas.microsoft.com/office/drawing/2014/main" id="{A781163D-7B5C-33F6-5171-205DA24F17A0}"/>
                    </a:ext>
                  </a:extLst>
                </p:cNvPr>
                <p:cNvSpPr/>
                <p:nvPr/>
              </p:nvSpPr>
              <p:spPr>
                <a:xfrm>
                  <a:off x="3201185" y="5568900"/>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mn-ea"/>
                      <a:cs typeface="+mn-cs"/>
                    </a:rPr>
                    <a:t>+</a:t>
                  </a:r>
                </a:p>
              </p:txBody>
            </p:sp>
            <p:cxnSp>
              <p:nvCxnSpPr>
                <p:cNvPr id="1035" name="Elbow Connector 1034">
                  <a:extLst>
                    <a:ext uri="{FF2B5EF4-FFF2-40B4-BE49-F238E27FC236}">
                      <a16:creationId xmlns:a16="http://schemas.microsoft.com/office/drawing/2014/main" id="{0713E18B-6082-805F-3E16-65BA4700ED32}"/>
                    </a:ext>
                  </a:extLst>
                </p:cNvPr>
                <p:cNvCxnSpPr>
                  <a:cxnSpLocks/>
                </p:cNvCxnSpPr>
                <p:nvPr/>
              </p:nvCxnSpPr>
              <p:spPr>
                <a:xfrm rot="5400000">
                  <a:off x="3485318" y="4679477"/>
                  <a:ext cx="1128174" cy="650672"/>
                </a:xfrm>
                <a:prstGeom prst="bentConnector3">
                  <a:avLst>
                    <a:gd name="adj1" fmla="val 78890"/>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a:extLst>
                    <a:ext uri="{FF2B5EF4-FFF2-40B4-BE49-F238E27FC236}">
                      <a16:creationId xmlns:a16="http://schemas.microsoft.com/office/drawing/2014/main" id="{0EFBC039-28F3-827C-1A63-9CFB230A0F9E}"/>
                    </a:ext>
                  </a:extLst>
                </p:cNvPr>
                <p:cNvCxnSpPr>
                  <a:cxnSpLocks/>
                  <a:stCxn id="1034" idx="0"/>
                  <a:endCxn id="1032" idx="2"/>
                </p:cNvCxnSpPr>
                <p:nvPr/>
              </p:nvCxnSpPr>
              <p:spPr>
                <a:xfrm flipV="1">
                  <a:off x="3515849" y="5174056"/>
                  <a:ext cx="1023" cy="39484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Elbow Connector 1036">
                  <a:extLst>
                    <a:ext uri="{FF2B5EF4-FFF2-40B4-BE49-F238E27FC236}">
                      <a16:creationId xmlns:a16="http://schemas.microsoft.com/office/drawing/2014/main" id="{8AF29EA3-2488-EC44-0D98-1237DB3E54E1}"/>
                    </a:ext>
                  </a:extLst>
                </p:cNvPr>
                <p:cNvCxnSpPr>
                  <a:cxnSpLocks/>
                  <a:endCxn id="1034" idx="3"/>
                </p:cNvCxnSpPr>
                <p:nvPr/>
              </p:nvCxnSpPr>
              <p:spPr>
                <a:xfrm rot="10800000" flipV="1">
                  <a:off x="3830514" y="4929612"/>
                  <a:ext cx="995833" cy="883732"/>
                </a:xfrm>
                <a:prstGeom prst="bentConnector3">
                  <a:avLst>
                    <a:gd name="adj1" fmla="val 25453"/>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a:extLst>
                    <a:ext uri="{FF2B5EF4-FFF2-40B4-BE49-F238E27FC236}">
                      <a16:creationId xmlns:a16="http://schemas.microsoft.com/office/drawing/2014/main" id="{09C57FE9-A4A8-4207-0FCC-1238658817ED}"/>
                    </a:ext>
                  </a:extLst>
                </p:cNvPr>
                <p:cNvCxnSpPr>
                  <a:cxnSpLocks/>
                </p:cNvCxnSpPr>
                <p:nvPr/>
              </p:nvCxnSpPr>
              <p:spPr>
                <a:xfrm flipV="1">
                  <a:off x="3511637" y="6057788"/>
                  <a:ext cx="0" cy="29236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39" name="Rounded Rectangle 1038">
                  <a:extLst>
                    <a:ext uri="{FF2B5EF4-FFF2-40B4-BE49-F238E27FC236}">
                      <a16:creationId xmlns:a16="http://schemas.microsoft.com/office/drawing/2014/main" id="{48B6DDA9-AE28-8E12-A1DA-60FB660436FC}"/>
                    </a:ext>
                  </a:extLst>
                </p:cNvPr>
                <p:cNvSpPr/>
                <p:nvPr/>
              </p:nvSpPr>
              <p:spPr>
                <a:xfrm>
                  <a:off x="3304918" y="6205536"/>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C</a:t>
                  </a:r>
                  <a:r>
                    <a:rPr kumimoji="0" lang="en-US" sz="18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N</a:t>
                  </a:r>
                </a:p>
              </p:txBody>
            </p:sp>
            <p:cxnSp>
              <p:nvCxnSpPr>
                <p:cNvPr id="1040" name="Elbow Connector 1039">
                  <a:extLst>
                    <a:ext uri="{FF2B5EF4-FFF2-40B4-BE49-F238E27FC236}">
                      <a16:creationId xmlns:a16="http://schemas.microsoft.com/office/drawing/2014/main" id="{753ECC2E-E75F-1320-FACD-4E121C68E717}"/>
                    </a:ext>
                  </a:extLst>
                </p:cNvPr>
                <p:cNvCxnSpPr>
                  <a:cxnSpLocks/>
                </p:cNvCxnSpPr>
                <p:nvPr/>
              </p:nvCxnSpPr>
              <p:spPr>
                <a:xfrm rot="10800000" flipV="1">
                  <a:off x="3731040" y="5813344"/>
                  <a:ext cx="1096081" cy="636636"/>
                </a:xfrm>
                <a:prstGeom prst="bentConnector3">
                  <a:avLst>
                    <a:gd name="adj1" fmla="val 16135"/>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grpSp>
        </p:grpSp>
        <p:sp>
          <p:nvSpPr>
            <p:cNvPr id="1048" name="Rounded Rectangle 1047">
              <a:extLst>
                <a:ext uri="{FF2B5EF4-FFF2-40B4-BE49-F238E27FC236}">
                  <a16:creationId xmlns:a16="http://schemas.microsoft.com/office/drawing/2014/main" id="{9746A4A5-B675-894C-AE6D-969CE609E48C}"/>
                </a:ext>
              </a:extLst>
            </p:cNvPr>
            <p:cNvSpPr/>
            <p:nvPr/>
          </p:nvSpPr>
          <p:spPr>
            <a:xfrm>
              <a:off x="2802143" y="4331655"/>
              <a:ext cx="363409" cy="2223054"/>
            </a:xfrm>
            <a:prstGeom prst="roundRect">
              <a:avLst>
                <a:gd name="adj" fmla="val 16667"/>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vert="vert"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p>
          </p:txBody>
        </p:sp>
      </p:grpSp>
      <p:sp>
        <p:nvSpPr>
          <p:cNvPr id="1050" name="TextBox 1049">
            <a:extLst>
              <a:ext uri="{FF2B5EF4-FFF2-40B4-BE49-F238E27FC236}">
                <a16:creationId xmlns:a16="http://schemas.microsoft.com/office/drawing/2014/main" id="{B7AFC7D7-D3B8-1255-78D6-46E81A11C8A9}"/>
              </a:ext>
            </a:extLst>
          </p:cNvPr>
          <p:cNvSpPr txBox="1"/>
          <p:nvPr/>
        </p:nvSpPr>
        <p:spPr>
          <a:xfrm>
            <a:off x="6233030" y="3866038"/>
            <a:ext cx="2809653" cy="2585323"/>
          </a:xfrm>
          <a:prstGeom prst="rect">
            <a:avLst/>
          </a:prstGeom>
          <a:solidFill>
            <a:schemeClr val="bg1">
              <a:lumMod val="95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RBR-Based Arithmetic</a:t>
            </a:r>
            <a:b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br>
            <a:endPar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endParaRPr>
          </a:p>
          <a:p>
            <a:pPr marL="342900" marR="0" lvl="0" indent="-342900" algn="l" defTabSz="457200" rtl="0" eaLnBrk="1" fontAlgn="auto" latinLnBrk="0" hangingPunct="1">
              <a:lnSpc>
                <a:spcPct val="100000"/>
              </a:lnSpc>
              <a:spcBef>
                <a:spcPts val="0"/>
              </a:spcBef>
              <a:spcAft>
                <a:spcPts val="0"/>
              </a:spcAft>
              <a:buClrTx/>
              <a:buSzTx/>
              <a:buFont typeface="+mj-lt"/>
              <a:buAutoNum type="arabicPeriod"/>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limits carry propagation to </a:t>
            </a:r>
            <a:b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at most two places</a:t>
            </a:r>
            <a:b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a:p>
            <a:pPr marL="342900" marR="0" lvl="0" indent="-342900" algn="l" defTabSz="457200" rtl="0" eaLnBrk="1" fontAlgn="auto" latinLnBrk="0" hangingPunct="1">
              <a:lnSpc>
                <a:spcPct val="100000"/>
              </a:lnSpc>
              <a:spcBef>
                <a:spcPts val="0"/>
              </a:spcBef>
              <a:spcAft>
                <a:spcPts val="0"/>
              </a:spcAft>
              <a:buClrTx/>
              <a:buSzTx/>
              <a:buFont typeface="+mj-lt"/>
              <a:buAutoNum type="arabicPeriod"/>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latency is</a:t>
            </a:r>
            <a:b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independent </a:t>
            </a:r>
            <a:br>
              <a:rPr kumimoji="0" lang="en-US" sz="1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1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bit-precision</a:t>
            </a:r>
          </a:p>
        </p:txBody>
      </p:sp>
    </p:spTree>
    <p:extLst>
      <p:ext uri="{BB962C8B-B14F-4D97-AF65-F5344CB8AC3E}">
        <p14:creationId xmlns:p14="http://schemas.microsoft.com/office/powerpoint/2010/main" val="2774015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49"/>
                                        </p:tgtEl>
                                        <p:attrNameLst>
                                          <p:attrName>style.visibility</p:attrName>
                                        </p:attrNameLst>
                                      </p:cBhvr>
                                      <p:to>
                                        <p:strVal val="visible"/>
                                      </p:to>
                                    </p:set>
                                    <p:animEffect transition="in" filter="fade">
                                      <p:cBhvr>
                                        <p:cTn id="12" dur="500"/>
                                        <p:tgtEl>
                                          <p:spTgt spid="104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050"/>
                                        </p:tgtEl>
                                        <p:attrNameLst>
                                          <p:attrName>style.visibility</p:attrName>
                                        </p:attrNameLst>
                                      </p:cBhvr>
                                      <p:to>
                                        <p:strVal val="visible"/>
                                      </p:to>
                                    </p:set>
                                    <p:animEffect transition="in" filter="fade">
                                      <p:cBhvr>
                                        <p:cTn id="15" dur="500"/>
                                        <p:tgtEl>
                                          <p:spTgt spid="1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0"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26198"/>
            <a:ext cx="9144000" cy="925840"/>
          </a:xfrm>
        </p:spPr>
        <p:txBody>
          <a:bodyPr>
            <a:noAutofit/>
          </a:bodyPr>
          <a:lstStyle/>
          <a:p>
            <a:r>
              <a:rPr lang="en-US" sz="3600" i="1" dirty="0"/>
              <a:t>Proteus</a:t>
            </a:r>
            <a:r>
              <a:rPr lang="en-US" sz="3600" dirty="0"/>
              <a:t>: </a:t>
            </a:r>
            <a:br>
              <a:rPr lang="en-US" sz="3600" dirty="0"/>
            </a:br>
            <a:r>
              <a:rPr lang="en-US" sz="2800" dirty="0"/>
              <a:t>Design Overview (I)</a:t>
            </a:r>
          </a:p>
        </p:txBody>
      </p:sp>
      <p:grpSp>
        <p:nvGrpSpPr>
          <p:cNvPr id="314" name="Group 313">
            <a:extLst>
              <a:ext uri="{FF2B5EF4-FFF2-40B4-BE49-F238E27FC236}">
                <a16:creationId xmlns:a16="http://schemas.microsoft.com/office/drawing/2014/main" id="{E15F374D-DB5B-C1D0-4698-53E0A0CE90CC}"/>
              </a:ext>
            </a:extLst>
          </p:cNvPr>
          <p:cNvGrpSpPr/>
          <p:nvPr/>
        </p:nvGrpSpPr>
        <p:grpSpPr>
          <a:xfrm>
            <a:off x="126379" y="5682898"/>
            <a:ext cx="9041777" cy="737046"/>
            <a:chOff x="406767" y="3421560"/>
            <a:chExt cx="8380267" cy="744244"/>
          </a:xfrm>
        </p:grpSpPr>
        <p:sp>
          <p:nvSpPr>
            <p:cNvPr id="315" name="TextBox 314">
              <a:extLst>
                <a:ext uri="{FF2B5EF4-FFF2-40B4-BE49-F238E27FC236}">
                  <a16:creationId xmlns:a16="http://schemas.microsoft.com/office/drawing/2014/main" id="{30AF46DD-3A39-3EC7-D8F7-CB2752A96C63}"/>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3</a:t>
              </a:r>
            </a:p>
          </p:txBody>
        </p:sp>
        <mc:AlternateContent xmlns:mc="http://schemas.openxmlformats.org/markup-compatibility/2006" xmlns:a14="http://schemas.microsoft.com/office/drawing/2010/main">
          <mc:Choice Requires="a14">
            <p:sp>
              <p:nvSpPr>
                <p:cNvPr id="316" name="TextBox 315">
                  <a:extLst>
                    <a:ext uri="{FF2B5EF4-FFF2-40B4-BE49-F238E27FC236}">
                      <a16:creationId xmlns:a16="http://schemas.microsoft.com/office/drawing/2014/main" id="{A82143B6-3472-9A40-19DD-BB3A011C730B}"/>
                    </a:ext>
                  </a:extLst>
                </p:cNvPr>
                <p:cNvSpPr txBox="1"/>
                <p:nvPr/>
              </p:nvSpPr>
              <p:spPr>
                <a:xfrm>
                  <a:off x="786032" y="3451005"/>
                  <a:ext cx="8001002" cy="7147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mc:Choice>
          <mc:Fallback xmlns="">
            <p:sp>
              <p:nvSpPr>
                <p:cNvPr id="316" name="TextBox 315">
                  <a:extLst>
                    <a:ext uri="{FF2B5EF4-FFF2-40B4-BE49-F238E27FC236}">
                      <a16:creationId xmlns:a16="http://schemas.microsoft.com/office/drawing/2014/main" id="{A82143B6-3472-9A40-19DD-BB3A011C730B}"/>
                    </a:ext>
                  </a:extLst>
                </p:cNvPr>
                <p:cNvSpPr txBox="1">
                  <a:spLocks noRot="1" noChangeAspect="1" noMove="1" noResize="1" noEditPoints="1" noAdjustHandles="1" noChangeArrowheads="1" noChangeShapeType="1" noTextEdit="1"/>
                </p:cNvSpPr>
                <p:nvPr/>
              </p:nvSpPr>
              <p:spPr>
                <a:xfrm>
                  <a:off x="786032" y="3451005"/>
                  <a:ext cx="8001002" cy="714799"/>
                </a:xfrm>
                <a:prstGeom prst="rect">
                  <a:avLst/>
                </a:prstGeom>
                <a:blipFill>
                  <a:blip r:embed="rId3"/>
                  <a:stretch>
                    <a:fillRect t="-3509"/>
                  </a:stretch>
                </a:blipFill>
              </p:spPr>
              <p:txBody>
                <a:bodyPr/>
                <a:lstStyle/>
                <a:p>
                  <a:r>
                    <a:rPr lang="en-US">
                      <a:noFill/>
                    </a:rPr>
                    <a:t> </a:t>
                  </a:r>
                </a:p>
              </p:txBody>
            </p:sp>
          </mc:Fallback>
        </mc:AlternateContent>
      </p:grpSp>
      <p:grpSp>
        <p:nvGrpSpPr>
          <p:cNvPr id="22" name="Group 21">
            <a:extLst>
              <a:ext uri="{FF2B5EF4-FFF2-40B4-BE49-F238E27FC236}">
                <a16:creationId xmlns:a16="http://schemas.microsoft.com/office/drawing/2014/main" id="{08CB9986-1025-EEC7-AB8A-F4A970097520}"/>
              </a:ext>
            </a:extLst>
          </p:cNvPr>
          <p:cNvGrpSpPr/>
          <p:nvPr/>
        </p:nvGrpSpPr>
        <p:grpSpPr>
          <a:xfrm>
            <a:off x="126379" y="4829853"/>
            <a:ext cx="9034633" cy="729903"/>
            <a:chOff x="406767" y="3421560"/>
            <a:chExt cx="8373646" cy="737031"/>
          </a:xfrm>
        </p:grpSpPr>
        <p:sp>
          <p:nvSpPr>
            <p:cNvPr id="23" name="TextBox 22">
              <a:extLst>
                <a:ext uri="{FF2B5EF4-FFF2-40B4-BE49-F238E27FC236}">
                  <a16:creationId xmlns:a16="http://schemas.microsoft.com/office/drawing/2014/main" id="{E77C79E6-1D23-09CC-E58D-B8EB24EA231D}"/>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2</a:t>
              </a:r>
            </a:p>
          </p:txBody>
        </p:sp>
        <p:sp>
          <p:nvSpPr>
            <p:cNvPr id="24" name="TextBox 23">
              <a:extLst>
                <a:ext uri="{FF2B5EF4-FFF2-40B4-BE49-F238E27FC236}">
                  <a16:creationId xmlns:a16="http://schemas.microsoft.com/office/drawing/2014/main" id="{8530FD31-0E78-AA66-035D-9B92282252A5}"/>
                </a:ext>
              </a:extLst>
            </p:cNvPr>
            <p:cNvSpPr txBox="1"/>
            <p:nvPr/>
          </p:nvSpPr>
          <p:spPr>
            <a:xfrm>
              <a:off x="779411" y="3443792"/>
              <a:ext cx="8001002" cy="7147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grpSp>
        <p:nvGrpSpPr>
          <p:cNvPr id="5" name="Group 4">
            <a:extLst>
              <a:ext uri="{FF2B5EF4-FFF2-40B4-BE49-F238E27FC236}">
                <a16:creationId xmlns:a16="http://schemas.microsoft.com/office/drawing/2014/main" id="{3C31CA02-B963-2EC5-5005-4826308F1DE0}"/>
              </a:ext>
            </a:extLst>
          </p:cNvPr>
          <p:cNvGrpSpPr/>
          <p:nvPr/>
        </p:nvGrpSpPr>
        <p:grpSpPr>
          <a:xfrm>
            <a:off x="126379" y="3964646"/>
            <a:ext cx="8865236" cy="584774"/>
            <a:chOff x="568179" y="3421559"/>
            <a:chExt cx="7887978" cy="590487"/>
          </a:xfrm>
        </p:grpSpPr>
        <p:sp>
          <p:nvSpPr>
            <p:cNvPr id="7" name="TextBox 6">
              <a:extLst>
                <a:ext uri="{FF2B5EF4-FFF2-40B4-BE49-F238E27FC236}">
                  <a16:creationId xmlns:a16="http://schemas.microsoft.com/office/drawing/2014/main" id="{421072D1-7216-AD35-4651-8279816B051B}"/>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1</a:t>
              </a:r>
            </a:p>
          </p:txBody>
        </p:sp>
        <mc:AlternateContent xmlns:mc="http://schemas.openxmlformats.org/markup-compatibility/2006" xmlns:a14="http://schemas.microsoft.com/office/drawing/2010/main">
          <mc:Choice Requires="a14">
            <p:sp>
              <p:nvSpPr>
                <p:cNvPr id="310" name="TextBox 309">
                  <a:extLst>
                    <a:ext uri="{FF2B5EF4-FFF2-40B4-BE49-F238E27FC236}">
                      <a16:creationId xmlns:a16="http://schemas.microsoft.com/office/drawing/2014/main" id="{462F1583-1DEE-0043-6D48-9B3CAF1FEBF9}"/>
                    </a:ext>
                  </a:extLst>
                </p:cNvPr>
                <p:cNvSpPr txBox="1"/>
                <p:nvPr/>
              </p:nvSpPr>
              <p:spPr>
                <a:xfrm>
                  <a:off x="951252" y="3456073"/>
                  <a:ext cx="7504905" cy="40401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Parallelism-Aware </a:t>
                  </a: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Library</a:t>
                  </a:r>
                </a:p>
              </p:txBody>
            </p:sp>
          </mc:Choice>
          <mc:Fallback xmlns="">
            <p:sp>
              <p:nvSpPr>
                <p:cNvPr id="310" name="TextBox 309">
                  <a:extLst>
                    <a:ext uri="{FF2B5EF4-FFF2-40B4-BE49-F238E27FC236}">
                      <a16:creationId xmlns:a16="http://schemas.microsoft.com/office/drawing/2014/main" id="{462F1583-1DEE-0043-6D48-9B3CAF1FEBF9}"/>
                    </a:ext>
                  </a:extLst>
                </p:cNvPr>
                <p:cNvSpPr txBox="1">
                  <a:spLocks noRot="1" noChangeAspect="1" noMove="1" noResize="1" noEditPoints="1" noAdjustHandles="1" noChangeArrowheads="1" noChangeShapeType="1" noTextEdit="1"/>
                </p:cNvSpPr>
                <p:nvPr/>
              </p:nvSpPr>
              <p:spPr>
                <a:xfrm>
                  <a:off x="951252" y="3456073"/>
                  <a:ext cx="7504905" cy="404019"/>
                </a:xfrm>
                <a:prstGeom prst="rect">
                  <a:avLst/>
                </a:prstGeom>
                <a:blipFill>
                  <a:blip r:embed="rId4"/>
                  <a:stretch>
                    <a:fillRect l="-752" t="-6061" b="-24242"/>
                  </a:stretch>
                </a:blipFill>
              </p:spPr>
              <p:txBody>
                <a:bodyPr/>
                <a:lstStyle/>
                <a:p>
                  <a:r>
                    <a:rPr lang="en-US">
                      <a:noFill/>
                    </a:rPr>
                    <a:t> </a:t>
                  </a:r>
                </a:p>
              </p:txBody>
            </p:sp>
          </mc:Fallback>
        </mc:AlternateContent>
      </p:grpSp>
      <p:sp>
        <p:nvSpPr>
          <p:cNvPr id="12" name="TextBox 11">
            <a:extLst>
              <a:ext uri="{FF2B5EF4-FFF2-40B4-BE49-F238E27FC236}">
                <a16:creationId xmlns:a16="http://schemas.microsoft.com/office/drawing/2014/main" id="{08F8C502-1590-1D88-C6B5-0FF7EB253820}"/>
              </a:ext>
            </a:extLst>
          </p:cNvPr>
          <p:cNvSpPr txBox="1"/>
          <p:nvPr/>
        </p:nvSpPr>
        <p:spPr>
          <a:xfrm>
            <a:off x="0" y="1375092"/>
            <a:ext cx="9144000" cy="156966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1C80C5"/>
                </a:solidFill>
                <a:effectLst/>
                <a:uLnTx/>
                <a:uFillTx/>
                <a:latin typeface="Avenir Next" panose="020B0503020202020204" pitchFamily="34" charset="0"/>
                <a:ea typeface="+mn-ea"/>
                <a:cs typeface="+mn-cs"/>
              </a:rPr>
              <a:t>Proteus</a:t>
            </a:r>
            <a:r>
              <a:rPr kumimoji="0" lang="en-US" sz="2400" b="1" i="0" u="none" strike="noStrike" kern="1200" cap="none" spc="0" normalizeH="0" baseline="0" noProof="0" dirty="0">
                <a:ln>
                  <a:noFill/>
                </a:ln>
                <a:solidFill>
                  <a:srgbClr val="1C80C5"/>
                </a:solidFill>
                <a:effectLst/>
                <a:uLnTx/>
                <a:uFillTx/>
                <a:latin typeface="Avenir Next" panose="020B0503020202020204" pitchFamily="34" charset="0"/>
                <a:ea typeface="+mn-ea"/>
                <a:cs typeface="+mn-cs"/>
              </a:rPr>
              <a:t>, a data-aware hardware runtime framework that</a:t>
            </a:r>
            <a:b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400" b="0" i="0" u="sng" strike="noStrike" kern="1200" cap="none" spc="0" normalizeH="0" baseline="0" noProof="0" dirty="0">
                <a:ln>
                  <a:noFill/>
                </a:ln>
                <a:solidFill>
                  <a:srgbClr val="1C80C5"/>
                </a:solidFill>
                <a:effectLst/>
                <a:uLnTx/>
                <a:uFillTx/>
                <a:latin typeface="Avenir Next" panose="020B0503020202020204" pitchFamily="34" charset="0"/>
                <a:ea typeface="+mn-ea"/>
                <a:cs typeface="+mn-cs"/>
              </a:rPr>
              <a:t>dynamically</a:t>
            </a: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and </a:t>
            </a:r>
            <a:r>
              <a:rPr kumimoji="0" lang="en-US" sz="2400" b="0" i="0" u="sng" strike="noStrike" kern="1200" cap="none" spc="0" normalizeH="0" baseline="0" noProof="0" dirty="0">
                <a:ln>
                  <a:noFill/>
                </a:ln>
                <a:solidFill>
                  <a:srgbClr val="1C80C5"/>
                </a:solidFill>
                <a:effectLst/>
                <a:uLnTx/>
                <a:uFillTx/>
                <a:latin typeface="Avenir Next" panose="020B0503020202020204" pitchFamily="34" charset="0"/>
                <a:ea typeface="+mn-ea"/>
                <a:cs typeface="+mn-cs"/>
              </a:rPr>
              <a:t>transparently</a:t>
            </a: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adapts the </a:t>
            </a:r>
            <a:b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400" b="0" i="0" u="none" strike="noStrike" kern="1200" cap="none" spc="0" normalizeH="0" baseline="0" noProof="0" dirty="0">
                <a:ln>
                  <a:noFill/>
                </a:ln>
                <a:solidFill>
                  <a:srgbClr val="1C80C5"/>
                </a:solidFill>
                <a:effectLst/>
                <a:uLnTx/>
                <a:uFillTx/>
                <a:latin typeface="Avenir Next" panose="020B0503020202020204" pitchFamily="34" charset="0"/>
                <a:ea typeface="+mn-ea"/>
                <a:cs typeface="+mn-cs"/>
              </a:rPr>
              <a:t>in-DRAM implementation</a:t>
            </a: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2400" b="0" i="0" u="none" strike="noStrike" kern="1200" cap="none" spc="0" normalizeH="0" baseline="0" noProof="0" dirty="0">
                <a:ln>
                  <a:noFill/>
                </a:ln>
                <a:solidFill>
                  <a:srgbClr val="1C80C5"/>
                </a:solidFill>
                <a:effectLst/>
                <a:uLnTx/>
                <a:uFillTx/>
                <a:latin typeface="Avenir Next" panose="020B0503020202020204" pitchFamily="34" charset="0"/>
                <a:ea typeface="+mn-ea"/>
                <a:cs typeface="+mn-cs"/>
              </a:rPr>
              <a:t>bit-precision</a:t>
            </a: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and </a:t>
            </a:r>
            <a:r>
              <a:rPr kumimoji="0" lang="en-US" sz="2400" b="0" i="0" u="none" strike="noStrike" kern="1200" cap="none" spc="0" normalizeH="0" baseline="0" noProof="0" dirty="0">
                <a:ln>
                  <a:noFill/>
                </a:ln>
                <a:solidFill>
                  <a:srgbClr val="1C80C5"/>
                </a:solidFill>
                <a:effectLst/>
                <a:uLnTx/>
                <a:uFillTx/>
                <a:latin typeface="Avenir Next" panose="020B0503020202020204" pitchFamily="34" charset="0"/>
                <a:ea typeface="+mn-ea"/>
                <a:cs typeface="+mn-cs"/>
              </a:rPr>
              <a:t>data format </a:t>
            </a:r>
            <a:b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based on the input data for </a:t>
            </a:r>
            <a:r>
              <a:rPr kumimoji="0" lang="en-US" sz="2400" b="0" i="0" u="none" strike="noStrike" kern="1200" cap="none" spc="0" normalizeH="0" baseline="0" noProof="0" dirty="0">
                <a:ln>
                  <a:noFill/>
                </a:ln>
                <a:solidFill>
                  <a:srgbClr val="1C80C5"/>
                </a:solidFill>
                <a:effectLst/>
                <a:uLnTx/>
                <a:uFillTx/>
                <a:latin typeface="Avenir Next" panose="020B0503020202020204" pitchFamily="34" charset="0"/>
                <a:ea typeface="+mn-ea"/>
                <a:cs typeface="+mn-cs"/>
              </a:rPr>
              <a:t>efficient PUD execution</a:t>
            </a:r>
          </a:p>
        </p:txBody>
      </p:sp>
      <p:grpSp>
        <p:nvGrpSpPr>
          <p:cNvPr id="14" name="Group 13">
            <a:extLst>
              <a:ext uri="{FF2B5EF4-FFF2-40B4-BE49-F238E27FC236}">
                <a16:creationId xmlns:a16="http://schemas.microsoft.com/office/drawing/2014/main" id="{87B24A4E-2406-1255-8D34-0A2B981B3B5C}"/>
              </a:ext>
            </a:extLst>
          </p:cNvPr>
          <p:cNvGrpSpPr/>
          <p:nvPr/>
        </p:nvGrpSpPr>
        <p:grpSpPr>
          <a:xfrm>
            <a:off x="64774" y="3068780"/>
            <a:ext cx="8987622" cy="1048308"/>
            <a:chOff x="64774" y="3068780"/>
            <a:chExt cx="8987622" cy="1048308"/>
          </a:xfrm>
        </p:grpSpPr>
        <p:sp>
          <p:nvSpPr>
            <p:cNvPr id="317" name="Rectangle 316">
              <a:extLst>
                <a:ext uri="{FF2B5EF4-FFF2-40B4-BE49-F238E27FC236}">
                  <a16:creationId xmlns:a16="http://schemas.microsoft.com/office/drawing/2014/main" id="{60708050-2A35-3877-54AC-1D4D54F2C98C}"/>
                </a:ext>
              </a:extLst>
            </p:cNvPr>
            <p:cNvSpPr/>
            <p:nvPr/>
          </p:nvSpPr>
          <p:spPr>
            <a:xfrm>
              <a:off x="64774" y="3686201"/>
              <a:ext cx="8987622"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sp>
          <p:nvSpPr>
            <p:cNvPr id="13" name="Right Arrow 12">
              <a:extLst>
                <a:ext uri="{FF2B5EF4-FFF2-40B4-BE49-F238E27FC236}">
                  <a16:creationId xmlns:a16="http://schemas.microsoft.com/office/drawing/2014/main" id="{02CDCF40-ECB8-1171-5CCC-EFD6ED06AEAD}"/>
                </a:ext>
              </a:extLst>
            </p:cNvPr>
            <p:cNvSpPr/>
            <p:nvPr/>
          </p:nvSpPr>
          <p:spPr>
            <a:xfrm rot="5400000">
              <a:off x="4389334" y="2996536"/>
              <a:ext cx="365330" cy="509818"/>
            </a:xfrm>
            <a:prstGeom prst="rightArrow">
              <a:avLst/>
            </a:prstGeom>
            <a:solidFill>
              <a:schemeClr val="bg1">
                <a:lumMod val="8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orbel" panose="020B0503020204020204"/>
                <a:ea typeface="+mn-ea"/>
                <a:cs typeface="+mn-cs"/>
              </a:endParaRPr>
            </a:p>
          </p:txBody>
        </p:sp>
      </p:grpSp>
    </p:spTree>
    <p:extLst>
      <p:ext uri="{BB962C8B-B14F-4D97-AF65-F5344CB8AC3E}">
        <p14:creationId xmlns:p14="http://schemas.microsoft.com/office/powerpoint/2010/main" val="2280776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500"/>
                                        <p:tgtEl>
                                          <p:spTgt spid="2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14"/>
                                        </p:tgtEl>
                                        <p:attrNameLst>
                                          <p:attrName>style.visibility</p:attrName>
                                        </p:attrNameLst>
                                      </p:cBhvr>
                                      <p:to>
                                        <p:strVal val="visible"/>
                                      </p:to>
                                    </p:set>
                                    <p:animEffect transition="in" filter="fade">
                                      <p:cBhvr>
                                        <p:cTn id="22" dur="500"/>
                                        <p:tgtEl>
                                          <p:spTgt spid="3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 name="Rounded Rectangle 277">
            <a:extLst>
              <a:ext uri="{FF2B5EF4-FFF2-40B4-BE49-F238E27FC236}">
                <a16:creationId xmlns:a16="http://schemas.microsoft.com/office/drawing/2014/main" id="{C6E693EC-908E-77E2-3DA1-5FBA753476B9}"/>
              </a:ext>
            </a:extLst>
          </p:cNvPr>
          <p:cNvSpPr>
            <a:spLocks/>
          </p:cNvSpPr>
          <p:nvPr/>
        </p:nvSpPr>
        <p:spPr>
          <a:xfrm rot="5400000">
            <a:off x="3198249" y="2033123"/>
            <a:ext cx="1064997" cy="1953205"/>
          </a:xfrm>
          <a:prstGeom prst="roundRect">
            <a:avLst>
              <a:gd name="adj" fmla="val 3978"/>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26198"/>
            <a:ext cx="9144000" cy="925840"/>
          </a:xfrm>
        </p:spPr>
        <p:txBody>
          <a:bodyPr>
            <a:noAutofit/>
          </a:bodyPr>
          <a:lstStyle/>
          <a:p>
            <a:r>
              <a:rPr lang="en-US" sz="3600" i="1" dirty="0"/>
              <a:t>Proteus</a:t>
            </a:r>
            <a:r>
              <a:rPr lang="en-US" sz="3600" dirty="0"/>
              <a:t>: </a:t>
            </a:r>
            <a:br>
              <a:rPr lang="en-US" sz="3600" dirty="0"/>
            </a:br>
            <a:r>
              <a:rPr lang="en-US" sz="2800" dirty="0"/>
              <a:t>Design Overview (II) </a:t>
            </a:r>
          </a:p>
        </p:txBody>
      </p:sp>
      <p:sp>
        <p:nvSpPr>
          <p:cNvPr id="8" name="Rounded Rectangle 7">
            <a:extLst>
              <a:ext uri="{FF2B5EF4-FFF2-40B4-BE49-F238E27FC236}">
                <a16:creationId xmlns:a16="http://schemas.microsoft.com/office/drawing/2014/main" id="{AE18605D-DEE1-58EF-3F7E-C6B1DB8F15F2}"/>
              </a:ext>
            </a:extLst>
          </p:cNvPr>
          <p:cNvSpPr/>
          <p:nvPr/>
        </p:nvSpPr>
        <p:spPr>
          <a:xfrm>
            <a:off x="61489" y="1602840"/>
            <a:ext cx="2059612" cy="2016582"/>
          </a:xfrm>
          <a:prstGeom prst="roundRect">
            <a:avLst>
              <a:gd name="adj" fmla="val 0"/>
            </a:avLst>
          </a:prstGeom>
          <a:solidFill>
            <a:schemeClr val="accent2">
              <a:lumMod val="20000"/>
              <a:lumOff val="80000"/>
              <a:alpha val="8218"/>
            </a:schemeClr>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endParaRPr>
          </a:p>
        </p:txBody>
      </p:sp>
      <p:sp>
        <p:nvSpPr>
          <p:cNvPr id="9" name="Rectangle 8">
            <a:extLst>
              <a:ext uri="{FF2B5EF4-FFF2-40B4-BE49-F238E27FC236}">
                <a16:creationId xmlns:a16="http://schemas.microsoft.com/office/drawing/2014/main" id="{F9E53CF5-F88F-0541-31DA-6C150B81BB97}"/>
              </a:ext>
            </a:extLst>
          </p:cNvPr>
          <p:cNvSpPr/>
          <p:nvPr/>
        </p:nvSpPr>
        <p:spPr>
          <a:xfrm>
            <a:off x="4988445" y="1602840"/>
            <a:ext cx="4082921" cy="2011680"/>
          </a:xfrm>
          <a:prstGeom prst="rect">
            <a:avLst/>
          </a:prstGeom>
          <a:solidFill>
            <a:schemeClr val="bg1">
              <a:lumMod val="95000"/>
              <a:alpha val="21594"/>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2" name="Rectangle 51">
            <a:extLst>
              <a:ext uri="{FF2B5EF4-FFF2-40B4-BE49-F238E27FC236}">
                <a16:creationId xmlns:a16="http://schemas.microsoft.com/office/drawing/2014/main" id="{76D987C1-EE96-EFCC-CD53-8F452E1F371D}"/>
              </a:ext>
            </a:extLst>
          </p:cNvPr>
          <p:cNvSpPr/>
          <p:nvPr/>
        </p:nvSpPr>
        <p:spPr>
          <a:xfrm>
            <a:off x="2330154" y="1603707"/>
            <a:ext cx="2482228" cy="2011680"/>
          </a:xfrm>
          <a:prstGeom prst="rect">
            <a:avLst/>
          </a:prstGeom>
          <a:solidFill>
            <a:schemeClr val="accent5">
              <a:lumMod val="20000"/>
              <a:lumOff val="80000"/>
              <a:alpha val="16283"/>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62" name="TextBox 61">
            <a:extLst>
              <a:ext uri="{FF2B5EF4-FFF2-40B4-BE49-F238E27FC236}">
                <a16:creationId xmlns:a16="http://schemas.microsoft.com/office/drawing/2014/main" id="{99E32A21-0876-43AB-6636-FA2D2E831BD7}"/>
              </a:ext>
            </a:extLst>
          </p:cNvPr>
          <p:cNvSpPr txBox="1"/>
          <p:nvPr/>
        </p:nvSpPr>
        <p:spPr>
          <a:xfrm>
            <a:off x="2309550" y="1372684"/>
            <a:ext cx="250283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data transposition unit</a:t>
            </a:r>
            <a:endPar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259" name="TextBox 258">
            <a:extLst>
              <a:ext uri="{FF2B5EF4-FFF2-40B4-BE49-F238E27FC236}">
                <a16:creationId xmlns:a16="http://schemas.microsoft.com/office/drawing/2014/main" id="{5D4F27D7-831B-6AFD-DB44-26266D550EA9}"/>
              </a:ext>
            </a:extLst>
          </p:cNvPr>
          <p:cNvSpPr txBox="1"/>
          <p:nvPr/>
        </p:nvSpPr>
        <p:spPr>
          <a:xfrm>
            <a:off x="2747575" y="2492433"/>
            <a:ext cx="1943024"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object tracker</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graphicFrame>
        <p:nvGraphicFramePr>
          <p:cNvPr id="305" name="Table 47">
            <a:extLst>
              <a:ext uri="{FF2B5EF4-FFF2-40B4-BE49-F238E27FC236}">
                <a16:creationId xmlns:a16="http://schemas.microsoft.com/office/drawing/2014/main" id="{97E17043-E56C-72AB-DCD7-AEE89165D2B1}"/>
              </a:ext>
            </a:extLst>
          </p:cNvPr>
          <p:cNvGraphicFramePr>
            <a:graphicFrameLocks noGrp="1"/>
          </p:cNvGraphicFramePr>
          <p:nvPr/>
        </p:nvGraphicFramePr>
        <p:xfrm>
          <a:off x="2771762" y="2710655"/>
          <a:ext cx="2007630" cy="778647"/>
        </p:xfrm>
        <a:graphic>
          <a:graphicData uri="http://schemas.openxmlformats.org/drawingml/2006/table">
            <a:tbl>
              <a:tblPr firstRow="1" bandRow="1">
                <a:tableStyleId>{5940675A-B579-460E-94D1-54222C63F5DA}</a:tableStyleId>
              </a:tblPr>
              <a:tblGrid>
                <a:gridCol w="437758">
                  <a:extLst>
                    <a:ext uri="{9D8B030D-6E8A-4147-A177-3AD203B41FA5}">
                      <a16:colId xmlns:a16="http://schemas.microsoft.com/office/drawing/2014/main" val="3485783049"/>
                    </a:ext>
                  </a:extLst>
                </a:gridCol>
                <a:gridCol w="350206">
                  <a:extLst>
                    <a:ext uri="{9D8B030D-6E8A-4147-A177-3AD203B41FA5}">
                      <a16:colId xmlns:a16="http://schemas.microsoft.com/office/drawing/2014/main" val="3430108712"/>
                    </a:ext>
                  </a:extLst>
                </a:gridCol>
                <a:gridCol w="265305">
                  <a:extLst>
                    <a:ext uri="{9D8B030D-6E8A-4147-A177-3AD203B41FA5}">
                      <a16:colId xmlns:a16="http://schemas.microsoft.com/office/drawing/2014/main" val="3260641454"/>
                    </a:ext>
                  </a:extLst>
                </a:gridCol>
                <a:gridCol w="954361">
                  <a:extLst>
                    <a:ext uri="{9D8B030D-6E8A-4147-A177-3AD203B41FA5}">
                      <a16:colId xmlns:a16="http://schemas.microsoft.com/office/drawing/2014/main" val="2377796943"/>
                    </a:ext>
                  </a:extLst>
                </a:gridCol>
              </a:tblGrid>
              <a:tr h="259549">
                <a:tc>
                  <a:txBody>
                    <a:bodyPr/>
                    <a:lstStyle/>
                    <a:p>
                      <a:r>
                        <a:rPr lang="en-US" sz="1400" dirty="0">
                          <a:latin typeface="Avenir Next" panose="020B0503020202020204" pitchFamily="34" charset="0"/>
                          <a:cs typeface="Arial" panose="020B0604020202020204" pitchFamily="34" charset="0"/>
                        </a:rPr>
                        <a:t>addr</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size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bw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max. value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101462827"/>
                  </a:ext>
                </a:extLst>
              </a:tr>
              <a:tr h="259549">
                <a:tc>
                  <a:txBody>
                    <a:bodyPr/>
                    <a:lstStyle/>
                    <a:p>
                      <a:pPr algn="ctr"/>
                      <a:r>
                        <a:rPr lang="en-US" sz="1400" dirty="0">
                          <a:latin typeface="Avenir Next" panose="020B0503020202020204" pitchFamily="34" charset="0"/>
                          <a:cs typeface="Arial" panose="020B0604020202020204" pitchFamily="34" charset="0"/>
                        </a:rPr>
                        <a:t>A</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400" dirty="0">
                        <a:solidFill>
                          <a:srgbClr val="C00000"/>
                        </a:solidFill>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34530719"/>
                  </a:ext>
                </a:extLst>
              </a:tr>
              <a:tr h="259549">
                <a:tc>
                  <a:txBody>
                    <a:bodyPr/>
                    <a:lstStyle/>
                    <a:p>
                      <a:pPr algn="ctr"/>
                      <a:r>
                        <a:rPr lang="en-US" sz="1400" dirty="0">
                          <a:latin typeface="Avenir Next" panose="020B0503020202020204" pitchFamily="34" charset="0"/>
                          <a:cs typeface="Arial" panose="020B0604020202020204" pitchFamily="34" charset="0"/>
                        </a:rPr>
                        <a:t>B</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lang="en-US" sz="1400" dirty="0">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916669677"/>
                  </a:ext>
                </a:extLst>
              </a:tr>
            </a:tbl>
          </a:graphicData>
        </a:graphic>
      </p:graphicFrame>
      <p:grpSp>
        <p:nvGrpSpPr>
          <p:cNvPr id="306" name="Group 305">
            <a:extLst>
              <a:ext uri="{FF2B5EF4-FFF2-40B4-BE49-F238E27FC236}">
                <a16:creationId xmlns:a16="http://schemas.microsoft.com/office/drawing/2014/main" id="{8E478BA0-3602-3FFC-6268-F20490DE0409}"/>
              </a:ext>
            </a:extLst>
          </p:cNvPr>
          <p:cNvGrpSpPr/>
          <p:nvPr/>
        </p:nvGrpSpPr>
        <p:grpSpPr>
          <a:xfrm>
            <a:off x="2814939" y="2737427"/>
            <a:ext cx="1811635" cy="698657"/>
            <a:chOff x="2577977" y="1292309"/>
            <a:chExt cx="1050275" cy="352779"/>
          </a:xfrm>
        </p:grpSpPr>
        <p:cxnSp>
          <p:nvCxnSpPr>
            <p:cNvPr id="307" name="Straight Connector 306">
              <a:extLst>
                <a:ext uri="{FF2B5EF4-FFF2-40B4-BE49-F238E27FC236}">
                  <a16:creationId xmlns:a16="http://schemas.microsoft.com/office/drawing/2014/main" id="{4685491A-8BF1-642A-2989-6F7C5A484CFC}"/>
                </a:ext>
              </a:extLst>
            </p:cNvPr>
            <p:cNvCxnSpPr/>
            <p:nvPr/>
          </p:nvCxnSpPr>
          <p:spPr>
            <a:xfrm>
              <a:off x="2577977" y="1371921"/>
              <a:ext cx="10502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776345F0-2463-4CCB-CEAB-CCE66DA95B9B}"/>
                </a:ext>
              </a:extLst>
            </p:cNvPr>
            <p:cNvCxnSpPr/>
            <p:nvPr/>
          </p:nvCxnSpPr>
          <p:spPr>
            <a:xfrm>
              <a:off x="2577977" y="1516225"/>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69B2931C-DCD6-BF48-54A1-A45853708DD4}"/>
                </a:ext>
              </a:extLst>
            </p:cNvPr>
            <p:cNvCxnSpPr/>
            <p:nvPr/>
          </p:nvCxnSpPr>
          <p:spPr>
            <a:xfrm>
              <a:off x="2577977" y="1645088"/>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48749569-CCA0-3445-7E05-5A9076758D96}"/>
                </a:ext>
              </a:extLst>
            </p:cNvPr>
            <p:cNvCxnSpPr>
              <a:cxnSpLocks/>
            </p:cNvCxnSpPr>
            <p:nvPr/>
          </p:nvCxnSpPr>
          <p:spPr>
            <a:xfrm>
              <a:off x="2794267"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0B717B84-A05C-9839-B5E1-7335DCAAD573}"/>
                </a:ext>
              </a:extLst>
            </p:cNvPr>
            <p:cNvCxnSpPr>
              <a:cxnSpLocks/>
            </p:cNvCxnSpPr>
            <p:nvPr/>
          </p:nvCxnSpPr>
          <p:spPr>
            <a:xfrm>
              <a:off x="3005424"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1F0B4E2-69F4-6164-F460-86399154FBE5}"/>
                </a:ext>
              </a:extLst>
            </p:cNvPr>
            <p:cNvCxnSpPr>
              <a:cxnSpLocks/>
            </p:cNvCxnSpPr>
            <p:nvPr/>
          </p:nvCxnSpPr>
          <p:spPr>
            <a:xfrm>
              <a:off x="3154152" y="1292309"/>
              <a:ext cx="0" cy="352779"/>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grpSp>
      <p:graphicFrame>
        <p:nvGraphicFramePr>
          <p:cNvPr id="352" name="Table 59">
            <a:extLst>
              <a:ext uri="{FF2B5EF4-FFF2-40B4-BE49-F238E27FC236}">
                <a16:creationId xmlns:a16="http://schemas.microsoft.com/office/drawing/2014/main" id="{1ACB59B2-AF86-FF8F-3C9A-7AF74A620296}"/>
              </a:ext>
            </a:extLst>
          </p:cNvPr>
          <p:cNvGraphicFramePr>
            <a:graphicFrameLocks noGrp="1"/>
          </p:cNvGraphicFramePr>
          <p:nvPr/>
        </p:nvGraphicFramePr>
        <p:xfrm>
          <a:off x="31562" y="170775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A</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7</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353" name="Table 59">
            <a:extLst>
              <a:ext uri="{FF2B5EF4-FFF2-40B4-BE49-F238E27FC236}">
                <a16:creationId xmlns:a16="http://schemas.microsoft.com/office/drawing/2014/main" id="{2A54E443-2011-CC6D-C218-334356625A64}"/>
              </a:ext>
            </a:extLst>
          </p:cNvPr>
          <p:cNvGraphicFramePr>
            <a:graphicFrameLocks noGrp="1"/>
          </p:cNvGraphicFramePr>
          <p:nvPr/>
        </p:nvGraphicFramePr>
        <p:xfrm>
          <a:off x="23811" y="1979522"/>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B</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9</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8</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3</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cxnSp>
        <p:nvCxnSpPr>
          <p:cNvPr id="413" name="Straight Connector 412">
            <a:extLst>
              <a:ext uri="{FF2B5EF4-FFF2-40B4-BE49-F238E27FC236}">
                <a16:creationId xmlns:a16="http://schemas.microsoft.com/office/drawing/2014/main" id="{31FBE2A0-3459-5931-7758-FA94E07457C3}"/>
              </a:ext>
            </a:extLst>
          </p:cNvPr>
          <p:cNvCxnSpPr>
            <a:cxnSpLocks/>
          </p:cNvCxnSpPr>
          <p:nvPr/>
        </p:nvCxnSpPr>
        <p:spPr>
          <a:xfrm>
            <a:off x="6416461" y="2798205"/>
            <a:ext cx="97129" cy="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6" name="Rounded Rectangle 55">
            <a:extLst>
              <a:ext uri="{FF2B5EF4-FFF2-40B4-BE49-F238E27FC236}">
                <a16:creationId xmlns:a16="http://schemas.microsoft.com/office/drawing/2014/main" id="{9FCDE98D-7C4F-C281-8DE8-C91091147007}"/>
              </a:ext>
            </a:extLst>
          </p:cNvPr>
          <p:cNvSpPr>
            <a:spLocks/>
          </p:cNvSpPr>
          <p:nvPr/>
        </p:nvSpPr>
        <p:spPr>
          <a:xfrm rot="5400000">
            <a:off x="3230221" y="891477"/>
            <a:ext cx="686125" cy="2287463"/>
          </a:xfrm>
          <a:prstGeom prst="roundRect">
            <a:avLst>
              <a:gd name="adj" fmla="val 10707"/>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554" name="Group 553">
            <a:extLst>
              <a:ext uri="{FF2B5EF4-FFF2-40B4-BE49-F238E27FC236}">
                <a16:creationId xmlns:a16="http://schemas.microsoft.com/office/drawing/2014/main" id="{806FCAC9-F262-1ADA-3EBC-AB7036402B2A}"/>
              </a:ext>
            </a:extLst>
          </p:cNvPr>
          <p:cNvGrpSpPr/>
          <p:nvPr/>
        </p:nvGrpSpPr>
        <p:grpSpPr>
          <a:xfrm>
            <a:off x="2541212" y="1729237"/>
            <a:ext cx="1219421" cy="540147"/>
            <a:chOff x="2812684" y="1572069"/>
            <a:chExt cx="1219421" cy="540147"/>
          </a:xfrm>
        </p:grpSpPr>
        <p:sp>
          <p:nvSpPr>
            <p:cNvPr id="455" name="TextBox 454">
              <a:extLst>
                <a:ext uri="{FF2B5EF4-FFF2-40B4-BE49-F238E27FC236}">
                  <a16:creationId xmlns:a16="http://schemas.microsoft.com/office/drawing/2014/main" id="{B39E578D-B3B8-3765-AB89-C61811681A70}"/>
                </a:ext>
              </a:extLst>
            </p:cNvPr>
            <p:cNvSpPr txBox="1"/>
            <p:nvPr/>
          </p:nvSpPr>
          <p:spPr>
            <a:xfrm>
              <a:off x="2812684" y="1572069"/>
              <a:ext cx="982795"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dynamic</a:t>
              </a:r>
            </a:p>
          </p:txBody>
        </p:sp>
        <p:sp>
          <p:nvSpPr>
            <p:cNvPr id="456" name="TextBox 455">
              <a:extLst>
                <a:ext uri="{FF2B5EF4-FFF2-40B4-BE49-F238E27FC236}">
                  <a16:creationId xmlns:a16="http://schemas.microsoft.com/office/drawing/2014/main" id="{573F5288-007C-7316-7887-9D53BD980E12}"/>
                </a:ext>
              </a:extLst>
            </p:cNvPr>
            <p:cNvSpPr txBox="1"/>
            <p:nvPr/>
          </p:nvSpPr>
          <p:spPr>
            <a:xfrm>
              <a:off x="2812684" y="17443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bit-precision</a:t>
              </a:r>
            </a:p>
          </p:txBody>
        </p:sp>
        <p:sp>
          <p:nvSpPr>
            <p:cNvPr id="457" name="TextBox 456">
              <a:extLst>
                <a:ext uri="{FF2B5EF4-FFF2-40B4-BE49-F238E27FC236}">
                  <a16:creationId xmlns:a16="http://schemas.microsoft.com/office/drawing/2014/main" id="{CD99BBEB-4C06-8BC1-9776-C8012A5A5CBC}"/>
                </a:ext>
              </a:extLst>
            </p:cNvPr>
            <p:cNvSpPr txBox="1"/>
            <p:nvPr/>
          </p:nvSpPr>
          <p:spPr>
            <a:xfrm>
              <a:off x="2812684" y="18967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engine</a:t>
              </a:r>
            </a:p>
          </p:txBody>
        </p:sp>
      </p:grpSp>
      <p:sp>
        <p:nvSpPr>
          <p:cNvPr id="459" name="Rounded Rectangle 458">
            <a:extLst>
              <a:ext uri="{FF2B5EF4-FFF2-40B4-BE49-F238E27FC236}">
                <a16:creationId xmlns:a16="http://schemas.microsoft.com/office/drawing/2014/main" id="{F57E332E-00F3-9D3D-B2AB-F752F9BD146A}"/>
              </a:ext>
            </a:extLst>
          </p:cNvPr>
          <p:cNvSpPr>
            <a:spLocks/>
          </p:cNvSpPr>
          <p:nvPr/>
        </p:nvSpPr>
        <p:spPr>
          <a:xfrm rot="16200000">
            <a:off x="2020747" y="2887000"/>
            <a:ext cx="1087070" cy="242370"/>
          </a:xfrm>
          <a:prstGeom prst="roundRect">
            <a:avLst>
              <a:gd name="adj" fmla="val 9873"/>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horz"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transpose</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463" name="TextBox 462">
            <a:extLst>
              <a:ext uri="{FF2B5EF4-FFF2-40B4-BE49-F238E27FC236}">
                <a16:creationId xmlns:a16="http://schemas.microsoft.com/office/drawing/2014/main" id="{B390F0E9-EAD7-6D95-2EF7-D8C7B4A4701B}"/>
              </a:ext>
            </a:extLst>
          </p:cNvPr>
          <p:cNvSpPr txBox="1"/>
          <p:nvPr/>
        </p:nvSpPr>
        <p:spPr>
          <a:xfrm>
            <a:off x="6350130" y="1373107"/>
            <a:ext cx="2687241"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Proteus</a:t>
            </a:r>
            <a:r>
              <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 control unit</a:t>
            </a:r>
            <a:endPar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mn-cs"/>
            </a:endParaRPr>
          </a:p>
        </p:txBody>
      </p:sp>
      <p:graphicFrame>
        <p:nvGraphicFramePr>
          <p:cNvPr id="464" name="Table 59">
            <a:extLst>
              <a:ext uri="{FF2B5EF4-FFF2-40B4-BE49-F238E27FC236}">
                <a16:creationId xmlns:a16="http://schemas.microsoft.com/office/drawing/2014/main" id="{E94DC881-3F61-AC77-C55F-125AD9180582}"/>
              </a:ext>
            </a:extLst>
          </p:cNvPr>
          <p:cNvGraphicFramePr>
            <a:graphicFrameLocks noGrp="1"/>
          </p:cNvGraphicFramePr>
          <p:nvPr/>
        </p:nvGraphicFramePr>
        <p:xfrm>
          <a:off x="23811" y="225129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C</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5" name="Table 59">
            <a:extLst>
              <a:ext uri="{FF2B5EF4-FFF2-40B4-BE49-F238E27FC236}">
                <a16:creationId xmlns:a16="http://schemas.microsoft.com/office/drawing/2014/main" id="{EE543EE9-667C-57FC-0216-8B4C56FCEEBA}"/>
              </a:ext>
            </a:extLst>
          </p:cNvPr>
          <p:cNvGraphicFramePr>
            <a:graphicFrameLocks noGrp="1"/>
          </p:cNvGraphicFramePr>
          <p:nvPr/>
        </p:nvGraphicFramePr>
        <p:xfrm>
          <a:off x="23811" y="2523058"/>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F</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6" name="Table 59">
            <a:extLst>
              <a:ext uri="{FF2B5EF4-FFF2-40B4-BE49-F238E27FC236}">
                <a16:creationId xmlns:a16="http://schemas.microsoft.com/office/drawing/2014/main" id="{DAFB2040-4BEC-6BB5-F123-A8475C11B764}"/>
              </a:ext>
            </a:extLst>
          </p:cNvPr>
          <p:cNvGraphicFramePr>
            <a:graphicFrameLocks noGrp="1"/>
          </p:cNvGraphicFramePr>
          <p:nvPr/>
        </p:nvGraphicFramePr>
        <p:xfrm>
          <a:off x="23811" y="2794826"/>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Z</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468" name="TextBox 467">
            <a:extLst>
              <a:ext uri="{FF2B5EF4-FFF2-40B4-BE49-F238E27FC236}">
                <a16:creationId xmlns:a16="http://schemas.microsoft.com/office/drawing/2014/main" id="{A30F1EE9-978D-CCFE-C781-CC30CEB89524}"/>
              </a:ext>
            </a:extLst>
          </p:cNvPr>
          <p:cNvSpPr txBox="1"/>
          <p:nvPr/>
        </p:nvSpPr>
        <p:spPr>
          <a:xfrm>
            <a:off x="31562" y="1372879"/>
            <a:ext cx="2070758"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Arial" panose="020B0604020202020204" pitchFamily="34" charset="0"/>
              </a:rPr>
              <a:t>last-level cache</a:t>
            </a:r>
            <a:endPar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mn-cs"/>
            </a:endParaRPr>
          </a:p>
        </p:txBody>
      </p:sp>
      <p:graphicFrame>
        <p:nvGraphicFramePr>
          <p:cNvPr id="470" name="Table 59">
            <a:extLst>
              <a:ext uri="{FF2B5EF4-FFF2-40B4-BE49-F238E27FC236}">
                <a16:creationId xmlns:a16="http://schemas.microsoft.com/office/drawing/2014/main" id="{7E12674E-881C-3C16-E03C-7F8D0AA6E86D}"/>
              </a:ext>
            </a:extLst>
          </p:cNvPr>
          <p:cNvGraphicFramePr>
            <a:graphicFrameLocks noGrp="1"/>
          </p:cNvGraphicFramePr>
          <p:nvPr/>
        </p:nvGraphicFramePr>
        <p:xfrm>
          <a:off x="23811" y="306659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H</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71" name="Table 59">
            <a:extLst>
              <a:ext uri="{FF2B5EF4-FFF2-40B4-BE49-F238E27FC236}">
                <a16:creationId xmlns:a16="http://schemas.microsoft.com/office/drawing/2014/main" id="{ED8E1890-0804-5EE4-CA08-A67E3E544E19}"/>
              </a:ext>
            </a:extLst>
          </p:cNvPr>
          <p:cNvGraphicFramePr>
            <a:graphicFrameLocks noGrp="1"/>
          </p:cNvGraphicFramePr>
          <p:nvPr/>
        </p:nvGraphicFramePr>
        <p:xfrm>
          <a:off x="23811" y="333836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38544">
                <a:tc>
                  <a:txBody>
                    <a:bodyPr/>
                    <a:lstStyle/>
                    <a:p>
                      <a:pPr algn="ctr"/>
                      <a:r>
                        <a:rPr lang="en-US" sz="1400" b="0" dirty="0">
                          <a:solidFill>
                            <a:schemeClr val="accent2"/>
                          </a:solidFill>
                          <a:latin typeface="Avenir Next" panose="020B0503020202020204" pitchFamily="34" charset="0"/>
                          <a:cs typeface="Arial" panose="020B0604020202020204" pitchFamily="34" charset="0"/>
                        </a:rPr>
                        <a:t>R</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60" name="Rounded Rectangle 59">
            <a:extLst>
              <a:ext uri="{FF2B5EF4-FFF2-40B4-BE49-F238E27FC236}">
                <a16:creationId xmlns:a16="http://schemas.microsoft.com/office/drawing/2014/main" id="{D157E1C5-7BEE-C863-C166-73404929D257}"/>
              </a:ext>
            </a:extLst>
          </p:cNvPr>
          <p:cNvSpPr>
            <a:spLocks/>
          </p:cNvSpPr>
          <p:nvPr/>
        </p:nvSpPr>
        <p:spPr>
          <a:xfrm rot="5400000">
            <a:off x="4735394" y="2014965"/>
            <a:ext cx="1850078" cy="1204441"/>
          </a:xfrm>
          <a:prstGeom prst="roundRect">
            <a:avLst>
              <a:gd name="adj" fmla="val 3978"/>
            </a:avLst>
          </a:prstGeom>
          <a:solidFill>
            <a:srgbClr val="FFEBE5"/>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553" name="Group 552">
            <a:extLst>
              <a:ext uri="{FF2B5EF4-FFF2-40B4-BE49-F238E27FC236}">
                <a16:creationId xmlns:a16="http://schemas.microsoft.com/office/drawing/2014/main" id="{9EF20CA6-1524-AAFD-1709-C448A643E21F}"/>
              </a:ext>
            </a:extLst>
          </p:cNvPr>
          <p:cNvGrpSpPr/>
          <p:nvPr/>
        </p:nvGrpSpPr>
        <p:grpSpPr>
          <a:xfrm>
            <a:off x="5125012" y="2077510"/>
            <a:ext cx="1148672" cy="1537660"/>
            <a:chOff x="5125012" y="1891766"/>
            <a:chExt cx="1148672" cy="1537660"/>
          </a:xfrm>
        </p:grpSpPr>
        <p:sp>
          <p:nvSpPr>
            <p:cNvPr id="279" name="Rounded Rectangle 278">
              <a:extLst>
                <a:ext uri="{FF2B5EF4-FFF2-40B4-BE49-F238E27FC236}">
                  <a16:creationId xmlns:a16="http://schemas.microsoft.com/office/drawing/2014/main" id="{510CA8D1-263C-F0FC-EFCB-D3974054D5F0}"/>
                </a:ext>
              </a:extLst>
            </p:cNvPr>
            <p:cNvSpPr>
              <a:spLocks/>
            </p:cNvSpPr>
            <p:nvPr/>
          </p:nvSpPr>
          <p:spPr>
            <a:xfrm>
              <a:off x="5125012" y="1891766"/>
              <a:ext cx="1085871" cy="1407313"/>
            </a:xfrm>
            <a:prstGeom prst="roundRect">
              <a:avLst>
                <a:gd name="adj" fmla="val 3978"/>
              </a:avLst>
            </a:prstGeom>
            <a:solidFill>
              <a:schemeClr val="accent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4572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rPr>
                <a:t>bit-precision cal.</a:t>
              </a:r>
            </a:p>
          </p:txBody>
        </p:sp>
        <p:grpSp>
          <p:nvGrpSpPr>
            <p:cNvPr id="543" name="Group 542">
              <a:extLst>
                <a:ext uri="{FF2B5EF4-FFF2-40B4-BE49-F238E27FC236}">
                  <a16:creationId xmlns:a16="http://schemas.microsoft.com/office/drawing/2014/main" id="{1B4DAFF5-9F37-4D77-C8BC-C1460F08FDF2}"/>
                </a:ext>
              </a:extLst>
            </p:cNvPr>
            <p:cNvGrpSpPr/>
            <p:nvPr/>
          </p:nvGrpSpPr>
          <p:grpSpPr>
            <a:xfrm>
              <a:off x="5161182" y="2192527"/>
              <a:ext cx="1112502" cy="1236899"/>
              <a:chOff x="5111450" y="2207276"/>
              <a:chExt cx="1112502" cy="1236899"/>
            </a:xfrm>
          </p:grpSpPr>
          <p:grpSp>
            <p:nvGrpSpPr>
              <p:cNvPr id="510" name="Group 509">
                <a:extLst>
                  <a:ext uri="{FF2B5EF4-FFF2-40B4-BE49-F238E27FC236}">
                    <a16:creationId xmlns:a16="http://schemas.microsoft.com/office/drawing/2014/main" id="{CD496203-DB55-93B8-5165-AAA3FF0EA63E}"/>
                  </a:ext>
                </a:extLst>
              </p:cNvPr>
              <p:cNvGrpSpPr/>
              <p:nvPr/>
            </p:nvGrpSpPr>
            <p:grpSpPr>
              <a:xfrm rot="5400000">
                <a:off x="4967645" y="2351081"/>
                <a:ext cx="1058522" cy="770912"/>
                <a:chOff x="4873611" y="2546366"/>
                <a:chExt cx="1058522" cy="770912"/>
              </a:xfrm>
            </p:grpSpPr>
            <p:grpSp>
              <p:nvGrpSpPr>
                <p:cNvPr id="503" name="Group 502">
                  <a:extLst>
                    <a:ext uri="{FF2B5EF4-FFF2-40B4-BE49-F238E27FC236}">
                      <a16:creationId xmlns:a16="http://schemas.microsoft.com/office/drawing/2014/main" id="{A0B4BA12-65D2-7826-ABE8-5C07D25E8EB3}"/>
                    </a:ext>
                  </a:extLst>
                </p:cNvPr>
                <p:cNvGrpSpPr/>
                <p:nvPr/>
              </p:nvGrpSpPr>
              <p:grpSpPr>
                <a:xfrm rot="10800000">
                  <a:off x="4873611" y="2546366"/>
                  <a:ext cx="1058522" cy="770912"/>
                  <a:chOff x="8204771" y="2745932"/>
                  <a:chExt cx="1058522" cy="770912"/>
                </a:xfrm>
              </p:grpSpPr>
              <p:sp>
                <p:nvSpPr>
                  <p:cNvPr id="281" name="Rectangle 280">
                    <a:extLst>
                      <a:ext uri="{FF2B5EF4-FFF2-40B4-BE49-F238E27FC236}">
                        <a16:creationId xmlns:a16="http://schemas.microsoft.com/office/drawing/2014/main" id="{718BDF07-641A-F754-38D2-EE0F646776CA}"/>
                      </a:ext>
                    </a:extLst>
                  </p:cNvPr>
                  <p:cNvSpPr>
                    <a:spLocks noChangeAspect="1"/>
                  </p:cNvSpPr>
                  <p:nvPr/>
                </p:nvSpPr>
                <p:spPr>
                  <a:xfrm>
                    <a:off x="8914823" y="3409718"/>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Rectangle 281">
                    <a:extLst>
                      <a:ext uri="{FF2B5EF4-FFF2-40B4-BE49-F238E27FC236}">
                        <a16:creationId xmlns:a16="http://schemas.microsoft.com/office/drawing/2014/main" id="{86F07375-B640-AF5C-17BD-43D701E709A6}"/>
                      </a:ext>
                    </a:extLst>
                  </p:cNvPr>
                  <p:cNvSpPr>
                    <a:spLocks noChangeAspect="1"/>
                  </p:cNvSpPr>
                  <p:nvPr/>
                </p:nvSpPr>
                <p:spPr>
                  <a:xfrm>
                    <a:off x="9235861" y="3404773"/>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Manual Operation 416">
                    <a:extLst>
                      <a:ext uri="{FF2B5EF4-FFF2-40B4-BE49-F238E27FC236}">
                        <a16:creationId xmlns:a16="http://schemas.microsoft.com/office/drawing/2014/main" id="{B34CB767-051D-AC84-C752-59D6A92F8324}"/>
                      </a:ext>
                    </a:extLst>
                  </p:cNvPr>
                  <p:cNvSpPr/>
                  <p:nvPr/>
                </p:nvSpPr>
                <p:spPr>
                  <a:xfrm>
                    <a:off x="8204771" y="2832814"/>
                    <a:ext cx="484524" cy="231319"/>
                  </a:xfrm>
                  <a:prstGeom prst="flowChartManualOperation">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8" name="Triangle 417">
                    <a:extLst>
                      <a:ext uri="{FF2B5EF4-FFF2-40B4-BE49-F238E27FC236}">
                        <a16:creationId xmlns:a16="http://schemas.microsoft.com/office/drawing/2014/main" id="{3AF29223-D9E6-BFCC-ED8F-916415FECEDF}"/>
                      </a:ext>
                    </a:extLst>
                  </p:cNvPr>
                  <p:cNvSpPr/>
                  <p:nvPr/>
                </p:nvSpPr>
                <p:spPr>
                  <a:xfrm rot="10800000">
                    <a:off x="8344199" y="2824271"/>
                    <a:ext cx="205244" cy="107815"/>
                  </a:xfrm>
                  <a:prstGeom prst="triangle">
                    <a:avLst>
                      <a:gd name="adj" fmla="val 50000"/>
                    </a:avLst>
                  </a:prstGeom>
                  <a:solidFill>
                    <a:schemeClr val="accent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477" name="Straight Connector 476">
                    <a:extLst>
                      <a:ext uri="{FF2B5EF4-FFF2-40B4-BE49-F238E27FC236}">
                        <a16:creationId xmlns:a16="http://schemas.microsoft.com/office/drawing/2014/main" id="{15DC78A3-64C9-4F33-E657-832B5BAEDE50}"/>
                      </a:ext>
                    </a:extLst>
                  </p:cNvPr>
                  <p:cNvCxnSpPr>
                    <a:cxnSpLocks/>
                  </p:cNvCxnSpPr>
                  <p:nvPr/>
                </p:nvCxnSpPr>
                <p:spPr>
                  <a:xfrm>
                    <a:off x="8344498" y="2833788"/>
                    <a:ext cx="109728"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3724F5A3-F3BE-28DE-C87F-71747352AAF1}"/>
                      </a:ext>
                    </a:extLst>
                  </p:cNvPr>
                  <p:cNvCxnSpPr>
                    <a:cxnSpLocks/>
                  </p:cNvCxnSpPr>
                  <p:nvPr/>
                </p:nvCxnSpPr>
                <p:spPr>
                  <a:xfrm flipH="1">
                    <a:off x="8443646" y="2833400"/>
                    <a:ext cx="107734"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E1E1E804-819B-4324-3BF9-8443B39EBC0B}"/>
                      </a:ext>
                    </a:extLst>
                  </p:cNvPr>
                  <p:cNvCxnSpPr>
                    <a:cxnSpLocks/>
                  </p:cNvCxnSpPr>
                  <p:nvPr/>
                </p:nvCxnSpPr>
                <p:spPr>
                  <a:xfrm>
                    <a:off x="8295854"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E58FEC78-7343-7044-FF91-EB43F0422C0F}"/>
                      </a:ext>
                    </a:extLst>
                  </p:cNvPr>
                  <p:cNvCxnSpPr>
                    <a:cxnSpLocks/>
                  </p:cNvCxnSpPr>
                  <p:nvPr/>
                </p:nvCxnSpPr>
                <p:spPr>
                  <a:xfrm>
                    <a:off x="8629229"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B2277EB4-3605-4687-115C-9FC2BFD38864}"/>
                      </a:ext>
                    </a:extLst>
                  </p:cNvPr>
                  <p:cNvCxnSpPr>
                    <a:cxnSpLocks/>
                    <a:stCxn id="417" idx="2"/>
                  </p:cNvCxnSpPr>
                  <p:nvPr/>
                </p:nvCxnSpPr>
                <p:spPr>
                  <a:xfrm>
                    <a:off x="8447033" y="3064133"/>
                    <a:ext cx="0" cy="940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3FC32402-A1D8-D168-7E14-C3C657E57C32}"/>
                      </a:ext>
                    </a:extLst>
                  </p:cNvPr>
                  <p:cNvCxnSpPr>
                    <a:cxnSpLocks/>
                  </p:cNvCxnSpPr>
                  <p:nvPr/>
                </p:nvCxnSpPr>
                <p:spPr>
                  <a:xfrm rot="5400000">
                    <a:off x="8385164" y="346198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97" name="Rectangle 496">
                    <a:extLst>
                      <a:ext uri="{FF2B5EF4-FFF2-40B4-BE49-F238E27FC236}">
                        <a16:creationId xmlns:a16="http://schemas.microsoft.com/office/drawing/2014/main" id="{407FEA77-C697-0688-86CB-01BFD5FDC68E}"/>
                      </a:ext>
                    </a:extLst>
                  </p:cNvPr>
                  <p:cNvSpPr/>
                  <p:nvPr/>
                </p:nvSpPr>
                <p:spPr>
                  <a:xfrm rot="5400000">
                    <a:off x="8296527" y="3226344"/>
                    <a:ext cx="298871" cy="12530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log</a:t>
                    </a:r>
                    <a:r>
                      <a:rPr kumimoji="0" lang="en-US" sz="800" b="0" i="0" u="none" strike="noStrike" kern="1200" cap="none" spc="0" normalizeH="0" baseline="-25000" noProof="0" dirty="0">
                        <a:ln>
                          <a:noFill/>
                        </a:ln>
                        <a:solidFill>
                          <a:srgbClr val="FFFFFF"/>
                        </a:solidFill>
                        <a:effectLst/>
                        <a:uLnTx/>
                        <a:uFillTx/>
                        <a:latin typeface="Avenir Next" panose="020B0503020202020204" pitchFamily="34" charset="0"/>
                        <a:ea typeface="+mn-ea"/>
                        <a:cs typeface="+mn-cs"/>
                      </a:rPr>
                      <a:t>2</a:t>
                    </a:r>
                  </a:p>
                </p:txBody>
              </p:sp>
            </p:grpSp>
            <p:sp>
              <p:nvSpPr>
                <p:cNvPr id="505" name="TextBox 504">
                  <a:extLst>
                    <a:ext uri="{FF2B5EF4-FFF2-40B4-BE49-F238E27FC236}">
                      <a16:creationId xmlns:a16="http://schemas.microsoft.com/office/drawing/2014/main" id="{398066D0-888F-627B-AA41-F4E6F71887A8}"/>
                    </a:ext>
                  </a:extLst>
                </p:cNvPr>
                <p:cNvSpPr txBox="1"/>
                <p:nvPr/>
              </p:nvSpPr>
              <p:spPr>
                <a:xfrm>
                  <a:off x="5486828" y="2965529"/>
                  <a:ext cx="434384"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ALU</a:t>
                  </a:r>
                  <a:endParaRPr kumimoji="0" lang="en-US" sz="900" b="1"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grpSp>
            <p:nvGrpSpPr>
              <p:cNvPr id="542" name="Group 541">
                <a:extLst>
                  <a:ext uri="{FF2B5EF4-FFF2-40B4-BE49-F238E27FC236}">
                    <a16:creationId xmlns:a16="http://schemas.microsoft.com/office/drawing/2014/main" id="{79BFDBA4-FC3F-A9B9-211F-BB3303CB1E7F}"/>
                  </a:ext>
                </a:extLst>
              </p:cNvPr>
              <p:cNvGrpSpPr/>
              <p:nvPr/>
            </p:nvGrpSpPr>
            <p:grpSpPr>
              <a:xfrm rot="16200000">
                <a:off x="5594243" y="2814467"/>
                <a:ext cx="841281" cy="418136"/>
                <a:chOff x="6972924" y="4166312"/>
                <a:chExt cx="841281" cy="418136"/>
              </a:xfrm>
            </p:grpSpPr>
            <p:sp>
              <p:nvSpPr>
                <p:cNvPr id="540" name="Rectangle 539">
                  <a:extLst>
                    <a:ext uri="{FF2B5EF4-FFF2-40B4-BE49-F238E27FC236}">
                      <a16:creationId xmlns:a16="http://schemas.microsoft.com/office/drawing/2014/main" id="{FCB2044A-69E8-E406-8850-D0975B0F2335}"/>
                    </a:ext>
                  </a:extLst>
                </p:cNvPr>
                <p:cNvSpPr/>
                <p:nvPr/>
              </p:nvSpPr>
              <p:spPr>
                <a:xfrm>
                  <a:off x="6972924" y="4166312"/>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target </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sp>
              <p:nvSpPr>
                <p:cNvPr id="541" name="Rectangle 540">
                  <a:extLst>
                    <a:ext uri="{FF2B5EF4-FFF2-40B4-BE49-F238E27FC236}">
                      <a16:creationId xmlns:a16="http://schemas.microsoft.com/office/drawing/2014/main" id="{C4D6F997-E7E1-DC74-BEED-D81AA14A9554}"/>
                    </a:ext>
                  </a:extLst>
                </p:cNvPr>
                <p:cNvSpPr/>
                <p:nvPr/>
              </p:nvSpPr>
              <p:spPr>
                <a:xfrm>
                  <a:off x="6972924" y="4309921"/>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precision</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grpSp>
        </p:grpSp>
      </p:grpSp>
      <p:cxnSp>
        <p:nvCxnSpPr>
          <p:cNvPr id="548" name="Straight Connector 547">
            <a:extLst>
              <a:ext uri="{FF2B5EF4-FFF2-40B4-BE49-F238E27FC236}">
                <a16:creationId xmlns:a16="http://schemas.microsoft.com/office/drawing/2014/main" id="{313AA3F8-82A7-283E-BBFB-E9293DC8C1AC}"/>
              </a:ext>
            </a:extLst>
          </p:cNvPr>
          <p:cNvCxnSpPr>
            <a:cxnSpLocks/>
          </p:cNvCxnSpPr>
          <p:nvPr/>
        </p:nvCxnSpPr>
        <p:spPr>
          <a:xfrm>
            <a:off x="5160769" y="2830684"/>
            <a:ext cx="999328" cy="0"/>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nvGrpSpPr>
          <p:cNvPr id="552" name="Group 551">
            <a:extLst>
              <a:ext uri="{FF2B5EF4-FFF2-40B4-BE49-F238E27FC236}">
                <a16:creationId xmlns:a16="http://schemas.microsoft.com/office/drawing/2014/main" id="{984F64C6-3C51-E269-119E-DE98042A6A44}"/>
              </a:ext>
            </a:extLst>
          </p:cNvPr>
          <p:cNvGrpSpPr/>
          <p:nvPr/>
        </p:nvGrpSpPr>
        <p:grpSpPr>
          <a:xfrm>
            <a:off x="5056737" y="1719607"/>
            <a:ext cx="1198364" cy="437063"/>
            <a:chOff x="9022410" y="5106197"/>
            <a:chExt cx="1198364" cy="437063"/>
          </a:xfrm>
        </p:grpSpPr>
        <mc:AlternateContent xmlns:mc="http://schemas.openxmlformats.org/markup-compatibility/2006" xmlns:a14="http://schemas.microsoft.com/office/drawing/2010/main">
          <mc:Choice Requires="a14">
            <p:sp>
              <p:nvSpPr>
                <p:cNvPr id="256" name="TextBox 255">
                  <a:extLst>
                    <a:ext uri="{FF2B5EF4-FFF2-40B4-BE49-F238E27FC236}">
                      <a16:creationId xmlns:a16="http://schemas.microsoft.com/office/drawing/2014/main" id="{18B9A05F-2CFC-50DC-303F-C2A2240F2822}"/>
                    </a:ext>
                  </a:extLst>
                </p:cNvPr>
                <p:cNvSpPr txBox="1"/>
                <p:nvPr/>
              </p:nvSpPr>
              <p:spPr>
                <a:xfrm>
                  <a:off x="9022584" y="5106197"/>
                  <a:ext cx="1198017"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400" b="1" i="1"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Program </a:t>
                  </a:r>
                </a:p>
              </p:txBody>
            </p:sp>
          </mc:Choice>
          <mc:Fallback xmlns="">
            <p:sp>
              <p:nvSpPr>
                <p:cNvPr id="256" name="TextBox 255">
                  <a:extLst>
                    <a:ext uri="{FF2B5EF4-FFF2-40B4-BE49-F238E27FC236}">
                      <a16:creationId xmlns:a16="http://schemas.microsoft.com/office/drawing/2014/main" id="{18B9A05F-2CFC-50DC-303F-C2A2240F2822}"/>
                    </a:ext>
                  </a:extLst>
                </p:cNvPr>
                <p:cNvSpPr txBox="1">
                  <a:spLocks noRot="1" noChangeAspect="1" noMove="1" noResize="1" noEditPoints="1" noAdjustHandles="1" noChangeArrowheads="1" noChangeShapeType="1" noTextEdit="1"/>
                </p:cNvSpPr>
                <p:nvPr/>
              </p:nvSpPr>
              <p:spPr>
                <a:xfrm>
                  <a:off x="9022584" y="5106197"/>
                  <a:ext cx="1198017" cy="215444"/>
                </a:xfrm>
                <a:prstGeom prst="rect">
                  <a:avLst/>
                </a:prstGeom>
                <a:blipFill>
                  <a:blip r:embed="rId3"/>
                  <a:stretch>
                    <a:fillRect t="-16667" b="-50000"/>
                  </a:stretch>
                </a:blipFill>
              </p:spPr>
              <p:txBody>
                <a:bodyPr/>
                <a:lstStyle/>
                <a:p>
                  <a:r>
                    <a:rPr lang="en-US">
                      <a:noFill/>
                    </a:rPr>
                    <a:t> </a:t>
                  </a:r>
                </a:p>
              </p:txBody>
            </p:sp>
          </mc:Fallback>
        </mc:AlternateContent>
        <p:sp>
          <p:nvSpPr>
            <p:cNvPr id="551" name="TextBox 550">
              <a:extLst>
                <a:ext uri="{FF2B5EF4-FFF2-40B4-BE49-F238E27FC236}">
                  <a16:creationId xmlns:a16="http://schemas.microsoft.com/office/drawing/2014/main" id="{97E7A8A4-0424-8103-73FA-9B3387A3E647}"/>
                </a:ext>
              </a:extLst>
            </p:cNvPr>
            <p:cNvSpPr txBox="1"/>
            <p:nvPr/>
          </p:nvSpPr>
          <p:spPr>
            <a:xfrm>
              <a:off x="9022410" y="5235483"/>
              <a:ext cx="1198364"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select unit</a:t>
              </a:r>
            </a:p>
          </p:txBody>
        </p:sp>
      </p:grpSp>
      <p:sp>
        <p:nvSpPr>
          <p:cNvPr id="304" name="Rounded Rectangle 303">
            <a:extLst>
              <a:ext uri="{FF2B5EF4-FFF2-40B4-BE49-F238E27FC236}">
                <a16:creationId xmlns:a16="http://schemas.microsoft.com/office/drawing/2014/main" id="{C3EED8BB-7B80-3E16-0573-D91F5B0D3611}"/>
              </a:ext>
            </a:extLst>
          </p:cNvPr>
          <p:cNvSpPr/>
          <p:nvPr/>
        </p:nvSpPr>
        <p:spPr>
          <a:xfrm>
            <a:off x="3654228" y="1740840"/>
            <a:ext cx="824786" cy="577618"/>
          </a:xfrm>
          <a:prstGeom prst="roundRect">
            <a:avLst>
              <a:gd name="adj" fmla="val 6773"/>
            </a:avLst>
          </a:prstGeom>
          <a:solidFill>
            <a:schemeClr val="accent5">
              <a:lumMod val="20000"/>
              <a:lumOff val="80000"/>
            </a:schemeClr>
          </a:solidFill>
          <a:ln>
            <a:solidFill>
              <a:schemeClr val="accent5">
                <a:lumMod val="40000"/>
                <a:lumOff val="60000"/>
              </a:schemeClr>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nvGrpSpPr>
          <p:cNvPr id="555" name="Group 554">
            <a:extLst>
              <a:ext uri="{FF2B5EF4-FFF2-40B4-BE49-F238E27FC236}">
                <a16:creationId xmlns:a16="http://schemas.microsoft.com/office/drawing/2014/main" id="{7B274B96-89AE-3713-0727-F00383943DEF}"/>
              </a:ext>
            </a:extLst>
          </p:cNvPr>
          <p:cNvGrpSpPr/>
          <p:nvPr/>
        </p:nvGrpSpPr>
        <p:grpSpPr>
          <a:xfrm>
            <a:off x="3677957" y="1610331"/>
            <a:ext cx="712878" cy="849659"/>
            <a:chOff x="3956623" y="1439272"/>
            <a:chExt cx="712878" cy="849659"/>
          </a:xfrm>
        </p:grpSpPr>
        <p:grpSp>
          <p:nvGrpSpPr>
            <p:cNvPr id="454" name="Group 453">
              <a:extLst>
                <a:ext uri="{FF2B5EF4-FFF2-40B4-BE49-F238E27FC236}">
                  <a16:creationId xmlns:a16="http://schemas.microsoft.com/office/drawing/2014/main" id="{AF2B831C-C48E-25DA-EEA8-1288FD2BFB1E}"/>
                </a:ext>
              </a:extLst>
            </p:cNvPr>
            <p:cNvGrpSpPr/>
            <p:nvPr/>
          </p:nvGrpSpPr>
          <p:grpSpPr>
            <a:xfrm>
              <a:off x="4156085" y="1584764"/>
              <a:ext cx="513416" cy="515042"/>
              <a:chOff x="2515999" y="2756039"/>
              <a:chExt cx="513416" cy="515042"/>
            </a:xfrm>
            <a:solidFill>
              <a:schemeClr val="accent5"/>
            </a:solidFill>
          </p:grpSpPr>
          <p:sp>
            <p:nvSpPr>
              <p:cNvPr id="422" name="Rectangle 421">
                <a:extLst>
                  <a:ext uri="{FF2B5EF4-FFF2-40B4-BE49-F238E27FC236}">
                    <a16:creationId xmlns:a16="http://schemas.microsoft.com/office/drawing/2014/main" id="{6A719020-099A-4E83-8769-656B3C479CFC}"/>
                  </a:ext>
                </a:extLst>
              </p:cNvPr>
              <p:cNvSpPr/>
              <p:nvPr/>
            </p:nvSpPr>
            <p:spPr>
              <a:xfrm>
                <a:off x="2515999" y="2756039"/>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3" name="Rectangle 422">
                <a:extLst>
                  <a:ext uri="{FF2B5EF4-FFF2-40B4-BE49-F238E27FC236}">
                    <a16:creationId xmlns:a16="http://schemas.microsoft.com/office/drawing/2014/main" id="{8FF41FB0-4656-7A6C-D851-06B8FCD2A195}"/>
                  </a:ext>
                </a:extLst>
              </p:cNvPr>
              <p:cNvSpPr/>
              <p:nvPr/>
            </p:nvSpPr>
            <p:spPr>
              <a:xfrm>
                <a:off x="2515999" y="2894290"/>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5" name="Rectangle 424">
                <a:extLst>
                  <a:ext uri="{FF2B5EF4-FFF2-40B4-BE49-F238E27FC236}">
                    <a16:creationId xmlns:a16="http://schemas.microsoft.com/office/drawing/2014/main" id="{E7950FD7-D4A8-A56B-E0F4-A998D508C377}"/>
                  </a:ext>
                </a:extLst>
              </p:cNvPr>
              <p:cNvSpPr/>
              <p:nvPr/>
            </p:nvSpPr>
            <p:spPr>
              <a:xfrm>
                <a:off x="2515999" y="303254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6" name="Rectangle 425">
                <a:extLst>
                  <a:ext uri="{FF2B5EF4-FFF2-40B4-BE49-F238E27FC236}">
                    <a16:creationId xmlns:a16="http://schemas.microsoft.com/office/drawing/2014/main" id="{DAAD142F-18F5-F503-4ADB-B35DC643A1D1}"/>
                  </a:ext>
                </a:extLst>
              </p:cNvPr>
              <p:cNvSpPr/>
              <p:nvPr/>
            </p:nvSpPr>
            <p:spPr>
              <a:xfrm>
                <a:off x="2515999" y="317079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7" name="Rectangle 426">
                <a:extLst>
                  <a:ext uri="{FF2B5EF4-FFF2-40B4-BE49-F238E27FC236}">
                    <a16:creationId xmlns:a16="http://schemas.microsoft.com/office/drawing/2014/main" id="{BF01D30B-E07E-E514-A6FE-938EE4771252}"/>
                  </a:ext>
                </a:extLst>
              </p:cNvPr>
              <p:cNvSpPr/>
              <p:nvPr/>
            </p:nvSpPr>
            <p:spPr>
              <a:xfrm>
                <a:off x="2720093" y="310778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8" name="Rectangle 427">
                <a:extLst>
                  <a:ext uri="{FF2B5EF4-FFF2-40B4-BE49-F238E27FC236}">
                    <a16:creationId xmlns:a16="http://schemas.microsoft.com/office/drawing/2014/main" id="{A429C600-8B3D-6905-B6F4-67B8869E6B26}"/>
                  </a:ext>
                </a:extLst>
              </p:cNvPr>
              <p:cNvSpPr/>
              <p:nvPr/>
            </p:nvSpPr>
            <p:spPr>
              <a:xfrm>
                <a:off x="2713135" y="282620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9" name="Rectangle 428">
                <a:extLst>
                  <a:ext uri="{FF2B5EF4-FFF2-40B4-BE49-F238E27FC236}">
                    <a16:creationId xmlns:a16="http://schemas.microsoft.com/office/drawing/2014/main" id="{58A656EF-B294-476A-DFBE-81B5096DAEE0}"/>
                  </a:ext>
                </a:extLst>
              </p:cNvPr>
              <p:cNvSpPr/>
              <p:nvPr/>
            </p:nvSpPr>
            <p:spPr>
              <a:xfrm>
                <a:off x="2906550" y="2962157"/>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cxnSp>
            <p:nvCxnSpPr>
              <p:cNvPr id="431" name="Straight Arrow Connector 430">
                <a:extLst>
                  <a:ext uri="{FF2B5EF4-FFF2-40B4-BE49-F238E27FC236}">
                    <a16:creationId xmlns:a16="http://schemas.microsoft.com/office/drawing/2014/main" id="{DCA8861C-32AB-6189-ADC5-26D0B555FECF}"/>
                  </a:ext>
                </a:extLst>
              </p:cNvPr>
              <p:cNvCxnSpPr>
                <a:stCxn id="422" idx="3"/>
                <a:endCxn id="428" idx="1"/>
              </p:cNvCxnSpPr>
              <p:nvPr/>
            </p:nvCxnSpPr>
            <p:spPr>
              <a:xfrm>
                <a:off x="2638864" y="2806183"/>
                <a:ext cx="74271" cy="7016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2" name="Straight Arrow Connector 431">
                <a:extLst>
                  <a:ext uri="{FF2B5EF4-FFF2-40B4-BE49-F238E27FC236}">
                    <a16:creationId xmlns:a16="http://schemas.microsoft.com/office/drawing/2014/main" id="{F076FB6B-46D4-1A7D-F483-7B5D9F4B4A76}"/>
                  </a:ext>
                </a:extLst>
              </p:cNvPr>
              <p:cNvCxnSpPr>
                <a:cxnSpLocks/>
                <a:stCxn id="425" idx="3"/>
                <a:endCxn id="427" idx="1"/>
              </p:cNvCxnSpPr>
              <p:nvPr/>
            </p:nvCxnSpPr>
            <p:spPr>
              <a:xfrm>
                <a:off x="2638864" y="3082685"/>
                <a:ext cx="81229" cy="75240"/>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5" name="Straight Arrow Connector 434">
                <a:extLst>
                  <a:ext uri="{FF2B5EF4-FFF2-40B4-BE49-F238E27FC236}">
                    <a16:creationId xmlns:a16="http://schemas.microsoft.com/office/drawing/2014/main" id="{31166480-BD69-4773-AD2A-597AEEDB3CE3}"/>
                  </a:ext>
                </a:extLst>
              </p:cNvPr>
              <p:cNvCxnSpPr>
                <a:cxnSpLocks/>
                <a:stCxn id="426" idx="3"/>
                <a:endCxn id="427" idx="1"/>
              </p:cNvCxnSpPr>
              <p:nvPr/>
            </p:nvCxnSpPr>
            <p:spPr>
              <a:xfrm flipV="1">
                <a:off x="2638864" y="3157925"/>
                <a:ext cx="81229" cy="63012"/>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8" name="Straight Arrow Connector 437">
                <a:extLst>
                  <a:ext uri="{FF2B5EF4-FFF2-40B4-BE49-F238E27FC236}">
                    <a16:creationId xmlns:a16="http://schemas.microsoft.com/office/drawing/2014/main" id="{46C1C142-3FA7-411B-EE58-7FC699D3B651}"/>
                  </a:ext>
                </a:extLst>
              </p:cNvPr>
              <p:cNvCxnSpPr>
                <a:cxnSpLocks/>
                <a:stCxn id="423" idx="3"/>
                <a:endCxn id="428" idx="1"/>
              </p:cNvCxnSpPr>
              <p:nvPr/>
            </p:nvCxnSpPr>
            <p:spPr>
              <a:xfrm flipV="1">
                <a:off x="2638864" y="2876347"/>
                <a:ext cx="74271" cy="68087"/>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1" name="Straight Arrow Connector 440">
                <a:extLst>
                  <a:ext uri="{FF2B5EF4-FFF2-40B4-BE49-F238E27FC236}">
                    <a16:creationId xmlns:a16="http://schemas.microsoft.com/office/drawing/2014/main" id="{CD596051-238A-F40A-2479-9E72743D255E}"/>
                  </a:ext>
                </a:extLst>
              </p:cNvPr>
              <p:cNvCxnSpPr>
                <a:cxnSpLocks/>
                <a:stCxn id="428" idx="3"/>
                <a:endCxn id="429" idx="1"/>
              </p:cNvCxnSpPr>
              <p:nvPr/>
            </p:nvCxnSpPr>
            <p:spPr>
              <a:xfrm>
                <a:off x="2836000" y="2876347"/>
                <a:ext cx="70550" cy="13595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4" name="Straight Arrow Connector 443">
                <a:extLst>
                  <a:ext uri="{FF2B5EF4-FFF2-40B4-BE49-F238E27FC236}">
                    <a16:creationId xmlns:a16="http://schemas.microsoft.com/office/drawing/2014/main" id="{C5DD9441-9705-599B-8C80-457F058AE5DD}"/>
                  </a:ext>
                </a:extLst>
              </p:cNvPr>
              <p:cNvCxnSpPr>
                <a:cxnSpLocks/>
                <a:stCxn id="427" idx="3"/>
                <a:endCxn id="429" idx="1"/>
              </p:cNvCxnSpPr>
              <p:nvPr/>
            </p:nvCxnSpPr>
            <p:spPr>
              <a:xfrm flipV="1">
                <a:off x="2842958" y="3012301"/>
                <a:ext cx="63592" cy="14562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grpSp>
        <p:sp>
          <p:nvSpPr>
            <p:cNvPr id="293" name="Rectangle 292">
              <a:extLst>
                <a:ext uri="{FF2B5EF4-FFF2-40B4-BE49-F238E27FC236}">
                  <a16:creationId xmlns:a16="http://schemas.microsoft.com/office/drawing/2014/main" id="{C08F40AE-51C8-E5F5-08D6-C7409F5C9D63}"/>
                </a:ext>
              </a:extLst>
            </p:cNvPr>
            <p:cNvSpPr/>
            <p:nvPr/>
          </p:nvSpPr>
          <p:spPr>
            <a:xfrm rot="16200000">
              <a:off x="3592146" y="1803749"/>
              <a:ext cx="849659" cy="12070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sorting </a:t>
              </a:r>
            </a:p>
          </p:txBody>
        </p:sp>
      </p:grpSp>
      <p:graphicFrame>
        <p:nvGraphicFramePr>
          <p:cNvPr id="6" name="Table 5">
            <a:extLst>
              <a:ext uri="{FF2B5EF4-FFF2-40B4-BE49-F238E27FC236}">
                <a16:creationId xmlns:a16="http://schemas.microsoft.com/office/drawing/2014/main" id="{2FA8D7F7-108C-385D-C206-789571226036}"/>
              </a:ext>
            </a:extLst>
          </p:cNvPr>
          <p:cNvGraphicFramePr>
            <a:graphicFrameLocks noGrp="1"/>
          </p:cNvGraphicFramePr>
          <p:nvPr/>
        </p:nvGraphicFramePr>
        <p:xfrm>
          <a:off x="5109254" y="2305449"/>
          <a:ext cx="630929" cy="320040"/>
        </p:xfrm>
        <a:graphic>
          <a:graphicData uri="http://schemas.openxmlformats.org/drawingml/2006/table">
            <a:tbl>
              <a:tblPr firstRow="1" bandRow="1">
                <a:tableStyleId>{5940675A-B579-460E-94D1-54222C63F5DA}</a:tableStyleId>
              </a:tblPr>
              <a:tblGrid>
                <a:gridCol w="630929">
                  <a:extLst>
                    <a:ext uri="{9D8B030D-6E8A-4147-A177-3AD203B41FA5}">
                      <a16:colId xmlns:a16="http://schemas.microsoft.com/office/drawing/2014/main" val="3411314267"/>
                    </a:ext>
                  </a:extLst>
                </a:gridCol>
              </a:tblGrid>
              <a:tr h="77683">
                <a:tc>
                  <a:txBody>
                    <a:bodyPr/>
                    <a:lstStyle/>
                    <a:p>
                      <a:pPr algn="ctr"/>
                      <a:r>
                        <a:rPr lang="en-US" sz="1050" b="1" dirty="0">
                          <a:solidFill>
                            <a:schemeClr val="accent1"/>
                          </a:solidFill>
                        </a:rPr>
                        <a:t>precision:</a:t>
                      </a: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69564133"/>
                  </a:ext>
                </a:extLst>
              </a:tr>
              <a:tr h="77683">
                <a:tc>
                  <a:txBody>
                    <a:bodyPr/>
                    <a:lstStyle/>
                    <a:p>
                      <a:pPr algn="ct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5392560"/>
                  </a:ext>
                </a:extLst>
              </a:tr>
            </a:tbl>
          </a:graphicData>
        </a:graphic>
      </p:graphicFrame>
      <p:grpSp>
        <p:nvGrpSpPr>
          <p:cNvPr id="2" name="Group 1">
            <a:extLst>
              <a:ext uri="{FF2B5EF4-FFF2-40B4-BE49-F238E27FC236}">
                <a16:creationId xmlns:a16="http://schemas.microsoft.com/office/drawing/2014/main" id="{398BCE05-2A38-B989-EFF8-E73D1236D58B}"/>
              </a:ext>
            </a:extLst>
          </p:cNvPr>
          <p:cNvGrpSpPr/>
          <p:nvPr/>
        </p:nvGrpSpPr>
        <p:grpSpPr>
          <a:xfrm>
            <a:off x="126379" y="3964649"/>
            <a:ext cx="8865236" cy="926730"/>
            <a:chOff x="568179" y="3421559"/>
            <a:chExt cx="7887978" cy="935783"/>
          </a:xfrm>
        </p:grpSpPr>
        <p:sp>
          <p:nvSpPr>
            <p:cNvPr id="11" name="TextBox 10">
              <a:extLst>
                <a:ext uri="{FF2B5EF4-FFF2-40B4-BE49-F238E27FC236}">
                  <a16:creationId xmlns:a16="http://schemas.microsoft.com/office/drawing/2014/main" id="{51ED9F8B-9B7F-62E8-179C-53DD3501D1C3}"/>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1</a:t>
              </a:r>
            </a:p>
          </p:txBody>
        </p:sp>
        <mc:AlternateContent xmlns:mc="http://schemas.openxmlformats.org/markup-compatibility/2006" xmlns:a14="http://schemas.microsoft.com/office/drawing/2010/main">
          <mc:Choice Requires="a14">
            <p:sp>
              <p:nvSpPr>
                <p:cNvPr id="13" name="TextBox 12">
                  <a:extLst>
                    <a:ext uri="{FF2B5EF4-FFF2-40B4-BE49-F238E27FC236}">
                      <a16:creationId xmlns:a16="http://schemas.microsoft.com/office/drawing/2014/main" id="{F800B961-FA71-F11C-F63D-EEFD8B1D2DBA}"/>
                    </a:ext>
                  </a:extLst>
                </p:cNvPr>
                <p:cNvSpPr txBox="1"/>
                <p:nvPr/>
              </p:nvSpPr>
              <p:spPr>
                <a:xfrm>
                  <a:off x="951252" y="3456073"/>
                  <a:ext cx="7504905"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Parallelism-Aware </a:t>
                  </a:r>
                  <a14:m>
                    <m:oMath xmlns:m="http://schemas.openxmlformats.org/officeDocument/2006/math">
                      <m:r>
                        <a:rPr kumimoji="0" lang="en-US" sz="2000" b="1" i="0" u="none" strike="noStrike" kern="1200" cap="none" spc="0" normalizeH="0" baseline="0" noProof="0" smtClean="0">
                          <a:ln>
                            <a:noFill/>
                          </a:ln>
                          <a:solidFill>
                            <a:srgbClr val="1A7FC7"/>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1A7FC7"/>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Library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hand-optimized implementations of different PUD operations with different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performance vs. bit-precision trade-offs  </a:t>
                  </a:r>
                </a:p>
              </p:txBody>
            </p:sp>
          </mc:Choice>
          <mc:Fallback xmlns="">
            <p:sp>
              <p:nvSpPr>
                <p:cNvPr id="13" name="TextBox 12">
                  <a:extLst>
                    <a:ext uri="{FF2B5EF4-FFF2-40B4-BE49-F238E27FC236}">
                      <a16:creationId xmlns:a16="http://schemas.microsoft.com/office/drawing/2014/main" id="{F800B961-FA71-F11C-F63D-EEFD8B1D2DBA}"/>
                    </a:ext>
                  </a:extLst>
                </p:cNvPr>
                <p:cNvSpPr txBox="1">
                  <a:spLocks noRot="1" noChangeAspect="1" noMove="1" noResize="1" noEditPoints="1" noAdjustHandles="1" noChangeArrowheads="1" noChangeShapeType="1" noTextEdit="1"/>
                </p:cNvSpPr>
                <p:nvPr/>
              </p:nvSpPr>
              <p:spPr>
                <a:xfrm>
                  <a:off x="951252" y="3456073"/>
                  <a:ext cx="7504905" cy="901269"/>
                </a:xfrm>
                <a:prstGeom prst="rect">
                  <a:avLst/>
                </a:prstGeom>
                <a:blipFill>
                  <a:blip r:embed="rId4"/>
                  <a:stretch>
                    <a:fillRect l="-752" t="-2817" b="-8451"/>
                  </a:stretch>
                </a:blipFill>
              </p:spPr>
              <p:txBody>
                <a:bodyPr/>
                <a:lstStyle/>
                <a:p>
                  <a:r>
                    <a:rPr lang="en-US">
                      <a:noFill/>
                    </a:rPr>
                    <a:t> </a:t>
                  </a:r>
                </a:p>
              </p:txBody>
            </p:sp>
          </mc:Fallback>
        </mc:AlternateContent>
      </p:grpSp>
      <p:sp>
        <p:nvSpPr>
          <p:cNvPr id="15" name="Rectangle 14">
            <a:extLst>
              <a:ext uri="{FF2B5EF4-FFF2-40B4-BE49-F238E27FC236}">
                <a16:creationId xmlns:a16="http://schemas.microsoft.com/office/drawing/2014/main" id="{756826A1-7B36-B1B5-4930-54FE9F321241}"/>
              </a:ext>
            </a:extLst>
          </p:cNvPr>
          <p:cNvSpPr/>
          <p:nvPr/>
        </p:nvSpPr>
        <p:spPr>
          <a:xfrm>
            <a:off x="64774" y="3686201"/>
            <a:ext cx="8987622"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grpSp>
        <p:nvGrpSpPr>
          <p:cNvPr id="22" name="Group 21">
            <a:extLst>
              <a:ext uri="{FF2B5EF4-FFF2-40B4-BE49-F238E27FC236}">
                <a16:creationId xmlns:a16="http://schemas.microsoft.com/office/drawing/2014/main" id="{3CB302B5-C970-C570-A2E1-D8674C542A83}"/>
              </a:ext>
            </a:extLst>
          </p:cNvPr>
          <p:cNvGrpSpPr/>
          <p:nvPr/>
        </p:nvGrpSpPr>
        <p:grpSpPr>
          <a:xfrm>
            <a:off x="126379" y="4829857"/>
            <a:ext cx="9034633" cy="729903"/>
            <a:chOff x="406767" y="3421560"/>
            <a:chExt cx="8373646" cy="737030"/>
          </a:xfrm>
        </p:grpSpPr>
        <p:sp>
          <p:nvSpPr>
            <p:cNvPr id="23" name="TextBox 22">
              <a:extLst>
                <a:ext uri="{FF2B5EF4-FFF2-40B4-BE49-F238E27FC236}">
                  <a16:creationId xmlns:a16="http://schemas.microsoft.com/office/drawing/2014/main" id="{123BD8D4-304F-5D22-AF6A-BF0B4E3CC164}"/>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2</a:t>
              </a:r>
            </a:p>
          </p:txBody>
        </p:sp>
        <p:sp>
          <p:nvSpPr>
            <p:cNvPr id="24" name="TextBox 23">
              <a:extLst>
                <a:ext uri="{FF2B5EF4-FFF2-40B4-BE49-F238E27FC236}">
                  <a16:creationId xmlns:a16="http://schemas.microsoft.com/office/drawing/2014/main" id="{F967E6EB-780C-D114-EA31-AD1E9AE74FB0}"/>
                </a:ext>
              </a:extLst>
            </p:cNvPr>
            <p:cNvSpPr txBox="1"/>
            <p:nvPr/>
          </p:nvSpPr>
          <p:spPr>
            <a:xfrm>
              <a:off x="779411" y="3443792"/>
              <a:ext cx="8001002" cy="7147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grpSp>
        <p:nvGrpSpPr>
          <p:cNvPr id="25" name="Group 24">
            <a:extLst>
              <a:ext uri="{FF2B5EF4-FFF2-40B4-BE49-F238E27FC236}">
                <a16:creationId xmlns:a16="http://schemas.microsoft.com/office/drawing/2014/main" id="{E614A703-142D-B063-095E-57A9DB6FCAC2}"/>
              </a:ext>
            </a:extLst>
          </p:cNvPr>
          <p:cNvGrpSpPr/>
          <p:nvPr/>
        </p:nvGrpSpPr>
        <p:grpSpPr>
          <a:xfrm>
            <a:off x="126379" y="5682898"/>
            <a:ext cx="9041777" cy="737046"/>
            <a:chOff x="406767" y="3421560"/>
            <a:chExt cx="8380267" cy="744244"/>
          </a:xfrm>
        </p:grpSpPr>
        <p:sp>
          <p:nvSpPr>
            <p:cNvPr id="26" name="TextBox 25">
              <a:extLst>
                <a:ext uri="{FF2B5EF4-FFF2-40B4-BE49-F238E27FC236}">
                  <a16:creationId xmlns:a16="http://schemas.microsoft.com/office/drawing/2014/main" id="{A310BC36-2062-0803-5C5E-FD7106F90A32}"/>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3</a:t>
              </a:r>
            </a:p>
          </p:txBody>
        </p:sp>
        <mc:AlternateContent xmlns:mc="http://schemas.openxmlformats.org/markup-compatibility/2006" xmlns:a14="http://schemas.microsoft.com/office/drawing/2010/main">
          <mc:Choice Requires="a14">
            <p:sp>
              <p:nvSpPr>
                <p:cNvPr id="27" name="TextBox 26">
                  <a:extLst>
                    <a:ext uri="{FF2B5EF4-FFF2-40B4-BE49-F238E27FC236}">
                      <a16:creationId xmlns:a16="http://schemas.microsoft.com/office/drawing/2014/main" id="{7216B688-46E5-208B-53BB-EA48B39A0D80}"/>
                    </a:ext>
                  </a:extLst>
                </p:cNvPr>
                <p:cNvSpPr txBox="1"/>
                <p:nvPr/>
              </p:nvSpPr>
              <p:spPr>
                <a:xfrm>
                  <a:off x="786032" y="3451005"/>
                  <a:ext cx="8001002" cy="7147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mc:Choice>
          <mc:Fallback xmlns="">
            <p:sp>
              <p:nvSpPr>
                <p:cNvPr id="27" name="TextBox 26">
                  <a:extLst>
                    <a:ext uri="{FF2B5EF4-FFF2-40B4-BE49-F238E27FC236}">
                      <a16:creationId xmlns:a16="http://schemas.microsoft.com/office/drawing/2014/main" id="{7216B688-46E5-208B-53BB-EA48B39A0D80}"/>
                    </a:ext>
                  </a:extLst>
                </p:cNvPr>
                <p:cNvSpPr txBox="1">
                  <a:spLocks noRot="1" noChangeAspect="1" noMove="1" noResize="1" noEditPoints="1" noAdjustHandles="1" noChangeArrowheads="1" noChangeShapeType="1" noTextEdit="1"/>
                </p:cNvSpPr>
                <p:nvPr/>
              </p:nvSpPr>
              <p:spPr>
                <a:xfrm>
                  <a:off x="786032" y="3451005"/>
                  <a:ext cx="8001002" cy="714799"/>
                </a:xfrm>
                <a:prstGeom prst="rect">
                  <a:avLst/>
                </a:prstGeom>
                <a:blipFill>
                  <a:blip r:embed="rId5"/>
                  <a:stretch>
                    <a:fillRect t="-3509"/>
                  </a:stretch>
                </a:blipFill>
              </p:spPr>
              <p:txBody>
                <a:bodyPr/>
                <a:lstStyle/>
                <a:p>
                  <a:r>
                    <a:rPr lang="en-US">
                      <a:noFill/>
                    </a:rPr>
                    <a:t> </a:t>
                  </a:r>
                </a:p>
              </p:txBody>
            </p:sp>
          </mc:Fallback>
        </mc:AlternateContent>
      </p:grpSp>
      <p:sp>
        <p:nvSpPr>
          <p:cNvPr id="28" name="Rectangle 27">
            <a:extLst>
              <a:ext uri="{FF2B5EF4-FFF2-40B4-BE49-F238E27FC236}">
                <a16:creationId xmlns:a16="http://schemas.microsoft.com/office/drawing/2014/main" id="{33915916-1B18-537E-C393-39DE2A88E504}"/>
              </a:ext>
            </a:extLst>
          </p:cNvPr>
          <p:cNvSpPr/>
          <p:nvPr/>
        </p:nvSpPr>
        <p:spPr>
          <a:xfrm>
            <a:off x="0" y="1314450"/>
            <a:ext cx="9079226" cy="2371751"/>
          </a:xfrm>
          <a:prstGeom prst="rect">
            <a:avLst/>
          </a:prstGeom>
          <a:solidFill>
            <a:schemeClr val="bg1">
              <a:alpha val="89804"/>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 name="Rounded Rectangle 9">
            <a:extLst>
              <a:ext uri="{FF2B5EF4-FFF2-40B4-BE49-F238E27FC236}">
                <a16:creationId xmlns:a16="http://schemas.microsoft.com/office/drawing/2014/main" id="{99498DFC-B9A0-2055-9DD8-0CACE37C71D3}"/>
              </a:ext>
            </a:extLst>
          </p:cNvPr>
          <p:cNvSpPr/>
          <p:nvPr/>
        </p:nvSpPr>
        <p:spPr>
          <a:xfrm>
            <a:off x="6376446" y="1686901"/>
            <a:ext cx="2627902" cy="1855324"/>
          </a:xfrm>
          <a:prstGeom prst="roundRect">
            <a:avLst>
              <a:gd name="adj" fmla="val 2647"/>
            </a:avLst>
          </a:prstGeom>
          <a:solidFill>
            <a:srgbClr val="E8F1F8"/>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  </a:t>
            </a:r>
          </a:p>
        </p:txBody>
      </p:sp>
      <p:grpSp>
        <p:nvGrpSpPr>
          <p:cNvPr id="37" name="Group 36">
            <a:extLst>
              <a:ext uri="{FF2B5EF4-FFF2-40B4-BE49-F238E27FC236}">
                <a16:creationId xmlns:a16="http://schemas.microsoft.com/office/drawing/2014/main" id="{F6D465B8-FB90-63E9-9033-BCB23AF6E3A5}"/>
              </a:ext>
            </a:extLst>
          </p:cNvPr>
          <p:cNvGrpSpPr/>
          <p:nvPr/>
        </p:nvGrpSpPr>
        <p:grpSpPr>
          <a:xfrm>
            <a:off x="6568294" y="2068578"/>
            <a:ext cx="733286" cy="1425080"/>
            <a:chOff x="6568294" y="2068578"/>
            <a:chExt cx="733286" cy="1425080"/>
          </a:xfrm>
        </p:grpSpPr>
        <p:sp>
          <p:nvSpPr>
            <p:cNvPr id="12" name="Rounded Rectangle 11">
              <a:extLst>
                <a:ext uri="{FF2B5EF4-FFF2-40B4-BE49-F238E27FC236}">
                  <a16:creationId xmlns:a16="http://schemas.microsoft.com/office/drawing/2014/main" id="{D2F42745-93B0-C757-2FF7-795D20159B36}"/>
                </a:ext>
              </a:extLst>
            </p:cNvPr>
            <p:cNvSpPr>
              <a:spLocks/>
            </p:cNvSpPr>
            <p:nvPr/>
          </p:nvSpPr>
          <p:spPr>
            <a:xfrm rot="5400000">
              <a:off x="6227982" y="2412360"/>
              <a:ext cx="1417380" cy="729816"/>
            </a:xfrm>
            <a:prstGeom prst="roundRect">
              <a:avLst>
                <a:gd name="adj" fmla="val 3978"/>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cxnSp>
          <p:nvCxnSpPr>
            <p:cNvPr id="407" name="Straight Connector 406">
              <a:extLst>
                <a:ext uri="{FF2B5EF4-FFF2-40B4-BE49-F238E27FC236}">
                  <a16:creationId xmlns:a16="http://schemas.microsoft.com/office/drawing/2014/main" id="{40106162-111A-D6E3-9F9D-C44298D058CC}"/>
                </a:ext>
              </a:extLst>
            </p:cNvPr>
            <p:cNvCxnSpPr>
              <a:cxnSpLocks/>
            </p:cNvCxnSpPr>
            <p:nvPr/>
          </p:nvCxnSpPr>
          <p:spPr>
            <a:xfrm>
              <a:off x="6568294" y="2803983"/>
              <a:ext cx="731520" cy="3709"/>
            </a:xfrm>
            <a:prstGeom prst="line">
              <a:avLst/>
            </a:prstGeom>
            <a:ln>
              <a:solidFill>
                <a:schemeClr val="accent6"/>
              </a:solidFill>
              <a:prstDash val="dash"/>
            </a:ln>
          </p:spPr>
          <p:style>
            <a:lnRef idx="1">
              <a:schemeClr val="accent1"/>
            </a:lnRef>
            <a:fillRef idx="0">
              <a:schemeClr val="accent1"/>
            </a:fillRef>
            <a:effectRef idx="0">
              <a:schemeClr val="accent1"/>
            </a:effectRef>
            <a:fontRef idx="minor">
              <a:schemeClr val="tx1"/>
            </a:fontRef>
          </p:style>
        </p:cxnSp>
        <p:grpSp>
          <p:nvGrpSpPr>
            <p:cNvPr id="359" name="Group 358">
              <a:extLst>
                <a:ext uri="{FF2B5EF4-FFF2-40B4-BE49-F238E27FC236}">
                  <a16:creationId xmlns:a16="http://schemas.microsoft.com/office/drawing/2014/main" id="{163C6157-4C40-6126-D32A-BF18F382DBA2}"/>
                </a:ext>
              </a:extLst>
            </p:cNvPr>
            <p:cNvGrpSpPr/>
            <p:nvPr/>
          </p:nvGrpSpPr>
          <p:grpSpPr>
            <a:xfrm>
              <a:off x="6645745" y="2844021"/>
              <a:ext cx="557153" cy="649637"/>
              <a:chOff x="6067134" y="2655621"/>
              <a:chExt cx="557153" cy="649637"/>
            </a:xfrm>
          </p:grpSpPr>
          <p:grpSp>
            <p:nvGrpSpPr>
              <p:cNvPr id="14" name="Group 13">
                <a:extLst>
                  <a:ext uri="{FF2B5EF4-FFF2-40B4-BE49-F238E27FC236}">
                    <a16:creationId xmlns:a16="http://schemas.microsoft.com/office/drawing/2014/main" id="{F49B5FD4-3243-8B36-8408-AAA018E7F27E}"/>
                  </a:ext>
                </a:extLst>
              </p:cNvPr>
              <p:cNvGrpSpPr/>
              <p:nvPr/>
            </p:nvGrpSpPr>
            <p:grpSpPr>
              <a:xfrm>
                <a:off x="6221951" y="2692878"/>
                <a:ext cx="402336" cy="402336"/>
                <a:chOff x="2591868" y="2612644"/>
                <a:chExt cx="402336" cy="402336"/>
              </a:xfrm>
            </p:grpSpPr>
            <p:cxnSp>
              <p:nvCxnSpPr>
                <p:cNvPr id="20" name="Straight Connector 19">
                  <a:extLst>
                    <a:ext uri="{FF2B5EF4-FFF2-40B4-BE49-F238E27FC236}">
                      <a16:creationId xmlns:a16="http://schemas.microsoft.com/office/drawing/2014/main" id="{4D9B1C61-2836-F02C-A54C-DDCAF23189F1}"/>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D884F144-1128-8B21-4180-A04E95FDFB1B}"/>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16" name="TextBox 15">
                <a:extLst>
                  <a:ext uri="{FF2B5EF4-FFF2-40B4-BE49-F238E27FC236}">
                    <a16:creationId xmlns:a16="http://schemas.microsoft.com/office/drawing/2014/main" id="{6C72094F-2B45-6C4C-690A-E3BA055D7E39}"/>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8CEA79E6-1DB6-343C-2FFC-F41A77A88FF5}"/>
                  </a:ext>
                </a:extLst>
              </p:cNvPr>
              <p:cNvSpPr txBox="1"/>
              <p:nvPr/>
            </p:nvSpPr>
            <p:spPr>
              <a:xfrm>
                <a:off x="6235597" y="2698419"/>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cxnSp>
            <p:nvCxnSpPr>
              <p:cNvPr id="18" name="Straight Connector 17">
                <a:extLst>
                  <a:ext uri="{FF2B5EF4-FFF2-40B4-BE49-F238E27FC236}">
                    <a16:creationId xmlns:a16="http://schemas.microsoft.com/office/drawing/2014/main" id="{65C694B9-6123-C699-37BA-E5337B5050B5}"/>
                  </a:ext>
                </a:extLst>
              </p:cNvPr>
              <p:cNvCxnSpPr>
                <a:cxnSpLocks/>
              </p:cNvCxnSpPr>
              <p:nvPr/>
            </p:nvCxnSpPr>
            <p:spPr>
              <a:xfrm flipV="1">
                <a:off x="6260582" y="2759350"/>
                <a:ext cx="336355" cy="286284"/>
              </a:xfrm>
              <a:prstGeom prst="line">
                <a:avLst/>
              </a:prstGeom>
              <a:ln w="12700">
                <a:solidFill>
                  <a:schemeClr val="accent6">
                    <a:lumMod val="75000"/>
                  </a:schemeClr>
                </a:solidFill>
              </a:ln>
            </p:spPr>
            <p:style>
              <a:lnRef idx="1">
                <a:schemeClr val="dk1"/>
              </a:lnRef>
              <a:fillRef idx="0">
                <a:schemeClr val="dk1"/>
              </a:fillRef>
              <a:effectRef idx="0">
                <a:schemeClr val="dk1"/>
              </a:effectRef>
              <a:fontRef idx="minor">
                <a:schemeClr val="tx1"/>
              </a:fontRef>
            </p:style>
          </p:cxnSp>
          <p:sp>
            <p:nvSpPr>
              <p:cNvPr id="19" name="TextBox 18">
                <a:extLst>
                  <a:ext uri="{FF2B5EF4-FFF2-40B4-BE49-F238E27FC236}">
                    <a16:creationId xmlns:a16="http://schemas.microsoft.com/office/drawing/2014/main" id="{637F78D0-A3F0-530E-3DE9-5D0BF389FF4D}"/>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1" name="Rectangle 30">
              <a:extLst>
                <a:ext uri="{FF2B5EF4-FFF2-40B4-BE49-F238E27FC236}">
                  <a16:creationId xmlns:a16="http://schemas.microsoft.com/office/drawing/2014/main" id="{5B50C41D-F1AB-A273-D5D3-F1626A23CAED}"/>
                </a:ext>
              </a:extLst>
            </p:cNvPr>
            <p:cNvSpPr/>
            <p:nvPr/>
          </p:nvSpPr>
          <p:spPr>
            <a:xfrm>
              <a:off x="6591185" y="2130780"/>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70AD47"/>
                  </a:solidFill>
                  <a:effectLst/>
                  <a:uLnTx/>
                  <a:uFillTx/>
                  <a:latin typeface="Avenir Next" panose="020B0503020202020204" pitchFamily="34" charset="0"/>
                  <a:ea typeface="+mn-ea"/>
                  <a:cs typeface="Arial" panose="020B0604020202020204" pitchFamily="34" charset="0"/>
                </a:rPr>
                <a:t>impl. #1</a:t>
              </a:r>
            </a:p>
          </p:txBody>
        </p:sp>
      </p:grpSp>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81F5A5DB-ACEF-7F5B-0A96-51B11916C1B4}"/>
                  </a:ext>
                </a:extLst>
              </p:cNvPr>
              <p:cNvSpPr/>
              <p:nvPr/>
            </p:nvSpPr>
            <p:spPr>
              <a:xfrm rot="16200000">
                <a:off x="6202200" y="2484687"/>
                <a:ext cx="512249" cy="719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05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Arial" panose="020B0604020202020204" pitchFamily="34" charset="0"/>
                      </a:rPr>
                      <m:t>𝜇</m:t>
                    </m:r>
                  </m:oMath>
                </a14:m>
                <a:r>
                  <a:rPr kumimoji="0" lang="en-US" sz="105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Progs.</a:t>
                </a:r>
              </a:p>
            </p:txBody>
          </p:sp>
        </mc:Choice>
        <mc:Fallback xmlns="">
          <p:sp>
            <p:nvSpPr>
              <p:cNvPr id="35" name="Rectangle 34">
                <a:extLst>
                  <a:ext uri="{FF2B5EF4-FFF2-40B4-BE49-F238E27FC236}">
                    <a16:creationId xmlns:a16="http://schemas.microsoft.com/office/drawing/2014/main" id="{81F5A5DB-ACEF-7F5B-0A96-51B11916C1B4}"/>
                  </a:ext>
                </a:extLst>
              </p:cNvPr>
              <p:cNvSpPr>
                <a:spLocks noRot="1" noChangeAspect="1" noMove="1" noResize="1" noEditPoints="1" noAdjustHandles="1" noChangeArrowheads="1" noChangeShapeType="1" noTextEdit="1"/>
              </p:cNvSpPr>
              <p:nvPr/>
            </p:nvSpPr>
            <p:spPr>
              <a:xfrm rot="16200000">
                <a:off x="6202200" y="2484687"/>
                <a:ext cx="512249" cy="71965"/>
              </a:xfrm>
              <a:prstGeom prst="rect">
                <a:avLst/>
              </a:prstGeom>
              <a:blipFill>
                <a:blip r:embed="rId6"/>
                <a:stretch>
                  <a:fillRect l="-100000" t="-12195" r="-128571" b="-4878"/>
                </a:stretch>
              </a:blipFill>
              <a:ln>
                <a:noFill/>
              </a:ln>
            </p:spPr>
            <p:txBody>
              <a:bodyPr/>
              <a:lstStyle/>
              <a:p>
                <a:r>
                  <a:rPr lang="en-US">
                    <a:noFill/>
                  </a:rPr>
                  <a:t> </a:t>
                </a:r>
              </a:p>
            </p:txBody>
          </p:sp>
        </mc:Fallback>
      </mc:AlternateContent>
      <p:sp>
        <p:nvSpPr>
          <p:cNvPr id="36" name="Rectangle 35">
            <a:extLst>
              <a:ext uri="{FF2B5EF4-FFF2-40B4-BE49-F238E27FC236}">
                <a16:creationId xmlns:a16="http://schemas.microsoft.com/office/drawing/2014/main" id="{AF4B772B-BEC2-5FA5-D115-E5E1CE410CBF}"/>
              </a:ext>
            </a:extLst>
          </p:cNvPr>
          <p:cNvSpPr/>
          <p:nvPr/>
        </p:nvSpPr>
        <p:spPr>
          <a:xfrm rot="16200000">
            <a:off x="6136788" y="3125570"/>
            <a:ext cx="681975" cy="790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cost model</a:t>
            </a:r>
          </a:p>
        </p:txBody>
      </p:sp>
      <p:graphicFrame>
        <p:nvGraphicFramePr>
          <p:cNvPr id="58" name="Table 57">
            <a:extLst>
              <a:ext uri="{FF2B5EF4-FFF2-40B4-BE49-F238E27FC236}">
                <a16:creationId xmlns:a16="http://schemas.microsoft.com/office/drawing/2014/main" id="{BA9C6113-B970-B337-A4E7-FD74141A3AC4}"/>
              </a:ext>
            </a:extLst>
          </p:cNvPr>
          <p:cNvGraphicFramePr>
            <a:graphicFrameLocks noGrp="1"/>
          </p:cNvGraphicFramePr>
          <p:nvPr/>
        </p:nvGraphicFramePr>
        <p:xfrm>
          <a:off x="6756490" y="2325105"/>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9"/>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mc:AlternateContent xmlns:mc="http://schemas.openxmlformats.org/markup-compatibility/2006" xmlns:a14="http://schemas.microsoft.com/office/drawing/2010/main">
        <mc:Choice Requires="a14">
          <p:sp>
            <p:nvSpPr>
              <p:cNvPr id="63" name="TextBox 62">
                <a:extLst>
                  <a:ext uri="{FF2B5EF4-FFF2-40B4-BE49-F238E27FC236}">
                    <a16:creationId xmlns:a16="http://schemas.microsoft.com/office/drawing/2014/main" id="{7C5CF1D1-4415-43CA-F0F7-725CD91BC6E0}"/>
                  </a:ext>
                </a:extLst>
              </p:cNvPr>
              <p:cNvSpPr txBox="1"/>
              <p:nvPr/>
            </p:nvSpPr>
            <p:spPr>
              <a:xfrm>
                <a:off x="6378707" y="1730939"/>
                <a:ext cx="262790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Cambria Math" panose="02040503050406030204" pitchFamily="18" charset="0"/>
                    <a:cs typeface="Arial" panose="020B0604020202020204" pitchFamily="34" charset="0"/>
                  </a:rPr>
                  <a:t>parallelism-aware </a:t>
                </a:r>
                <a14:m>
                  <m:oMath xmlns:m="http://schemas.openxmlformats.org/officeDocument/2006/math">
                    <m:r>
                      <a:rPr kumimoji="0" lang="en-US" sz="1400" b="1" i="1" u="none" strike="noStrike" kern="1200" cap="none" spc="0" normalizeH="0" baseline="0" noProof="0" smtClean="0">
                        <a:ln>
                          <a:noFill/>
                        </a:ln>
                        <a:solidFill>
                          <a:srgbClr val="1A7FC7"/>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Programs</a:t>
                </a:r>
              </a:p>
            </p:txBody>
          </p:sp>
        </mc:Choice>
        <mc:Fallback xmlns="">
          <p:sp>
            <p:nvSpPr>
              <p:cNvPr id="63" name="TextBox 62">
                <a:extLst>
                  <a:ext uri="{FF2B5EF4-FFF2-40B4-BE49-F238E27FC236}">
                    <a16:creationId xmlns:a16="http://schemas.microsoft.com/office/drawing/2014/main" id="{7C5CF1D1-4415-43CA-F0F7-725CD91BC6E0}"/>
                  </a:ext>
                </a:extLst>
              </p:cNvPr>
              <p:cNvSpPr txBox="1">
                <a:spLocks noRot="1" noChangeAspect="1" noMove="1" noResize="1" noEditPoints="1" noAdjustHandles="1" noChangeArrowheads="1" noChangeShapeType="1" noTextEdit="1"/>
              </p:cNvSpPr>
              <p:nvPr/>
            </p:nvSpPr>
            <p:spPr>
              <a:xfrm>
                <a:off x="6378707" y="1730939"/>
                <a:ext cx="2627902" cy="215444"/>
              </a:xfrm>
              <a:prstGeom prst="rect">
                <a:avLst/>
              </a:prstGeom>
              <a:blipFill>
                <a:blip r:embed="rId7"/>
                <a:stretch>
                  <a:fillRect l="-1449" t="-22222" r="-1932" b="-50000"/>
                </a:stretch>
              </a:blipFill>
            </p:spPr>
            <p:txBody>
              <a:bodyPr/>
              <a:lstStyle/>
              <a:p>
                <a:r>
                  <a:rPr lang="en-US">
                    <a:noFill/>
                  </a:rPr>
                  <a:t> </a:t>
                </a:r>
              </a:p>
            </p:txBody>
          </p:sp>
        </mc:Fallback>
      </mc:AlternateContent>
      <p:grpSp>
        <p:nvGrpSpPr>
          <p:cNvPr id="34" name="Group 33">
            <a:extLst>
              <a:ext uri="{FF2B5EF4-FFF2-40B4-BE49-F238E27FC236}">
                <a16:creationId xmlns:a16="http://schemas.microsoft.com/office/drawing/2014/main" id="{05C7C954-7D11-4DA4-B2BA-822594526FDC}"/>
              </a:ext>
            </a:extLst>
          </p:cNvPr>
          <p:cNvGrpSpPr/>
          <p:nvPr/>
        </p:nvGrpSpPr>
        <p:grpSpPr>
          <a:xfrm>
            <a:off x="7367960" y="2068578"/>
            <a:ext cx="731520" cy="1429686"/>
            <a:chOff x="7367960" y="2068578"/>
            <a:chExt cx="731520" cy="1429686"/>
          </a:xfrm>
        </p:grpSpPr>
        <p:sp>
          <p:nvSpPr>
            <p:cNvPr id="379" name="Rounded Rectangle 378">
              <a:extLst>
                <a:ext uri="{FF2B5EF4-FFF2-40B4-BE49-F238E27FC236}">
                  <a16:creationId xmlns:a16="http://schemas.microsoft.com/office/drawing/2014/main" id="{936D027A-4AE6-013D-D3C4-D3DD629A78C2}"/>
                </a:ext>
              </a:extLst>
            </p:cNvPr>
            <p:cNvSpPr>
              <a:spLocks/>
            </p:cNvSpPr>
            <p:nvPr/>
          </p:nvSpPr>
          <p:spPr>
            <a:xfrm rot="5400000">
              <a:off x="7021875" y="2414663"/>
              <a:ext cx="1421986" cy="729816"/>
            </a:xfrm>
            <a:prstGeom prst="roundRect">
              <a:avLst>
                <a:gd name="adj" fmla="val 3978"/>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88" name="Rectangle 387">
              <a:extLst>
                <a:ext uri="{FF2B5EF4-FFF2-40B4-BE49-F238E27FC236}">
                  <a16:creationId xmlns:a16="http://schemas.microsoft.com/office/drawing/2014/main" id="{D6BEFE21-D3B9-F558-92CD-61E0645C5598}"/>
                </a:ext>
              </a:extLst>
            </p:cNvPr>
            <p:cNvSpPr/>
            <p:nvPr/>
          </p:nvSpPr>
          <p:spPr>
            <a:xfrm>
              <a:off x="7387381" y="2135386"/>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impl. #2</a:t>
              </a:r>
            </a:p>
          </p:txBody>
        </p:sp>
        <p:grpSp>
          <p:nvGrpSpPr>
            <p:cNvPr id="30" name="Group 29">
              <a:extLst>
                <a:ext uri="{FF2B5EF4-FFF2-40B4-BE49-F238E27FC236}">
                  <a16:creationId xmlns:a16="http://schemas.microsoft.com/office/drawing/2014/main" id="{37CBEDC3-B397-508A-F346-34B3B0B06D6C}"/>
                </a:ext>
              </a:extLst>
            </p:cNvPr>
            <p:cNvGrpSpPr/>
            <p:nvPr/>
          </p:nvGrpSpPr>
          <p:grpSpPr>
            <a:xfrm>
              <a:off x="7441941" y="2848627"/>
              <a:ext cx="557153" cy="649637"/>
              <a:chOff x="7441941" y="2848627"/>
              <a:chExt cx="557153" cy="649637"/>
            </a:xfrm>
          </p:grpSpPr>
          <p:grpSp>
            <p:nvGrpSpPr>
              <p:cNvPr id="380" name="Group 379">
                <a:extLst>
                  <a:ext uri="{FF2B5EF4-FFF2-40B4-BE49-F238E27FC236}">
                    <a16:creationId xmlns:a16="http://schemas.microsoft.com/office/drawing/2014/main" id="{77D063FC-D554-00EB-E3D0-6AB711BAA95E}"/>
                  </a:ext>
                </a:extLst>
              </p:cNvPr>
              <p:cNvGrpSpPr/>
              <p:nvPr/>
            </p:nvGrpSpPr>
            <p:grpSpPr>
              <a:xfrm>
                <a:off x="7441941" y="2848627"/>
                <a:ext cx="557153" cy="649637"/>
                <a:chOff x="6067134" y="2655621"/>
                <a:chExt cx="557153" cy="649637"/>
              </a:xfrm>
            </p:grpSpPr>
            <p:grpSp>
              <p:nvGrpSpPr>
                <p:cNvPr id="381" name="Group 380">
                  <a:extLst>
                    <a:ext uri="{FF2B5EF4-FFF2-40B4-BE49-F238E27FC236}">
                      <a16:creationId xmlns:a16="http://schemas.microsoft.com/office/drawing/2014/main" id="{2EE65755-89A4-B419-5BAA-E6E9039E22DC}"/>
                    </a:ext>
                  </a:extLst>
                </p:cNvPr>
                <p:cNvGrpSpPr/>
                <p:nvPr/>
              </p:nvGrpSpPr>
              <p:grpSpPr>
                <a:xfrm>
                  <a:off x="6221951" y="2692878"/>
                  <a:ext cx="402336" cy="402336"/>
                  <a:chOff x="2591868" y="2612644"/>
                  <a:chExt cx="402336" cy="402336"/>
                </a:xfrm>
              </p:grpSpPr>
              <p:cxnSp>
                <p:nvCxnSpPr>
                  <p:cNvPr id="386" name="Straight Connector 385">
                    <a:extLst>
                      <a:ext uri="{FF2B5EF4-FFF2-40B4-BE49-F238E27FC236}">
                        <a16:creationId xmlns:a16="http://schemas.microsoft.com/office/drawing/2014/main" id="{37DA9180-4507-8A0E-71FB-7FCE101BF286}"/>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87" name="Straight Connector 386">
                    <a:extLst>
                      <a:ext uri="{FF2B5EF4-FFF2-40B4-BE49-F238E27FC236}">
                        <a16:creationId xmlns:a16="http://schemas.microsoft.com/office/drawing/2014/main" id="{EE5EFA79-1EEF-9C55-D1FB-094B76195843}"/>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82" name="TextBox 381">
                  <a:extLst>
                    <a:ext uri="{FF2B5EF4-FFF2-40B4-BE49-F238E27FC236}">
                      <a16:creationId xmlns:a16="http://schemas.microsoft.com/office/drawing/2014/main" id="{1959F03A-4A5B-737F-8DDC-7D31DC40203E}"/>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83" name="TextBox 382">
                  <a:extLst>
                    <a:ext uri="{FF2B5EF4-FFF2-40B4-BE49-F238E27FC236}">
                      <a16:creationId xmlns:a16="http://schemas.microsoft.com/office/drawing/2014/main" id="{4E26D601-921B-4115-ACB5-6F21FC52D233}"/>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85" name="TextBox 384">
                  <a:extLst>
                    <a:ext uri="{FF2B5EF4-FFF2-40B4-BE49-F238E27FC236}">
                      <a16:creationId xmlns:a16="http://schemas.microsoft.com/office/drawing/2014/main" id="{1C732C76-172D-B9FE-015C-547D62A313A3}"/>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32" name="Freeform 331">
                <a:extLst>
                  <a:ext uri="{FF2B5EF4-FFF2-40B4-BE49-F238E27FC236}">
                    <a16:creationId xmlns:a16="http://schemas.microsoft.com/office/drawing/2014/main" id="{3B00A40E-5828-8AA3-E5EE-207AC1061863}"/>
                  </a:ext>
                </a:extLst>
              </p:cNvPr>
              <p:cNvSpPr/>
              <p:nvPr/>
            </p:nvSpPr>
            <p:spPr>
              <a:xfrm>
                <a:off x="7660023" y="2928983"/>
                <a:ext cx="283471" cy="292040"/>
              </a:xfrm>
              <a:custGeom>
                <a:avLst/>
                <a:gdLst>
                  <a:gd name="connsiteX0" fmla="*/ 0 w 266164"/>
                  <a:gd name="connsiteY0" fmla="*/ 214648 h 238654"/>
                  <a:gd name="connsiteX1" fmla="*/ 171719 w 266164"/>
                  <a:gd name="connsiteY1" fmla="*/ 218941 h 238654"/>
                  <a:gd name="connsiteX2" fmla="*/ 266164 w 266164"/>
                  <a:gd name="connsiteY2" fmla="*/ 0 h 238654"/>
                  <a:gd name="connsiteX0" fmla="*/ 0 w 266164"/>
                  <a:gd name="connsiteY0" fmla="*/ 229564 h 245232"/>
                  <a:gd name="connsiteX1" fmla="*/ 171719 w 266164"/>
                  <a:gd name="connsiteY1" fmla="*/ 218941 h 245232"/>
                  <a:gd name="connsiteX2" fmla="*/ 266164 w 266164"/>
                  <a:gd name="connsiteY2" fmla="*/ 0 h 245232"/>
                  <a:gd name="connsiteX0" fmla="*/ 0 w 266164"/>
                  <a:gd name="connsiteY0" fmla="*/ 229564 h 238573"/>
                  <a:gd name="connsiteX1" fmla="*/ 167426 w 266164"/>
                  <a:gd name="connsiteY1" fmla="*/ 199053 h 238573"/>
                  <a:gd name="connsiteX2" fmla="*/ 266164 w 266164"/>
                  <a:gd name="connsiteY2" fmla="*/ 0 h 238573"/>
                </a:gdLst>
                <a:ahLst/>
                <a:cxnLst>
                  <a:cxn ang="0">
                    <a:pos x="connsiteX0" y="connsiteY0"/>
                  </a:cxn>
                  <a:cxn ang="0">
                    <a:pos x="connsiteX1" y="connsiteY1"/>
                  </a:cxn>
                  <a:cxn ang="0">
                    <a:pos x="connsiteX2" y="connsiteY2"/>
                  </a:cxn>
                </a:cxnLst>
                <a:rect l="l" t="t" r="r" b="b"/>
                <a:pathLst>
                  <a:path w="266164" h="238573">
                    <a:moveTo>
                      <a:pt x="0" y="229564"/>
                    </a:moveTo>
                    <a:cubicBezTo>
                      <a:pt x="63679" y="249598"/>
                      <a:pt x="123065" y="234828"/>
                      <a:pt x="167426" y="199053"/>
                    </a:cubicBezTo>
                    <a:cubicBezTo>
                      <a:pt x="211787" y="163278"/>
                      <a:pt x="241122" y="91583"/>
                      <a:pt x="266164" y="0"/>
                    </a:cubicBezTo>
                  </a:path>
                </a:pathLst>
              </a:cu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cxnSp>
          <p:nvCxnSpPr>
            <p:cNvPr id="411" name="Straight Connector 410">
              <a:extLst>
                <a:ext uri="{FF2B5EF4-FFF2-40B4-BE49-F238E27FC236}">
                  <a16:creationId xmlns:a16="http://schemas.microsoft.com/office/drawing/2014/main" id="{DDD36D7B-848A-9549-A260-ABB1EF6EB48A}"/>
                </a:ext>
              </a:extLst>
            </p:cNvPr>
            <p:cNvCxnSpPr>
              <a:cxnSpLocks/>
            </p:cNvCxnSpPr>
            <p:nvPr/>
          </p:nvCxnSpPr>
          <p:spPr>
            <a:xfrm>
              <a:off x="7367960" y="2803983"/>
              <a:ext cx="731520" cy="3709"/>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E6447254-EA22-5146-B5D9-C390A0B2758B}"/>
              </a:ext>
            </a:extLst>
          </p:cNvPr>
          <p:cNvGrpSpPr/>
          <p:nvPr/>
        </p:nvGrpSpPr>
        <p:grpSpPr>
          <a:xfrm>
            <a:off x="8218684" y="2062838"/>
            <a:ext cx="731761" cy="1429685"/>
            <a:chOff x="8218684" y="2062838"/>
            <a:chExt cx="731761" cy="1429685"/>
          </a:xfrm>
        </p:grpSpPr>
        <p:grpSp>
          <p:nvGrpSpPr>
            <p:cNvPr id="32" name="Group 31">
              <a:extLst>
                <a:ext uri="{FF2B5EF4-FFF2-40B4-BE49-F238E27FC236}">
                  <a16:creationId xmlns:a16="http://schemas.microsoft.com/office/drawing/2014/main" id="{C385BB5C-BA7C-655D-CCD1-5400A657D21A}"/>
                </a:ext>
              </a:extLst>
            </p:cNvPr>
            <p:cNvGrpSpPr/>
            <p:nvPr/>
          </p:nvGrpSpPr>
          <p:grpSpPr>
            <a:xfrm>
              <a:off x="8218684" y="2062838"/>
              <a:ext cx="729816" cy="1429685"/>
              <a:chOff x="8218684" y="2062838"/>
              <a:chExt cx="729816" cy="1429685"/>
            </a:xfrm>
          </p:grpSpPr>
          <p:sp>
            <p:nvSpPr>
              <p:cNvPr id="390" name="Rounded Rectangle 389">
                <a:extLst>
                  <a:ext uri="{FF2B5EF4-FFF2-40B4-BE49-F238E27FC236}">
                    <a16:creationId xmlns:a16="http://schemas.microsoft.com/office/drawing/2014/main" id="{22174913-6AA0-CEA1-D2FF-3FB1E85AFF5B}"/>
                  </a:ext>
                </a:extLst>
              </p:cNvPr>
              <p:cNvSpPr>
                <a:spLocks/>
              </p:cNvSpPr>
              <p:nvPr/>
            </p:nvSpPr>
            <p:spPr>
              <a:xfrm rot="5400000">
                <a:off x="7876755" y="2404767"/>
                <a:ext cx="1413674" cy="729816"/>
              </a:xfrm>
              <a:prstGeom prst="roundRect">
                <a:avLst>
                  <a:gd name="adj" fmla="val 3978"/>
                </a:avLst>
              </a:prstGeom>
              <a:solidFill>
                <a:schemeClr val="accent4">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8" name="Rectangle 397">
                <a:extLst>
                  <a:ext uri="{FF2B5EF4-FFF2-40B4-BE49-F238E27FC236}">
                    <a16:creationId xmlns:a16="http://schemas.microsoft.com/office/drawing/2014/main" id="{FBA8B14D-815A-3F40-E15F-642136FB533C}"/>
                  </a:ext>
                </a:extLst>
              </p:cNvPr>
              <p:cNvSpPr/>
              <p:nvPr/>
            </p:nvSpPr>
            <p:spPr>
              <a:xfrm>
                <a:off x="8238105" y="2129645"/>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impl. n</a:t>
                </a:r>
              </a:p>
            </p:txBody>
          </p:sp>
          <p:grpSp>
            <p:nvGrpSpPr>
              <p:cNvPr id="29" name="Group 28">
                <a:extLst>
                  <a:ext uri="{FF2B5EF4-FFF2-40B4-BE49-F238E27FC236}">
                    <a16:creationId xmlns:a16="http://schemas.microsoft.com/office/drawing/2014/main" id="{68BFD51B-7048-BB54-D4C8-B6C8BF5A1251}"/>
                  </a:ext>
                </a:extLst>
              </p:cNvPr>
              <p:cNvGrpSpPr/>
              <p:nvPr/>
            </p:nvGrpSpPr>
            <p:grpSpPr>
              <a:xfrm>
                <a:off x="8292665" y="2842886"/>
                <a:ext cx="557153" cy="649637"/>
                <a:chOff x="8292665" y="2842886"/>
                <a:chExt cx="557153" cy="649637"/>
              </a:xfrm>
            </p:grpSpPr>
            <p:grpSp>
              <p:nvGrpSpPr>
                <p:cNvPr id="391" name="Group 390">
                  <a:extLst>
                    <a:ext uri="{FF2B5EF4-FFF2-40B4-BE49-F238E27FC236}">
                      <a16:creationId xmlns:a16="http://schemas.microsoft.com/office/drawing/2014/main" id="{71C30B9E-5214-19A6-1D91-2453BBE1DB7D}"/>
                    </a:ext>
                  </a:extLst>
                </p:cNvPr>
                <p:cNvGrpSpPr/>
                <p:nvPr/>
              </p:nvGrpSpPr>
              <p:grpSpPr>
                <a:xfrm>
                  <a:off x="8292665" y="2842886"/>
                  <a:ext cx="557153" cy="649637"/>
                  <a:chOff x="6067134" y="2655621"/>
                  <a:chExt cx="557153" cy="649637"/>
                </a:xfrm>
              </p:grpSpPr>
              <p:grpSp>
                <p:nvGrpSpPr>
                  <p:cNvPr id="392" name="Group 391">
                    <a:extLst>
                      <a:ext uri="{FF2B5EF4-FFF2-40B4-BE49-F238E27FC236}">
                        <a16:creationId xmlns:a16="http://schemas.microsoft.com/office/drawing/2014/main" id="{A6463A54-A1FB-F779-3D0E-D54E8EF6A524}"/>
                      </a:ext>
                    </a:extLst>
                  </p:cNvPr>
                  <p:cNvGrpSpPr/>
                  <p:nvPr/>
                </p:nvGrpSpPr>
                <p:grpSpPr>
                  <a:xfrm>
                    <a:off x="6221951" y="2692878"/>
                    <a:ext cx="402336" cy="402336"/>
                    <a:chOff x="2591868" y="2612644"/>
                    <a:chExt cx="402336" cy="402336"/>
                  </a:xfrm>
                </p:grpSpPr>
                <p:cxnSp>
                  <p:nvCxnSpPr>
                    <p:cNvPr id="396" name="Straight Connector 395">
                      <a:extLst>
                        <a:ext uri="{FF2B5EF4-FFF2-40B4-BE49-F238E27FC236}">
                          <a16:creationId xmlns:a16="http://schemas.microsoft.com/office/drawing/2014/main" id="{7BBD83BA-9F3C-DEE2-85E3-03C9D0849D4A}"/>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97" name="Straight Connector 396">
                      <a:extLst>
                        <a:ext uri="{FF2B5EF4-FFF2-40B4-BE49-F238E27FC236}">
                          <a16:creationId xmlns:a16="http://schemas.microsoft.com/office/drawing/2014/main" id="{1C53A077-BB8C-7EB1-8610-47F9818EFFFF}"/>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93" name="TextBox 392">
                    <a:extLst>
                      <a:ext uri="{FF2B5EF4-FFF2-40B4-BE49-F238E27FC236}">
                        <a16:creationId xmlns:a16="http://schemas.microsoft.com/office/drawing/2014/main" id="{F9459F24-B072-108C-681D-0671D6310A33}"/>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4" name="TextBox 393">
                    <a:extLst>
                      <a:ext uri="{FF2B5EF4-FFF2-40B4-BE49-F238E27FC236}">
                        <a16:creationId xmlns:a16="http://schemas.microsoft.com/office/drawing/2014/main" id="{73051A0A-8EB5-0787-311E-243897A73B5D}"/>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95" name="TextBox 394">
                    <a:extLst>
                      <a:ext uri="{FF2B5EF4-FFF2-40B4-BE49-F238E27FC236}">
                        <a16:creationId xmlns:a16="http://schemas.microsoft.com/office/drawing/2014/main" id="{26349A4A-D8A0-8055-9173-37E74331A89C}"/>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cxnSp>
              <p:nvCxnSpPr>
                <p:cNvPr id="401" name="Straight Connector 400">
                  <a:extLst>
                    <a:ext uri="{FF2B5EF4-FFF2-40B4-BE49-F238E27FC236}">
                      <a16:creationId xmlns:a16="http://schemas.microsoft.com/office/drawing/2014/main" id="{E67106EE-6745-6E1D-8045-3446E0FCC2FF}"/>
                    </a:ext>
                  </a:extLst>
                </p:cNvPr>
                <p:cNvCxnSpPr>
                  <a:cxnSpLocks/>
                </p:cNvCxnSpPr>
                <p:nvPr/>
              </p:nvCxnSpPr>
              <p:spPr>
                <a:xfrm flipV="1">
                  <a:off x="8512841" y="2987115"/>
                  <a:ext cx="274320" cy="0"/>
                </a:xfrm>
                <a:prstGeom prst="line">
                  <a:avLst/>
                </a:prstGeom>
                <a:ln w="12700">
                  <a:solidFill>
                    <a:schemeClr val="accent4"/>
                  </a:solidFill>
                </a:ln>
              </p:spPr>
              <p:style>
                <a:lnRef idx="1">
                  <a:schemeClr val="dk1"/>
                </a:lnRef>
                <a:fillRef idx="0">
                  <a:schemeClr val="dk1"/>
                </a:fillRef>
                <a:effectRef idx="0">
                  <a:schemeClr val="dk1"/>
                </a:effectRef>
                <a:fontRef idx="minor">
                  <a:schemeClr val="tx1"/>
                </a:fontRef>
              </p:style>
            </p:cxnSp>
          </p:grpSp>
        </p:grpSp>
        <p:cxnSp>
          <p:nvCxnSpPr>
            <p:cNvPr id="412" name="Straight Connector 411">
              <a:extLst>
                <a:ext uri="{FF2B5EF4-FFF2-40B4-BE49-F238E27FC236}">
                  <a16:creationId xmlns:a16="http://schemas.microsoft.com/office/drawing/2014/main" id="{FF70CA78-68A1-0D98-25B8-FA81222DAB40}"/>
                </a:ext>
              </a:extLst>
            </p:cNvPr>
            <p:cNvCxnSpPr>
              <a:cxnSpLocks/>
            </p:cNvCxnSpPr>
            <p:nvPr/>
          </p:nvCxnSpPr>
          <p:spPr>
            <a:xfrm>
              <a:off x="8218925" y="2803983"/>
              <a:ext cx="731520" cy="3709"/>
            </a:xfrm>
            <a:prstGeom prst="line">
              <a:avLst/>
            </a:prstGeom>
            <a:ln>
              <a:solidFill>
                <a:schemeClr val="accent4"/>
              </a:solidFill>
              <a:prstDash val="dash"/>
            </a:ln>
          </p:spPr>
          <p:style>
            <a:lnRef idx="1">
              <a:schemeClr val="accent1"/>
            </a:lnRef>
            <a:fillRef idx="0">
              <a:schemeClr val="accent1"/>
            </a:fillRef>
            <a:effectRef idx="0">
              <a:schemeClr val="accent1"/>
            </a:effectRef>
            <a:fontRef idx="minor">
              <a:schemeClr val="tx1"/>
            </a:fontRef>
          </p:style>
        </p:cxnSp>
      </p:grpSp>
      <p:graphicFrame>
        <p:nvGraphicFramePr>
          <p:cNvPr id="399" name="Table 398">
            <a:extLst>
              <a:ext uri="{FF2B5EF4-FFF2-40B4-BE49-F238E27FC236}">
                <a16:creationId xmlns:a16="http://schemas.microsoft.com/office/drawing/2014/main" id="{159E351C-832C-B7CC-8ADC-CD3A4870CAB6}"/>
              </a:ext>
            </a:extLst>
          </p:cNvPr>
          <p:cNvGraphicFramePr>
            <a:graphicFrameLocks noGrp="1"/>
          </p:cNvGraphicFramePr>
          <p:nvPr/>
        </p:nvGraphicFramePr>
        <p:xfrm>
          <a:off x="8403410" y="2323970"/>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294" name="Rectangle 293">
            <a:extLst>
              <a:ext uri="{FF2B5EF4-FFF2-40B4-BE49-F238E27FC236}">
                <a16:creationId xmlns:a16="http://schemas.microsoft.com/office/drawing/2014/main" id="{7BC94F1F-07D5-E95E-6404-66CE4D1BBD83}"/>
              </a:ext>
            </a:extLst>
          </p:cNvPr>
          <p:cNvSpPr/>
          <p:nvPr/>
        </p:nvSpPr>
        <p:spPr>
          <a:xfrm rot="16200000">
            <a:off x="7601557" y="2827768"/>
            <a:ext cx="1208597" cy="120909"/>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a:t>
            </a:r>
          </a:p>
        </p:txBody>
      </p:sp>
      <p:graphicFrame>
        <p:nvGraphicFramePr>
          <p:cNvPr id="389" name="Table 388">
            <a:extLst>
              <a:ext uri="{FF2B5EF4-FFF2-40B4-BE49-F238E27FC236}">
                <a16:creationId xmlns:a16="http://schemas.microsoft.com/office/drawing/2014/main" id="{5563D128-2F46-7038-361A-ADB46B9DF09D}"/>
              </a:ext>
            </a:extLst>
          </p:cNvPr>
          <p:cNvGraphicFramePr>
            <a:graphicFrameLocks noGrp="1"/>
          </p:cNvGraphicFramePr>
          <p:nvPr/>
        </p:nvGraphicFramePr>
        <p:xfrm>
          <a:off x="7552686" y="2329711"/>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Tree>
    <p:extLst>
      <p:ext uri="{BB962C8B-B14F-4D97-AF65-F5344CB8AC3E}">
        <p14:creationId xmlns:p14="http://schemas.microsoft.com/office/powerpoint/2010/main" val="229285209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 name="Rounded Rectangle 277">
            <a:extLst>
              <a:ext uri="{FF2B5EF4-FFF2-40B4-BE49-F238E27FC236}">
                <a16:creationId xmlns:a16="http://schemas.microsoft.com/office/drawing/2014/main" id="{C6E693EC-908E-77E2-3DA1-5FBA753476B9}"/>
              </a:ext>
            </a:extLst>
          </p:cNvPr>
          <p:cNvSpPr>
            <a:spLocks/>
          </p:cNvSpPr>
          <p:nvPr/>
        </p:nvSpPr>
        <p:spPr>
          <a:xfrm rot="5400000">
            <a:off x="3198249" y="2033123"/>
            <a:ext cx="1064997" cy="1953205"/>
          </a:xfrm>
          <a:prstGeom prst="roundRect">
            <a:avLst>
              <a:gd name="adj" fmla="val 3978"/>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26198"/>
            <a:ext cx="9144000" cy="925840"/>
          </a:xfrm>
        </p:spPr>
        <p:txBody>
          <a:bodyPr>
            <a:noAutofit/>
          </a:bodyPr>
          <a:lstStyle/>
          <a:p>
            <a:r>
              <a:rPr lang="en-US" sz="3600" i="1" dirty="0"/>
              <a:t>Proteus</a:t>
            </a:r>
            <a:r>
              <a:rPr lang="en-US" sz="3600" dirty="0"/>
              <a:t>: </a:t>
            </a:r>
            <a:br>
              <a:rPr lang="en-US" sz="3600" dirty="0"/>
            </a:br>
            <a:r>
              <a:rPr lang="en-US" sz="2800" dirty="0"/>
              <a:t>Design Overview (III) </a:t>
            </a:r>
          </a:p>
        </p:txBody>
      </p:sp>
      <p:sp>
        <p:nvSpPr>
          <p:cNvPr id="8" name="Rounded Rectangle 7">
            <a:extLst>
              <a:ext uri="{FF2B5EF4-FFF2-40B4-BE49-F238E27FC236}">
                <a16:creationId xmlns:a16="http://schemas.microsoft.com/office/drawing/2014/main" id="{AE18605D-DEE1-58EF-3F7E-C6B1DB8F15F2}"/>
              </a:ext>
            </a:extLst>
          </p:cNvPr>
          <p:cNvSpPr/>
          <p:nvPr/>
        </p:nvSpPr>
        <p:spPr>
          <a:xfrm>
            <a:off x="61489" y="1602840"/>
            <a:ext cx="2059612" cy="2016582"/>
          </a:xfrm>
          <a:prstGeom prst="roundRect">
            <a:avLst>
              <a:gd name="adj" fmla="val 0"/>
            </a:avLst>
          </a:prstGeom>
          <a:solidFill>
            <a:schemeClr val="accent2">
              <a:lumMod val="20000"/>
              <a:lumOff val="80000"/>
              <a:alpha val="8218"/>
            </a:schemeClr>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endParaRPr>
          </a:p>
        </p:txBody>
      </p:sp>
      <p:sp>
        <p:nvSpPr>
          <p:cNvPr id="9" name="Rectangle 8">
            <a:extLst>
              <a:ext uri="{FF2B5EF4-FFF2-40B4-BE49-F238E27FC236}">
                <a16:creationId xmlns:a16="http://schemas.microsoft.com/office/drawing/2014/main" id="{F9E53CF5-F88F-0541-31DA-6C150B81BB97}"/>
              </a:ext>
            </a:extLst>
          </p:cNvPr>
          <p:cNvSpPr/>
          <p:nvPr/>
        </p:nvSpPr>
        <p:spPr>
          <a:xfrm>
            <a:off x="4988445" y="1602840"/>
            <a:ext cx="4082921" cy="2011680"/>
          </a:xfrm>
          <a:prstGeom prst="rect">
            <a:avLst/>
          </a:prstGeom>
          <a:solidFill>
            <a:schemeClr val="bg1">
              <a:lumMod val="95000"/>
              <a:alpha val="21594"/>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0" name="Rounded Rectangle 9">
            <a:extLst>
              <a:ext uri="{FF2B5EF4-FFF2-40B4-BE49-F238E27FC236}">
                <a16:creationId xmlns:a16="http://schemas.microsoft.com/office/drawing/2014/main" id="{99498DFC-B9A0-2055-9DD8-0CACE37C71D3}"/>
              </a:ext>
            </a:extLst>
          </p:cNvPr>
          <p:cNvSpPr/>
          <p:nvPr/>
        </p:nvSpPr>
        <p:spPr>
          <a:xfrm>
            <a:off x="6376446" y="1686901"/>
            <a:ext cx="2627902" cy="1855324"/>
          </a:xfrm>
          <a:prstGeom prst="roundRect">
            <a:avLst>
              <a:gd name="adj" fmla="val 2647"/>
            </a:avLst>
          </a:prstGeom>
          <a:solidFill>
            <a:srgbClr val="E8F1F8"/>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12" name="Rounded Rectangle 11">
            <a:extLst>
              <a:ext uri="{FF2B5EF4-FFF2-40B4-BE49-F238E27FC236}">
                <a16:creationId xmlns:a16="http://schemas.microsoft.com/office/drawing/2014/main" id="{D2F42745-93B0-C757-2FF7-795D20159B36}"/>
              </a:ext>
            </a:extLst>
          </p:cNvPr>
          <p:cNvSpPr>
            <a:spLocks/>
          </p:cNvSpPr>
          <p:nvPr/>
        </p:nvSpPr>
        <p:spPr>
          <a:xfrm rot="5400000">
            <a:off x="6227982" y="2412360"/>
            <a:ext cx="1417380" cy="729816"/>
          </a:xfrm>
          <a:prstGeom prst="roundRect">
            <a:avLst>
              <a:gd name="adj" fmla="val 3978"/>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59" name="Group 358">
            <a:extLst>
              <a:ext uri="{FF2B5EF4-FFF2-40B4-BE49-F238E27FC236}">
                <a16:creationId xmlns:a16="http://schemas.microsoft.com/office/drawing/2014/main" id="{163C6157-4C40-6126-D32A-BF18F382DBA2}"/>
              </a:ext>
            </a:extLst>
          </p:cNvPr>
          <p:cNvGrpSpPr/>
          <p:nvPr/>
        </p:nvGrpSpPr>
        <p:grpSpPr>
          <a:xfrm>
            <a:off x="6645745" y="2844021"/>
            <a:ext cx="557153" cy="649637"/>
            <a:chOff x="6067134" y="2655621"/>
            <a:chExt cx="557153" cy="649637"/>
          </a:xfrm>
        </p:grpSpPr>
        <p:grpSp>
          <p:nvGrpSpPr>
            <p:cNvPr id="14" name="Group 13">
              <a:extLst>
                <a:ext uri="{FF2B5EF4-FFF2-40B4-BE49-F238E27FC236}">
                  <a16:creationId xmlns:a16="http://schemas.microsoft.com/office/drawing/2014/main" id="{F49B5FD4-3243-8B36-8408-AAA018E7F27E}"/>
                </a:ext>
              </a:extLst>
            </p:cNvPr>
            <p:cNvGrpSpPr/>
            <p:nvPr/>
          </p:nvGrpSpPr>
          <p:grpSpPr>
            <a:xfrm>
              <a:off x="6221951" y="2692878"/>
              <a:ext cx="402336" cy="402336"/>
              <a:chOff x="2591868" y="2612644"/>
              <a:chExt cx="402336" cy="402336"/>
            </a:xfrm>
          </p:grpSpPr>
          <p:cxnSp>
            <p:nvCxnSpPr>
              <p:cNvPr id="20" name="Straight Connector 19">
                <a:extLst>
                  <a:ext uri="{FF2B5EF4-FFF2-40B4-BE49-F238E27FC236}">
                    <a16:creationId xmlns:a16="http://schemas.microsoft.com/office/drawing/2014/main" id="{4D9B1C61-2836-F02C-A54C-DDCAF23189F1}"/>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D884F144-1128-8B21-4180-A04E95FDFB1B}"/>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16" name="TextBox 15">
              <a:extLst>
                <a:ext uri="{FF2B5EF4-FFF2-40B4-BE49-F238E27FC236}">
                  <a16:creationId xmlns:a16="http://schemas.microsoft.com/office/drawing/2014/main" id="{6C72094F-2B45-6C4C-690A-E3BA055D7E39}"/>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8CEA79E6-1DB6-343C-2FFC-F41A77A88FF5}"/>
                </a:ext>
              </a:extLst>
            </p:cNvPr>
            <p:cNvSpPr txBox="1"/>
            <p:nvPr/>
          </p:nvSpPr>
          <p:spPr>
            <a:xfrm>
              <a:off x="6235597" y="2698419"/>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cxnSp>
          <p:nvCxnSpPr>
            <p:cNvPr id="18" name="Straight Connector 17">
              <a:extLst>
                <a:ext uri="{FF2B5EF4-FFF2-40B4-BE49-F238E27FC236}">
                  <a16:creationId xmlns:a16="http://schemas.microsoft.com/office/drawing/2014/main" id="{65C694B9-6123-C699-37BA-E5337B5050B5}"/>
                </a:ext>
              </a:extLst>
            </p:cNvPr>
            <p:cNvCxnSpPr>
              <a:cxnSpLocks/>
            </p:cNvCxnSpPr>
            <p:nvPr/>
          </p:nvCxnSpPr>
          <p:spPr>
            <a:xfrm flipV="1">
              <a:off x="6260582" y="2759350"/>
              <a:ext cx="336355" cy="286284"/>
            </a:xfrm>
            <a:prstGeom prst="line">
              <a:avLst/>
            </a:prstGeom>
            <a:ln w="12700">
              <a:solidFill>
                <a:schemeClr val="accent6">
                  <a:lumMod val="75000"/>
                </a:schemeClr>
              </a:solidFill>
            </a:ln>
          </p:spPr>
          <p:style>
            <a:lnRef idx="1">
              <a:schemeClr val="dk1"/>
            </a:lnRef>
            <a:fillRef idx="0">
              <a:schemeClr val="dk1"/>
            </a:fillRef>
            <a:effectRef idx="0">
              <a:schemeClr val="dk1"/>
            </a:effectRef>
            <a:fontRef idx="minor">
              <a:schemeClr val="tx1"/>
            </a:fontRef>
          </p:style>
        </p:cxnSp>
        <p:sp>
          <p:nvSpPr>
            <p:cNvPr id="19" name="TextBox 18">
              <a:extLst>
                <a:ext uri="{FF2B5EF4-FFF2-40B4-BE49-F238E27FC236}">
                  <a16:creationId xmlns:a16="http://schemas.microsoft.com/office/drawing/2014/main" id="{637F78D0-A3F0-530E-3DE9-5D0BF389FF4D}"/>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1" name="Rectangle 30">
            <a:extLst>
              <a:ext uri="{FF2B5EF4-FFF2-40B4-BE49-F238E27FC236}">
                <a16:creationId xmlns:a16="http://schemas.microsoft.com/office/drawing/2014/main" id="{5B50C41D-F1AB-A273-D5D3-F1626A23CAED}"/>
              </a:ext>
            </a:extLst>
          </p:cNvPr>
          <p:cNvSpPr/>
          <p:nvPr/>
        </p:nvSpPr>
        <p:spPr>
          <a:xfrm>
            <a:off x="6591185" y="2130780"/>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70AD47"/>
                </a:solidFill>
                <a:effectLst/>
                <a:uLnTx/>
                <a:uFillTx/>
                <a:latin typeface="Avenir Next" panose="020B0503020202020204" pitchFamily="34" charset="0"/>
                <a:ea typeface="+mn-ea"/>
                <a:cs typeface="Arial" panose="020B0604020202020204" pitchFamily="34" charset="0"/>
              </a:rPr>
              <a:t>impl. #1</a:t>
            </a:r>
          </a:p>
        </p:txBody>
      </p:sp>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81F5A5DB-ACEF-7F5B-0A96-51B11916C1B4}"/>
                  </a:ext>
                </a:extLst>
              </p:cNvPr>
              <p:cNvSpPr/>
              <p:nvPr/>
            </p:nvSpPr>
            <p:spPr>
              <a:xfrm rot="16200000">
                <a:off x="6202200" y="2484687"/>
                <a:ext cx="512249" cy="719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05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Arial" panose="020B0604020202020204" pitchFamily="34" charset="0"/>
                      </a:rPr>
                      <m:t>𝜇</m:t>
                    </m:r>
                  </m:oMath>
                </a14:m>
                <a:r>
                  <a:rPr kumimoji="0" lang="en-US" sz="105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Progs.</a:t>
                </a:r>
              </a:p>
            </p:txBody>
          </p:sp>
        </mc:Choice>
        <mc:Fallback xmlns="">
          <p:sp>
            <p:nvSpPr>
              <p:cNvPr id="35" name="Rectangle 34">
                <a:extLst>
                  <a:ext uri="{FF2B5EF4-FFF2-40B4-BE49-F238E27FC236}">
                    <a16:creationId xmlns:a16="http://schemas.microsoft.com/office/drawing/2014/main" id="{81F5A5DB-ACEF-7F5B-0A96-51B11916C1B4}"/>
                  </a:ext>
                </a:extLst>
              </p:cNvPr>
              <p:cNvSpPr>
                <a:spLocks noRot="1" noChangeAspect="1" noMove="1" noResize="1" noEditPoints="1" noAdjustHandles="1" noChangeArrowheads="1" noChangeShapeType="1" noTextEdit="1"/>
              </p:cNvSpPr>
              <p:nvPr/>
            </p:nvSpPr>
            <p:spPr>
              <a:xfrm rot="16200000">
                <a:off x="6202200" y="2484687"/>
                <a:ext cx="512249" cy="71965"/>
              </a:xfrm>
              <a:prstGeom prst="rect">
                <a:avLst/>
              </a:prstGeom>
              <a:blipFill>
                <a:blip r:embed="rId3"/>
                <a:stretch>
                  <a:fillRect l="-100000" t="-12195" r="-128571" b="-4878"/>
                </a:stretch>
              </a:blipFill>
              <a:ln>
                <a:noFill/>
              </a:ln>
            </p:spPr>
            <p:txBody>
              <a:bodyPr/>
              <a:lstStyle/>
              <a:p>
                <a:r>
                  <a:rPr lang="en-US">
                    <a:noFill/>
                  </a:rPr>
                  <a:t> </a:t>
                </a:r>
              </a:p>
            </p:txBody>
          </p:sp>
        </mc:Fallback>
      </mc:AlternateContent>
      <p:sp>
        <p:nvSpPr>
          <p:cNvPr id="36" name="Rectangle 35">
            <a:extLst>
              <a:ext uri="{FF2B5EF4-FFF2-40B4-BE49-F238E27FC236}">
                <a16:creationId xmlns:a16="http://schemas.microsoft.com/office/drawing/2014/main" id="{AF4B772B-BEC2-5FA5-D115-E5E1CE410CBF}"/>
              </a:ext>
            </a:extLst>
          </p:cNvPr>
          <p:cNvSpPr/>
          <p:nvPr/>
        </p:nvSpPr>
        <p:spPr>
          <a:xfrm rot="16200000">
            <a:off x="6136788" y="3125570"/>
            <a:ext cx="681975" cy="790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cost model</a:t>
            </a:r>
          </a:p>
        </p:txBody>
      </p:sp>
      <p:sp>
        <p:nvSpPr>
          <p:cNvPr id="52" name="Rectangle 51">
            <a:extLst>
              <a:ext uri="{FF2B5EF4-FFF2-40B4-BE49-F238E27FC236}">
                <a16:creationId xmlns:a16="http://schemas.microsoft.com/office/drawing/2014/main" id="{76D987C1-EE96-EFCC-CD53-8F452E1F371D}"/>
              </a:ext>
            </a:extLst>
          </p:cNvPr>
          <p:cNvSpPr/>
          <p:nvPr/>
        </p:nvSpPr>
        <p:spPr>
          <a:xfrm>
            <a:off x="2330154" y="1603707"/>
            <a:ext cx="2482228" cy="2011680"/>
          </a:xfrm>
          <a:prstGeom prst="rect">
            <a:avLst/>
          </a:prstGeom>
          <a:solidFill>
            <a:schemeClr val="accent5">
              <a:lumMod val="20000"/>
              <a:lumOff val="80000"/>
              <a:alpha val="16283"/>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aphicFrame>
        <p:nvGraphicFramePr>
          <p:cNvPr id="58" name="Table 57">
            <a:extLst>
              <a:ext uri="{FF2B5EF4-FFF2-40B4-BE49-F238E27FC236}">
                <a16:creationId xmlns:a16="http://schemas.microsoft.com/office/drawing/2014/main" id="{BA9C6113-B970-B337-A4E7-FD74141A3AC4}"/>
              </a:ext>
            </a:extLst>
          </p:cNvPr>
          <p:cNvGraphicFramePr>
            <a:graphicFrameLocks noGrp="1"/>
          </p:cNvGraphicFramePr>
          <p:nvPr/>
        </p:nvGraphicFramePr>
        <p:xfrm>
          <a:off x="6756490" y="2325105"/>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9"/>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62" name="TextBox 61">
            <a:extLst>
              <a:ext uri="{FF2B5EF4-FFF2-40B4-BE49-F238E27FC236}">
                <a16:creationId xmlns:a16="http://schemas.microsoft.com/office/drawing/2014/main" id="{99E32A21-0876-43AB-6636-FA2D2E831BD7}"/>
              </a:ext>
            </a:extLst>
          </p:cNvPr>
          <p:cNvSpPr txBox="1"/>
          <p:nvPr/>
        </p:nvSpPr>
        <p:spPr>
          <a:xfrm>
            <a:off x="2309550" y="1372684"/>
            <a:ext cx="250283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data transposition unit</a:t>
            </a:r>
            <a:endPar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mc:AlternateContent xmlns:mc="http://schemas.openxmlformats.org/markup-compatibility/2006" xmlns:a14="http://schemas.microsoft.com/office/drawing/2010/main">
        <mc:Choice Requires="a14">
          <p:sp>
            <p:nvSpPr>
              <p:cNvPr id="63" name="TextBox 62">
                <a:extLst>
                  <a:ext uri="{FF2B5EF4-FFF2-40B4-BE49-F238E27FC236}">
                    <a16:creationId xmlns:a16="http://schemas.microsoft.com/office/drawing/2014/main" id="{7C5CF1D1-4415-43CA-F0F7-725CD91BC6E0}"/>
                  </a:ext>
                </a:extLst>
              </p:cNvPr>
              <p:cNvSpPr txBox="1"/>
              <p:nvPr/>
            </p:nvSpPr>
            <p:spPr>
              <a:xfrm>
                <a:off x="6378707" y="1730939"/>
                <a:ext cx="262790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Cambria Math" panose="02040503050406030204" pitchFamily="18" charset="0"/>
                    <a:cs typeface="Arial" panose="020B0604020202020204" pitchFamily="34" charset="0"/>
                  </a:rPr>
                  <a:t>parallelism-aware </a:t>
                </a:r>
                <a14:m>
                  <m:oMath xmlns:m="http://schemas.openxmlformats.org/officeDocument/2006/math">
                    <m:r>
                      <a:rPr kumimoji="0" lang="en-US" sz="1400" b="1" i="1" u="none" strike="noStrike" kern="1200" cap="none" spc="0" normalizeH="0" baseline="0" noProof="0" smtClean="0">
                        <a:ln>
                          <a:noFill/>
                        </a:ln>
                        <a:solidFill>
                          <a:srgbClr val="1A7FC7"/>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Programs</a:t>
                </a:r>
              </a:p>
            </p:txBody>
          </p:sp>
        </mc:Choice>
        <mc:Fallback xmlns="">
          <p:sp>
            <p:nvSpPr>
              <p:cNvPr id="63" name="TextBox 62">
                <a:extLst>
                  <a:ext uri="{FF2B5EF4-FFF2-40B4-BE49-F238E27FC236}">
                    <a16:creationId xmlns:a16="http://schemas.microsoft.com/office/drawing/2014/main" id="{7C5CF1D1-4415-43CA-F0F7-725CD91BC6E0}"/>
                  </a:ext>
                </a:extLst>
              </p:cNvPr>
              <p:cNvSpPr txBox="1">
                <a:spLocks noRot="1" noChangeAspect="1" noMove="1" noResize="1" noEditPoints="1" noAdjustHandles="1" noChangeArrowheads="1" noChangeShapeType="1" noTextEdit="1"/>
              </p:cNvSpPr>
              <p:nvPr/>
            </p:nvSpPr>
            <p:spPr>
              <a:xfrm>
                <a:off x="6378707" y="1730939"/>
                <a:ext cx="2627902" cy="215444"/>
              </a:xfrm>
              <a:prstGeom prst="rect">
                <a:avLst/>
              </a:prstGeom>
              <a:blipFill>
                <a:blip r:embed="rId4"/>
                <a:stretch>
                  <a:fillRect l="-1449" t="-22222" r="-1932" b="-50000"/>
                </a:stretch>
              </a:blipFill>
            </p:spPr>
            <p:txBody>
              <a:bodyPr/>
              <a:lstStyle/>
              <a:p>
                <a:r>
                  <a:rPr lang="en-US">
                    <a:noFill/>
                  </a:rPr>
                  <a:t> </a:t>
                </a:r>
              </a:p>
            </p:txBody>
          </p:sp>
        </mc:Fallback>
      </mc:AlternateContent>
      <p:sp>
        <p:nvSpPr>
          <p:cNvPr id="259" name="TextBox 258">
            <a:extLst>
              <a:ext uri="{FF2B5EF4-FFF2-40B4-BE49-F238E27FC236}">
                <a16:creationId xmlns:a16="http://schemas.microsoft.com/office/drawing/2014/main" id="{5D4F27D7-831B-6AFD-DB44-26266D550EA9}"/>
              </a:ext>
            </a:extLst>
          </p:cNvPr>
          <p:cNvSpPr txBox="1"/>
          <p:nvPr/>
        </p:nvSpPr>
        <p:spPr>
          <a:xfrm>
            <a:off x="2747575" y="2492433"/>
            <a:ext cx="1943024"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object tracker</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294" name="Rectangle 293">
            <a:extLst>
              <a:ext uri="{FF2B5EF4-FFF2-40B4-BE49-F238E27FC236}">
                <a16:creationId xmlns:a16="http://schemas.microsoft.com/office/drawing/2014/main" id="{7BC94F1F-07D5-E95E-6404-66CE4D1BBD83}"/>
              </a:ext>
            </a:extLst>
          </p:cNvPr>
          <p:cNvSpPr/>
          <p:nvPr/>
        </p:nvSpPr>
        <p:spPr>
          <a:xfrm rot="16200000">
            <a:off x="7601557" y="2827768"/>
            <a:ext cx="1208597" cy="120909"/>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a:t>
            </a:r>
          </a:p>
        </p:txBody>
      </p:sp>
      <p:graphicFrame>
        <p:nvGraphicFramePr>
          <p:cNvPr id="305" name="Table 47">
            <a:extLst>
              <a:ext uri="{FF2B5EF4-FFF2-40B4-BE49-F238E27FC236}">
                <a16:creationId xmlns:a16="http://schemas.microsoft.com/office/drawing/2014/main" id="{97E17043-E56C-72AB-DCD7-AEE89165D2B1}"/>
              </a:ext>
            </a:extLst>
          </p:cNvPr>
          <p:cNvGraphicFramePr>
            <a:graphicFrameLocks noGrp="1"/>
          </p:cNvGraphicFramePr>
          <p:nvPr/>
        </p:nvGraphicFramePr>
        <p:xfrm>
          <a:off x="2771762" y="2710655"/>
          <a:ext cx="2007630" cy="778647"/>
        </p:xfrm>
        <a:graphic>
          <a:graphicData uri="http://schemas.openxmlformats.org/drawingml/2006/table">
            <a:tbl>
              <a:tblPr firstRow="1" bandRow="1">
                <a:tableStyleId>{5940675A-B579-460E-94D1-54222C63F5DA}</a:tableStyleId>
              </a:tblPr>
              <a:tblGrid>
                <a:gridCol w="437758">
                  <a:extLst>
                    <a:ext uri="{9D8B030D-6E8A-4147-A177-3AD203B41FA5}">
                      <a16:colId xmlns:a16="http://schemas.microsoft.com/office/drawing/2014/main" val="3485783049"/>
                    </a:ext>
                  </a:extLst>
                </a:gridCol>
                <a:gridCol w="350206">
                  <a:extLst>
                    <a:ext uri="{9D8B030D-6E8A-4147-A177-3AD203B41FA5}">
                      <a16:colId xmlns:a16="http://schemas.microsoft.com/office/drawing/2014/main" val="3430108712"/>
                    </a:ext>
                  </a:extLst>
                </a:gridCol>
                <a:gridCol w="265305">
                  <a:extLst>
                    <a:ext uri="{9D8B030D-6E8A-4147-A177-3AD203B41FA5}">
                      <a16:colId xmlns:a16="http://schemas.microsoft.com/office/drawing/2014/main" val="3260641454"/>
                    </a:ext>
                  </a:extLst>
                </a:gridCol>
                <a:gridCol w="954361">
                  <a:extLst>
                    <a:ext uri="{9D8B030D-6E8A-4147-A177-3AD203B41FA5}">
                      <a16:colId xmlns:a16="http://schemas.microsoft.com/office/drawing/2014/main" val="2377796943"/>
                    </a:ext>
                  </a:extLst>
                </a:gridCol>
              </a:tblGrid>
              <a:tr h="259549">
                <a:tc>
                  <a:txBody>
                    <a:bodyPr/>
                    <a:lstStyle/>
                    <a:p>
                      <a:r>
                        <a:rPr lang="en-US" sz="1400" dirty="0">
                          <a:latin typeface="Avenir Next" panose="020B0503020202020204" pitchFamily="34" charset="0"/>
                          <a:cs typeface="Arial" panose="020B0604020202020204" pitchFamily="34" charset="0"/>
                        </a:rPr>
                        <a:t>addr</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size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bw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max. value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101462827"/>
                  </a:ext>
                </a:extLst>
              </a:tr>
              <a:tr h="259549">
                <a:tc>
                  <a:txBody>
                    <a:bodyPr/>
                    <a:lstStyle/>
                    <a:p>
                      <a:pPr algn="ctr"/>
                      <a:r>
                        <a:rPr lang="en-US" sz="1400" dirty="0">
                          <a:latin typeface="Avenir Next" panose="020B0503020202020204" pitchFamily="34" charset="0"/>
                          <a:cs typeface="Arial" panose="020B0604020202020204" pitchFamily="34" charset="0"/>
                        </a:rPr>
                        <a:t>A</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400" dirty="0">
                        <a:solidFill>
                          <a:srgbClr val="C00000"/>
                        </a:solidFill>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34530719"/>
                  </a:ext>
                </a:extLst>
              </a:tr>
              <a:tr h="259549">
                <a:tc>
                  <a:txBody>
                    <a:bodyPr/>
                    <a:lstStyle/>
                    <a:p>
                      <a:pPr algn="ctr"/>
                      <a:r>
                        <a:rPr lang="en-US" sz="1400" dirty="0">
                          <a:latin typeface="Avenir Next" panose="020B0503020202020204" pitchFamily="34" charset="0"/>
                          <a:cs typeface="Arial" panose="020B0604020202020204" pitchFamily="34" charset="0"/>
                        </a:rPr>
                        <a:t>B</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lang="en-US" sz="1400" dirty="0">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916669677"/>
                  </a:ext>
                </a:extLst>
              </a:tr>
            </a:tbl>
          </a:graphicData>
        </a:graphic>
      </p:graphicFrame>
      <p:grpSp>
        <p:nvGrpSpPr>
          <p:cNvPr id="306" name="Group 305">
            <a:extLst>
              <a:ext uri="{FF2B5EF4-FFF2-40B4-BE49-F238E27FC236}">
                <a16:creationId xmlns:a16="http://schemas.microsoft.com/office/drawing/2014/main" id="{8E478BA0-3602-3FFC-6268-F20490DE0409}"/>
              </a:ext>
            </a:extLst>
          </p:cNvPr>
          <p:cNvGrpSpPr/>
          <p:nvPr/>
        </p:nvGrpSpPr>
        <p:grpSpPr>
          <a:xfrm>
            <a:off x="2814939" y="2737427"/>
            <a:ext cx="1811635" cy="698657"/>
            <a:chOff x="2577977" y="1292309"/>
            <a:chExt cx="1050275" cy="352779"/>
          </a:xfrm>
        </p:grpSpPr>
        <p:cxnSp>
          <p:nvCxnSpPr>
            <p:cNvPr id="307" name="Straight Connector 306">
              <a:extLst>
                <a:ext uri="{FF2B5EF4-FFF2-40B4-BE49-F238E27FC236}">
                  <a16:creationId xmlns:a16="http://schemas.microsoft.com/office/drawing/2014/main" id="{4685491A-8BF1-642A-2989-6F7C5A484CFC}"/>
                </a:ext>
              </a:extLst>
            </p:cNvPr>
            <p:cNvCxnSpPr/>
            <p:nvPr/>
          </p:nvCxnSpPr>
          <p:spPr>
            <a:xfrm>
              <a:off x="2577977" y="1371921"/>
              <a:ext cx="10502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776345F0-2463-4CCB-CEAB-CCE66DA95B9B}"/>
                </a:ext>
              </a:extLst>
            </p:cNvPr>
            <p:cNvCxnSpPr/>
            <p:nvPr/>
          </p:nvCxnSpPr>
          <p:spPr>
            <a:xfrm>
              <a:off x="2577977" y="1516225"/>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69B2931C-DCD6-BF48-54A1-A45853708DD4}"/>
                </a:ext>
              </a:extLst>
            </p:cNvPr>
            <p:cNvCxnSpPr/>
            <p:nvPr/>
          </p:nvCxnSpPr>
          <p:spPr>
            <a:xfrm>
              <a:off x="2577977" y="1645088"/>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48749569-CCA0-3445-7E05-5A9076758D96}"/>
                </a:ext>
              </a:extLst>
            </p:cNvPr>
            <p:cNvCxnSpPr>
              <a:cxnSpLocks/>
            </p:cNvCxnSpPr>
            <p:nvPr/>
          </p:nvCxnSpPr>
          <p:spPr>
            <a:xfrm>
              <a:off x="2794267"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0B717B84-A05C-9839-B5E1-7335DCAAD573}"/>
                </a:ext>
              </a:extLst>
            </p:cNvPr>
            <p:cNvCxnSpPr>
              <a:cxnSpLocks/>
            </p:cNvCxnSpPr>
            <p:nvPr/>
          </p:nvCxnSpPr>
          <p:spPr>
            <a:xfrm>
              <a:off x="3005424"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1F0B4E2-69F4-6164-F460-86399154FBE5}"/>
                </a:ext>
              </a:extLst>
            </p:cNvPr>
            <p:cNvCxnSpPr>
              <a:cxnSpLocks/>
            </p:cNvCxnSpPr>
            <p:nvPr/>
          </p:nvCxnSpPr>
          <p:spPr>
            <a:xfrm>
              <a:off x="3154152" y="1292309"/>
              <a:ext cx="0" cy="352779"/>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grpSp>
      <p:graphicFrame>
        <p:nvGraphicFramePr>
          <p:cNvPr id="352" name="Table 59">
            <a:extLst>
              <a:ext uri="{FF2B5EF4-FFF2-40B4-BE49-F238E27FC236}">
                <a16:creationId xmlns:a16="http://schemas.microsoft.com/office/drawing/2014/main" id="{1ACB59B2-AF86-FF8F-3C9A-7AF74A620296}"/>
              </a:ext>
            </a:extLst>
          </p:cNvPr>
          <p:cNvGraphicFramePr>
            <a:graphicFrameLocks noGrp="1"/>
          </p:cNvGraphicFramePr>
          <p:nvPr/>
        </p:nvGraphicFramePr>
        <p:xfrm>
          <a:off x="31562" y="170775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A</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7</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353" name="Table 59">
            <a:extLst>
              <a:ext uri="{FF2B5EF4-FFF2-40B4-BE49-F238E27FC236}">
                <a16:creationId xmlns:a16="http://schemas.microsoft.com/office/drawing/2014/main" id="{2A54E443-2011-CC6D-C218-334356625A64}"/>
              </a:ext>
            </a:extLst>
          </p:cNvPr>
          <p:cNvGraphicFramePr>
            <a:graphicFrameLocks noGrp="1"/>
          </p:cNvGraphicFramePr>
          <p:nvPr/>
        </p:nvGraphicFramePr>
        <p:xfrm>
          <a:off x="23811" y="1979522"/>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1" dirty="0">
                          <a:solidFill>
                            <a:schemeClr val="accent2"/>
                          </a:solidFill>
                          <a:latin typeface="Avenir Next" panose="020B0503020202020204" pitchFamily="34" charset="0"/>
                          <a:cs typeface="Arial" panose="020B0604020202020204" pitchFamily="34" charset="0"/>
                        </a:rPr>
                        <a:t>B</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1"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1" dirty="0">
                          <a:solidFill>
                            <a:schemeClr val="accent2"/>
                          </a:solidFill>
                          <a:latin typeface="Avenir Next" panose="020B0503020202020204" pitchFamily="34" charset="0"/>
                          <a:cs typeface="Arial" panose="020B0604020202020204" pitchFamily="34" charset="0"/>
                        </a:rPr>
                        <a:t>9</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1" dirty="0">
                          <a:solidFill>
                            <a:schemeClr val="accent2"/>
                          </a:solidFill>
                          <a:latin typeface="Avenir Next" panose="020B0503020202020204" pitchFamily="34" charset="0"/>
                          <a:cs typeface="Arial" panose="020B0604020202020204" pitchFamily="34" charset="0"/>
                        </a:rPr>
                        <a:t>8</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1" dirty="0">
                          <a:solidFill>
                            <a:schemeClr val="accent2"/>
                          </a:solidFill>
                          <a:latin typeface="Avenir Next" panose="020B0503020202020204" pitchFamily="34" charset="0"/>
                          <a:cs typeface="Arial" panose="020B0604020202020204" pitchFamily="34" charset="0"/>
                        </a:rPr>
                        <a:t>3</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379" name="Rounded Rectangle 378">
            <a:extLst>
              <a:ext uri="{FF2B5EF4-FFF2-40B4-BE49-F238E27FC236}">
                <a16:creationId xmlns:a16="http://schemas.microsoft.com/office/drawing/2014/main" id="{936D027A-4AE6-013D-D3C4-D3DD629A78C2}"/>
              </a:ext>
            </a:extLst>
          </p:cNvPr>
          <p:cNvSpPr>
            <a:spLocks/>
          </p:cNvSpPr>
          <p:nvPr/>
        </p:nvSpPr>
        <p:spPr>
          <a:xfrm rot="5400000">
            <a:off x="7021875" y="2414663"/>
            <a:ext cx="1421986" cy="729816"/>
          </a:xfrm>
          <a:prstGeom prst="roundRect">
            <a:avLst>
              <a:gd name="adj" fmla="val 3978"/>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80" name="Group 379">
            <a:extLst>
              <a:ext uri="{FF2B5EF4-FFF2-40B4-BE49-F238E27FC236}">
                <a16:creationId xmlns:a16="http://schemas.microsoft.com/office/drawing/2014/main" id="{77D063FC-D554-00EB-E3D0-6AB711BAA95E}"/>
              </a:ext>
            </a:extLst>
          </p:cNvPr>
          <p:cNvGrpSpPr/>
          <p:nvPr/>
        </p:nvGrpSpPr>
        <p:grpSpPr>
          <a:xfrm>
            <a:off x="7441941" y="2848627"/>
            <a:ext cx="557153" cy="649637"/>
            <a:chOff x="6067134" y="2655621"/>
            <a:chExt cx="557153" cy="649637"/>
          </a:xfrm>
        </p:grpSpPr>
        <p:grpSp>
          <p:nvGrpSpPr>
            <p:cNvPr id="381" name="Group 380">
              <a:extLst>
                <a:ext uri="{FF2B5EF4-FFF2-40B4-BE49-F238E27FC236}">
                  <a16:creationId xmlns:a16="http://schemas.microsoft.com/office/drawing/2014/main" id="{2EE65755-89A4-B419-5BAA-E6E9039E22DC}"/>
                </a:ext>
              </a:extLst>
            </p:cNvPr>
            <p:cNvGrpSpPr/>
            <p:nvPr/>
          </p:nvGrpSpPr>
          <p:grpSpPr>
            <a:xfrm>
              <a:off x="6221951" y="2692878"/>
              <a:ext cx="402336" cy="402336"/>
              <a:chOff x="2591868" y="2612644"/>
              <a:chExt cx="402336" cy="402336"/>
            </a:xfrm>
          </p:grpSpPr>
          <p:cxnSp>
            <p:nvCxnSpPr>
              <p:cNvPr id="386" name="Straight Connector 385">
                <a:extLst>
                  <a:ext uri="{FF2B5EF4-FFF2-40B4-BE49-F238E27FC236}">
                    <a16:creationId xmlns:a16="http://schemas.microsoft.com/office/drawing/2014/main" id="{37DA9180-4507-8A0E-71FB-7FCE101BF286}"/>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87" name="Straight Connector 386">
                <a:extLst>
                  <a:ext uri="{FF2B5EF4-FFF2-40B4-BE49-F238E27FC236}">
                    <a16:creationId xmlns:a16="http://schemas.microsoft.com/office/drawing/2014/main" id="{EE5EFA79-1EEF-9C55-D1FB-094B76195843}"/>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82" name="TextBox 381">
              <a:extLst>
                <a:ext uri="{FF2B5EF4-FFF2-40B4-BE49-F238E27FC236}">
                  <a16:creationId xmlns:a16="http://schemas.microsoft.com/office/drawing/2014/main" id="{1959F03A-4A5B-737F-8DDC-7D31DC40203E}"/>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83" name="TextBox 382">
              <a:extLst>
                <a:ext uri="{FF2B5EF4-FFF2-40B4-BE49-F238E27FC236}">
                  <a16:creationId xmlns:a16="http://schemas.microsoft.com/office/drawing/2014/main" id="{4E26D601-921B-4115-ACB5-6F21FC52D233}"/>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85" name="TextBox 384">
              <a:extLst>
                <a:ext uri="{FF2B5EF4-FFF2-40B4-BE49-F238E27FC236}">
                  <a16:creationId xmlns:a16="http://schemas.microsoft.com/office/drawing/2014/main" id="{1C732C76-172D-B9FE-015C-547D62A313A3}"/>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88" name="Rectangle 387">
            <a:extLst>
              <a:ext uri="{FF2B5EF4-FFF2-40B4-BE49-F238E27FC236}">
                <a16:creationId xmlns:a16="http://schemas.microsoft.com/office/drawing/2014/main" id="{D6BEFE21-D3B9-F558-92CD-61E0645C5598}"/>
              </a:ext>
            </a:extLst>
          </p:cNvPr>
          <p:cNvSpPr/>
          <p:nvPr/>
        </p:nvSpPr>
        <p:spPr>
          <a:xfrm>
            <a:off x="7387381" y="2135386"/>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impl. #2</a:t>
            </a:r>
          </a:p>
        </p:txBody>
      </p:sp>
      <p:graphicFrame>
        <p:nvGraphicFramePr>
          <p:cNvPr id="389" name="Table 388">
            <a:extLst>
              <a:ext uri="{FF2B5EF4-FFF2-40B4-BE49-F238E27FC236}">
                <a16:creationId xmlns:a16="http://schemas.microsoft.com/office/drawing/2014/main" id="{5563D128-2F46-7038-361A-ADB46B9DF09D}"/>
              </a:ext>
            </a:extLst>
          </p:cNvPr>
          <p:cNvGraphicFramePr>
            <a:graphicFrameLocks noGrp="1"/>
          </p:cNvGraphicFramePr>
          <p:nvPr/>
        </p:nvGraphicFramePr>
        <p:xfrm>
          <a:off x="7552686" y="2329711"/>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332" name="Freeform 331">
            <a:extLst>
              <a:ext uri="{FF2B5EF4-FFF2-40B4-BE49-F238E27FC236}">
                <a16:creationId xmlns:a16="http://schemas.microsoft.com/office/drawing/2014/main" id="{3B00A40E-5828-8AA3-E5EE-207AC1061863}"/>
              </a:ext>
            </a:extLst>
          </p:cNvPr>
          <p:cNvSpPr/>
          <p:nvPr/>
        </p:nvSpPr>
        <p:spPr>
          <a:xfrm>
            <a:off x="7660023" y="2928983"/>
            <a:ext cx="283471" cy="292040"/>
          </a:xfrm>
          <a:custGeom>
            <a:avLst/>
            <a:gdLst>
              <a:gd name="connsiteX0" fmla="*/ 0 w 266164"/>
              <a:gd name="connsiteY0" fmla="*/ 214648 h 238654"/>
              <a:gd name="connsiteX1" fmla="*/ 171719 w 266164"/>
              <a:gd name="connsiteY1" fmla="*/ 218941 h 238654"/>
              <a:gd name="connsiteX2" fmla="*/ 266164 w 266164"/>
              <a:gd name="connsiteY2" fmla="*/ 0 h 238654"/>
              <a:gd name="connsiteX0" fmla="*/ 0 w 266164"/>
              <a:gd name="connsiteY0" fmla="*/ 229564 h 245232"/>
              <a:gd name="connsiteX1" fmla="*/ 171719 w 266164"/>
              <a:gd name="connsiteY1" fmla="*/ 218941 h 245232"/>
              <a:gd name="connsiteX2" fmla="*/ 266164 w 266164"/>
              <a:gd name="connsiteY2" fmla="*/ 0 h 245232"/>
              <a:gd name="connsiteX0" fmla="*/ 0 w 266164"/>
              <a:gd name="connsiteY0" fmla="*/ 229564 h 238573"/>
              <a:gd name="connsiteX1" fmla="*/ 167426 w 266164"/>
              <a:gd name="connsiteY1" fmla="*/ 199053 h 238573"/>
              <a:gd name="connsiteX2" fmla="*/ 266164 w 266164"/>
              <a:gd name="connsiteY2" fmla="*/ 0 h 238573"/>
            </a:gdLst>
            <a:ahLst/>
            <a:cxnLst>
              <a:cxn ang="0">
                <a:pos x="connsiteX0" y="connsiteY0"/>
              </a:cxn>
              <a:cxn ang="0">
                <a:pos x="connsiteX1" y="connsiteY1"/>
              </a:cxn>
              <a:cxn ang="0">
                <a:pos x="connsiteX2" y="connsiteY2"/>
              </a:cxn>
            </a:cxnLst>
            <a:rect l="l" t="t" r="r" b="b"/>
            <a:pathLst>
              <a:path w="266164" h="238573">
                <a:moveTo>
                  <a:pt x="0" y="229564"/>
                </a:moveTo>
                <a:cubicBezTo>
                  <a:pt x="63679" y="249598"/>
                  <a:pt x="123065" y="234828"/>
                  <a:pt x="167426" y="199053"/>
                </a:cubicBezTo>
                <a:cubicBezTo>
                  <a:pt x="211787" y="163278"/>
                  <a:pt x="241122" y="91583"/>
                  <a:pt x="266164" y="0"/>
                </a:cubicBezTo>
              </a:path>
            </a:pathLst>
          </a:cu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390" name="Rounded Rectangle 389">
            <a:extLst>
              <a:ext uri="{FF2B5EF4-FFF2-40B4-BE49-F238E27FC236}">
                <a16:creationId xmlns:a16="http://schemas.microsoft.com/office/drawing/2014/main" id="{22174913-6AA0-CEA1-D2FF-3FB1E85AFF5B}"/>
              </a:ext>
            </a:extLst>
          </p:cNvPr>
          <p:cNvSpPr>
            <a:spLocks/>
          </p:cNvSpPr>
          <p:nvPr/>
        </p:nvSpPr>
        <p:spPr>
          <a:xfrm rot="5400000">
            <a:off x="7872599" y="2408922"/>
            <a:ext cx="1421986" cy="729816"/>
          </a:xfrm>
          <a:prstGeom prst="roundRect">
            <a:avLst>
              <a:gd name="adj" fmla="val 3978"/>
            </a:avLst>
          </a:prstGeom>
          <a:solidFill>
            <a:schemeClr val="accent4">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91" name="Group 390">
            <a:extLst>
              <a:ext uri="{FF2B5EF4-FFF2-40B4-BE49-F238E27FC236}">
                <a16:creationId xmlns:a16="http://schemas.microsoft.com/office/drawing/2014/main" id="{71C30B9E-5214-19A6-1D91-2453BBE1DB7D}"/>
              </a:ext>
            </a:extLst>
          </p:cNvPr>
          <p:cNvGrpSpPr/>
          <p:nvPr/>
        </p:nvGrpSpPr>
        <p:grpSpPr>
          <a:xfrm>
            <a:off x="8292665" y="2842886"/>
            <a:ext cx="557153" cy="649637"/>
            <a:chOff x="6067134" y="2655621"/>
            <a:chExt cx="557153" cy="649637"/>
          </a:xfrm>
        </p:grpSpPr>
        <p:grpSp>
          <p:nvGrpSpPr>
            <p:cNvPr id="392" name="Group 391">
              <a:extLst>
                <a:ext uri="{FF2B5EF4-FFF2-40B4-BE49-F238E27FC236}">
                  <a16:creationId xmlns:a16="http://schemas.microsoft.com/office/drawing/2014/main" id="{A6463A54-A1FB-F779-3D0E-D54E8EF6A524}"/>
                </a:ext>
              </a:extLst>
            </p:cNvPr>
            <p:cNvGrpSpPr/>
            <p:nvPr/>
          </p:nvGrpSpPr>
          <p:grpSpPr>
            <a:xfrm>
              <a:off x="6221951" y="2692878"/>
              <a:ext cx="402336" cy="402336"/>
              <a:chOff x="2591868" y="2612644"/>
              <a:chExt cx="402336" cy="402336"/>
            </a:xfrm>
          </p:grpSpPr>
          <p:cxnSp>
            <p:nvCxnSpPr>
              <p:cNvPr id="396" name="Straight Connector 395">
                <a:extLst>
                  <a:ext uri="{FF2B5EF4-FFF2-40B4-BE49-F238E27FC236}">
                    <a16:creationId xmlns:a16="http://schemas.microsoft.com/office/drawing/2014/main" id="{7BBD83BA-9F3C-DEE2-85E3-03C9D0849D4A}"/>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97" name="Straight Connector 396">
                <a:extLst>
                  <a:ext uri="{FF2B5EF4-FFF2-40B4-BE49-F238E27FC236}">
                    <a16:creationId xmlns:a16="http://schemas.microsoft.com/office/drawing/2014/main" id="{1C53A077-BB8C-7EB1-8610-47F9818EFFFF}"/>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93" name="TextBox 392">
              <a:extLst>
                <a:ext uri="{FF2B5EF4-FFF2-40B4-BE49-F238E27FC236}">
                  <a16:creationId xmlns:a16="http://schemas.microsoft.com/office/drawing/2014/main" id="{F9459F24-B072-108C-681D-0671D6310A33}"/>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4" name="TextBox 393">
              <a:extLst>
                <a:ext uri="{FF2B5EF4-FFF2-40B4-BE49-F238E27FC236}">
                  <a16:creationId xmlns:a16="http://schemas.microsoft.com/office/drawing/2014/main" id="{73051A0A-8EB5-0787-311E-243897A73B5D}"/>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95" name="TextBox 394">
              <a:extLst>
                <a:ext uri="{FF2B5EF4-FFF2-40B4-BE49-F238E27FC236}">
                  <a16:creationId xmlns:a16="http://schemas.microsoft.com/office/drawing/2014/main" id="{26349A4A-D8A0-8055-9173-37E74331A89C}"/>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98" name="Rectangle 397">
            <a:extLst>
              <a:ext uri="{FF2B5EF4-FFF2-40B4-BE49-F238E27FC236}">
                <a16:creationId xmlns:a16="http://schemas.microsoft.com/office/drawing/2014/main" id="{FBA8B14D-815A-3F40-E15F-642136FB533C}"/>
              </a:ext>
            </a:extLst>
          </p:cNvPr>
          <p:cNvSpPr/>
          <p:nvPr/>
        </p:nvSpPr>
        <p:spPr>
          <a:xfrm>
            <a:off x="8238105" y="2129645"/>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impl. n</a:t>
            </a:r>
          </a:p>
        </p:txBody>
      </p:sp>
      <p:graphicFrame>
        <p:nvGraphicFramePr>
          <p:cNvPr id="399" name="Table 398">
            <a:extLst>
              <a:ext uri="{FF2B5EF4-FFF2-40B4-BE49-F238E27FC236}">
                <a16:creationId xmlns:a16="http://schemas.microsoft.com/office/drawing/2014/main" id="{159E351C-832C-B7CC-8ADC-CD3A4870CAB6}"/>
              </a:ext>
            </a:extLst>
          </p:cNvPr>
          <p:cNvGraphicFramePr>
            <a:graphicFrameLocks noGrp="1"/>
          </p:cNvGraphicFramePr>
          <p:nvPr/>
        </p:nvGraphicFramePr>
        <p:xfrm>
          <a:off x="8403410" y="2323970"/>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401" name="Straight Connector 400">
            <a:extLst>
              <a:ext uri="{FF2B5EF4-FFF2-40B4-BE49-F238E27FC236}">
                <a16:creationId xmlns:a16="http://schemas.microsoft.com/office/drawing/2014/main" id="{E67106EE-6745-6E1D-8045-3446E0FCC2FF}"/>
              </a:ext>
            </a:extLst>
          </p:cNvPr>
          <p:cNvCxnSpPr>
            <a:cxnSpLocks/>
          </p:cNvCxnSpPr>
          <p:nvPr/>
        </p:nvCxnSpPr>
        <p:spPr>
          <a:xfrm flipV="1">
            <a:off x="8512841" y="2987115"/>
            <a:ext cx="274320" cy="0"/>
          </a:xfrm>
          <a:prstGeom prst="line">
            <a:avLst/>
          </a:prstGeom>
          <a:ln w="12700">
            <a:solidFill>
              <a:schemeClr val="accent4"/>
            </a:solidFill>
          </a:ln>
        </p:spPr>
        <p:style>
          <a:lnRef idx="1">
            <a:schemeClr val="dk1"/>
          </a:lnRef>
          <a:fillRef idx="0">
            <a:schemeClr val="dk1"/>
          </a:fillRef>
          <a:effectRef idx="0">
            <a:schemeClr val="dk1"/>
          </a:effectRef>
          <a:fontRef idx="minor">
            <a:schemeClr val="tx1"/>
          </a:fontRef>
        </p:style>
      </p:cxnSp>
      <p:cxnSp>
        <p:nvCxnSpPr>
          <p:cNvPr id="407" name="Straight Connector 406">
            <a:extLst>
              <a:ext uri="{FF2B5EF4-FFF2-40B4-BE49-F238E27FC236}">
                <a16:creationId xmlns:a16="http://schemas.microsoft.com/office/drawing/2014/main" id="{40106162-111A-D6E3-9F9D-C44298D058CC}"/>
              </a:ext>
            </a:extLst>
          </p:cNvPr>
          <p:cNvCxnSpPr>
            <a:cxnSpLocks/>
          </p:cNvCxnSpPr>
          <p:nvPr/>
        </p:nvCxnSpPr>
        <p:spPr>
          <a:xfrm>
            <a:off x="6568294" y="2803983"/>
            <a:ext cx="731520" cy="3709"/>
          </a:xfrm>
          <a:prstGeom prst="line">
            <a:avLst/>
          </a:prstGeom>
          <a:ln>
            <a:solidFill>
              <a:schemeClr val="accent6"/>
            </a:solidFill>
            <a:prstDash val="dash"/>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DDD36D7B-848A-9549-A260-ABB1EF6EB48A}"/>
              </a:ext>
            </a:extLst>
          </p:cNvPr>
          <p:cNvCxnSpPr>
            <a:cxnSpLocks/>
          </p:cNvCxnSpPr>
          <p:nvPr/>
        </p:nvCxnSpPr>
        <p:spPr>
          <a:xfrm>
            <a:off x="7367960" y="2803983"/>
            <a:ext cx="731520" cy="3709"/>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FF70CA78-68A1-0D98-25B8-FA81222DAB40}"/>
              </a:ext>
            </a:extLst>
          </p:cNvPr>
          <p:cNvCxnSpPr>
            <a:cxnSpLocks/>
          </p:cNvCxnSpPr>
          <p:nvPr/>
        </p:nvCxnSpPr>
        <p:spPr>
          <a:xfrm>
            <a:off x="8218925" y="2803983"/>
            <a:ext cx="731520" cy="3709"/>
          </a:xfrm>
          <a:prstGeom prst="line">
            <a:avLst/>
          </a:prstGeom>
          <a:ln>
            <a:solidFill>
              <a:schemeClr val="accent4"/>
            </a:solidFill>
            <a:prstDash val="dash"/>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31FBE2A0-3459-5931-7758-FA94E07457C3}"/>
              </a:ext>
            </a:extLst>
          </p:cNvPr>
          <p:cNvCxnSpPr>
            <a:cxnSpLocks/>
          </p:cNvCxnSpPr>
          <p:nvPr/>
        </p:nvCxnSpPr>
        <p:spPr>
          <a:xfrm>
            <a:off x="6416461" y="2798205"/>
            <a:ext cx="97129" cy="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6" name="Rounded Rectangle 55">
            <a:extLst>
              <a:ext uri="{FF2B5EF4-FFF2-40B4-BE49-F238E27FC236}">
                <a16:creationId xmlns:a16="http://schemas.microsoft.com/office/drawing/2014/main" id="{9FCDE98D-7C4F-C281-8DE8-C91091147007}"/>
              </a:ext>
            </a:extLst>
          </p:cNvPr>
          <p:cNvSpPr>
            <a:spLocks/>
          </p:cNvSpPr>
          <p:nvPr/>
        </p:nvSpPr>
        <p:spPr>
          <a:xfrm rot="5400000">
            <a:off x="3230221" y="891477"/>
            <a:ext cx="686125" cy="2287463"/>
          </a:xfrm>
          <a:prstGeom prst="roundRect">
            <a:avLst>
              <a:gd name="adj" fmla="val 10707"/>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554" name="Group 553">
            <a:extLst>
              <a:ext uri="{FF2B5EF4-FFF2-40B4-BE49-F238E27FC236}">
                <a16:creationId xmlns:a16="http://schemas.microsoft.com/office/drawing/2014/main" id="{806FCAC9-F262-1ADA-3EBC-AB7036402B2A}"/>
              </a:ext>
            </a:extLst>
          </p:cNvPr>
          <p:cNvGrpSpPr/>
          <p:nvPr/>
        </p:nvGrpSpPr>
        <p:grpSpPr>
          <a:xfrm>
            <a:off x="2541212" y="1729237"/>
            <a:ext cx="1219421" cy="540147"/>
            <a:chOff x="2812684" y="1572069"/>
            <a:chExt cx="1219421" cy="540147"/>
          </a:xfrm>
        </p:grpSpPr>
        <p:sp>
          <p:nvSpPr>
            <p:cNvPr id="455" name="TextBox 454">
              <a:extLst>
                <a:ext uri="{FF2B5EF4-FFF2-40B4-BE49-F238E27FC236}">
                  <a16:creationId xmlns:a16="http://schemas.microsoft.com/office/drawing/2014/main" id="{B39E578D-B3B8-3765-AB89-C61811681A70}"/>
                </a:ext>
              </a:extLst>
            </p:cNvPr>
            <p:cNvSpPr txBox="1"/>
            <p:nvPr/>
          </p:nvSpPr>
          <p:spPr>
            <a:xfrm>
              <a:off x="2812684" y="1572069"/>
              <a:ext cx="982795"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dynamic</a:t>
              </a:r>
            </a:p>
          </p:txBody>
        </p:sp>
        <p:sp>
          <p:nvSpPr>
            <p:cNvPr id="456" name="TextBox 455">
              <a:extLst>
                <a:ext uri="{FF2B5EF4-FFF2-40B4-BE49-F238E27FC236}">
                  <a16:creationId xmlns:a16="http://schemas.microsoft.com/office/drawing/2014/main" id="{573F5288-007C-7316-7887-9D53BD980E12}"/>
                </a:ext>
              </a:extLst>
            </p:cNvPr>
            <p:cNvSpPr txBox="1"/>
            <p:nvPr/>
          </p:nvSpPr>
          <p:spPr>
            <a:xfrm>
              <a:off x="2812684" y="17443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bit-precision</a:t>
              </a:r>
            </a:p>
          </p:txBody>
        </p:sp>
        <p:sp>
          <p:nvSpPr>
            <p:cNvPr id="457" name="TextBox 456">
              <a:extLst>
                <a:ext uri="{FF2B5EF4-FFF2-40B4-BE49-F238E27FC236}">
                  <a16:creationId xmlns:a16="http://schemas.microsoft.com/office/drawing/2014/main" id="{CD99BBEB-4C06-8BC1-9776-C8012A5A5CBC}"/>
                </a:ext>
              </a:extLst>
            </p:cNvPr>
            <p:cNvSpPr txBox="1"/>
            <p:nvPr/>
          </p:nvSpPr>
          <p:spPr>
            <a:xfrm>
              <a:off x="2812684" y="18967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engine</a:t>
              </a:r>
            </a:p>
          </p:txBody>
        </p:sp>
      </p:grpSp>
      <p:sp>
        <p:nvSpPr>
          <p:cNvPr id="459" name="Rounded Rectangle 458">
            <a:extLst>
              <a:ext uri="{FF2B5EF4-FFF2-40B4-BE49-F238E27FC236}">
                <a16:creationId xmlns:a16="http://schemas.microsoft.com/office/drawing/2014/main" id="{F57E332E-00F3-9D3D-B2AB-F752F9BD146A}"/>
              </a:ext>
            </a:extLst>
          </p:cNvPr>
          <p:cNvSpPr>
            <a:spLocks/>
          </p:cNvSpPr>
          <p:nvPr/>
        </p:nvSpPr>
        <p:spPr>
          <a:xfrm rot="16200000">
            <a:off x="2020747" y="2887000"/>
            <a:ext cx="1087070" cy="242370"/>
          </a:xfrm>
          <a:prstGeom prst="roundRect">
            <a:avLst>
              <a:gd name="adj" fmla="val 9873"/>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horz"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transpose</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463" name="TextBox 462">
            <a:extLst>
              <a:ext uri="{FF2B5EF4-FFF2-40B4-BE49-F238E27FC236}">
                <a16:creationId xmlns:a16="http://schemas.microsoft.com/office/drawing/2014/main" id="{B390F0E9-EAD7-6D95-2EF7-D8C7B4A4701B}"/>
              </a:ext>
            </a:extLst>
          </p:cNvPr>
          <p:cNvSpPr txBox="1"/>
          <p:nvPr/>
        </p:nvSpPr>
        <p:spPr>
          <a:xfrm>
            <a:off x="6350130" y="1373107"/>
            <a:ext cx="2687241"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Proteus</a:t>
            </a:r>
            <a:r>
              <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 control unit</a:t>
            </a:r>
            <a:endPar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mn-cs"/>
            </a:endParaRPr>
          </a:p>
        </p:txBody>
      </p:sp>
      <p:graphicFrame>
        <p:nvGraphicFramePr>
          <p:cNvPr id="464" name="Table 59">
            <a:extLst>
              <a:ext uri="{FF2B5EF4-FFF2-40B4-BE49-F238E27FC236}">
                <a16:creationId xmlns:a16="http://schemas.microsoft.com/office/drawing/2014/main" id="{E94DC881-3F61-AC77-C55F-125AD9180582}"/>
              </a:ext>
            </a:extLst>
          </p:cNvPr>
          <p:cNvGraphicFramePr>
            <a:graphicFrameLocks noGrp="1"/>
          </p:cNvGraphicFramePr>
          <p:nvPr/>
        </p:nvGraphicFramePr>
        <p:xfrm>
          <a:off x="23811" y="225129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C</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5" name="Table 59">
            <a:extLst>
              <a:ext uri="{FF2B5EF4-FFF2-40B4-BE49-F238E27FC236}">
                <a16:creationId xmlns:a16="http://schemas.microsoft.com/office/drawing/2014/main" id="{EE543EE9-667C-57FC-0216-8B4C56FCEEBA}"/>
              </a:ext>
            </a:extLst>
          </p:cNvPr>
          <p:cNvGraphicFramePr>
            <a:graphicFrameLocks noGrp="1"/>
          </p:cNvGraphicFramePr>
          <p:nvPr/>
        </p:nvGraphicFramePr>
        <p:xfrm>
          <a:off x="23811" y="2523058"/>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F</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6" name="Table 59">
            <a:extLst>
              <a:ext uri="{FF2B5EF4-FFF2-40B4-BE49-F238E27FC236}">
                <a16:creationId xmlns:a16="http://schemas.microsoft.com/office/drawing/2014/main" id="{DAFB2040-4BEC-6BB5-F123-A8475C11B764}"/>
              </a:ext>
            </a:extLst>
          </p:cNvPr>
          <p:cNvGraphicFramePr>
            <a:graphicFrameLocks noGrp="1"/>
          </p:cNvGraphicFramePr>
          <p:nvPr/>
        </p:nvGraphicFramePr>
        <p:xfrm>
          <a:off x="23811" y="2794826"/>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Z</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468" name="TextBox 467">
            <a:extLst>
              <a:ext uri="{FF2B5EF4-FFF2-40B4-BE49-F238E27FC236}">
                <a16:creationId xmlns:a16="http://schemas.microsoft.com/office/drawing/2014/main" id="{A30F1EE9-978D-CCFE-C781-CC30CEB89524}"/>
              </a:ext>
            </a:extLst>
          </p:cNvPr>
          <p:cNvSpPr txBox="1"/>
          <p:nvPr/>
        </p:nvSpPr>
        <p:spPr>
          <a:xfrm>
            <a:off x="31562" y="1372879"/>
            <a:ext cx="2070758"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Arial" panose="020B0604020202020204" pitchFamily="34" charset="0"/>
              </a:rPr>
              <a:t>last-level cache</a:t>
            </a:r>
            <a:endPar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mn-cs"/>
            </a:endParaRPr>
          </a:p>
        </p:txBody>
      </p:sp>
      <p:graphicFrame>
        <p:nvGraphicFramePr>
          <p:cNvPr id="470" name="Table 59">
            <a:extLst>
              <a:ext uri="{FF2B5EF4-FFF2-40B4-BE49-F238E27FC236}">
                <a16:creationId xmlns:a16="http://schemas.microsoft.com/office/drawing/2014/main" id="{7E12674E-881C-3C16-E03C-7F8D0AA6E86D}"/>
              </a:ext>
            </a:extLst>
          </p:cNvPr>
          <p:cNvGraphicFramePr>
            <a:graphicFrameLocks noGrp="1"/>
          </p:cNvGraphicFramePr>
          <p:nvPr/>
        </p:nvGraphicFramePr>
        <p:xfrm>
          <a:off x="23811" y="306659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R</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71" name="Table 59">
            <a:extLst>
              <a:ext uri="{FF2B5EF4-FFF2-40B4-BE49-F238E27FC236}">
                <a16:creationId xmlns:a16="http://schemas.microsoft.com/office/drawing/2014/main" id="{ED8E1890-0804-5EE4-CA08-A67E3E544E19}"/>
              </a:ext>
            </a:extLst>
          </p:cNvPr>
          <p:cNvGraphicFramePr>
            <a:graphicFrameLocks noGrp="1"/>
          </p:cNvGraphicFramePr>
          <p:nvPr/>
        </p:nvGraphicFramePr>
        <p:xfrm>
          <a:off x="23811" y="333836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38544">
                <a:tc>
                  <a:txBody>
                    <a:bodyPr/>
                    <a:lstStyle/>
                    <a:p>
                      <a:pPr algn="ctr"/>
                      <a:r>
                        <a:rPr lang="en-US" sz="1400" b="0" dirty="0">
                          <a:solidFill>
                            <a:schemeClr val="accent2"/>
                          </a:solidFill>
                          <a:latin typeface="Avenir Next" panose="020B0503020202020204" pitchFamily="34" charset="0"/>
                          <a:cs typeface="Arial" panose="020B0604020202020204" pitchFamily="34" charset="0"/>
                        </a:rPr>
                        <a:t>H</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473" name="TextBox 472">
            <a:extLst>
              <a:ext uri="{FF2B5EF4-FFF2-40B4-BE49-F238E27FC236}">
                <a16:creationId xmlns:a16="http://schemas.microsoft.com/office/drawing/2014/main" id="{E178DE3E-1DE2-88FD-5843-AC5F322AD3D7}"/>
              </a:ext>
            </a:extLst>
          </p:cNvPr>
          <p:cNvSpPr txBox="1"/>
          <p:nvPr/>
        </p:nvSpPr>
        <p:spPr>
          <a:xfrm>
            <a:off x="3794581" y="2909042"/>
            <a:ext cx="835132"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7</a:t>
            </a:r>
          </a:p>
        </p:txBody>
      </p:sp>
      <p:sp>
        <p:nvSpPr>
          <p:cNvPr id="60" name="Rounded Rectangle 59">
            <a:extLst>
              <a:ext uri="{FF2B5EF4-FFF2-40B4-BE49-F238E27FC236}">
                <a16:creationId xmlns:a16="http://schemas.microsoft.com/office/drawing/2014/main" id="{D157E1C5-7BEE-C863-C166-73404929D257}"/>
              </a:ext>
            </a:extLst>
          </p:cNvPr>
          <p:cNvSpPr>
            <a:spLocks/>
          </p:cNvSpPr>
          <p:nvPr/>
        </p:nvSpPr>
        <p:spPr>
          <a:xfrm rot="5400000">
            <a:off x="4735394" y="2014965"/>
            <a:ext cx="1850078" cy="1204441"/>
          </a:xfrm>
          <a:prstGeom prst="roundRect">
            <a:avLst>
              <a:gd name="adj" fmla="val 3978"/>
            </a:avLst>
          </a:prstGeom>
          <a:solidFill>
            <a:srgbClr val="FFEBE5"/>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553" name="Group 552">
            <a:extLst>
              <a:ext uri="{FF2B5EF4-FFF2-40B4-BE49-F238E27FC236}">
                <a16:creationId xmlns:a16="http://schemas.microsoft.com/office/drawing/2014/main" id="{9EF20CA6-1524-AAFD-1709-C448A643E21F}"/>
              </a:ext>
            </a:extLst>
          </p:cNvPr>
          <p:cNvGrpSpPr/>
          <p:nvPr/>
        </p:nvGrpSpPr>
        <p:grpSpPr>
          <a:xfrm>
            <a:off x="5125012" y="2077510"/>
            <a:ext cx="1148672" cy="1537660"/>
            <a:chOff x="5125012" y="1891766"/>
            <a:chExt cx="1148672" cy="1537660"/>
          </a:xfrm>
        </p:grpSpPr>
        <p:sp>
          <p:nvSpPr>
            <p:cNvPr id="279" name="Rounded Rectangle 278">
              <a:extLst>
                <a:ext uri="{FF2B5EF4-FFF2-40B4-BE49-F238E27FC236}">
                  <a16:creationId xmlns:a16="http://schemas.microsoft.com/office/drawing/2014/main" id="{510CA8D1-263C-F0FC-EFCB-D3974054D5F0}"/>
                </a:ext>
              </a:extLst>
            </p:cNvPr>
            <p:cNvSpPr>
              <a:spLocks/>
            </p:cNvSpPr>
            <p:nvPr/>
          </p:nvSpPr>
          <p:spPr>
            <a:xfrm>
              <a:off x="5125012" y="1891766"/>
              <a:ext cx="1085871" cy="1407313"/>
            </a:xfrm>
            <a:prstGeom prst="roundRect">
              <a:avLst>
                <a:gd name="adj" fmla="val 3978"/>
              </a:avLst>
            </a:prstGeom>
            <a:solidFill>
              <a:schemeClr val="accent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4572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rPr>
                <a:t>bit-precision cal.</a:t>
              </a:r>
            </a:p>
          </p:txBody>
        </p:sp>
        <p:grpSp>
          <p:nvGrpSpPr>
            <p:cNvPr id="543" name="Group 542">
              <a:extLst>
                <a:ext uri="{FF2B5EF4-FFF2-40B4-BE49-F238E27FC236}">
                  <a16:creationId xmlns:a16="http://schemas.microsoft.com/office/drawing/2014/main" id="{1B4DAFF5-9F37-4D77-C8BC-C1460F08FDF2}"/>
                </a:ext>
              </a:extLst>
            </p:cNvPr>
            <p:cNvGrpSpPr/>
            <p:nvPr/>
          </p:nvGrpSpPr>
          <p:grpSpPr>
            <a:xfrm>
              <a:off x="5161182" y="2192527"/>
              <a:ext cx="1112502" cy="1236899"/>
              <a:chOff x="5111450" y="2207276"/>
              <a:chExt cx="1112502" cy="1236899"/>
            </a:xfrm>
          </p:grpSpPr>
          <p:grpSp>
            <p:nvGrpSpPr>
              <p:cNvPr id="510" name="Group 509">
                <a:extLst>
                  <a:ext uri="{FF2B5EF4-FFF2-40B4-BE49-F238E27FC236}">
                    <a16:creationId xmlns:a16="http://schemas.microsoft.com/office/drawing/2014/main" id="{CD496203-DB55-93B8-5165-AAA3FF0EA63E}"/>
                  </a:ext>
                </a:extLst>
              </p:cNvPr>
              <p:cNvGrpSpPr/>
              <p:nvPr/>
            </p:nvGrpSpPr>
            <p:grpSpPr>
              <a:xfrm rot="5400000">
                <a:off x="4967645" y="2351081"/>
                <a:ext cx="1058522" cy="770912"/>
                <a:chOff x="4873611" y="2546366"/>
                <a:chExt cx="1058522" cy="770912"/>
              </a:xfrm>
            </p:grpSpPr>
            <p:grpSp>
              <p:nvGrpSpPr>
                <p:cNvPr id="503" name="Group 502">
                  <a:extLst>
                    <a:ext uri="{FF2B5EF4-FFF2-40B4-BE49-F238E27FC236}">
                      <a16:creationId xmlns:a16="http://schemas.microsoft.com/office/drawing/2014/main" id="{A0B4BA12-65D2-7826-ABE8-5C07D25E8EB3}"/>
                    </a:ext>
                  </a:extLst>
                </p:cNvPr>
                <p:cNvGrpSpPr/>
                <p:nvPr/>
              </p:nvGrpSpPr>
              <p:grpSpPr>
                <a:xfrm rot="10800000">
                  <a:off x="4873611" y="2546366"/>
                  <a:ext cx="1058522" cy="770912"/>
                  <a:chOff x="8204771" y="2745932"/>
                  <a:chExt cx="1058522" cy="770912"/>
                </a:xfrm>
              </p:grpSpPr>
              <p:sp>
                <p:nvSpPr>
                  <p:cNvPr id="281" name="Rectangle 280">
                    <a:extLst>
                      <a:ext uri="{FF2B5EF4-FFF2-40B4-BE49-F238E27FC236}">
                        <a16:creationId xmlns:a16="http://schemas.microsoft.com/office/drawing/2014/main" id="{718BDF07-641A-F754-38D2-EE0F646776CA}"/>
                      </a:ext>
                    </a:extLst>
                  </p:cNvPr>
                  <p:cNvSpPr>
                    <a:spLocks noChangeAspect="1"/>
                  </p:cNvSpPr>
                  <p:nvPr/>
                </p:nvSpPr>
                <p:spPr>
                  <a:xfrm>
                    <a:off x="8914823" y="3409718"/>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Rectangle 281">
                    <a:extLst>
                      <a:ext uri="{FF2B5EF4-FFF2-40B4-BE49-F238E27FC236}">
                        <a16:creationId xmlns:a16="http://schemas.microsoft.com/office/drawing/2014/main" id="{86F07375-B640-AF5C-17BD-43D701E709A6}"/>
                      </a:ext>
                    </a:extLst>
                  </p:cNvPr>
                  <p:cNvSpPr>
                    <a:spLocks noChangeAspect="1"/>
                  </p:cNvSpPr>
                  <p:nvPr/>
                </p:nvSpPr>
                <p:spPr>
                  <a:xfrm>
                    <a:off x="9235861" y="3404773"/>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Manual Operation 416">
                    <a:extLst>
                      <a:ext uri="{FF2B5EF4-FFF2-40B4-BE49-F238E27FC236}">
                        <a16:creationId xmlns:a16="http://schemas.microsoft.com/office/drawing/2014/main" id="{B34CB767-051D-AC84-C752-59D6A92F8324}"/>
                      </a:ext>
                    </a:extLst>
                  </p:cNvPr>
                  <p:cNvSpPr/>
                  <p:nvPr/>
                </p:nvSpPr>
                <p:spPr>
                  <a:xfrm>
                    <a:off x="8204771" y="2832814"/>
                    <a:ext cx="484524" cy="231319"/>
                  </a:xfrm>
                  <a:prstGeom prst="flowChartManualOperation">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8" name="Triangle 417">
                    <a:extLst>
                      <a:ext uri="{FF2B5EF4-FFF2-40B4-BE49-F238E27FC236}">
                        <a16:creationId xmlns:a16="http://schemas.microsoft.com/office/drawing/2014/main" id="{3AF29223-D9E6-BFCC-ED8F-916415FECEDF}"/>
                      </a:ext>
                    </a:extLst>
                  </p:cNvPr>
                  <p:cNvSpPr/>
                  <p:nvPr/>
                </p:nvSpPr>
                <p:spPr>
                  <a:xfrm rot="10800000">
                    <a:off x="8344199" y="2824271"/>
                    <a:ext cx="205244" cy="107815"/>
                  </a:xfrm>
                  <a:prstGeom prst="triangle">
                    <a:avLst>
                      <a:gd name="adj" fmla="val 50000"/>
                    </a:avLst>
                  </a:prstGeom>
                  <a:solidFill>
                    <a:schemeClr val="accent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477" name="Straight Connector 476">
                    <a:extLst>
                      <a:ext uri="{FF2B5EF4-FFF2-40B4-BE49-F238E27FC236}">
                        <a16:creationId xmlns:a16="http://schemas.microsoft.com/office/drawing/2014/main" id="{15DC78A3-64C9-4F33-E657-832B5BAEDE50}"/>
                      </a:ext>
                    </a:extLst>
                  </p:cNvPr>
                  <p:cNvCxnSpPr>
                    <a:cxnSpLocks/>
                  </p:cNvCxnSpPr>
                  <p:nvPr/>
                </p:nvCxnSpPr>
                <p:spPr>
                  <a:xfrm>
                    <a:off x="8344498" y="2833788"/>
                    <a:ext cx="109728"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3724F5A3-F3BE-28DE-C87F-71747352AAF1}"/>
                      </a:ext>
                    </a:extLst>
                  </p:cNvPr>
                  <p:cNvCxnSpPr>
                    <a:cxnSpLocks/>
                  </p:cNvCxnSpPr>
                  <p:nvPr/>
                </p:nvCxnSpPr>
                <p:spPr>
                  <a:xfrm flipH="1">
                    <a:off x="8443646" y="2833400"/>
                    <a:ext cx="107734"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E1E1E804-819B-4324-3BF9-8443B39EBC0B}"/>
                      </a:ext>
                    </a:extLst>
                  </p:cNvPr>
                  <p:cNvCxnSpPr>
                    <a:cxnSpLocks/>
                  </p:cNvCxnSpPr>
                  <p:nvPr/>
                </p:nvCxnSpPr>
                <p:spPr>
                  <a:xfrm>
                    <a:off x="8295854"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E58FEC78-7343-7044-FF91-EB43F0422C0F}"/>
                      </a:ext>
                    </a:extLst>
                  </p:cNvPr>
                  <p:cNvCxnSpPr>
                    <a:cxnSpLocks/>
                  </p:cNvCxnSpPr>
                  <p:nvPr/>
                </p:nvCxnSpPr>
                <p:spPr>
                  <a:xfrm>
                    <a:off x="8629229"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B2277EB4-3605-4687-115C-9FC2BFD38864}"/>
                      </a:ext>
                    </a:extLst>
                  </p:cNvPr>
                  <p:cNvCxnSpPr>
                    <a:cxnSpLocks/>
                    <a:stCxn id="417" idx="2"/>
                  </p:cNvCxnSpPr>
                  <p:nvPr/>
                </p:nvCxnSpPr>
                <p:spPr>
                  <a:xfrm>
                    <a:off x="8447033" y="3064133"/>
                    <a:ext cx="0" cy="940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3FC32402-A1D8-D168-7E14-C3C657E57C32}"/>
                      </a:ext>
                    </a:extLst>
                  </p:cNvPr>
                  <p:cNvCxnSpPr>
                    <a:cxnSpLocks/>
                  </p:cNvCxnSpPr>
                  <p:nvPr/>
                </p:nvCxnSpPr>
                <p:spPr>
                  <a:xfrm rot="5400000">
                    <a:off x="8385164" y="346198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97" name="Rectangle 496">
                    <a:extLst>
                      <a:ext uri="{FF2B5EF4-FFF2-40B4-BE49-F238E27FC236}">
                        <a16:creationId xmlns:a16="http://schemas.microsoft.com/office/drawing/2014/main" id="{407FEA77-C697-0688-86CB-01BFD5FDC68E}"/>
                      </a:ext>
                    </a:extLst>
                  </p:cNvPr>
                  <p:cNvSpPr/>
                  <p:nvPr/>
                </p:nvSpPr>
                <p:spPr>
                  <a:xfrm rot="5400000">
                    <a:off x="8296527" y="3226344"/>
                    <a:ext cx="298871" cy="12530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log</a:t>
                    </a:r>
                    <a:r>
                      <a:rPr kumimoji="0" lang="en-US" sz="800" b="0" i="0" u="none" strike="noStrike" kern="1200" cap="none" spc="0" normalizeH="0" baseline="-25000" noProof="0" dirty="0">
                        <a:ln>
                          <a:noFill/>
                        </a:ln>
                        <a:solidFill>
                          <a:srgbClr val="FFFFFF"/>
                        </a:solidFill>
                        <a:effectLst/>
                        <a:uLnTx/>
                        <a:uFillTx/>
                        <a:latin typeface="Avenir Next" panose="020B0503020202020204" pitchFamily="34" charset="0"/>
                        <a:ea typeface="+mn-ea"/>
                        <a:cs typeface="+mn-cs"/>
                      </a:rPr>
                      <a:t>2</a:t>
                    </a:r>
                  </a:p>
                </p:txBody>
              </p:sp>
            </p:grpSp>
            <p:sp>
              <p:nvSpPr>
                <p:cNvPr id="505" name="TextBox 504">
                  <a:extLst>
                    <a:ext uri="{FF2B5EF4-FFF2-40B4-BE49-F238E27FC236}">
                      <a16:creationId xmlns:a16="http://schemas.microsoft.com/office/drawing/2014/main" id="{398066D0-888F-627B-AA41-F4E6F71887A8}"/>
                    </a:ext>
                  </a:extLst>
                </p:cNvPr>
                <p:cNvSpPr txBox="1"/>
                <p:nvPr/>
              </p:nvSpPr>
              <p:spPr>
                <a:xfrm>
                  <a:off x="5486828" y="2965529"/>
                  <a:ext cx="434384"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ALU</a:t>
                  </a:r>
                  <a:endParaRPr kumimoji="0" lang="en-US" sz="900" b="1"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grpSp>
            <p:nvGrpSpPr>
              <p:cNvPr id="542" name="Group 541">
                <a:extLst>
                  <a:ext uri="{FF2B5EF4-FFF2-40B4-BE49-F238E27FC236}">
                    <a16:creationId xmlns:a16="http://schemas.microsoft.com/office/drawing/2014/main" id="{79BFDBA4-FC3F-A9B9-211F-BB3303CB1E7F}"/>
                  </a:ext>
                </a:extLst>
              </p:cNvPr>
              <p:cNvGrpSpPr/>
              <p:nvPr/>
            </p:nvGrpSpPr>
            <p:grpSpPr>
              <a:xfrm rot="16200000">
                <a:off x="5594243" y="2814467"/>
                <a:ext cx="841281" cy="418136"/>
                <a:chOff x="6972924" y="4166312"/>
                <a:chExt cx="841281" cy="418136"/>
              </a:xfrm>
            </p:grpSpPr>
            <p:sp>
              <p:nvSpPr>
                <p:cNvPr id="540" name="Rectangle 539">
                  <a:extLst>
                    <a:ext uri="{FF2B5EF4-FFF2-40B4-BE49-F238E27FC236}">
                      <a16:creationId xmlns:a16="http://schemas.microsoft.com/office/drawing/2014/main" id="{FCB2044A-69E8-E406-8850-D0975B0F2335}"/>
                    </a:ext>
                  </a:extLst>
                </p:cNvPr>
                <p:cNvSpPr/>
                <p:nvPr/>
              </p:nvSpPr>
              <p:spPr>
                <a:xfrm>
                  <a:off x="6972924" y="4166312"/>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target </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sp>
              <p:nvSpPr>
                <p:cNvPr id="541" name="Rectangle 540">
                  <a:extLst>
                    <a:ext uri="{FF2B5EF4-FFF2-40B4-BE49-F238E27FC236}">
                      <a16:creationId xmlns:a16="http://schemas.microsoft.com/office/drawing/2014/main" id="{C4D6F997-E7E1-DC74-BEED-D81AA14A9554}"/>
                    </a:ext>
                  </a:extLst>
                </p:cNvPr>
                <p:cNvSpPr/>
                <p:nvPr/>
              </p:nvSpPr>
              <p:spPr>
                <a:xfrm>
                  <a:off x="6972924" y="4309921"/>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precision</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grpSp>
        </p:grpSp>
      </p:grpSp>
      <p:cxnSp>
        <p:nvCxnSpPr>
          <p:cNvPr id="548" name="Straight Connector 547">
            <a:extLst>
              <a:ext uri="{FF2B5EF4-FFF2-40B4-BE49-F238E27FC236}">
                <a16:creationId xmlns:a16="http://schemas.microsoft.com/office/drawing/2014/main" id="{313AA3F8-82A7-283E-BBFB-E9293DC8C1AC}"/>
              </a:ext>
            </a:extLst>
          </p:cNvPr>
          <p:cNvCxnSpPr>
            <a:cxnSpLocks/>
          </p:cNvCxnSpPr>
          <p:nvPr/>
        </p:nvCxnSpPr>
        <p:spPr>
          <a:xfrm>
            <a:off x="5160769" y="2830684"/>
            <a:ext cx="999328" cy="0"/>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nvGrpSpPr>
          <p:cNvPr id="552" name="Group 551">
            <a:extLst>
              <a:ext uri="{FF2B5EF4-FFF2-40B4-BE49-F238E27FC236}">
                <a16:creationId xmlns:a16="http://schemas.microsoft.com/office/drawing/2014/main" id="{984F64C6-3C51-E269-119E-DE98042A6A44}"/>
              </a:ext>
            </a:extLst>
          </p:cNvPr>
          <p:cNvGrpSpPr/>
          <p:nvPr/>
        </p:nvGrpSpPr>
        <p:grpSpPr>
          <a:xfrm>
            <a:off x="5056737" y="1719607"/>
            <a:ext cx="1198364" cy="437063"/>
            <a:chOff x="9022410" y="5106197"/>
            <a:chExt cx="1198364" cy="437063"/>
          </a:xfrm>
        </p:grpSpPr>
        <mc:AlternateContent xmlns:mc="http://schemas.openxmlformats.org/markup-compatibility/2006" xmlns:a14="http://schemas.microsoft.com/office/drawing/2010/main">
          <mc:Choice Requires="a14">
            <p:sp>
              <p:nvSpPr>
                <p:cNvPr id="256" name="TextBox 255">
                  <a:extLst>
                    <a:ext uri="{FF2B5EF4-FFF2-40B4-BE49-F238E27FC236}">
                      <a16:creationId xmlns:a16="http://schemas.microsoft.com/office/drawing/2014/main" id="{18B9A05F-2CFC-50DC-303F-C2A2240F2822}"/>
                    </a:ext>
                  </a:extLst>
                </p:cNvPr>
                <p:cNvSpPr txBox="1"/>
                <p:nvPr/>
              </p:nvSpPr>
              <p:spPr>
                <a:xfrm>
                  <a:off x="9022584" y="5106197"/>
                  <a:ext cx="1198017"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400" b="1" i="1"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Program </a:t>
                  </a:r>
                </a:p>
              </p:txBody>
            </p:sp>
          </mc:Choice>
          <mc:Fallback xmlns="">
            <p:sp>
              <p:nvSpPr>
                <p:cNvPr id="256" name="TextBox 255">
                  <a:extLst>
                    <a:ext uri="{FF2B5EF4-FFF2-40B4-BE49-F238E27FC236}">
                      <a16:creationId xmlns:a16="http://schemas.microsoft.com/office/drawing/2014/main" id="{18B9A05F-2CFC-50DC-303F-C2A2240F2822}"/>
                    </a:ext>
                  </a:extLst>
                </p:cNvPr>
                <p:cNvSpPr txBox="1">
                  <a:spLocks noRot="1" noChangeAspect="1" noMove="1" noResize="1" noEditPoints="1" noAdjustHandles="1" noChangeArrowheads="1" noChangeShapeType="1" noTextEdit="1"/>
                </p:cNvSpPr>
                <p:nvPr/>
              </p:nvSpPr>
              <p:spPr>
                <a:xfrm>
                  <a:off x="9022584" y="5106197"/>
                  <a:ext cx="1198017" cy="215444"/>
                </a:xfrm>
                <a:prstGeom prst="rect">
                  <a:avLst/>
                </a:prstGeom>
                <a:blipFill>
                  <a:blip r:embed="rId5"/>
                  <a:stretch>
                    <a:fillRect t="-16667" b="-50000"/>
                  </a:stretch>
                </a:blipFill>
              </p:spPr>
              <p:txBody>
                <a:bodyPr/>
                <a:lstStyle/>
                <a:p>
                  <a:r>
                    <a:rPr lang="en-US">
                      <a:noFill/>
                    </a:rPr>
                    <a:t> </a:t>
                  </a:r>
                </a:p>
              </p:txBody>
            </p:sp>
          </mc:Fallback>
        </mc:AlternateContent>
        <p:sp>
          <p:nvSpPr>
            <p:cNvPr id="551" name="TextBox 550">
              <a:extLst>
                <a:ext uri="{FF2B5EF4-FFF2-40B4-BE49-F238E27FC236}">
                  <a16:creationId xmlns:a16="http://schemas.microsoft.com/office/drawing/2014/main" id="{97E7A8A4-0424-8103-73FA-9B3387A3E647}"/>
                </a:ext>
              </a:extLst>
            </p:cNvPr>
            <p:cNvSpPr txBox="1"/>
            <p:nvPr/>
          </p:nvSpPr>
          <p:spPr>
            <a:xfrm>
              <a:off x="9022410" y="5235483"/>
              <a:ext cx="1198364"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select unit</a:t>
              </a:r>
            </a:p>
          </p:txBody>
        </p:sp>
      </p:grpSp>
      <p:sp>
        <p:nvSpPr>
          <p:cNvPr id="304" name="Rounded Rectangle 303">
            <a:extLst>
              <a:ext uri="{FF2B5EF4-FFF2-40B4-BE49-F238E27FC236}">
                <a16:creationId xmlns:a16="http://schemas.microsoft.com/office/drawing/2014/main" id="{C3EED8BB-7B80-3E16-0573-D91F5B0D3611}"/>
              </a:ext>
            </a:extLst>
          </p:cNvPr>
          <p:cNvSpPr/>
          <p:nvPr/>
        </p:nvSpPr>
        <p:spPr>
          <a:xfrm>
            <a:off x="3654228" y="1740840"/>
            <a:ext cx="824786" cy="577618"/>
          </a:xfrm>
          <a:prstGeom prst="roundRect">
            <a:avLst>
              <a:gd name="adj" fmla="val 6773"/>
            </a:avLst>
          </a:prstGeom>
          <a:solidFill>
            <a:schemeClr val="accent5">
              <a:lumMod val="20000"/>
              <a:lumOff val="80000"/>
            </a:schemeClr>
          </a:solidFill>
          <a:ln>
            <a:solidFill>
              <a:schemeClr val="accent5">
                <a:lumMod val="40000"/>
                <a:lumOff val="60000"/>
              </a:schemeClr>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nvGrpSpPr>
          <p:cNvPr id="555" name="Group 554">
            <a:extLst>
              <a:ext uri="{FF2B5EF4-FFF2-40B4-BE49-F238E27FC236}">
                <a16:creationId xmlns:a16="http://schemas.microsoft.com/office/drawing/2014/main" id="{7B274B96-89AE-3713-0727-F00383943DEF}"/>
              </a:ext>
            </a:extLst>
          </p:cNvPr>
          <p:cNvGrpSpPr/>
          <p:nvPr/>
        </p:nvGrpSpPr>
        <p:grpSpPr>
          <a:xfrm>
            <a:off x="3677957" y="1610331"/>
            <a:ext cx="712878" cy="849659"/>
            <a:chOff x="3956623" y="1439272"/>
            <a:chExt cx="712878" cy="849659"/>
          </a:xfrm>
        </p:grpSpPr>
        <p:grpSp>
          <p:nvGrpSpPr>
            <p:cNvPr id="454" name="Group 453">
              <a:extLst>
                <a:ext uri="{FF2B5EF4-FFF2-40B4-BE49-F238E27FC236}">
                  <a16:creationId xmlns:a16="http://schemas.microsoft.com/office/drawing/2014/main" id="{AF2B831C-C48E-25DA-EEA8-1288FD2BFB1E}"/>
                </a:ext>
              </a:extLst>
            </p:cNvPr>
            <p:cNvGrpSpPr/>
            <p:nvPr/>
          </p:nvGrpSpPr>
          <p:grpSpPr>
            <a:xfrm>
              <a:off x="4156085" y="1584764"/>
              <a:ext cx="513416" cy="515042"/>
              <a:chOff x="2515999" y="2756039"/>
              <a:chExt cx="513416" cy="515042"/>
            </a:xfrm>
            <a:solidFill>
              <a:schemeClr val="accent5"/>
            </a:solidFill>
          </p:grpSpPr>
          <p:sp>
            <p:nvSpPr>
              <p:cNvPr id="422" name="Rectangle 421">
                <a:extLst>
                  <a:ext uri="{FF2B5EF4-FFF2-40B4-BE49-F238E27FC236}">
                    <a16:creationId xmlns:a16="http://schemas.microsoft.com/office/drawing/2014/main" id="{6A719020-099A-4E83-8769-656B3C479CFC}"/>
                  </a:ext>
                </a:extLst>
              </p:cNvPr>
              <p:cNvSpPr/>
              <p:nvPr/>
            </p:nvSpPr>
            <p:spPr>
              <a:xfrm>
                <a:off x="2515999" y="2756039"/>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3" name="Rectangle 422">
                <a:extLst>
                  <a:ext uri="{FF2B5EF4-FFF2-40B4-BE49-F238E27FC236}">
                    <a16:creationId xmlns:a16="http://schemas.microsoft.com/office/drawing/2014/main" id="{8FF41FB0-4656-7A6C-D851-06B8FCD2A195}"/>
                  </a:ext>
                </a:extLst>
              </p:cNvPr>
              <p:cNvSpPr/>
              <p:nvPr/>
            </p:nvSpPr>
            <p:spPr>
              <a:xfrm>
                <a:off x="2515999" y="2894290"/>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5" name="Rectangle 424">
                <a:extLst>
                  <a:ext uri="{FF2B5EF4-FFF2-40B4-BE49-F238E27FC236}">
                    <a16:creationId xmlns:a16="http://schemas.microsoft.com/office/drawing/2014/main" id="{E7950FD7-D4A8-A56B-E0F4-A998D508C377}"/>
                  </a:ext>
                </a:extLst>
              </p:cNvPr>
              <p:cNvSpPr/>
              <p:nvPr/>
            </p:nvSpPr>
            <p:spPr>
              <a:xfrm>
                <a:off x="2515999" y="303254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6" name="Rectangle 425">
                <a:extLst>
                  <a:ext uri="{FF2B5EF4-FFF2-40B4-BE49-F238E27FC236}">
                    <a16:creationId xmlns:a16="http://schemas.microsoft.com/office/drawing/2014/main" id="{DAAD142F-18F5-F503-4ADB-B35DC643A1D1}"/>
                  </a:ext>
                </a:extLst>
              </p:cNvPr>
              <p:cNvSpPr/>
              <p:nvPr/>
            </p:nvSpPr>
            <p:spPr>
              <a:xfrm>
                <a:off x="2515999" y="317079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7" name="Rectangle 426">
                <a:extLst>
                  <a:ext uri="{FF2B5EF4-FFF2-40B4-BE49-F238E27FC236}">
                    <a16:creationId xmlns:a16="http://schemas.microsoft.com/office/drawing/2014/main" id="{BF01D30B-E07E-E514-A6FE-938EE4771252}"/>
                  </a:ext>
                </a:extLst>
              </p:cNvPr>
              <p:cNvSpPr/>
              <p:nvPr/>
            </p:nvSpPr>
            <p:spPr>
              <a:xfrm>
                <a:off x="2720093" y="310778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8" name="Rectangle 427">
                <a:extLst>
                  <a:ext uri="{FF2B5EF4-FFF2-40B4-BE49-F238E27FC236}">
                    <a16:creationId xmlns:a16="http://schemas.microsoft.com/office/drawing/2014/main" id="{A429C600-8B3D-6905-B6F4-67B8869E6B26}"/>
                  </a:ext>
                </a:extLst>
              </p:cNvPr>
              <p:cNvSpPr/>
              <p:nvPr/>
            </p:nvSpPr>
            <p:spPr>
              <a:xfrm>
                <a:off x="2713135" y="282620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9" name="Rectangle 428">
                <a:extLst>
                  <a:ext uri="{FF2B5EF4-FFF2-40B4-BE49-F238E27FC236}">
                    <a16:creationId xmlns:a16="http://schemas.microsoft.com/office/drawing/2014/main" id="{58A656EF-B294-476A-DFBE-81B5096DAEE0}"/>
                  </a:ext>
                </a:extLst>
              </p:cNvPr>
              <p:cNvSpPr/>
              <p:nvPr/>
            </p:nvSpPr>
            <p:spPr>
              <a:xfrm>
                <a:off x="2906550" y="2962157"/>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cxnSp>
            <p:nvCxnSpPr>
              <p:cNvPr id="431" name="Straight Arrow Connector 430">
                <a:extLst>
                  <a:ext uri="{FF2B5EF4-FFF2-40B4-BE49-F238E27FC236}">
                    <a16:creationId xmlns:a16="http://schemas.microsoft.com/office/drawing/2014/main" id="{DCA8861C-32AB-6189-ADC5-26D0B555FECF}"/>
                  </a:ext>
                </a:extLst>
              </p:cNvPr>
              <p:cNvCxnSpPr>
                <a:stCxn id="422" idx="3"/>
                <a:endCxn id="428" idx="1"/>
              </p:cNvCxnSpPr>
              <p:nvPr/>
            </p:nvCxnSpPr>
            <p:spPr>
              <a:xfrm>
                <a:off x="2638864" y="2806183"/>
                <a:ext cx="74271" cy="7016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2" name="Straight Arrow Connector 431">
                <a:extLst>
                  <a:ext uri="{FF2B5EF4-FFF2-40B4-BE49-F238E27FC236}">
                    <a16:creationId xmlns:a16="http://schemas.microsoft.com/office/drawing/2014/main" id="{F076FB6B-46D4-1A7D-F483-7B5D9F4B4A76}"/>
                  </a:ext>
                </a:extLst>
              </p:cNvPr>
              <p:cNvCxnSpPr>
                <a:cxnSpLocks/>
                <a:stCxn id="425" idx="3"/>
                <a:endCxn id="427" idx="1"/>
              </p:cNvCxnSpPr>
              <p:nvPr/>
            </p:nvCxnSpPr>
            <p:spPr>
              <a:xfrm>
                <a:off x="2638864" y="3082685"/>
                <a:ext cx="81229" cy="75240"/>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5" name="Straight Arrow Connector 434">
                <a:extLst>
                  <a:ext uri="{FF2B5EF4-FFF2-40B4-BE49-F238E27FC236}">
                    <a16:creationId xmlns:a16="http://schemas.microsoft.com/office/drawing/2014/main" id="{31166480-BD69-4773-AD2A-597AEEDB3CE3}"/>
                  </a:ext>
                </a:extLst>
              </p:cNvPr>
              <p:cNvCxnSpPr>
                <a:cxnSpLocks/>
                <a:stCxn id="426" idx="3"/>
                <a:endCxn id="427" idx="1"/>
              </p:cNvCxnSpPr>
              <p:nvPr/>
            </p:nvCxnSpPr>
            <p:spPr>
              <a:xfrm flipV="1">
                <a:off x="2638864" y="3157925"/>
                <a:ext cx="81229" cy="63012"/>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8" name="Straight Arrow Connector 437">
                <a:extLst>
                  <a:ext uri="{FF2B5EF4-FFF2-40B4-BE49-F238E27FC236}">
                    <a16:creationId xmlns:a16="http://schemas.microsoft.com/office/drawing/2014/main" id="{46C1C142-3FA7-411B-EE58-7FC699D3B651}"/>
                  </a:ext>
                </a:extLst>
              </p:cNvPr>
              <p:cNvCxnSpPr>
                <a:cxnSpLocks/>
                <a:stCxn id="423" idx="3"/>
                <a:endCxn id="428" idx="1"/>
              </p:cNvCxnSpPr>
              <p:nvPr/>
            </p:nvCxnSpPr>
            <p:spPr>
              <a:xfrm flipV="1">
                <a:off x="2638864" y="2876347"/>
                <a:ext cx="74271" cy="68087"/>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1" name="Straight Arrow Connector 440">
                <a:extLst>
                  <a:ext uri="{FF2B5EF4-FFF2-40B4-BE49-F238E27FC236}">
                    <a16:creationId xmlns:a16="http://schemas.microsoft.com/office/drawing/2014/main" id="{CD596051-238A-F40A-2479-9E72743D255E}"/>
                  </a:ext>
                </a:extLst>
              </p:cNvPr>
              <p:cNvCxnSpPr>
                <a:cxnSpLocks/>
                <a:stCxn id="428" idx="3"/>
                <a:endCxn id="429" idx="1"/>
              </p:cNvCxnSpPr>
              <p:nvPr/>
            </p:nvCxnSpPr>
            <p:spPr>
              <a:xfrm>
                <a:off x="2836000" y="2876347"/>
                <a:ext cx="70550" cy="13595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4" name="Straight Arrow Connector 443">
                <a:extLst>
                  <a:ext uri="{FF2B5EF4-FFF2-40B4-BE49-F238E27FC236}">
                    <a16:creationId xmlns:a16="http://schemas.microsoft.com/office/drawing/2014/main" id="{C5DD9441-9705-599B-8C80-457F058AE5DD}"/>
                  </a:ext>
                </a:extLst>
              </p:cNvPr>
              <p:cNvCxnSpPr>
                <a:cxnSpLocks/>
                <a:stCxn id="427" idx="3"/>
                <a:endCxn id="429" idx="1"/>
              </p:cNvCxnSpPr>
              <p:nvPr/>
            </p:nvCxnSpPr>
            <p:spPr>
              <a:xfrm flipV="1">
                <a:off x="2842958" y="3012301"/>
                <a:ext cx="63592" cy="14562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grpSp>
        <p:sp>
          <p:nvSpPr>
            <p:cNvPr id="293" name="Rectangle 292">
              <a:extLst>
                <a:ext uri="{FF2B5EF4-FFF2-40B4-BE49-F238E27FC236}">
                  <a16:creationId xmlns:a16="http://schemas.microsoft.com/office/drawing/2014/main" id="{C08F40AE-51C8-E5F5-08D6-C7409F5C9D63}"/>
                </a:ext>
              </a:extLst>
            </p:cNvPr>
            <p:cNvSpPr/>
            <p:nvPr/>
          </p:nvSpPr>
          <p:spPr>
            <a:xfrm rot="16200000">
              <a:off x="3592146" y="1803749"/>
              <a:ext cx="849659" cy="12070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sorting </a:t>
              </a:r>
            </a:p>
          </p:txBody>
        </p:sp>
      </p:grpSp>
      <p:cxnSp>
        <p:nvCxnSpPr>
          <p:cNvPr id="571" name="Straight Arrow Connector 570">
            <a:extLst>
              <a:ext uri="{FF2B5EF4-FFF2-40B4-BE49-F238E27FC236}">
                <a16:creationId xmlns:a16="http://schemas.microsoft.com/office/drawing/2014/main" id="{7114BAA7-A223-5309-9060-8F3D193F22C6}"/>
              </a:ext>
            </a:extLst>
          </p:cNvPr>
          <p:cNvCxnSpPr>
            <a:cxnSpLocks/>
          </p:cNvCxnSpPr>
          <p:nvPr/>
        </p:nvCxnSpPr>
        <p:spPr>
          <a:xfrm>
            <a:off x="4390835" y="2012085"/>
            <a:ext cx="181165" cy="0"/>
          </a:xfrm>
          <a:prstGeom prst="straightConnector1">
            <a:avLst/>
          </a:prstGeom>
          <a:ln w="38100">
            <a:solidFill>
              <a:schemeClr val="accent5"/>
            </a:solidFill>
            <a:tailEnd type="triangle" w="med" len="sm"/>
          </a:ln>
        </p:spPr>
        <p:style>
          <a:lnRef idx="1">
            <a:schemeClr val="accent1"/>
          </a:lnRef>
          <a:fillRef idx="0">
            <a:schemeClr val="accent1"/>
          </a:fillRef>
          <a:effectRef idx="0">
            <a:schemeClr val="accent1"/>
          </a:effectRef>
          <a:fontRef idx="minor">
            <a:schemeClr val="tx1"/>
          </a:fontRef>
        </p:style>
      </p:cxnSp>
      <p:sp>
        <p:nvSpPr>
          <p:cNvPr id="573" name="TextBox 572">
            <a:extLst>
              <a:ext uri="{FF2B5EF4-FFF2-40B4-BE49-F238E27FC236}">
                <a16:creationId xmlns:a16="http://schemas.microsoft.com/office/drawing/2014/main" id="{9A73F089-186B-F10B-E9A8-669C83E5AB8C}"/>
              </a:ext>
            </a:extLst>
          </p:cNvPr>
          <p:cNvSpPr txBox="1"/>
          <p:nvPr/>
        </p:nvSpPr>
        <p:spPr>
          <a:xfrm>
            <a:off x="4216841" y="1875835"/>
            <a:ext cx="835132"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9</a:t>
            </a:r>
          </a:p>
        </p:txBody>
      </p:sp>
      <p:cxnSp>
        <p:nvCxnSpPr>
          <p:cNvPr id="574" name="Straight Arrow Connector 573">
            <a:extLst>
              <a:ext uri="{FF2B5EF4-FFF2-40B4-BE49-F238E27FC236}">
                <a16:creationId xmlns:a16="http://schemas.microsoft.com/office/drawing/2014/main" id="{AE0999AF-E23B-536F-D2B0-C472FC53C518}"/>
              </a:ext>
            </a:extLst>
          </p:cNvPr>
          <p:cNvCxnSpPr>
            <a:cxnSpLocks/>
          </p:cNvCxnSpPr>
          <p:nvPr/>
        </p:nvCxnSpPr>
        <p:spPr>
          <a:xfrm>
            <a:off x="2020692" y="2077510"/>
            <a:ext cx="390511" cy="0"/>
          </a:xfrm>
          <a:prstGeom prst="straightConnector1">
            <a:avLst/>
          </a:prstGeom>
          <a:ln w="38100">
            <a:solidFill>
              <a:schemeClr val="accent2"/>
            </a:solidFill>
            <a:tailEnd type="triangle" w="med" len="sm"/>
          </a:ln>
        </p:spPr>
        <p:style>
          <a:lnRef idx="1">
            <a:schemeClr val="accent1"/>
          </a:lnRef>
          <a:fillRef idx="0">
            <a:schemeClr val="accent1"/>
          </a:fillRef>
          <a:effectRef idx="0">
            <a:schemeClr val="accent1"/>
          </a:effectRef>
          <a:fontRef idx="minor">
            <a:schemeClr val="tx1"/>
          </a:fontRef>
        </p:style>
      </p:cxnSp>
      <p:sp>
        <p:nvSpPr>
          <p:cNvPr id="575" name="TextBox 574">
            <a:extLst>
              <a:ext uri="{FF2B5EF4-FFF2-40B4-BE49-F238E27FC236}">
                <a16:creationId xmlns:a16="http://schemas.microsoft.com/office/drawing/2014/main" id="{43878EC9-F569-E250-08A8-D6F7A475AC37}"/>
              </a:ext>
            </a:extLst>
          </p:cNvPr>
          <p:cNvSpPr txBox="1"/>
          <p:nvPr/>
        </p:nvSpPr>
        <p:spPr>
          <a:xfrm>
            <a:off x="3790899" y="3210716"/>
            <a:ext cx="84249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9</a:t>
            </a:r>
          </a:p>
        </p:txBody>
      </p:sp>
      <p:sp>
        <p:nvSpPr>
          <p:cNvPr id="576" name="TextBox 575">
            <a:extLst>
              <a:ext uri="{FF2B5EF4-FFF2-40B4-BE49-F238E27FC236}">
                <a16:creationId xmlns:a16="http://schemas.microsoft.com/office/drawing/2014/main" id="{E56921EF-E421-1751-4D4D-16FE61F732AC}"/>
              </a:ext>
            </a:extLst>
          </p:cNvPr>
          <p:cNvSpPr txBox="1"/>
          <p:nvPr/>
        </p:nvSpPr>
        <p:spPr>
          <a:xfrm rot="16200000">
            <a:off x="1393678" y="2669339"/>
            <a:ext cx="1563892" cy="27699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25000" noProof="0" dirty="0">
                <a:ln>
                  <a:noFill/>
                </a:ln>
                <a:solidFill>
                  <a:srgbClr val="F3B945"/>
                </a:solidFill>
                <a:effectLst/>
                <a:uLnTx/>
                <a:uFillTx/>
                <a:latin typeface="Avenir Next" panose="020B0503020202020204" pitchFamily="34" charset="0"/>
                <a:ea typeface="+mn-ea"/>
                <a:cs typeface="Arial" panose="020B0604020202020204" pitchFamily="34" charset="0"/>
              </a:rPr>
              <a:t>evicted cache line</a:t>
            </a:r>
          </a:p>
        </p:txBody>
      </p:sp>
      <p:grpSp>
        <p:nvGrpSpPr>
          <p:cNvPr id="577" name="Group 576">
            <a:extLst>
              <a:ext uri="{FF2B5EF4-FFF2-40B4-BE49-F238E27FC236}">
                <a16:creationId xmlns:a16="http://schemas.microsoft.com/office/drawing/2014/main" id="{526475D7-8D21-AA3A-AEB1-2E318A8492E0}"/>
              </a:ext>
            </a:extLst>
          </p:cNvPr>
          <p:cNvGrpSpPr/>
          <p:nvPr/>
        </p:nvGrpSpPr>
        <p:grpSpPr>
          <a:xfrm>
            <a:off x="126379" y="3964649"/>
            <a:ext cx="8865236" cy="926730"/>
            <a:chOff x="568179" y="3421559"/>
            <a:chExt cx="7887978" cy="935783"/>
          </a:xfrm>
        </p:grpSpPr>
        <p:sp>
          <p:nvSpPr>
            <p:cNvPr id="578" name="TextBox 577">
              <a:extLst>
                <a:ext uri="{FF2B5EF4-FFF2-40B4-BE49-F238E27FC236}">
                  <a16:creationId xmlns:a16="http://schemas.microsoft.com/office/drawing/2014/main" id="{4A726537-4ECA-5BEE-8CF6-33A38B9FC95D}"/>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1</a:t>
              </a:r>
            </a:p>
          </p:txBody>
        </p:sp>
        <mc:AlternateContent xmlns:mc="http://schemas.openxmlformats.org/markup-compatibility/2006" xmlns:a14="http://schemas.microsoft.com/office/drawing/2010/main">
          <mc:Choice Requires="a14">
            <p:sp>
              <p:nvSpPr>
                <p:cNvPr id="579" name="TextBox 578">
                  <a:extLst>
                    <a:ext uri="{FF2B5EF4-FFF2-40B4-BE49-F238E27FC236}">
                      <a16:creationId xmlns:a16="http://schemas.microsoft.com/office/drawing/2014/main" id="{41FC7056-0F96-E9A1-FF9A-D57DF641CF44}"/>
                    </a:ext>
                  </a:extLst>
                </p:cNvPr>
                <p:cNvSpPr txBox="1"/>
                <p:nvPr/>
              </p:nvSpPr>
              <p:spPr>
                <a:xfrm>
                  <a:off x="951252" y="3456073"/>
                  <a:ext cx="7504905"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Parallelism-Aware </a:t>
                  </a: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Library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hand-optimized implementations of different PUD operations with different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performance vs. bit-precision trade-offs  </a:t>
                  </a:r>
                </a:p>
              </p:txBody>
            </p:sp>
          </mc:Choice>
          <mc:Fallback xmlns="">
            <p:sp>
              <p:nvSpPr>
                <p:cNvPr id="579" name="TextBox 578">
                  <a:extLst>
                    <a:ext uri="{FF2B5EF4-FFF2-40B4-BE49-F238E27FC236}">
                      <a16:creationId xmlns:a16="http://schemas.microsoft.com/office/drawing/2014/main" id="{41FC7056-0F96-E9A1-FF9A-D57DF641CF44}"/>
                    </a:ext>
                  </a:extLst>
                </p:cNvPr>
                <p:cNvSpPr txBox="1">
                  <a:spLocks noRot="1" noChangeAspect="1" noMove="1" noResize="1" noEditPoints="1" noAdjustHandles="1" noChangeArrowheads="1" noChangeShapeType="1" noTextEdit="1"/>
                </p:cNvSpPr>
                <p:nvPr/>
              </p:nvSpPr>
              <p:spPr>
                <a:xfrm>
                  <a:off x="951252" y="3456073"/>
                  <a:ext cx="7504905" cy="901269"/>
                </a:xfrm>
                <a:prstGeom prst="rect">
                  <a:avLst/>
                </a:prstGeom>
                <a:blipFill>
                  <a:blip r:embed="rId6"/>
                  <a:stretch>
                    <a:fillRect l="-752" t="-2817" b="-8451"/>
                  </a:stretch>
                </a:blipFill>
              </p:spPr>
              <p:txBody>
                <a:bodyPr/>
                <a:lstStyle/>
                <a:p>
                  <a:r>
                    <a:rPr lang="en-US">
                      <a:noFill/>
                    </a:rPr>
                    <a:t> </a:t>
                  </a:r>
                </a:p>
              </p:txBody>
            </p:sp>
          </mc:Fallback>
        </mc:AlternateContent>
      </p:grpSp>
      <p:sp>
        <p:nvSpPr>
          <p:cNvPr id="580" name="Rectangle 579">
            <a:extLst>
              <a:ext uri="{FF2B5EF4-FFF2-40B4-BE49-F238E27FC236}">
                <a16:creationId xmlns:a16="http://schemas.microsoft.com/office/drawing/2014/main" id="{483AAB41-4107-DCB3-D539-67C1A5AA056D}"/>
              </a:ext>
            </a:extLst>
          </p:cNvPr>
          <p:cNvSpPr/>
          <p:nvPr/>
        </p:nvSpPr>
        <p:spPr>
          <a:xfrm>
            <a:off x="64774" y="3686201"/>
            <a:ext cx="8987622"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grpSp>
        <p:nvGrpSpPr>
          <p:cNvPr id="581" name="Group 580">
            <a:extLst>
              <a:ext uri="{FF2B5EF4-FFF2-40B4-BE49-F238E27FC236}">
                <a16:creationId xmlns:a16="http://schemas.microsoft.com/office/drawing/2014/main" id="{9E412531-7036-8186-B9DF-B58A8343AA41}"/>
              </a:ext>
            </a:extLst>
          </p:cNvPr>
          <p:cNvGrpSpPr/>
          <p:nvPr/>
        </p:nvGrpSpPr>
        <p:grpSpPr>
          <a:xfrm>
            <a:off x="126379" y="4829854"/>
            <a:ext cx="9034633" cy="914570"/>
            <a:chOff x="406767" y="3421560"/>
            <a:chExt cx="8373646" cy="923501"/>
          </a:xfrm>
        </p:grpSpPr>
        <p:sp>
          <p:nvSpPr>
            <p:cNvPr id="582" name="TextBox 581">
              <a:extLst>
                <a:ext uri="{FF2B5EF4-FFF2-40B4-BE49-F238E27FC236}">
                  <a16:creationId xmlns:a16="http://schemas.microsoft.com/office/drawing/2014/main" id="{BFF38C58-7F8F-F128-BE64-74D925B335BD}"/>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2</a:t>
              </a:r>
            </a:p>
          </p:txBody>
        </p:sp>
        <p:sp>
          <p:nvSpPr>
            <p:cNvPr id="583" name="TextBox 582">
              <a:extLst>
                <a:ext uri="{FF2B5EF4-FFF2-40B4-BE49-F238E27FC236}">
                  <a16:creationId xmlns:a16="http://schemas.microsoft.com/office/drawing/2014/main" id="{73BD9AB3-7CD6-8B1B-84BC-895752672677}"/>
                </a:ext>
              </a:extLst>
            </p:cNvPr>
            <p:cNvSpPr txBox="1"/>
            <p:nvPr/>
          </p:nvSpPr>
          <p:spPr>
            <a:xfrm>
              <a:off x="779411" y="3443792"/>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identifies the dynamic range of evicted cache lines belonging to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the target PUD operation</a:t>
              </a:r>
              <a:endParaRPr kumimoji="0" lang="en-US" sz="20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p:txBody>
        </p:sp>
      </p:grpSp>
      <p:grpSp>
        <p:nvGrpSpPr>
          <p:cNvPr id="584" name="Group 583">
            <a:extLst>
              <a:ext uri="{FF2B5EF4-FFF2-40B4-BE49-F238E27FC236}">
                <a16:creationId xmlns:a16="http://schemas.microsoft.com/office/drawing/2014/main" id="{70FCA1F9-E4AD-2A30-FBD4-1E3F8FBD0EC4}"/>
              </a:ext>
            </a:extLst>
          </p:cNvPr>
          <p:cNvGrpSpPr/>
          <p:nvPr/>
        </p:nvGrpSpPr>
        <p:grpSpPr>
          <a:xfrm>
            <a:off x="126379" y="5682898"/>
            <a:ext cx="9041777" cy="737046"/>
            <a:chOff x="406767" y="3421560"/>
            <a:chExt cx="8380267" cy="744244"/>
          </a:xfrm>
        </p:grpSpPr>
        <p:sp>
          <p:nvSpPr>
            <p:cNvPr id="585" name="TextBox 584">
              <a:extLst>
                <a:ext uri="{FF2B5EF4-FFF2-40B4-BE49-F238E27FC236}">
                  <a16:creationId xmlns:a16="http://schemas.microsoft.com/office/drawing/2014/main" id="{0E315F84-635C-F0C4-BE7D-C5A219A30E62}"/>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3</a:t>
              </a:r>
            </a:p>
          </p:txBody>
        </p:sp>
        <mc:AlternateContent xmlns:mc="http://schemas.openxmlformats.org/markup-compatibility/2006" xmlns:a14="http://schemas.microsoft.com/office/drawing/2010/main">
          <mc:Choice Requires="a14">
            <p:sp>
              <p:nvSpPr>
                <p:cNvPr id="586" name="TextBox 585">
                  <a:extLst>
                    <a:ext uri="{FF2B5EF4-FFF2-40B4-BE49-F238E27FC236}">
                      <a16:creationId xmlns:a16="http://schemas.microsoft.com/office/drawing/2014/main" id="{4F074548-E56F-5A3C-F598-92F83ABD1D7A}"/>
                    </a:ext>
                  </a:extLst>
                </p:cNvPr>
                <p:cNvSpPr txBox="1"/>
                <p:nvPr/>
              </p:nvSpPr>
              <p:spPr>
                <a:xfrm>
                  <a:off x="786032" y="3451005"/>
                  <a:ext cx="8001002" cy="7147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mc:Choice>
          <mc:Fallback xmlns="">
            <p:sp>
              <p:nvSpPr>
                <p:cNvPr id="586" name="TextBox 585">
                  <a:extLst>
                    <a:ext uri="{FF2B5EF4-FFF2-40B4-BE49-F238E27FC236}">
                      <a16:creationId xmlns:a16="http://schemas.microsoft.com/office/drawing/2014/main" id="{4F074548-E56F-5A3C-F598-92F83ABD1D7A}"/>
                    </a:ext>
                  </a:extLst>
                </p:cNvPr>
                <p:cNvSpPr txBox="1">
                  <a:spLocks noRot="1" noChangeAspect="1" noMove="1" noResize="1" noEditPoints="1" noAdjustHandles="1" noChangeArrowheads="1" noChangeShapeType="1" noTextEdit="1"/>
                </p:cNvSpPr>
                <p:nvPr/>
              </p:nvSpPr>
              <p:spPr>
                <a:xfrm>
                  <a:off x="786032" y="3451005"/>
                  <a:ext cx="8001002" cy="714799"/>
                </a:xfrm>
                <a:prstGeom prst="rect">
                  <a:avLst/>
                </a:prstGeom>
                <a:blipFill>
                  <a:blip r:embed="rId7"/>
                  <a:stretch>
                    <a:fillRect t="-3509"/>
                  </a:stretch>
                </a:blipFill>
              </p:spPr>
              <p:txBody>
                <a:bodyPr/>
                <a:lstStyle/>
                <a:p>
                  <a:r>
                    <a:rPr lang="en-US">
                      <a:noFill/>
                    </a:rPr>
                    <a:t> </a:t>
                  </a:r>
                </a:p>
              </p:txBody>
            </p:sp>
          </mc:Fallback>
        </mc:AlternateContent>
      </p:grpSp>
      <p:graphicFrame>
        <p:nvGraphicFramePr>
          <p:cNvPr id="588" name="Table 587">
            <a:extLst>
              <a:ext uri="{FF2B5EF4-FFF2-40B4-BE49-F238E27FC236}">
                <a16:creationId xmlns:a16="http://schemas.microsoft.com/office/drawing/2014/main" id="{9420A7F2-045E-3F8A-E09E-D559D0E3F396}"/>
              </a:ext>
            </a:extLst>
          </p:cNvPr>
          <p:cNvGraphicFramePr>
            <a:graphicFrameLocks noGrp="1"/>
          </p:cNvGraphicFramePr>
          <p:nvPr/>
        </p:nvGraphicFramePr>
        <p:xfrm>
          <a:off x="5109254" y="2305449"/>
          <a:ext cx="630929" cy="320040"/>
        </p:xfrm>
        <a:graphic>
          <a:graphicData uri="http://schemas.openxmlformats.org/drawingml/2006/table">
            <a:tbl>
              <a:tblPr firstRow="1" bandRow="1">
                <a:tableStyleId>{5940675A-B579-460E-94D1-54222C63F5DA}</a:tableStyleId>
              </a:tblPr>
              <a:tblGrid>
                <a:gridCol w="630929">
                  <a:extLst>
                    <a:ext uri="{9D8B030D-6E8A-4147-A177-3AD203B41FA5}">
                      <a16:colId xmlns:a16="http://schemas.microsoft.com/office/drawing/2014/main" val="3411314267"/>
                    </a:ext>
                  </a:extLst>
                </a:gridCol>
              </a:tblGrid>
              <a:tr h="77683">
                <a:tc>
                  <a:txBody>
                    <a:bodyPr/>
                    <a:lstStyle/>
                    <a:p>
                      <a:pPr algn="ctr"/>
                      <a:r>
                        <a:rPr lang="en-US" sz="1050" b="1" dirty="0">
                          <a:solidFill>
                            <a:schemeClr val="accent1"/>
                          </a:solidFill>
                        </a:rPr>
                        <a:t>precision:</a:t>
                      </a: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69564133"/>
                  </a:ext>
                </a:extLst>
              </a:tr>
              <a:tr h="77683">
                <a:tc>
                  <a:txBody>
                    <a:bodyPr/>
                    <a:lstStyle/>
                    <a:p>
                      <a:pPr algn="ct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5392560"/>
                  </a:ext>
                </a:extLst>
              </a:tr>
            </a:tbl>
          </a:graphicData>
        </a:graphic>
      </p:graphicFrame>
      <p:sp>
        <p:nvSpPr>
          <p:cNvPr id="587" name="Rectangle 586">
            <a:extLst>
              <a:ext uri="{FF2B5EF4-FFF2-40B4-BE49-F238E27FC236}">
                <a16:creationId xmlns:a16="http://schemas.microsoft.com/office/drawing/2014/main" id="{F31E5B03-5A65-0943-1112-4A032B884475}"/>
              </a:ext>
            </a:extLst>
          </p:cNvPr>
          <p:cNvSpPr/>
          <p:nvPr/>
        </p:nvSpPr>
        <p:spPr>
          <a:xfrm>
            <a:off x="4900052" y="1324431"/>
            <a:ext cx="4179174" cy="2406130"/>
          </a:xfrm>
          <a:prstGeom prst="rect">
            <a:avLst/>
          </a:prstGeom>
          <a:solidFill>
            <a:schemeClr val="bg1">
              <a:alpha val="89804"/>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5020081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26198"/>
            <a:ext cx="9144000" cy="925840"/>
          </a:xfrm>
        </p:spPr>
        <p:txBody>
          <a:bodyPr>
            <a:noAutofit/>
          </a:bodyPr>
          <a:lstStyle/>
          <a:p>
            <a:r>
              <a:rPr lang="en-US" sz="3600" i="1" dirty="0"/>
              <a:t>Proteus</a:t>
            </a:r>
            <a:r>
              <a:rPr lang="en-US" sz="3600" dirty="0"/>
              <a:t>: </a:t>
            </a:r>
            <a:br>
              <a:rPr lang="en-US" sz="3600" dirty="0"/>
            </a:br>
            <a:r>
              <a:rPr lang="en-US" sz="2800" dirty="0"/>
              <a:t>Design Overview (IV) </a:t>
            </a:r>
          </a:p>
        </p:txBody>
      </p:sp>
      <p:sp>
        <p:nvSpPr>
          <p:cNvPr id="8" name="Rounded Rectangle 7">
            <a:extLst>
              <a:ext uri="{FF2B5EF4-FFF2-40B4-BE49-F238E27FC236}">
                <a16:creationId xmlns:a16="http://schemas.microsoft.com/office/drawing/2014/main" id="{AE18605D-DEE1-58EF-3F7E-C6B1DB8F15F2}"/>
              </a:ext>
            </a:extLst>
          </p:cNvPr>
          <p:cNvSpPr/>
          <p:nvPr/>
        </p:nvSpPr>
        <p:spPr>
          <a:xfrm>
            <a:off x="61489" y="1602840"/>
            <a:ext cx="2059612" cy="2016582"/>
          </a:xfrm>
          <a:prstGeom prst="roundRect">
            <a:avLst>
              <a:gd name="adj" fmla="val 0"/>
            </a:avLst>
          </a:prstGeom>
          <a:solidFill>
            <a:schemeClr val="accent2">
              <a:lumMod val="20000"/>
              <a:lumOff val="80000"/>
              <a:alpha val="8218"/>
            </a:schemeClr>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endParaRPr>
          </a:p>
        </p:txBody>
      </p:sp>
      <p:sp>
        <p:nvSpPr>
          <p:cNvPr id="9" name="Rectangle 8">
            <a:extLst>
              <a:ext uri="{FF2B5EF4-FFF2-40B4-BE49-F238E27FC236}">
                <a16:creationId xmlns:a16="http://schemas.microsoft.com/office/drawing/2014/main" id="{F9E53CF5-F88F-0541-31DA-6C150B81BB97}"/>
              </a:ext>
            </a:extLst>
          </p:cNvPr>
          <p:cNvSpPr/>
          <p:nvPr/>
        </p:nvSpPr>
        <p:spPr>
          <a:xfrm>
            <a:off x="4988445" y="1602840"/>
            <a:ext cx="4082921" cy="2011680"/>
          </a:xfrm>
          <a:prstGeom prst="rect">
            <a:avLst/>
          </a:prstGeom>
          <a:solidFill>
            <a:schemeClr val="bg1">
              <a:lumMod val="95000"/>
              <a:alpha val="21594"/>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0" name="Rounded Rectangle 9">
            <a:extLst>
              <a:ext uri="{FF2B5EF4-FFF2-40B4-BE49-F238E27FC236}">
                <a16:creationId xmlns:a16="http://schemas.microsoft.com/office/drawing/2014/main" id="{99498DFC-B9A0-2055-9DD8-0CACE37C71D3}"/>
              </a:ext>
            </a:extLst>
          </p:cNvPr>
          <p:cNvSpPr/>
          <p:nvPr/>
        </p:nvSpPr>
        <p:spPr>
          <a:xfrm>
            <a:off x="6376446" y="1686901"/>
            <a:ext cx="2627902" cy="1855324"/>
          </a:xfrm>
          <a:prstGeom prst="roundRect">
            <a:avLst>
              <a:gd name="adj" fmla="val 2647"/>
            </a:avLst>
          </a:prstGeom>
          <a:solidFill>
            <a:srgbClr val="E8F1F8"/>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12" name="Rounded Rectangle 11">
            <a:extLst>
              <a:ext uri="{FF2B5EF4-FFF2-40B4-BE49-F238E27FC236}">
                <a16:creationId xmlns:a16="http://schemas.microsoft.com/office/drawing/2014/main" id="{D2F42745-93B0-C757-2FF7-795D20159B36}"/>
              </a:ext>
            </a:extLst>
          </p:cNvPr>
          <p:cNvSpPr>
            <a:spLocks/>
          </p:cNvSpPr>
          <p:nvPr/>
        </p:nvSpPr>
        <p:spPr>
          <a:xfrm rot="5400000">
            <a:off x="6227982" y="2412360"/>
            <a:ext cx="1417380" cy="729816"/>
          </a:xfrm>
          <a:prstGeom prst="roundRect">
            <a:avLst>
              <a:gd name="adj" fmla="val 3978"/>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59" name="Group 358">
            <a:extLst>
              <a:ext uri="{FF2B5EF4-FFF2-40B4-BE49-F238E27FC236}">
                <a16:creationId xmlns:a16="http://schemas.microsoft.com/office/drawing/2014/main" id="{163C6157-4C40-6126-D32A-BF18F382DBA2}"/>
              </a:ext>
            </a:extLst>
          </p:cNvPr>
          <p:cNvGrpSpPr/>
          <p:nvPr/>
        </p:nvGrpSpPr>
        <p:grpSpPr>
          <a:xfrm>
            <a:off x="6645745" y="2844021"/>
            <a:ext cx="557153" cy="649637"/>
            <a:chOff x="6067134" y="2655621"/>
            <a:chExt cx="557153" cy="649637"/>
          </a:xfrm>
        </p:grpSpPr>
        <p:grpSp>
          <p:nvGrpSpPr>
            <p:cNvPr id="14" name="Group 13">
              <a:extLst>
                <a:ext uri="{FF2B5EF4-FFF2-40B4-BE49-F238E27FC236}">
                  <a16:creationId xmlns:a16="http://schemas.microsoft.com/office/drawing/2014/main" id="{F49B5FD4-3243-8B36-8408-AAA018E7F27E}"/>
                </a:ext>
              </a:extLst>
            </p:cNvPr>
            <p:cNvGrpSpPr/>
            <p:nvPr/>
          </p:nvGrpSpPr>
          <p:grpSpPr>
            <a:xfrm>
              <a:off x="6221951" y="2692878"/>
              <a:ext cx="402336" cy="402336"/>
              <a:chOff x="2591868" y="2612644"/>
              <a:chExt cx="402336" cy="402336"/>
            </a:xfrm>
          </p:grpSpPr>
          <p:cxnSp>
            <p:nvCxnSpPr>
              <p:cNvPr id="20" name="Straight Connector 19">
                <a:extLst>
                  <a:ext uri="{FF2B5EF4-FFF2-40B4-BE49-F238E27FC236}">
                    <a16:creationId xmlns:a16="http://schemas.microsoft.com/office/drawing/2014/main" id="{4D9B1C61-2836-F02C-A54C-DDCAF23189F1}"/>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D884F144-1128-8B21-4180-A04E95FDFB1B}"/>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16" name="TextBox 15">
              <a:extLst>
                <a:ext uri="{FF2B5EF4-FFF2-40B4-BE49-F238E27FC236}">
                  <a16:creationId xmlns:a16="http://schemas.microsoft.com/office/drawing/2014/main" id="{6C72094F-2B45-6C4C-690A-E3BA055D7E39}"/>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8CEA79E6-1DB6-343C-2FFC-F41A77A88FF5}"/>
                </a:ext>
              </a:extLst>
            </p:cNvPr>
            <p:cNvSpPr txBox="1"/>
            <p:nvPr/>
          </p:nvSpPr>
          <p:spPr>
            <a:xfrm>
              <a:off x="6235597" y="2698419"/>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cxnSp>
          <p:nvCxnSpPr>
            <p:cNvPr id="18" name="Straight Connector 17">
              <a:extLst>
                <a:ext uri="{FF2B5EF4-FFF2-40B4-BE49-F238E27FC236}">
                  <a16:creationId xmlns:a16="http://schemas.microsoft.com/office/drawing/2014/main" id="{65C694B9-6123-C699-37BA-E5337B5050B5}"/>
                </a:ext>
              </a:extLst>
            </p:cNvPr>
            <p:cNvCxnSpPr>
              <a:cxnSpLocks/>
            </p:cNvCxnSpPr>
            <p:nvPr/>
          </p:nvCxnSpPr>
          <p:spPr>
            <a:xfrm flipV="1">
              <a:off x="6260582" y="2759350"/>
              <a:ext cx="336355" cy="286284"/>
            </a:xfrm>
            <a:prstGeom prst="line">
              <a:avLst/>
            </a:prstGeom>
            <a:ln w="12700">
              <a:solidFill>
                <a:schemeClr val="accent6">
                  <a:lumMod val="75000"/>
                </a:schemeClr>
              </a:solidFill>
            </a:ln>
          </p:spPr>
          <p:style>
            <a:lnRef idx="1">
              <a:schemeClr val="dk1"/>
            </a:lnRef>
            <a:fillRef idx="0">
              <a:schemeClr val="dk1"/>
            </a:fillRef>
            <a:effectRef idx="0">
              <a:schemeClr val="dk1"/>
            </a:effectRef>
            <a:fontRef idx="minor">
              <a:schemeClr val="tx1"/>
            </a:fontRef>
          </p:style>
        </p:cxnSp>
        <p:sp>
          <p:nvSpPr>
            <p:cNvPr id="19" name="TextBox 18">
              <a:extLst>
                <a:ext uri="{FF2B5EF4-FFF2-40B4-BE49-F238E27FC236}">
                  <a16:creationId xmlns:a16="http://schemas.microsoft.com/office/drawing/2014/main" id="{637F78D0-A3F0-530E-3DE9-5D0BF389FF4D}"/>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1" name="Rectangle 30">
            <a:extLst>
              <a:ext uri="{FF2B5EF4-FFF2-40B4-BE49-F238E27FC236}">
                <a16:creationId xmlns:a16="http://schemas.microsoft.com/office/drawing/2014/main" id="{5B50C41D-F1AB-A273-D5D3-F1626A23CAED}"/>
              </a:ext>
            </a:extLst>
          </p:cNvPr>
          <p:cNvSpPr/>
          <p:nvPr/>
        </p:nvSpPr>
        <p:spPr>
          <a:xfrm>
            <a:off x="6591185" y="2130780"/>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70AD47"/>
                </a:solidFill>
                <a:effectLst/>
                <a:uLnTx/>
                <a:uFillTx/>
                <a:latin typeface="Avenir Next" panose="020B0503020202020204" pitchFamily="34" charset="0"/>
                <a:ea typeface="+mn-ea"/>
                <a:cs typeface="Arial" panose="020B0604020202020204" pitchFamily="34" charset="0"/>
              </a:rPr>
              <a:t>impl. #1</a:t>
            </a:r>
          </a:p>
        </p:txBody>
      </p:sp>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81F5A5DB-ACEF-7F5B-0A96-51B11916C1B4}"/>
                  </a:ext>
                </a:extLst>
              </p:cNvPr>
              <p:cNvSpPr/>
              <p:nvPr/>
            </p:nvSpPr>
            <p:spPr>
              <a:xfrm rot="16200000">
                <a:off x="6202200" y="2484687"/>
                <a:ext cx="512249" cy="719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05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Arial" panose="020B0604020202020204" pitchFamily="34" charset="0"/>
                      </a:rPr>
                      <m:t>𝜇</m:t>
                    </m:r>
                  </m:oMath>
                </a14:m>
                <a:r>
                  <a:rPr kumimoji="0" lang="en-US" sz="105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Progs.</a:t>
                </a:r>
              </a:p>
            </p:txBody>
          </p:sp>
        </mc:Choice>
        <mc:Fallback xmlns="">
          <p:sp>
            <p:nvSpPr>
              <p:cNvPr id="35" name="Rectangle 34">
                <a:extLst>
                  <a:ext uri="{FF2B5EF4-FFF2-40B4-BE49-F238E27FC236}">
                    <a16:creationId xmlns:a16="http://schemas.microsoft.com/office/drawing/2014/main" id="{81F5A5DB-ACEF-7F5B-0A96-51B11916C1B4}"/>
                  </a:ext>
                </a:extLst>
              </p:cNvPr>
              <p:cNvSpPr>
                <a:spLocks noRot="1" noChangeAspect="1" noMove="1" noResize="1" noEditPoints="1" noAdjustHandles="1" noChangeArrowheads="1" noChangeShapeType="1" noTextEdit="1"/>
              </p:cNvSpPr>
              <p:nvPr/>
            </p:nvSpPr>
            <p:spPr>
              <a:xfrm rot="16200000">
                <a:off x="6202200" y="2484687"/>
                <a:ext cx="512249" cy="71965"/>
              </a:xfrm>
              <a:prstGeom prst="rect">
                <a:avLst/>
              </a:prstGeom>
              <a:blipFill>
                <a:blip r:embed="rId3"/>
                <a:stretch>
                  <a:fillRect l="-100000" t="-12195" r="-128571" b="-4878"/>
                </a:stretch>
              </a:blipFill>
              <a:ln>
                <a:noFill/>
              </a:ln>
            </p:spPr>
            <p:txBody>
              <a:bodyPr/>
              <a:lstStyle/>
              <a:p>
                <a:r>
                  <a:rPr lang="en-US">
                    <a:noFill/>
                  </a:rPr>
                  <a:t> </a:t>
                </a:r>
              </a:p>
            </p:txBody>
          </p:sp>
        </mc:Fallback>
      </mc:AlternateContent>
      <p:sp>
        <p:nvSpPr>
          <p:cNvPr id="36" name="Rectangle 35">
            <a:extLst>
              <a:ext uri="{FF2B5EF4-FFF2-40B4-BE49-F238E27FC236}">
                <a16:creationId xmlns:a16="http://schemas.microsoft.com/office/drawing/2014/main" id="{AF4B772B-BEC2-5FA5-D115-E5E1CE410CBF}"/>
              </a:ext>
            </a:extLst>
          </p:cNvPr>
          <p:cNvSpPr/>
          <p:nvPr/>
        </p:nvSpPr>
        <p:spPr>
          <a:xfrm rot="16200000">
            <a:off x="6136788" y="3125570"/>
            <a:ext cx="681975" cy="790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cost model</a:t>
            </a:r>
          </a:p>
        </p:txBody>
      </p:sp>
      <p:sp>
        <p:nvSpPr>
          <p:cNvPr id="52" name="Rectangle 51">
            <a:extLst>
              <a:ext uri="{FF2B5EF4-FFF2-40B4-BE49-F238E27FC236}">
                <a16:creationId xmlns:a16="http://schemas.microsoft.com/office/drawing/2014/main" id="{76D987C1-EE96-EFCC-CD53-8F452E1F371D}"/>
              </a:ext>
            </a:extLst>
          </p:cNvPr>
          <p:cNvSpPr/>
          <p:nvPr/>
        </p:nvSpPr>
        <p:spPr>
          <a:xfrm>
            <a:off x="2330154" y="1603707"/>
            <a:ext cx="2482228" cy="2011680"/>
          </a:xfrm>
          <a:prstGeom prst="rect">
            <a:avLst/>
          </a:prstGeom>
          <a:solidFill>
            <a:schemeClr val="accent5">
              <a:lumMod val="20000"/>
              <a:lumOff val="80000"/>
              <a:alpha val="16283"/>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aphicFrame>
        <p:nvGraphicFramePr>
          <p:cNvPr id="58" name="Table 57">
            <a:extLst>
              <a:ext uri="{FF2B5EF4-FFF2-40B4-BE49-F238E27FC236}">
                <a16:creationId xmlns:a16="http://schemas.microsoft.com/office/drawing/2014/main" id="{BA9C6113-B970-B337-A4E7-FD74141A3AC4}"/>
              </a:ext>
            </a:extLst>
          </p:cNvPr>
          <p:cNvGraphicFramePr>
            <a:graphicFrameLocks noGrp="1"/>
          </p:cNvGraphicFramePr>
          <p:nvPr/>
        </p:nvGraphicFramePr>
        <p:xfrm>
          <a:off x="6756490" y="2325105"/>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9"/>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62" name="TextBox 61">
            <a:extLst>
              <a:ext uri="{FF2B5EF4-FFF2-40B4-BE49-F238E27FC236}">
                <a16:creationId xmlns:a16="http://schemas.microsoft.com/office/drawing/2014/main" id="{99E32A21-0876-43AB-6636-FA2D2E831BD7}"/>
              </a:ext>
            </a:extLst>
          </p:cNvPr>
          <p:cNvSpPr txBox="1"/>
          <p:nvPr/>
        </p:nvSpPr>
        <p:spPr>
          <a:xfrm>
            <a:off x="2309550" y="1372684"/>
            <a:ext cx="250283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data transposition unit</a:t>
            </a:r>
            <a:endPar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mc:AlternateContent xmlns:mc="http://schemas.openxmlformats.org/markup-compatibility/2006" xmlns:a14="http://schemas.microsoft.com/office/drawing/2010/main">
        <mc:Choice Requires="a14">
          <p:sp>
            <p:nvSpPr>
              <p:cNvPr id="63" name="TextBox 62">
                <a:extLst>
                  <a:ext uri="{FF2B5EF4-FFF2-40B4-BE49-F238E27FC236}">
                    <a16:creationId xmlns:a16="http://schemas.microsoft.com/office/drawing/2014/main" id="{7C5CF1D1-4415-43CA-F0F7-725CD91BC6E0}"/>
                  </a:ext>
                </a:extLst>
              </p:cNvPr>
              <p:cNvSpPr txBox="1"/>
              <p:nvPr/>
            </p:nvSpPr>
            <p:spPr>
              <a:xfrm>
                <a:off x="6378707" y="1730939"/>
                <a:ext cx="262790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Cambria Math" panose="02040503050406030204" pitchFamily="18" charset="0"/>
                    <a:cs typeface="Arial" panose="020B0604020202020204" pitchFamily="34" charset="0"/>
                  </a:rPr>
                  <a:t>parallelism-aware </a:t>
                </a:r>
                <a14:m>
                  <m:oMath xmlns:m="http://schemas.openxmlformats.org/officeDocument/2006/math">
                    <m:r>
                      <a:rPr kumimoji="0" lang="en-US" sz="1400" b="1" i="1" u="none" strike="noStrike" kern="1200" cap="none" spc="0" normalizeH="0" baseline="0" noProof="0" smtClean="0">
                        <a:ln>
                          <a:noFill/>
                        </a:ln>
                        <a:solidFill>
                          <a:srgbClr val="1A7FC7"/>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Programs</a:t>
                </a:r>
              </a:p>
            </p:txBody>
          </p:sp>
        </mc:Choice>
        <mc:Fallback xmlns="">
          <p:sp>
            <p:nvSpPr>
              <p:cNvPr id="63" name="TextBox 62">
                <a:extLst>
                  <a:ext uri="{FF2B5EF4-FFF2-40B4-BE49-F238E27FC236}">
                    <a16:creationId xmlns:a16="http://schemas.microsoft.com/office/drawing/2014/main" id="{7C5CF1D1-4415-43CA-F0F7-725CD91BC6E0}"/>
                  </a:ext>
                </a:extLst>
              </p:cNvPr>
              <p:cNvSpPr txBox="1">
                <a:spLocks noRot="1" noChangeAspect="1" noMove="1" noResize="1" noEditPoints="1" noAdjustHandles="1" noChangeArrowheads="1" noChangeShapeType="1" noTextEdit="1"/>
              </p:cNvSpPr>
              <p:nvPr/>
            </p:nvSpPr>
            <p:spPr>
              <a:xfrm>
                <a:off x="6378707" y="1730939"/>
                <a:ext cx="2627902" cy="215444"/>
              </a:xfrm>
              <a:prstGeom prst="rect">
                <a:avLst/>
              </a:prstGeom>
              <a:blipFill>
                <a:blip r:embed="rId4"/>
                <a:stretch>
                  <a:fillRect l="-1449" t="-22222" r="-1932" b="-50000"/>
                </a:stretch>
              </a:blipFill>
            </p:spPr>
            <p:txBody>
              <a:bodyPr/>
              <a:lstStyle/>
              <a:p>
                <a:r>
                  <a:rPr lang="en-US">
                    <a:noFill/>
                  </a:rPr>
                  <a:t> </a:t>
                </a:r>
              </a:p>
            </p:txBody>
          </p:sp>
        </mc:Fallback>
      </mc:AlternateContent>
      <p:sp>
        <p:nvSpPr>
          <p:cNvPr id="294" name="Rectangle 293">
            <a:extLst>
              <a:ext uri="{FF2B5EF4-FFF2-40B4-BE49-F238E27FC236}">
                <a16:creationId xmlns:a16="http://schemas.microsoft.com/office/drawing/2014/main" id="{7BC94F1F-07D5-E95E-6404-66CE4D1BBD83}"/>
              </a:ext>
            </a:extLst>
          </p:cNvPr>
          <p:cNvSpPr/>
          <p:nvPr/>
        </p:nvSpPr>
        <p:spPr>
          <a:xfrm rot="16200000">
            <a:off x="7601557" y="2827768"/>
            <a:ext cx="1208597" cy="120909"/>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a:t>
            </a:r>
          </a:p>
        </p:txBody>
      </p:sp>
      <p:graphicFrame>
        <p:nvGraphicFramePr>
          <p:cNvPr id="352" name="Table 59">
            <a:extLst>
              <a:ext uri="{FF2B5EF4-FFF2-40B4-BE49-F238E27FC236}">
                <a16:creationId xmlns:a16="http://schemas.microsoft.com/office/drawing/2014/main" id="{1ACB59B2-AF86-FF8F-3C9A-7AF74A620296}"/>
              </a:ext>
            </a:extLst>
          </p:cNvPr>
          <p:cNvGraphicFramePr>
            <a:graphicFrameLocks noGrp="1"/>
          </p:cNvGraphicFramePr>
          <p:nvPr/>
        </p:nvGraphicFramePr>
        <p:xfrm>
          <a:off x="31562" y="170775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A</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7</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353" name="Table 59">
            <a:extLst>
              <a:ext uri="{FF2B5EF4-FFF2-40B4-BE49-F238E27FC236}">
                <a16:creationId xmlns:a16="http://schemas.microsoft.com/office/drawing/2014/main" id="{2A54E443-2011-CC6D-C218-334356625A64}"/>
              </a:ext>
            </a:extLst>
          </p:cNvPr>
          <p:cNvGraphicFramePr>
            <a:graphicFrameLocks noGrp="1"/>
          </p:cNvGraphicFramePr>
          <p:nvPr/>
        </p:nvGraphicFramePr>
        <p:xfrm>
          <a:off x="23811" y="1979522"/>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B</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9</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8</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3</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379" name="Rounded Rectangle 378">
            <a:extLst>
              <a:ext uri="{FF2B5EF4-FFF2-40B4-BE49-F238E27FC236}">
                <a16:creationId xmlns:a16="http://schemas.microsoft.com/office/drawing/2014/main" id="{936D027A-4AE6-013D-D3C4-D3DD629A78C2}"/>
              </a:ext>
            </a:extLst>
          </p:cNvPr>
          <p:cNvSpPr>
            <a:spLocks/>
          </p:cNvSpPr>
          <p:nvPr/>
        </p:nvSpPr>
        <p:spPr>
          <a:xfrm rot="5400000">
            <a:off x="7021875" y="2414663"/>
            <a:ext cx="1421986" cy="729816"/>
          </a:xfrm>
          <a:prstGeom prst="roundRect">
            <a:avLst>
              <a:gd name="adj" fmla="val 3978"/>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80" name="Group 379">
            <a:extLst>
              <a:ext uri="{FF2B5EF4-FFF2-40B4-BE49-F238E27FC236}">
                <a16:creationId xmlns:a16="http://schemas.microsoft.com/office/drawing/2014/main" id="{77D063FC-D554-00EB-E3D0-6AB711BAA95E}"/>
              </a:ext>
            </a:extLst>
          </p:cNvPr>
          <p:cNvGrpSpPr/>
          <p:nvPr/>
        </p:nvGrpSpPr>
        <p:grpSpPr>
          <a:xfrm>
            <a:off x="7441941" y="2848627"/>
            <a:ext cx="557153" cy="649637"/>
            <a:chOff x="6067134" y="2655621"/>
            <a:chExt cx="557153" cy="649637"/>
          </a:xfrm>
        </p:grpSpPr>
        <p:grpSp>
          <p:nvGrpSpPr>
            <p:cNvPr id="381" name="Group 380">
              <a:extLst>
                <a:ext uri="{FF2B5EF4-FFF2-40B4-BE49-F238E27FC236}">
                  <a16:creationId xmlns:a16="http://schemas.microsoft.com/office/drawing/2014/main" id="{2EE65755-89A4-B419-5BAA-E6E9039E22DC}"/>
                </a:ext>
              </a:extLst>
            </p:cNvPr>
            <p:cNvGrpSpPr/>
            <p:nvPr/>
          </p:nvGrpSpPr>
          <p:grpSpPr>
            <a:xfrm>
              <a:off x="6221951" y="2692878"/>
              <a:ext cx="402336" cy="402336"/>
              <a:chOff x="2591868" y="2612644"/>
              <a:chExt cx="402336" cy="402336"/>
            </a:xfrm>
          </p:grpSpPr>
          <p:cxnSp>
            <p:nvCxnSpPr>
              <p:cNvPr id="386" name="Straight Connector 385">
                <a:extLst>
                  <a:ext uri="{FF2B5EF4-FFF2-40B4-BE49-F238E27FC236}">
                    <a16:creationId xmlns:a16="http://schemas.microsoft.com/office/drawing/2014/main" id="{37DA9180-4507-8A0E-71FB-7FCE101BF286}"/>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87" name="Straight Connector 386">
                <a:extLst>
                  <a:ext uri="{FF2B5EF4-FFF2-40B4-BE49-F238E27FC236}">
                    <a16:creationId xmlns:a16="http://schemas.microsoft.com/office/drawing/2014/main" id="{EE5EFA79-1EEF-9C55-D1FB-094B76195843}"/>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82" name="TextBox 381">
              <a:extLst>
                <a:ext uri="{FF2B5EF4-FFF2-40B4-BE49-F238E27FC236}">
                  <a16:creationId xmlns:a16="http://schemas.microsoft.com/office/drawing/2014/main" id="{1959F03A-4A5B-737F-8DDC-7D31DC40203E}"/>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83" name="TextBox 382">
              <a:extLst>
                <a:ext uri="{FF2B5EF4-FFF2-40B4-BE49-F238E27FC236}">
                  <a16:creationId xmlns:a16="http://schemas.microsoft.com/office/drawing/2014/main" id="{4E26D601-921B-4115-ACB5-6F21FC52D233}"/>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85" name="TextBox 384">
              <a:extLst>
                <a:ext uri="{FF2B5EF4-FFF2-40B4-BE49-F238E27FC236}">
                  <a16:creationId xmlns:a16="http://schemas.microsoft.com/office/drawing/2014/main" id="{1C732C76-172D-B9FE-015C-547D62A313A3}"/>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88" name="Rectangle 387">
            <a:extLst>
              <a:ext uri="{FF2B5EF4-FFF2-40B4-BE49-F238E27FC236}">
                <a16:creationId xmlns:a16="http://schemas.microsoft.com/office/drawing/2014/main" id="{D6BEFE21-D3B9-F558-92CD-61E0645C5598}"/>
              </a:ext>
            </a:extLst>
          </p:cNvPr>
          <p:cNvSpPr/>
          <p:nvPr/>
        </p:nvSpPr>
        <p:spPr>
          <a:xfrm>
            <a:off x="7387381" y="2135386"/>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impl. #2</a:t>
            </a:r>
          </a:p>
        </p:txBody>
      </p:sp>
      <p:graphicFrame>
        <p:nvGraphicFramePr>
          <p:cNvPr id="389" name="Table 388">
            <a:extLst>
              <a:ext uri="{FF2B5EF4-FFF2-40B4-BE49-F238E27FC236}">
                <a16:creationId xmlns:a16="http://schemas.microsoft.com/office/drawing/2014/main" id="{5563D128-2F46-7038-361A-ADB46B9DF09D}"/>
              </a:ext>
            </a:extLst>
          </p:cNvPr>
          <p:cNvGraphicFramePr>
            <a:graphicFrameLocks noGrp="1"/>
          </p:cNvGraphicFramePr>
          <p:nvPr/>
        </p:nvGraphicFramePr>
        <p:xfrm>
          <a:off x="7552686" y="2329711"/>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390" name="Rounded Rectangle 389">
            <a:extLst>
              <a:ext uri="{FF2B5EF4-FFF2-40B4-BE49-F238E27FC236}">
                <a16:creationId xmlns:a16="http://schemas.microsoft.com/office/drawing/2014/main" id="{22174913-6AA0-CEA1-D2FF-3FB1E85AFF5B}"/>
              </a:ext>
            </a:extLst>
          </p:cNvPr>
          <p:cNvSpPr>
            <a:spLocks/>
          </p:cNvSpPr>
          <p:nvPr/>
        </p:nvSpPr>
        <p:spPr>
          <a:xfrm rot="5400000">
            <a:off x="7872599" y="2408922"/>
            <a:ext cx="1421986" cy="729816"/>
          </a:xfrm>
          <a:prstGeom prst="roundRect">
            <a:avLst>
              <a:gd name="adj" fmla="val 3978"/>
            </a:avLst>
          </a:prstGeom>
          <a:solidFill>
            <a:schemeClr val="accent4">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91" name="Group 390">
            <a:extLst>
              <a:ext uri="{FF2B5EF4-FFF2-40B4-BE49-F238E27FC236}">
                <a16:creationId xmlns:a16="http://schemas.microsoft.com/office/drawing/2014/main" id="{71C30B9E-5214-19A6-1D91-2453BBE1DB7D}"/>
              </a:ext>
            </a:extLst>
          </p:cNvPr>
          <p:cNvGrpSpPr/>
          <p:nvPr/>
        </p:nvGrpSpPr>
        <p:grpSpPr>
          <a:xfrm>
            <a:off x="8292665" y="2842886"/>
            <a:ext cx="557153" cy="649637"/>
            <a:chOff x="6067134" y="2655621"/>
            <a:chExt cx="557153" cy="649637"/>
          </a:xfrm>
        </p:grpSpPr>
        <p:grpSp>
          <p:nvGrpSpPr>
            <p:cNvPr id="392" name="Group 391">
              <a:extLst>
                <a:ext uri="{FF2B5EF4-FFF2-40B4-BE49-F238E27FC236}">
                  <a16:creationId xmlns:a16="http://schemas.microsoft.com/office/drawing/2014/main" id="{A6463A54-A1FB-F779-3D0E-D54E8EF6A524}"/>
                </a:ext>
              </a:extLst>
            </p:cNvPr>
            <p:cNvGrpSpPr/>
            <p:nvPr/>
          </p:nvGrpSpPr>
          <p:grpSpPr>
            <a:xfrm>
              <a:off x="6221951" y="2692878"/>
              <a:ext cx="402336" cy="402336"/>
              <a:chOff x="2591868" y="2612644"/>
              <a:chExt cx="402336" cy="402336"/>
            </a:xfrm>
          </p:grpSpPr>
          <p:cxnSp>
            <p:nvCxnSpPr>
              <p:cNvPr id="396" name="Straight Connector 395">
                <a:extLst>
                  <a:ext uri="{FF2B5EF4-FFF2-40B4-BE49-F238E27FC236}">
                    <a16:creationId xmlns:a16="http://schemas.microsoft.com/office/drawing/2014/main" id="{7BBD83BA-9F3C-DEE2-85E3-03C9D0849D4A}"/>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97" name="Straight Connector 396">
                <a:extLst>
                  <a:ext uri="{FF2B5EF4-FFF2-40B4-BE49-F238E27FC236}">
                    <a16:creationId xmlns:a16="http://schemas.microsoft.com/office/drawing/2014/main" id="{1C53A077-BB8C-7EB1-8610-47F9818EFFFF}"/>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93" name="TextBox 392">
              <a:extLst>
                <a:ext uri="{FF2B5EF4-FFF2-40B4-BE49-F238E27FC236}">
                  <a16:creationId xmlns:a16="http://schemas.microsoft.com/office/drawing/2014/main" id="{F9459F24-B072-108C-681D-0671D6310A33}"/>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4" name="TextBox 393">
              <a:extLst>
                <a:ext uri="{FF2B5EF4-FFF2-40B4-BE49-F238E27FC236}">
                  <a16:creationId xmlns:a16="http://schemas.microsoft.com/office/drawing/2014/main" id="{73051A0A-8EB5-0787-311E-243897A73B5D}"/>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95" name="TextBox 394">
              <a:extLst>
                <a:ext uri="{FF2B5EF4-FFF2-40B4-BE49-F238E27FC236}">
                  <a16:creationId xmlns:a16="http://schemas.microsoft.com/office/drawing/2014/main" id="{26349A4A-D8A0-8055-9173-37E74331A89C}"/>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98" name="Rectangle 397">
            <a:extLst>
              <a:ext uri="{FF2B5EF4-FFF2-40B4-BE49-F238E27FC236}">
                <a16:creationId xmlns:a16="http://schemas.microsoft.com/office/drawing/2014/main" id="{FBA8B14D-815A-3F40-E15F-642136FB533C}"/>
              </a:ext>
            </a:extLst>
          </p:cNvPr>
          <p:cNvSpPr/>
          <p:nvPr/>
        </p:nvSpPr>
        <p:spPr>
          <a:xfrm>
            <a:off x="8238105" y="2129645"/>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impl. n</a:t>
            </a:r>
          </a:p>
        </p:txBody>
      </p:sp>
      <p:graphicFrame>
        <p:nvGraphicFramePr>
          <p:cNvPr id="399" name="Table 398">
            <a:extLst>
              <a:ext uri="{FF2B5EF4-FFF2-40B4-BE49-F238E27FC236}">
                <a16:creationId xmlns:a16="http://schemas.microsoft.com/office/drawing/2014/main" id="{159E351C-832C-B7CC-8ADC-CD3A4870CAB6}"/>
              </a:ext>
            </a:extLst>
          </p:cNvPr>
          <p:cNvGraphicFramePr>
            <a:graphicFrameLocks noGrp="1"/>
          </p:cNvGraphicFramePr>
          <p:nvPr/>
        </p:nvGraphicFramePr>
        <p:xfrm>
          <a:off x="8403410" y="2323970"/>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401" name="Straight Connector 400">
            <a:extLst>
              <a:ext uri="{FF2B5EF4-FFF2-40B4-BE49-F238E27FC236}">
                <a16:creationId xmlns:a16="http://schemas.microsoft.com/office/drawing/2014/main" id="{E67106EE-6745-6E1D-8045-3446E0FCC2FF}"/>
              </a:ext>
            </a:extLst>
          </p:cNvPr>
          <p:cNvCxnSpPr>
            <a:cxnSpLocks/>
          </p:cNvCxnSpPr>
          <p:nvPr/>
        </p:nvCxnSpPr>
        <p:spPr>
          <a:xfrm flipV="1">
            <a:off x="8512841" y="2987115"/>
            <a:ext cx="274320" cy="0"/>
          </a:xfrm>
          <a:prstGeom prst="line">
            <a:avLst/>
          </a:prstGeom>
          <a:ln w="12700">
            <a:solidFill>
              <a:schemeClr val="accent4"/>
            </a:solidFill>
          </a:ln>
        </p:spPr>
        <p:style>
          <a:lnRef idx="1">
            <a:schemeClr val="dk1"/>
          </a:lnRef>
          <a:fillRef idx="0">
            <a:schemeClr val="dk1"/>
          </a:fillRef>
          <a:effectRef idx="0">
            <a:schemeClr val="dk1"/>
          </a:effectRef>
          <a:fontRef idx="minor">
            <a:schemeClr val="tx1"/>
          </a:fontRef>
        </p:style>
      </p:cxnSp>
      <p:cxnSp>
        <p:nvCxnSpPr>
          <p:cNvPr id="407" name="Straight Connector 406">
            <a:extLst>
              <a:ext uri="{FF2B5EF4-FFF2-40B4-BE49-F238E27FC236}">
                <a16:creationId xmlns:a16="http://schemas.microsoft.com/office/drawing/2014/main" id="{40106162-111A-D6E3-9F9D-C44298D058CC}"/>
              </a:ext>
            </a:extLst>
          </p:cNvPr>
          <p:cNvCxnSpPr>
            <a:cxnSpLocks/>
          </p:cNvCxnSpPr>
          <p:nvPr/>
        </p:nvCxnSpPr>
        <p:spPr>
          <a:xfrm>
            <a:off x="6568294" y="2803983"/>
            <a:ext cx="731520" cy="3709"/>
          </a:xfrm>
          <a:prstGeom prst="line">
            <a:avLst/>
          </a:prstGeom>
          <a:ln>
            <a:solidFill>
              <a:schemeClr val="accent6"/>
            </a:solidFill>
            <a:prstDash val="dash"/>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DDD36D7B-848A-9549-A260-ABB1EF6EB48A}"/>
              </a:ext>
            </a:extLst>
          </p:cNvPr>
          <p:cNvCxnSpPr>
            <a:cxnSpLocks/>
          </p:cNvCxnSpPr>
          <p:nvPr/>
        </p:nvCxnSpPr>
        <p:spPr>
          <a:xfrm>
            <a:off x="7367960" y="2803983"/>
            <a:ext cx="731520" cy="3709"/>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FF70CA78-68A1-0D98-25B8-FA81222DAB40}"/>
              </a:ext>
            </a:extLst>
          </p:cNvPr>
          <p:cNvCxnSpPr>
            <a:cxnSpLocks/>
          </p:cNvCxnSpPr>
          <p:nvPr/>
        </p:nvCxnSpPr>
        <p:spPr>
          <a:xfrm>
            <a:off x="8218925" y="2803983"/>
            <a:ext cx="731520" cy="3709"/>
          </a:xfrm>
          <a:prstGeom prst="line">
            <a:avLst/>
          </a:prstGeom>
          <a:ln>
            <a:solidFill>
              <a:schemeClr val="accent4"/>
            </a:solidFill>
            <a:prstDash val="dash"/>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31FBE2A0-3459-5931-7758-FA94E07457C3}"/>
              </a:ext>
            </a:extLst>
          </p:cNvPr>
          <p:cNvCxnSpPr>
            <a:cxnSpLocks/>
          </p:cNvCxnSpPr>
          <p:nvPr/>
        </p:nvCxnSpPr>
        <p:spPr>
          <a:xfrm>
            <a:off x="6416461" y="2798205"/>
            <a:ext cx="97129" cy="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6" name="Rounded Rectangle 55">
            <a:extLst>
              <a:ext uri="{FF2B5EF4-FFF2-40B4-BE49-F238E27FC236}">
                <a16:creationId xmlns:a16="http://schemas.microsoft.com/office/drawing/2014/main" id="{9FCDE98D-7C4F-C281-8DE8-C91091147007}"/>
              </a:ext>
            </a:extLst>
          </p:cNvPr>
          <p:cNvSpPr>
            <a:spLocks/>
          </p:cNvSpPr>
          <p:nvPr/>
        </p:nvSpPr>
        <p:spPr>
          <a:xfrm rot="5400000">
            <a:off x="3230221" y="891477"/>
            <a:ext cx="686125" cy="2287463"/>
          </a:xfrm>
          <a:prstGeom prst="roundRect">
            <a:avLst>
              <a:gd name="adj" fmla="val 10707"/>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554" name="Group 553">
            <a:extLst>
              <a:ext uri="{FF2B5EF4-FFF2-40B4-BE49-F238E27FC236}">
                <a16:creationId xmlns:a16="http://schemas.microsoft.com/office/drawing/2014/main" id="{806FCAC9-F262-1ADA-3EBC-AB7036402B2A}"/>
              </a:ext>
            </a:extLst>
          </p:cNvPr>
          <p:cNvGrpSpPr/>
          <p:nvPr/>
        </p:nvGrpSpPr>
        <p:grpSpPr>
          <a:xfrm>
            <a:off x="2541212" y="1729237"/>
            <a:ext cx="1219421" cy="540147"/>
            <a:chOff x="2812684" y="1572069"/>
            <a:chExt cx="1219421" cy="540147"/>
          </a:xfrm>
        </p:grpSpPr>
        <p:sp>
          <p:nvSpPr>
            <p:cNvPr id="455" name="TextBox 454">
              <a:extLst>
                <a:ext uri="{FF2B5EF4-FFF2-40B4-BE49-F238E27FC236}">
                  <a16:creationId xmlns:a16="http://schemas.microsoft.com/office/drawing/2014/main" id="{B39E578D-B3B8-3765-AB89-C61811681A70}"/>
                </a:ext>
              </a:extLst>
            </p:cNvPr>
            <p:cNvSpPr txBox="1"/>
            <p:nvPr/>
          </p:nvSpPr>
          <p:spPr>
            <a:xfrm>
              <a:off x="2812684" y="1572069"/>
              <a:ext cx="982795"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dynamic</a:t>
              </a:r>
            </a:p>
          </p:txBody>
        </p:sp>
        <p:sp>
          <p:nvSpPr>
            <p:cNvPr id="456" name="TextBox 455">
              <a:extLst>
                <a:ext uri="{FF2B5EF4-FFF2-40B4-BE49-F238E27FC236}">
                  <a16:creationId xmlns:a16="http://schemas.microsoft.com/office/drawing/2014/main" id="{573F5288-007C-7316-7887-9D53BD980E12}"/>
                </a:ext>
              </a:extLst>
            </p:cNvPr>
            <p:cNvSpPr txBox="1"/>
            <p:nvPr/>
          </p:nvSpPr>
          <p:spPr>
            <a:xfrm>
              <a:off x="2812684" y="17443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bit-precision</a:t>
              </a:r>
            </a:p>
          </p:txBody>
        </p:sp>
        <p:sp>
          <p:nvSpPr>
            <p:cNvPr id="457" name="TextBox 456">
              <a:extLst>
                <a:ext uri="{FF2B5EF4-FFF2-40B4-BE49-F238E27FC236}">
                  <a16:creationId xmlns:a16="http://schemas.microsoft.com/office/drawing/2014/main" id="{CD99BBEB-4C06-8BC1-9776-C8012A5A5CBC}"/>
                </a:ext>
              </a:extLst>
            </p:cNvPr>
            <p:cNvSpPr txBox="1"/>
            <p:nvPr/>
          </p:nvSpPr>
          <p:spPr>
            <a:xfrm>
              <a:off x="2812684" y="18967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engine</a:t>
              </a:r>
            </a:p>
          </p:txBody>
        </p:sp>
      </p:grpSp>
      <p:sp>
        <p:nvSpPr>
          <p:cNvPr id="459" name="Rounded Rectangle 458">
            <a:extLst>
              <a:ext uri="{FF2B5EF4-FFF2-40B4-BE49-F238E27FC236}">
                <a16:creationId xmlns:a16="http://schemas.microsoft.com/office/drawing/2014/main" id="{F57E332E-00F3-9D3D-B2AB-F752F9BD146A}"/>
              </a:ext>
            </a:extLst>
          </p:cNvPr>
          <p:cNvSpPr>
            <a:spLocks/>
          </p:cNvSpPr>
          <p:nvPr/>
        </p:nvSpPr>
        <p:spPr>
          <a:xfrm rot="16200000">
            <a:off x="2020747" y="2887000"/>
            <a:ext cx="1087070" cy="242370"/>
          </a:xfrm>
          <a:prstGeom prst="roundRect">
            <a:avLst>
              <a:gd name="adj" fmla="val 9873"/>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horz"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transpose</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463" name="TextBox 462">
            <a:extLst>
              <a:ext uri="{FF2B5EF4-FFF2-40B4-BE49-F238E27FC236}">
                <a16:creationId xmlns:a16="http://schemas.microsoft.com/office/drawing/2014/main" id="{B390F0E9-EAD7-6D95-2EF7-D8C7B4A4701B}"/>
              </a:ext>
            </a:extLst>
          </p:cNvPr>
          <p:cNvSpPr txBox="1"/>
          <p:nvPr/>
        </p:nvSpPr>
        <p:spPr>
          <a:xfrm>
            <a:off x="6350130" y="1373107"/>
            <a:ext cx="2687241"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Proteus</a:t>
            </a:r>
            <a:r>
              <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 control unit</a:t>
            </a:r>
            <a:endPar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mn-cs"/>
            </a:endParaRPr>
          </a:p>
        </p:txBody>
      </p:sp>
      <p:graphicFrame>
        <p:nvGraphicFramePr>
          <p:cNvPr id="464" name="Table 59">
            <a:extLst>
              <a:ext uri="{FF2B5EF4-FFF2-40B4-BE49-F238E27FC236}">
                <a16:creationId xmlns:a16="http://schemas.microsoft.com/office/drawing/2014/main" id="{E94DC881-3F61-AC77-C55F-125AD9180582}"/>
              </a:ext>
            </a:extLst>
          </p:cNvPr>
          <p:cNvGraphicFramePr>
            <a:graphicFrameLocks noGrp="1"/>
          </p:cNvGraphicFramePr>
          <p:nvPr/>
        </p:nvGraphicFramePr>
        <p:xfrm>
          <a:off x="23811" y="225129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C</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5" name="Table 59">
            <a:extLst>
              <a:ext uri="{FF2B5EF4-FFF2-40B4-BE49-F238E27FC236}">
                <a16:creationId xmlns:a16="http://schemas.microsoft.com/office/drawing/2014/main" id="{EE543EE9-667C-57FC-0216-8B4C56FCEEBA}"/>
              </a:ext>
            </a:extLst>
          </p:cNvPr>
          <p:cNvGraphicFramePr>
            <a:graphicFrameLocks noGrp="1"/>
          </p:cNvGraphicFramePr>
          <p:nvPr/>
        </p:nvGraphicFramePr>
        <p:xfrm>
          <a:off x="23811" y="2523058"/>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F</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6" name="Table 59">
            <a:extLst>
              <a:ext uri="{FF2B5EF4-FFF2-40B4-BE49-F238E27FC236}">
                <a16:creationId xmlns:a16="http://schemas.microsoft.com/office/drawing/2014/main" id="{DAFB2040-4BEC-6BB5-F123-A8475C11B764}"/>
              </a:ext>
            </a:extLst>
          </p:cNvPr>
          <p:cNvGraphicFramePr>
            <a:graphicFrameLocks noGrp="1"/>
          </p:cNvGraphicFramePr>
          <p:nvPr/>
        </p:nvGraphicFramePr>
        <p:xfrm>
          <a:off x="23811" y="2794826"/>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Z</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468" name="TextBox 467">
            <a:extLst>
              <a:ext uri="{FF2B5EF4-FFF2-40B4-BE49-F238E27FC236}">
                <a16:creationId xmlns:a16="http://schemas.microsoft.com/office/drawing/2014/main" id="{A30F1EE9-978D-CCFE-C781-CC30CEB89524}"/>
              </a:ext>
            </a:extLst>
          </p:cNvPr>
          <p:cNvSpPr txBox="1"/>
          <p:nvPr/>
        </p:nvSpPr>
        <p:spPr>
          <a:xfrm>
            <a:off x="31562" y="1372879"/>
            <a:ext cx="2070758"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Arial" panose="020B0604020202020204" pitchFamily="34" charset="0"/>
              </a:rPr>
              <a:t>last-level cache</a:t>
            </a:r>
            <a:endPar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mn-cs"/>
            </a:endParaRPr>
          </a:p>
        </p:txBody>
      </p:sp>
      <p:graphicFrame>
        <p:nvGraphicFramePr>
          <p:cNvPr id="470" name="Table 59">
            <a:extLst>
              <a:ext uri="{FF2B5EF4-FFF2-40B4-BE49-F238E27FC236}">
                <a16:creationId xmlns:a16="http://schemas.microsoft.com/office/drawing/2014/main" id="{7E12674E-881C-3C16-E03C-7F8D0AA6E86D}"/>
              </a:ext>
            </a:extLst>
          </p:cNvPr>
          <p:cNvGraphicFramePr>
            <a:graphicFrameLocks noGrp="1"/>
          </p:cNvGraphicFramePr>
          <p:nvPr/>
        </p:nvGraphicFramePr>
        <p:xfrm>
          <a:off x="23811" y="306659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R</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71" name="Table 59">
            <a:extLst>
              <a:ext uri="{FF2B5EF4-FFF2-40B4-BE49-F238E27FC236}">
                <a16:creationId xmlns:a16="http://schemas.microsoft.com/office/drawing/2014/main" id="{ED8E1890-0804-5EE4-CA08-A67E3E544E19}"/>
              </a:ext>
            </a:extLst>
          </p:cNvPr>
          <p:cNvGraphicFramePr>
            <a:graphicFrameLocks noGrp="1"/>
          </p:cNvGraphicFramePr>
          <p:nvPr/>
        </p:nvGraphicFramePr>
        <p:xfrm>
          <a:off x="23811" y="333836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38544">
                <a:tc>
                  <a:txBody>
                    <a:bodyPr/>
                    <a:lstStyle/>
                    <a:p>
                      <a:pPr algn="ctr"/>
                      <a:r>
                        <a:rPr lang="en-US" sz="1400" b="0" dirty="0">
                          <a:solidFill>
                            <a:schemeClr val="accent2"/>
                          </a:solidFill>
                          <a:latin typeface="Avenir Next" panose="020B0503020202020204" pitchFamily="34" charset="0"/>
                          <a:cs typeface="Arial" panose="020B0604020202020204" pitchFamily="34" charset="0"/>
                        </a:rPr>
                        <a:t>H</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60" name="Rounded Rectangle 59">
            <a:extLst>
              <a:ext uri="{FF2B5EF4-FFF2-40B4-BE49-F238E27FC236}">
                <a16:creationId xmlns:a16="http://schemas.microsoft.com/office/drawing/2014/main" id="{D157E1C5-7BEE-C863-C166-73404929D257}"/>
              </a:ext>
            </a:extLst>
          </p:cNvPr>
          <p:cNvSpPr>
            <a:spLocks/>
          </p:cNvSpPr>
          <p:nvPr/>
        </p:nvSpPr>
        <p:spPr>
          <a:xfrm rot="5400000">
            <a:off x="4735394" y="2014965"/>
            <a:ext cx="1850078" cy="1204441"/>
          </a:xfrm>
          <a:prstGeom prst="roundRect">
            <a:avLst>
              <a:gd name="adj" fmla="val 3978"/>
            </a:avLst>
          </a:prstGeom>
          <a:solidFill>
            <a:srgbClr val="FFEBE5"/>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531" name="Group 530">
            <a:extLst>
              <a:ext uri="{FF2B5EF4-FFF2-40B4-BE49-F238E27FC236}">
                <a16:creationId xmlns:a16="http://schemas.microsoft.com/office/drawing/2014/main" id="{2566FA4B-3376-E16C-C55D-9A1407E199E8}"/>
              </a:ext>
            </a:extLst>
          </p:cNvPr>
          <p:cNvGrpSpPr/>
          <p:nvPr/>
        </p:nvGrpSpPr>
        <p:grpSpPr>
          <a:xfrm>
            <a:off x="6799633" y="2928983"/>
            <a:ext cx="365760" cy="354148"/>
            <a:chOff x="8014119" y="4579525"/>
            <a:chExt cx="365760" cy="354148"/>
          </a:xfrm>
        </p:grpSpPr>
        <p:cxnSp>
          <p:nvCxnSpPr>
            <p:cNvPr id="526" name="Straight Connector 525">
              <a:extLst>
                <a:ext uri="{FF2B5EF4-FFF2-40B4-BE49-F238E27FC236}">
                  <a16:creationId xmlns:a16="http://schemas.microsoft.com/office/drawing/2014/main" id="{5026DB2D-2D0F-D22B-3C46-ACDE7F353BC7}"/>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E4B11FD6-2309-56AE-A51F-6AF6B554F10A}"/>
                </a:ext>
              </a:extLst>
            </p:cNvPr>
            <p:cNvCxnSpPr>
              <a:cxnSpLocks/>
            </p:cNvCxnSpPr>
            <p:nvPr/>
          </p:nvCxnSpPr>
          <p:spPr>
            <a:xfrm>
              <a:off x="8014119" y="4804066"/>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grpSp>
        <p:nvGrpSpPr>
          <p:cNvPr id="534" name="Group 533">
            <a:extLst>
              <a:ext uri="{FF2B5EF4-FFF2-40B4-BE49-F238E27FC236}">
                <a16:creationId xmlns:a16="http://schemas.microsoft.com/office/drawing/2014/main" id="{CF4F11A5-6E08-F24B-2FEA-BAA05191908B}"/>
              </a:ext>
            </a:extLst>
          </p:cNvPr>
          <p:cNvGrpSpPr/>
          <p:nvPr/>
        </p:nvGrpSpPr>
        <p:grpSpPr>
          <a:xfrm>
            <a:off x="7595829" y="2938469"/>
            <a:ext cx="365760" cy="354148"/>
            <a:chOff x="8008480" y="4579525"/>
            <a:chExt cx="365760" cy="354148"/>
          </a:xfrm>
        </p:grpSpPr>
        <p:cxnSp>
          <p:nvCxnSpPr>
            <p:cNvPr id="535" name="Straight Connector 534">
              <a:extLst>
                <a:ext uri="{FF2B5EF4-FFF2-40B4-BE49-F238E27FC236}">
                  <a16:creationId xmlns:a16="http://schemas.microsoft.com/office/drawing/2014/main" id="{71D1FD8B-36BE-4597-EBAA-45878D855B5D}"/>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119BA917-1DD4-44F6-8017-0DFB452CF50A}"/>
                </a:ext>
              </a:extLst>
            </p:cNvPr>
            <p:cNvCxnSpPr>
              <a:cxnSpLocks/>
            </p:cNvCxnSpPr>
            <p:nvPr/>
          </p:nvCxnSpPr>
          <p:spPr>
            <a:xfrm>
              <a:off x="8008480" y="4874894"/>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grpSp>
        <p:nvGrpSpPr>
          <p:cNvPr id="537" name="Group 536">
            <a:extLst>
              <a:ext uri="{FF2B5EF4-FFF2-40B4-BE49-F238E27FC236}">
                <a16:creationId xmlns:a16="http://schemas.microsoft.com/office/drawing/2014/main" id="{FEE44993-442D-9711-36FF-83985C8115DA}"/>
              </a:ext>
            </a:extLst>
          </p:cNvPr>
          <p:cNvGrpSpPr/>
          <p:nvPr/>
        </p:nvGrpSpPr>
        <p:grpSpPr>
          <a:xfrm>
            <a:off x="8446553" y="2919325"/>
            <a:ext cx="365760" cy="354148"/>
            <a:chOff x="7998347" y="4579525"/>
            <a:chExt cx="365760" cy="354148"/>
          </a:xfrm>
        </p:grpSpPr>
        <p:cxnSp>
          <p:nvCxnSpPr>
            <p:cNvPr id="538" name="Straight Connector 537">
              <a:extLst>
                <a:ext uri="{FF2B5EF4-FFF2-40B4-BE49-F238E27FC236}">
                  <a16:creationId xmlns:a16="http://schemas.microsoft.com/office/drawing/2014/main" id="{C7A3EE28-1A0C-8115-23C9-6FAC98020015}"/>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539" name="Straight Connector 538">
              <a:extLst>
                <a:ext uri="{FF2B5EF4-FFF2-40B4-BE49-F238E27FC236}">
                  <a16:creationId xmlns:a16="http://schemas.microsoft.com/office/drawing/2014/main" id="{1D4DE2CE-1B2F-1781-962C-62298F14493D}"/>
                </a:ext>
              </a:extLst>
            </p:cNvPr>
            <p:cNvCxnSpPr>
              <a:cxnSpLocks/>
            </p:cNvCxnSpPr>
            <p:nvPr/>
          </p:nvCxnSpPr>
          <p:spPr>
            <a:xfrm>
              <a:off x="7998347" y="4643565"/>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grpSp>
        <p:nvGrpSpPr>
          <p:cNvPr id="553" name="Group 552">
            <a:extLst>
              <a:ext uri="{FF2B5EF4-FFF2-40B4-BE49-F238E27FC236}">
                <a16:creationId xmlns:a16="http://schemas.microsoft.com/office/drawing/2014/main" id="{9EF20CA6-1524-AAFD-1709-C448A643E21F}"/>
              </a:ext>
            </a:extLst>
          </p:cNvPr>
          <p:cNvGrpSpPr/>
          <p:nvPr/>
        </p:nvGrpSpPr>
        <p:grpSpPr>
          <a:xfrm>
            <a:off x="5125012" y="2077510"/>
            <a:ext cx="1148672" cy="1537660"/>
            <a:chOff x="5125012" y="1891766"/>
            <a:chExt cx="1148672" cy="1537660"/>
          </a:xfrm>
        </p:grpSpPr>
        <p:sp>
          <p:nvSpPr>
            <p:cNvPr id="279" name="Rounded Rectangle 278">
              <a:extLst>
                <a:ext uri="{FF2B5EF4-FFF2-40B4-BE49-F238E27FC236}">
                  <a16:creationId xmlns:a16="http://schemas.microsoft.com/office/drawing/2014/main" id="{510CA8D1-263C-F0FC-EFCB-D3974054D5F0}"/>
                </a:ext>
              </a:extLst>
            </p:cNvPr>
            <p:cNvSpPr>
              <a:spLocks/>
            </p:cNvSpPr>
            <p:nvPr/>
          </p:nvSpPr>
          <p:spPr>
            <a:xfrm>
              <a:off x="5125012" y="1891766"/>
              <a:ext cx="1085871" cy="1407313"/>
            </a:xfrm>
            <a:prstGeom prst="roundRect">
              <a:avLst>
                <a:gd name="adj" fmla="val 3978"/>
              </a:avLst>
            </a:prstGeom>
            <a:solidFill>
              <a:schemeClr val="accent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4572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rPr>
                <a:t>bit-precision cal.</a:t>
              </a:r>
            </a:p>
          </p:txBody>
        </p:sp>
        <p:grpSp>
          <p:nvGrpSpPr>
            <p:cNvPr id="543" name="Group 542">
              <a:extLst>
                <a:ext uri="{FF2B5EF4-FFF2-40B4-BE49-F238E27FC236}">
                  <a16:creationId xmlns:a16="http://schemas.microsoft.com/office/drawing/2014/main" id="{1B4DAFF5-9F37-4D77-C8BC-C1460F08FDF2}"/>
                </a:ext>
              </a:extLst>
            </p:cNvPr>
            <p:cNvGrpSpPr/>
            <p:nvPr/>
          </p:nvGrpSpPr>
          <p:grpSpPr>
            <a:xfrm>
              <a:off x="5161182" y="2192527"/>
              <a:ext cx="1112502" cy="1236899"/>
              <a:chOff x="5111450" y="2207276"/>
              <a:chExt cx="1112502" cy="1236899"/>
            </a:xfrm>
          </p:grpSpPr>
          <p:grpSp>
            <p:nvGrpSpPr>
              <p:cNvPr id="510" name="Group 509">
                <a:extLst>
                  <a:ext uri="{FF2B5EF4-FFF2-40B4-BE49-F238E27FC236}">
                    <a16:creationId xmlns:a16="http://schemas.microsoft.com/office/drawing/2014/main" id="{CD496203-DB55-93B8-5165-AAA3FF0EA63E}"/>
                  </a:ext>
                </a:extLst>
              </p:cNvPr>
              <p:cNvGrpSpPr/>
              <p:nvPr/>
            </p:nvGrpSpPr>
            <p:grpSpPr>
              <a:xfrm rot="5400000">
                <a:off x="4967645" y="2351081"/>
                <a:ext cx="1058522" cy="770912"/>
                <a:chOff x="4873611" y="2546366"/>
                <a:chExt cx="1058522" cy="770912"/>
              </a:xfrm>
            </p:grpSpPr>
            <p:grpSp>
              <p:nvGrpSpPr>
                <p:cNvPr id="503" name="Group 502">
                  <a:extLst>
                    <a:ext uri="{FF2B5EF4-FFF2-40B4-BE49-F238E27FC236}">
                      <a16:creationId xmlns:a16="http://schemas.microsoft.com/office/drawing/2014/main" id="{A0B4BA12-65D2-7826-ABE8-5C07D25E8EB3}"/>
                    </a:ext>
                  </a:extLst>
                </p:cNvPr>
                <p:cNvGrpSpPr/>
                <p:nvPr/>
              </p:nvGrpSpPr>
              <p:grpSpPr>
                <a:xfrm rot="10800000">
                  <a:off x="4873611" y="2546366"/>
                  <a:ext cx="1058522" cy="770912"/>
                  <a:chOff x="8204771" y="2745932"/>
                  <a:chExt cx="1058522" cy="770912"/>
                </a:xfrm>
              </p:grpSpPr>
              <p:sp>
                <p:nvSpPr>
                  <p:cNvPr id="281" name="Rectangle 280">
                    <a:extLst>
                      <a:ext uri="{FF2B5EF4-FFF2-40B4-BE49-F238E27FC236}">
                        <a16:creationId xmlns:a16="http://schemas.microsoft.com/office/drawing/2014/main" id="{718BDF07-641A-F754-38D2-EE0F646776CA}"/>
                      </a:ext>
                    </a:extLst>
                  </p:cNvPr>
                  <p:cNvSpPr>
                    <a:spLocks noChangeAspect="1"/>
                  </p:cNvSpPr>
                  <p:nvPr/>
                </p:nvSpPr>
                <p:spPr>
                  <a:xfrm>
                    <a:off x="8914823" y="3409718"/>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Rectangle 281">
                    <a:extLst>
                      <a:ext uri="{FF2B5EF4-FFF2-40B4-BE49-F238E27FC236}">
                        <a16:creationId xmlns:a16="http://schemas.microsoft.com/office/drawing/2014/main" id="{86F07375-B640-AF5C-17BD-43D701E709A6}"/>
                      </a:ext>
                    </a:extLst>
                  </p:cNvPr>
                  <p:cNvSpPr>
                    <a:spLocks noChangeAspect="1"/>
                  </p:cNvSpPr>
                  <p:nvPr/>
                </p:nvSpPr>
                <p:spPr>
                  <a:xfrm>
                    <a:off x="9235861" y="3404773"/>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Manual Operation 416">
                    <a:extLst>
                      <a:ext uri="{FF2B5EF4-FFF2-40B4-BE49-F238E27FC236}">
                        <a16:creationId xmlns:a16="http://schemas.microsoft.com/office/drawing/2014/main" id="{B34CB767-051D-AC84-C752-59D6A92F8324}"/>
                      </a:ext>
                    </a:extLst>
                  </p:cNvPr>
                  <p:cNvSpPr/>
                  <p:nvPr/>
                </p:nvSpPr>
                <p:spPr>
                  <a:xfrm>
                    <a:off x="8204771" y="2832814"/>
                    <a:ext cx="484524" cy="231319"/>
                  </a:xfrm>
                  <a:prstGeom prst="flowChartManualOperation">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8" name="Triangle 417">
                    <a:extLst>
                      <a:ext uri="{FF2B5EF4-FFF2-40B4-BE49-F238E27FC236}">
                        <a16:creationId xmlns:a16="http://schemas.microsoft.com/office/drawing/2014/main" id="{3AF29223-D9E6-BFCC-ED8F-916415FECEDF}"/>
                      </a:ext>
                    </a:extLst>
                  </p:cNvPr>
                  <p:cNvSpPr/>
                  <p:nvPr/>
                </p:nvSpPr>
                <p:spPr>
                  <a:xfrm rot="10800000">
                    <a:off x="8344199" y="2824271"/>
                    <a:ext cx="205244" cy="107815"/>
                  </a:xfrm>
                  <a:prstGeom prst="triangle">
                    <a:avLst>
                      <a:gd name="adj" fmla="val 50000"/>
                    </a:avLst>
                  </a:prstGeom>
                  <a:solidFill>
                    <a:schemeClr val="accent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477" name="Straight Connector 476">
                    <a:extLst>
                      <a:ext uri="{FF2B5EF4-FFF2-40B4-BE49-F238E27FC236}">
                        <a16:creationId xmlns:a16="http://schemas.microsoft.com/office/drawing/2014/main" id="{15DC78A3-64C9-4F33-E657-832B5BAEDE50}"/>
                      </a:ext>
                    </a:extLst>
                  </p:cNvPr>
                  <p:cNvCxnSpPr>
                    <a:cxnSpLocks/>
                  </p:cNvCxnSpPr>
                  <p:nvPr/>
                </p:nvCxnSpPr>
                <p:spPr>
                  <a:xfrm>
                    <a:off x="8344498" y="2833788"/>
                    <a:ext cx="109728"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3724F5A3-F3BE-28DE-C87F-71747352AAF1}"/>
                      </a:ext>
                    </a:extLst>
                  </p:cNvPr>
                  <p:cNvCxnSpPr>
                    <a:cxnSpLocks/>
                  </p:cNvCxnSpPr>
                  <p:nvPr/>
                </p:nvCxnSpPr>
                <p:spPr>
                  <a:xfrm flipH="1">
                    <a:off x="8443646" y="2833400"/>
                    <a:ext cx="107734"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E1E1E804-819B-4324-3BF9-8443B39EBC0B}"/>
                      </a:ext>
                    </a:extLst>
                  </p:cNvPr>
                  <p:cNvCxnSpPr>
                    <a:cxnSpLocks/>
                  </p:cNvCxnSpPr>
                  <p:nvPr/>
                </p:nvCxnSpPr>
                <p:spPr>
                  <a:xfrm>
                    <a:off x="8295854"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E58FEC78-7343-7044-FF91-EB43F0422C0F}"/>
                      </a:ext>
                    </a:extLst>
                  </p:cNvPr>
                  <p:cNvCxnSpPr>
                    <a:cxnSpLocks/>
                  </p:cNvCxnSpPr>
                  <p:nvPr/>
                </p:nvCxnSpPr>
                <p:spPr>
                  <a:xfrm>
                    <a:off x="8629229"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B2277EB4-3605-4687-115C-9FC2BFD38864}"/>
                      </a:ext>
                    </a:extLst>
                  </p:cNvPr>
                  <p:cNvCxnSpPr>
                    <a:cxnSpLocks/>
                    <a:stCxn id="417" idx="2"/>
                  </p:cNvCxnSpPr>
                  <p:nvPr/>
                </p:nvCxnSpPr>
                <p:spPr>
                  <a:xfrm>
                    <a:off x="8447033" y="3064133"/>
                    <a:ext cx="0" cy="940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3FC32402-A1D8-D168-7E14-C3C657E57C32}"/>
                      </a:ext>
                    </a:extLst>
                  </p:cNvPr>
                  <p:cNvCxnSpPr>
                    <a:cxnSpLocks/>
                  </p:cNvCxnSpPr>
                  <p:nvPr/>
                </p:nvCxnSpPr>
                <p:spPr>
                  <a:xfrm rot="5400000">
                    <a:off x="8385164" y="346198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97" name="Rectangle 496">
                    <a:extLst>
                      <a:ext uri="{FF2B5EF4-FFF2-40B4-BE49-F238E27FC236}">
                        <a16:creationId xmlns:a16="http://schemas.microsoft.com/office/drawing/2014/main" id="{407FEA77-C697-0688-86CB-01BFD5FDC68E}"/>
                      </a:ext>
                    </a:extLst>
                  </p:cNvPr>
                  <p:cNvSpPr/>
                  <p:nvPr/>
                </p:nvSpPr>
                <p:spPr>
                  <a:xfrm rot="5400000">
                    <a:off x="8296527" y="3226344"/>
                    <a:ext cx="298871" cy="12530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log</a:t>
                    </a:r>
                    <a:r>
                      <a:rPr kumimoji="0" lang="en-US" sz="800" b="0" i="0" u="none" strike="noStrike" kern="1200" cap="none" spc="0" normalizeH="0" baseline="-25000" noProof="0" dirty="0">
                        <a:ln>
                          <a:noFill/>
                        </a:ln>
                        <a:solidFill>
                          <a:srgbClr val="FFFFFF"/>
                        </a:solidFill>
                        <a:effectLst/>
                        <a:uLnTx/>
                        <a:uFillTx/>
                        <a:latin typeface="Avenir Next" panose="020B0503020202020204" pitchFamily="34" charset="0"/>
                        <a:ea typeface="+mn-ea"/>
                        <a:cs typeface="+mn-cs"/>
                      </a:rPr>
                      <a:t>2</a:t>
                    </a:r>
                  </a:p>
                </p:txBody>
              </p:sp>
            </p:grpSp>
            <p:sp>
              <p:nvSpPr>
                <p:cNvPr id="505" name="TextBox 504">
                  <a:extLst>
                    <a:ext uri="{FF2B5EF4-FFF2-40B4-BE49-F238E27FC236}">
                      <a16:creationId xmlns:a16="http://schemas.microsoft.com/office/drawing/2014/main" id="{398066D0-888F-627B-AA41-F4E6F71887A8}"/>
                    </a:ext>
                  </a:extLst>
                </p:cNvPr>
                <p:cNvSpPr txBox="1"/>
                <p:nvPr/>
              </p:nvSpPr>
              <p:spPr>
                <a:xfrm>
                  <a:off x="5486828" y="2965529"/>
                  <a:ext cx="434384"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ALU</a:t>
                  </a:r>
                  <a:endParaRPr kumimoji="0" lang="en-US" sz="900" b="1"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grpSp>
            <p:nvGrpSpPr>
              <p:cNvPr id="542" name="Group 541">
                <a:extLst>
                  <a:ext uri="{FF2B5EF4-FFF2-40B4-BE49-F238E27FC236}">
                    <a16:creationId xmlns:a16="http://schemas.microsoft.com/office/drawing/2014/main" id="{79BFDBA4-FC3F-A9B9-211F-BB3303CB1E7F}"/>
                  </a:ext>
                </a:extLst>
              </p:cNvPr>
              <p:cNvGrpSpPr/>
              <p:nvPr/>
            </p:nvGrpSpPr>
            <p:grpSpPr>
              <a:xfrm rot="16200000">
                <a:off x="5594243" y="2814467"/>
                <a:ext cx="841281" cy="418136"/>
                <a:chOff x="6972924" y="4166312"/>
                <a:chExt cx="841281" cy="418136"/>
              </a:xfrm>
            </p:grpSpPr>
            <p:sp>
              <p:nvSpPr>
                <p:cNvPr id="540" name="Rectangle 539">
                  <a:extLst>
                    <a:ext uri="{FF2B5EF4-FFF2-40B4-BE49-F238E27FC236}">
                      <a16:creationId xmlns:a16="http://schemas.microsoft.com/office/drawing/2014/main" id="{FCB2044A-69E8-E406-8850-D0975B0F2335}"/>
                    </a:ext>
                  </a:extLst>
                </p:cNvPr>
                <p:cNvSpPr/>
                <p:nvPr/>
              </p:nvSpPr>
              <p:spPr>
                <a:xfrm>
                  <a:off x="6972924" y="4166312"/>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target </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sp>
              <p:nvSpPr>
                <p:cNvPr id="541" name="Rectangle 540">
                  <a:extLst>
                    <a:ext uri="{FF2B5EF4-FFF2-40B4-BE49-F238E27FC236}">
                      <a16:creationId xmlns:a16="http://schemas.microsoft.com/office/drawing/2014/main" id="{C4D6F997-E7E1-DC74-BEED-D81AA14A9554}"/>
                    </a:ext>
                  </a:extLst>
                </p:cNvPr>
                <p:cNvSpPr/>
                <p:nvPr/>
              </p:nvSpPr>
              <p:spPr>
                <a:xfrm>
                  <a:off x="6972924" y="4309921"/>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precision</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grpSp>
        </p:grpSp>
      </p:grpSp>
      <p:cxnSp>
        <p:nvCxnSpPr>
          <p:cNvPr id="548" name="Straight Connector 547">
            <a:extLst>
              <a:ext uri="{FF2B5EF4-FFF2-40B4-BE49-F238E27FC236}">
                <a16:creationId xmlns:a16="http://schemas.microsoft.com/office/drawing/2014/main" id="{313AA3F8-82A7-283E-BBFB-E9293DC8C1AC}"/>
              </a:ext>
            </a:extLst>
          </p:cNvPr>
          <p:cNvCxnSpPr>
            <a:cxnSpLocks/>
          </p:cNvCxnSpPr>
          <p:nvPr/>
        </p:nvCxnSpPr>
        <p:spPr>
          <a:xfrm>
            <a:off x="5160769" y="2830684"/>
            <a:ext cx="999328" cy="0"/>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nvGrpSpPr>
          <p:cNvPr id="552" name="Group 551">
            <a:extLst>
              <a:ext uri="{FF2B5EF4-FFF2-40B4-BE49-F238E27FC236}">
                <a16:creationId xmlns:a16="http://schemas.microsoft.com/office/drawing/2014/main" id="{984F64C6-3C51-E269-119E-DE98042A6A44}"/>
              </a:ext>
            </a:extLst>
          </p:cNvPr>
          <p:cNvGrpSpPr/>
          <p:nvPr/>
        </p:nvGrpSpPr>
        <p:grpSpPr>
          <a:xfrm>
            <a:off x="5056737" y="1719607"/>
            <a:ext cx="1198364" cy="437063"/>
            <a:chOff x="9022410" y="5106197"/>
            <a:chExt cx="1198364" cy="437063"/>
          </a:xfrm>
        </p:grpSpPr>
        <mc:AlternateContent xmlns:mc="http://schemas.openxmlformats.org/markup-compatibility/2006" xmlns:a14="http://schemas.microsoft.com/office/drawing/2010/main">
          <mc:Choice Requires="a14">
            <p:sp>
              <p:nvSpPr>
                <p:cNvPr id="256" name="TextBox 255">
                  <a:extLst>
                    <a:ext uri="{FF2B5EF4-FFF2-40B4-BE49-F238E27FC236}">
                      <a16:creationId xmlns:a16="http://schemas.microsoft.com/office/drawing/2014/main" id="{18B9A05F-2CFC-50DC-303F-C2A2240F2822}"/>
                    </a:ext>
                  </a:extLst>
                </p:cNvPr>
                <p:cNvSpPr txBox="1"/>
                <p:nvPr/>
              </p:nvSpPr>
              <p:spPr>
                <a:xfrm>
                  <a:off x="9022584" y="5106197"/>
                  <a:ext cx="1198017"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400" b="1" i="1"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Program </a:t>
                  </a:r>
                </a:p>
              </p:txBody>
            </p:sp>
          </mc:Choice>
          <mc:Fallback xmlns="">
            <p:sp>
              <p:nvSpPr>
                <p:cNvPr id="256" name="TextBox 255">
                  <a:extLst>
                    <a:ext uri="{FF2B5EF4-FFF2-40B4-BE49-F238E27FC236}">
                      <a16:creationId xmlns:a16="http://schemas.microsoft.com/office/drawing/2014/main" id="{18B9A05F-2CFC-50DC-303F-C2A2240F2822}"/>
                    </a:ext>
                  </a:extLst>
                </p:cNvPr>
                <p:cNvSpPr txBox="1">
                  <a:spLocks noRot="1" noChangeAspect="1" noMove="1" noResize="1" noEditPoints="1" noAdjustHandles="1" noChangeArrowheads="1" noChangeShapeType="1" noTextEdit="1"/>
                </p:cNvSpPr>
                <p:nvPr/>
              </p:nvSpPr>
              <p:spPr>
                <a:xfrm>
                  <a:off x="9022584" y="5106197"/>
                  <a:ext cx="1198017" cy="215444"/>
                </a:xfrm>
                <a:prstGeom prst="rect">
                  <a:avLst/>
                </a:prstGeom>
                <a:blipFill>
                  <a:blip r:embed="rId5"/>
                  <a:stretch>
                    <a:fillRect t="-16667" b="-50000"/>
                  </a:stretch>
                </a:blipFill>
              </p:spPr>
              <p:txBody>
                <a:bodyPr/>
                <a:lstStyle/>
                <a:p>
                  <a:r>
                    <a:rPr lang="en-US">
                      <a:noFill/>
                    </a:rPr>
                    <a:t> </a:t>
                  </a:r>
                </a:p>
              </p:txBody>
            </p:sp>
          </mc:Fallback>
        </mc:AlternateContent>
        <p:sp>
          <p:nvSpPr>
            <p:cNvPr id="551" name="TextBox 550">
              <a:extLst>
                <a:ext uri="{FF2B5EF4-FFF2-40B4-BE49-F238E27FC236}">
                  <a16:creationId xmlns:a16="http://schemas.microsoft.com/office/drawing/2014/main" id="{97E7A8A4-0424-8103-73FA-9B3387A3E647}"/>
                </a:ext>
              </a:extLst>
            </p:cNvPr>
            <p:cNvSpPr txBox="1"/>
            <p:nvPr/>
          </p:nvSpPr>
          <p:spPr>
            <a:xfrm>
              <a:off x="9022410" y="5235483"/>
              <a:ext cx="1198364"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select unit</a:t>
              </a:r>
            </a:p>
          </p:txBody>
        </p:sp>
      </p:grpSp>
      <p:sp>
        <p:nvSpPr>
          <p:cNvPr id="304" name="Rounded Rectangle 303">
            <a:extLst>
              <a:ext uri="{FF2B5EF4-FFF2-40B4-BE49-F238E27FC236}">
                <a16:creationId xmlns:a16="http://schemas.microsoft.com/office/drawing/2014/main" id="{C3EED8BB-7B80-3E16-0573-D91F5B0D3611}"/>
              </a:ext>
            </a:extLst>
          </p:cNvPr>
          <p:cNvSpPr/>
          <p:nvPr/>
        </p:nvSpPr>
        <p:spPr>
          <a:xfrm>
            <a:off x="3654228" y="1740840"/>
            <a:ext cx="824786" cy="577618"/>
          </a:xfrm>
          <a:prstGeom prst="roundRect">
            <a:avLst>
              <a:gd name="adj" fmla="val 6773"/>
            </a:avLst>
          </a:prstGeom>
          <a:solidFill>
            <a:schemeClr val="accent5">
              <a:lumMod val="20000"/>
              <a:lumOff val="80000"/>
            </a:schemeClr>
          </a:solidFill>
          <a:ln>
            <a:solidFill>
              <a:schemeClr val="accent5">
                <a:lumMod val="40000"/>
                <a:lumOff val="60000"/>
              </a:schemeClr>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nvGrpSpPr>
          <p:cNvPr id="555" name="Group 554">
            <a:extLst>
              <a:ext uri="{FF2B5EF4-FFF2-40B4-BE49-F238E27FC236}">
                <a16:creationId xmlns:a16="http://schemas.microsoft.com/office/drawing/2014/main" id="{7B274B96-89AE-3713-0727-F00383943DEF}"/>
              </a:ext>
            </a:extLst>
          </p:cNvPr>
          <p:cNvGrpSpPr/>
          <p:nvPr/>
        </p:nvGrpSpPr>
        <p:grpSpPr>
          <a:xfrm>
            <a:off x="3677957" y="1610331"/>
            <a:ext cx="712878" cy="849659"/>
            <a:chOff x="3956623" y="1439272"/>
            <a:chExt cx="712878" cy="849659"/>
          </a:xfrm>
        </p:grpSpPr>
        <p:grpSp>
          <p:nvGrpSpPr>
            <p:cNvPr id="454" name="Group 453">
              <a:extLst>
                <a:ext uri="{FF2B5EF4-FFF2-40B4-BE49-F238E27FC236}">
                  <a16:creationId xmlns:a16="http://schemas.microsoft.com/office/drawing/2014/main" id="{AF2B831C-C48E-25DA-EEA8-1288FD2BFB1E}"/>
                </a:ext>
              </a:extLst>
            </p:cNvPr>
            <p:cNvGrpSpPr/>
            <p:nvPr/>
          </p:nvGrpSpPr>
          <p:grpSpPr>
            <a:xfrm>
              <a:off x="4156085" y="1584764"/>
              <a:ext cx="513416" cy="515042"/>
              <a:chOff x="2515999" y="2756039"/>
              <a:chExt cx="513416" cy="515042"/>
            </a:xfrm>
            <a:solidFill>
              <a:schemeClr val="accent5"/>
            </a:solidFill>
          </p:grpSpPr>
          <p:sp>
            <p:nvSpPr>
              <p:cNvPr id="422" name="Rectangle 421">
                <a:extLst>
                  <a:ext uri="{FF2B5EF4-FFF2-40B4-BE49-F238E27FC236}">
                    <a16:creationId xmlns:a16="http://schemas.microsoft.com/office/drawing/2014/main" id="{6A719020-099A-4E83-8769-656B3C479CFC}"/>
                  </a:ext>
                </a:extLst>
              </p:cNvPr>
              <p:cNvSpPr/>
              <p:nvPr/>
            </p:nvSpPr>
            <p:spPr>
              <a:xfrm>
                <a:off x="2515999" y="2756039"/>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3" name="Rectangle 422">
                <a:extLst>
                  <a:ext uri="{FF2B5EF4-FFF2-40B4-BE49-F238E27FC236}">
                    <a16:creationId xmlns:a16="http://schemas.microsoft.com/office/drawing/2014/main" id="{8FF41FB0-4656-7A6C-D851-06B8FCD2A195}"/>
                  </a:ext>
                </a:extLst>
              </p:cNvPr>
              <p:cNvSpPr/>
              <p:nvPr/>
            </p:nvSpPr>
            <p:spPr>
              <a:xfrm>
                <a:off x="2515999" y="2894290"/>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5" name="Rectangle 424">
                <a:extLst>
                  <a:ext uri="{FF2B5EF4-FFF2-40B4-BE49-F238E27FC236}">
                    <a16:creationId xmlns:a16="http://schemas.microsoft.com/office/drawing/2014/main" id="{E7950FD7-D4A8-A56B-E0F4-A998D508C377}"/>
                  </a:ext>
                </a:extLst>
              </p:cNvPr>
              <p:cNvSpPr/>
              <p:nvPr/>
            </p:nvSpPr>
            <p:spPr>
              <a:xfrm>
                <a:off x="2515999" y="303254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6" name="Rectangle 425">
                <a:extLst>
                  <a:ext uri="{FF2B5EF4-FFF2-40B4-BE49-F238E27FC236}">
                    <a16:creationId xmlns:a16="http://schemas.microsoft.com/office/drawing/2014/main" id="{DAAD142F-18F5-F503-4ADB-B35DC643A1D1}"/>
                  </a:ext>
                </a:extLst>
              </p:cNvPr>
              <p:cNvSpPr/>
              <p:nvPr/>
            </p:nvSpPr>
            <p:spPr>
              <a:xfrm>
                <a:off x="2515999" y="317079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7" name="Rectangle 426">
                <a:extLst>
                  <a:ext uri="{FF2B5EF4-FFF2-40B4-BE49-F238E27FC236}">
                    <a16:creationId xmlns:a16="http://schemas.microsoft.com/office/drawing/2014/main" id="{BF01D30B-E07E-E514-A6FE-938EE4771252}"/>
                  </a:ext>
                </a:extLst>
              </p:cNvPr>
              <p:cNvSpPr/>
              <p:nvPr/>
            </p:nvSpPr>
            <p:spPr>
              <a:xfrm>
                <a:off x="2720093" y="310778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8" name="Rectangle 427">
                <a:extLst>
                  <a:ext uri="{FF2B5EF4-FFF2-40B4-BE49-F238E27FC236}">
                    <a16:creationId xmlns:a16="http://schemas.microsoft.com/office/drawing/2014/main" id="{A429C600-8B3D-6905-B6F4-67B8869E6B26}"/>
                  </a:ext>
                </a:extLst>
              </p:cNvPr>
              <p:cNvSpPr/>
              <p:nvPr/>
            </p:nvSpPr>
            <p:spPr>
              <a:xfrm>
                <a:off x="2713135" y="282620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9" name="Rectangle 428">
                <a:extLst>
                  <a:ext uri="{FF2B5EF4-FFF2-40B4-BE49-F238E27FC236}">
                    <a16:creationId xmlns:a16="http://schemas.microsoft.com/office/drawing/2014/main" id="{58A656EF-B294-476A-DFBE-81B5096DAEE0}"/>
                  </a:ext>
                </a:extLst>
              </p:cNvPr>
              <p:cNvSpPr/>
              <p:nvPr/>
            </p:nvSpPr>
            <p:spPr>
              <a:xfrm>
                <a:off x="2906550" y="2962157"/>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cxnSp>
            <p:nvCxnSpPr>
              <p:cNvPr id="431" name="Straight Arrow Connector 430">
                <a:extLst>
                  <a:ext uri="{FF2B5EF4-FFF2-40B4-BE49-F238E27FC236}">
                    <a16:creationId xmlns:a16="http://schemas.microsoft.com/office/drawing/2014/main" id="{DCA8861C-32AB-6189-ADC5-26D0B555FECF}"/>
                  </a:ext>
                </a:extLst>
              </p:cNvPr>
              <p:cNvCxnSpPr>
                <a:stCxn id="422" idx="3"/>
                <a:endCxn id="428" idx="1"/>
              </p:cNvCxnSpPr>
              <p:nvPr/>
            </p:nvCxnSpPr>
            <p:spPr>
              <a:xfrm>
                <a:off x="2638864" y="2806183"/>
                <a:ext cx="74271" cy="7016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2" name="Straight Arrow Connector 431">
                <a:extLst>
                  <a:ext uri="{FF2B5EF4-FFF2-40B4-BE49-F238E27FC236}">
                    <a16:creationId xmlns:a16="http://schemas.microsoft.com/office/drawing/2014/main" id="{F076FB6B-46D4-1A7D-F483-7B5D9F4B4A76}"/>
                  </a:ext>
                </a:extLst>
              </p:cNvPr>
              <p:cNvCxnSpPr>
                <a:cxnSpLocks/>
                <a:stCxn id="425" idx="3"/>
                <a:endCxn id="427" idx="1"/>
              </p:cNvCxnSpPr>
              <p:nvPr/>
            </p:nvCxnSpPr>
            <p:spPr>
              <a:xfrm>
                <a:off x="2638864" y="3082685"/>
                <a:ext cx="81229" cy="75240"/>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5" name="Straight Arrow Connector 434">
                <a:extLst>
                  <a:ext uri="{FF2B5EF4-FFF2-40B4-BE49-F238E27FC236}">
                    <a16:creationId xmlns:a16="http://schemas.microsoft.com/office/drawing/2014/main" id="{31166480-BD69-4773-AD2A-597AEEDB3CE3}"/>
                  </a:ext>
                </a:extLst>
              </p:cNvPr>
              <p:cNvCxnSpPr>
                <a:cxnSpLocks/>
                <a:stCxn id="426" idx="3"/>
                <a:endCxn id="427" idx="1"/>
              </p:cNvCxnSpPr>
              <p:nvPr/>
            </p:nvCxnSpPr>
            <p:spPr>
              <a:xfrm flipV="1">
                <a:off x="2638864" y="3157925"/>
                <a:ext cx="81229" cy="63012"/>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8" name="Straight Arrow Connector 437">
                <a:extLst>
                  <a:ext uri="{FF2B5EF4-FFF2-40B4-BE49-F238E27FC236}">
                    <a16:creationId xmlns:a16="http://schemas.microsoft.com/office/drawing/2014/main" id="{46C1C142-3FA7-411B-EE58-7FC699D3B651}"/>
                  </a:ext>
                </a:extLst>
              </p:cNvPr>
              <p:cNvCxnSpPr>
                <a:cxnSpLocks/>
                <a:stCxn id="423" idx="3"/>
                <a:endCxn id="428" idx="1"/>
              </p:cNvCxnSpPr>
              <p:nvPr/>
            </p:nvCxnSpPr>
            <p:spPr>
              <a:xfrm flipV="1">
                <a:off x="2638864" y="2876347"/>
                <a:ext cx="74271" cy="68087"/>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1" name="Straight Arrow Connector 440">
                <a:extLst>
                  <a:ext uri="{FF2B5EF4-FFF2-40B4-BE49-F238E27FC236}">
                    <a16:creationId xmlns:a16="http://schemas.microsoft.com/office/drawing/2014/main" id="{CD596051-238A-F40A-2479-9E72743D255E}"/>
                  </a:ext>
                </a:extLst>
              </p:cNvPr>
              <p:cNvCxnSpPr>
                <a:cxnSpLocks/>
                <a:stCxn id="428" idx="3"/>
                <a:endCxn id="429" idx="1"/>
              </p:cNvCxnSpPr>
              <p:nvPr/>
            </p:nvCxnSpPr>
            <p:spPr>
              <a:xfrm>
                <a:off x="2836000" y="2876347"/>
                <a:ext cx="70550" cy="13595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4" name="Straight Arrow Connector 443">
                <a:extLst>
                  <a:ext uri="{FF2B5EF4-FFF2-40B4-BE49-F238E27FC236}">
                    <a16:creationId xmlns:a16="http://schemas.microsoft.com/office/drawing/2014/main" id="{C5DD9441-9705-599B-8C80-457F058AE5DD}"/>
                  </a:ext>
                </a:extLst>
              </p:cNvPr>
              <p:cNvCxnSpPr>
                <a:cxnSpLocks/>
                <a:stCxn id="427" idx="3"/>
                <a:endCxn id="429" idx="1"/>
              </p:cNvCxnSpPr>
              <p:nvPr/>
            </p:nvCxnSpPr>
            <p:spPr>
              <a:xfrm flipV="1">
                <a:off x="2842958" y="3012301"/>
                <a:ext cx="63592" cy="14562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grpSp>
        <p:sp>
          <p:nvSpPr>
            <p:cNvPr id="293" name="Rectangle 292">
              <a:extLst>
                <a:ext uri="{FF2B5EF4-FFF2-40B4-BE49-F238E27FC236}">
                  <a16:creationId xmlns:a16="http://schemas.microsoft.com/office/drawing/2014/main" id="{C08F40AE-51C8-E5F5-08D6-C7409F5C9D63}"/>
                </a:ext>
              </a:extLst>
            </p:cNvPr>
            <p:cNvSpPr/>
            <p:nvPr/>
          </p:nvSpPr>
          <p:spPr>
            <a:xfrm rot="16200000">
              <a:off x="3592146" y="1803749"/>
              <a:ext cx="849659" cy="12070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sorting </a:t>
              </a:r>
            </a:p>
          </p:txBody>
        </p:sp>
      </p:grpSp>
      <p:cxnSp>
        <p:nvCxnSpPr>
          <p:cNvPr id="11" name="Straight Arrow Connector 10">
            <a:extLst>
              <a:ext uri="{FF2B5EF4-FFF2-40B4-BE49-F238E27FC236}">
                <a16:creationId xmlns:a16="http://schemas.microsoft.com/office/drawing/2014/main" id="{D95AB071-7067-0710-08FB-0C4E53A556CD}"/>
              </a:ext>
            </a:extLst>
          </p:cNvPr>
          <p:cNvCxnSpPr>
            <a:cxnSpLocks/>
          </p:cNvCxnSpPr>
          <p:nvPr/>
        </p:nvCxnSpPr>
        <p:spPr>
          <a:xfrm flipV="1">
            <a:off x="5992811" y="2720690"/>
            <a:ext cx="0" cy="240445"/>
          </a:xfrm>
          <a:prstGeom prst="straightConnector1">
            <a:avLst/>
          </a:prstGeom>
          <a:ln w="38100">
            <a:solidFill>
              <a:schemeClr val="accent1"/>
            </a:solidFill>
            <a:tailEnd type="triangle" w="med" len="sm"/>
          </a:ln>
        </p:spPr>
        <p:style>
          <a:lnRef idx="1">
            <a:schemeClr val="accent1"/>
          </a:lnRef>
          <a:fillRef idx="0">
            <a:schemeClr val="accent1"/>
          </a:fillRef>
          <a:effectRef idx="0">
            <a:schemeClr val="accent1"/>
          </a:effectRef>
          <a:fontRef idx="minor">
            <a:schemeClr val="tx1"/>
          </a:fontRef>
        </p:style>
      </p:cxnSp>
      <p:grpSp>
        <p:nvGrpSpPr>
          <p:cNvPr id="23" name="Group 22">
            <a:extLst>
              <a:ext uri="{FF2B5EF4-FFF2-40B4-BE49-F238E27FC236}">
                <a16:creationId xmlns:a16="http://schemas.microsoft.com/office/drawing/2014/main" id="{173A3186-385A-6C21-ADD0-78542407B1C0}"/>
              </a:ext>
            </a:extLst>
          </p:cNvPr>
          <p:cNvGrpSpPr/>
          <p:nvPr/>
        </p:nvGrpSpPr>
        <p:grpSpPr>
          <a:xfrm>
            <a:off x="126379" y="3964649"/>
            <a:ext cx="8865236" cy="926730"/>
            <a:chOff x="568179" y="3421559"/>
            <a:chExt cx="7887978" cy="935783"/>
          </a:xfrm>
        </p:grpSpPr>
        <p:sp>
          <p:nvSpPr>
            <p:cNvPr id="24" name="TextBox 23">
              <a:extLst>
                <a:ext uri="{FF2B5EF4-FFF2-40B4-BE49-F238E27FC236}">
                  <a16:creationId xmlns:a16="http://schemas.microsoft.com/office/drawing/2014/main" id="{799639AC-ABCF-D732-10FE-1A255847F5E2}"/>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1</a:t>
              </a:r>
            </a:p>
          </p:txBody>
        </p:sp>
        <mc:AlternateContent xmlns:mc="http://schemas.openxmlformats.org/markup-compatibility/2006" xmlns:a14="http://schemas.microsoft.com/office/drawing/2010/main">
          <mc:Choice Requires="a14">
            <p:sp>
              <p:nvSpPr>
                <p:cNvPr id="25" name="TextBox 24">
                  <a:extLst>
                    <a:ext uri="{FF2B5EF4-FFF2-40B4-BE49-F238E27FC236}">
                      <a16:creationId xmlns:a16="http://schemas.microsoft.com/office/drawing/2014/main" id="{ABA597C6-E71C-6636-4D15-0B76B23C099C}"/>
                    </a:ext>
                  </a:extLst>
                </p:cNvPr>
                <p:cNvSpPr txBox="1"/>
                <p:nvPr/>
              </p:nvSpPr>
              <p:spPr>
                <a:xfrm>
                  <a:off x="951252" y="3456073"/>
                  <a:ext cx="7504905"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Parallelism-Aware </a:t>
                  </a: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Library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hand-optimized implementations of different PUD operations with different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performance vs. bit-precision trade-offs  </a:t>
                  </a:r>
                </a:p>
              </p:txBody>
            </p:sp>
          </mc:Choice>
          <mc:Fallback xmlns="">
            <p:sp>
              <p:nvSpPr>
                <p:cNvPr id="25" name="TextBox 24">
                  <a:extLst>
                    <a:ext uri="{FF2B5EF4-FFF2-40B4-BE49-F238E27FC236}">
                      <a16:creationId xmlns:a16="http://schemas.microsoft.com/office/drawing/2014/main" id="{ABA597C6-E71C-6636-4D15-0B76B23C099C}"/>
                    </a:ext>
                  </a:extLst>
                </p:cNvPr>
                <p:cNvSpPr txBox="1">
                  <a:spLocks noRot="1" noChangeAspect="1" noMove="1" noResize="1" noEditPoints="1" noAdjustHandles="1" noChangeArrowheads="1" noChangeShapeType="1" noTextEdit="1"/>
                </p:cNvSpPr>
                <p:nvPr/>
              </p:nvSpPr>
              <p:spPr>
                <a:xfrm>
                  <a:off x="951252" y="3456073"/>
                  <a:ext cx="7504905" cy="901269"/>
                </a:xfrm>
                <a:prstGeom prst="rect">
                  <a:avLst/>
                </a:prstGeom>
                <a:blipFill>
                  <a:blip r:embed="rId6"/>
                  <a:stretch>
                    <a:fillRect l="-752" t="-2817" b="-8451"/>
                  </a:stretch>
                </a:blipFill>
              </p:spPr>
              <p:txBody>
                <a:bodyPr/>
                <a:lstStyle/>
                <a:p>
                  <a:r>
                    <a:rPr lang="en-US">
                      <a:noFill/>
                    </a:rPr>
                    <a:t> </a:t>
                  </a:r>
                </a:p>
              </p:txBody>
            </p:sp>
          </mc:Fallback>
        </mc:AlternateContent>
      </p:grpSp>
      <p:sp>
        <p:nvSpPr>
          <p:cNvPr id="26" name="Rectangle 25">
            <a:extLst>
              <a:ext uri="{FF2B5EF4-FFF2-40B4-BE49-F238E27FC236}">
                <a16:creationId xmlns:a16="http://schemas.microsoft.com/office/drawing/2014/main" id="{6CE9C6D2-CF6B-0038-7333-40B3B4895ED7}"/>
              </a:ext>
            </a:extLst>
          </p:cNvPr>
          <p:cNvSpPr/>
          <p:nvPr/>
        </p:nvSpPr>
        <p:spPr>
          <a:xfrm>
            <a:off x="64774" y="3686201"/>
            <a:ext cx="8987622"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grpSp>
        <p:nvGrpSpPr>
          <p:cNvPr id="27" name="Group 26">
            <a:extLst>
              <a:ext uri="{FF2B5EF4-FFF2-40B4-BE49-F238E27FC236}">
                <a16:creationId xmlns:a16="http://schemas.microsoft.com/office/drawing/2014/main" id="{3C6D2C1D-65E0-370F-E61E-E298B652244C}"/>
              </a:ext>
            </a:extLst>
          </p:cNvPr>
          <p:cNvGrpSpPr/>
          <p:nvPr/>
        </p:nvGrpSpPr>
        <p:grpSpPr>
          <a:xfrm>
            <a:off x="126379" y="4829854"/>
            <a:ext cx="9034633" cy="914570"/>
            <a:chOff x="406767" y="3421560"/>
            <a:chExt cx="8373646" cy="923501"/>
          </a:xfrm>
        </p:grpSpPr>
        <p:sp>
          <p:nvSpPr>
            <p:cNvPr id="28" name="TextBox 27">
              <a:extLst>
                <a:ext uri="{FF2B5EF4-FFF2-40B4-BE49-F238E27FC236}">
                  <a16:creationId xmlns:a16="http://schemas.microsoft.com/office/drawing/2014/main" id="{6179681C-0E71-0BC0-50E4-54D464CB7A36}"/>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2</a:t>
              </a:r>
            </a:p>
          </p:txBody>
        </p:sp>
        <p:sp>
          <p:nvSpPr>
            <p:cNvPr id="29" name="TextBox 28">
              <a:extLst>
                <a:ext uri="{FF2B5EF4-FFF2-40B4-BE49-F238E27FC236}">
                  <a16:creationId xmlns:a16="http://schemas.microsoft.com/office/drawing/2014/main" id="{6144D11F-52F6-1FD7-9419-E68A62D81C68}"/>
                </a:ext>
              </a:extLst>
            </p:cNvPr>
            <p:cNvSpPr txBox="1"/>
            <p:nvPr/>
          </p:nvSpPr>
          <p:spPr>
            <a:xfrm>
              <a:off x="779411" y="3443792"/>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identifies the dynamic range of evicted cache lines belonging to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the target PUD operation</a:t>
              </a: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grpSp>
        <p:nvGrpSpPr>
          <p:cNvPr id="30" name="Group 29">
            <a:extLst>
              <a:ext uri="{FF2B5EF4-FFF2-40B4-BE49-F238E27FC236}">
                <a16:creationId xmlns:a16="http://schemas.microsoft.com/office/drawing/2014/main" id="{D5325CCA-2FAA-1C98-EC73-DCC02AEB3135}"/>
              </a:ext>
            </a:extLst>
          </p:cNvPr>
          <p:cNvGrpSpPr/>
          <p:nvPr/>
        </p:nvGrpSpPr>
        <p:grpSpPr>
          <a:xfrm>
            <a:off x="126379" y="5682900"/>
            <a:ext cx="9041777" cy="921713"/>
            <a:chOff x="406767" y="3421560"/>
            <a:chExt cx="8380267" cy="930714"/>
          </a:xfrm>
        </p:grpSpPr>
        <p:sp>
          <p:nvSpPr>
            <p:cNvPr id="32" name="TextBox 31">
              <a:extLst>
                <a:ext uri="{FF2B5EF4-FFF2-40B4-BE49-F238E27FC236}">
                  <a16:creationId xmlns:a16="http://schemas.microsoft.com/office/drawing/2014/main" id="{9B92EE3E-66A8-7615-6146-23097E26E113}"/>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3</a:t>
              </a:r>
            </a:p>
          </p:txBody>
        </p:sp>
        <mc:AlternateContent xmlns:mc="http://schemas.openxmlformats.org/markup-compatibility/2006" xmlns:a14="http://schemas.microsoft.com/office/drawing/2010/main">
          <mc:Choice Requires="a14">
            <p:sp>
              <p:nvSpPr>
                <p:cNvPr id="33" name="TextBox 32">
                  <a:extLst>
                    <a:ext uri="{FF2B5EF4-FFF2-40B4-BE49-F238E27FC236}">
                      <a16:creationId xmlns:a16="http://schemas.microsoft.com/office/drawing/2014/main" id="{FBF3BB3D-741D-6509-AF6B-833A9D350E4E}"/>
                    </a:ext>
                  </a:extLst>
                </p:cNvPr>
                <p:cNvSpPr txBox="1"/>
                <p:nvPr/>
              </p:nvSpPr>
              <p:spPr>
                <a:xfrm>
                  <a:off x="786032" y="3451005"/>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2000" b="1" i="0"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C02800"/>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identifies the appropriate bit-precision based on the input operations of the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target PUD operation</a:t>
                  </a:r>
                  <a:endParaRPr kumimoji="0" lang="en-US" sz="20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endParaRPr>
                </a:p>
              </p:txBody>
            </p:sp>
          </mc:Choice>
          <mc:Fallback xmlns="">
            <p:sp>
              <p:nvSpPr>
                <p:cNvPr id="33" name="TextBox 32">
                  <a:extLst>
                    <a:ext uri="{FF2B5EF4-FFF2-40B4-BE49-F238E27FC236}">
                      <a16:creationId xmlns:a16="http://schemas.microsoft.com/office/drawing/2014/main" id="{FBF3BB3D-741D-6509-AF6B-833A9D350E4E}"/>
                    </a:ext>
                  </a:extLst>
                </p:cNvPr>
                <p:cNvSpPr txBox="1">
                  <a:spLocks noRot="1" noChangeAspect="1" noMove="1" noResize="1" noEditPoints="1" noAdjustHandles="1" noChangeArrowheads="1" noChangeShapeType="1" noTextEdit="1"/>
                </p:cNvSpPr>
                <p:nvPr/>
              </p:nvSpPr>
              <p:spPr>
                <a:xfrm>
                  <a:off x="786032" y="3451005"/>
                  <a:ext cx="8001002" cy="901269"/>
                </a:xfrm>
                <a:prstGeom prst="rect">
                  <a:avLst/>
                </a:prstGeom>
                <a:blipFill>
                  <a:blip r:embed="rId7"/>
                  <a:stretch>
                    <a:fillRect l="-441" t="-2817" b="-8451"/>
                  </a:stretch>
                </a:blipFill>
              </p:spPr>
              <p:txBody>
                <a:bodyPr/>
                <a:lstStyle/>
                <a:p>
                  <a:r>
                    <a:rPr lang="en-US">
                      <a:noFill/>
                    </a:rPr>
                    <a:t> </a:t>
                  </a:r>
                </a:p>
              </p:txBody>
            </p:sp>
          </mc:Fallback>
        </mc:AlternateContent>
      </p:grpSp>
      <p:sp>
        <p:nvSpPr>
          <p:cNvPr id="34" name="Rectangle 33">
            <a:extLst>
              <a:ext uri="{FF2B5EF4-FFF2-40B4-BE49-F238E27FC236}">
                <a16:creationId xmlns:a16="http://schemas.microsoft.com/office/drawing/2014/main" id="{50FA188E-4A66-F031-9AE2-7131806651FD}"/>
              </a:ext>
            </a:extLst>
          </p:cNvPr>
          <p:cNvSpPr/>
          <p:nvPr/>
        </p:nvSpPr>
        <p:spPr>
          <a:xfrm>
            <a:off x="0" y="1317157"/>
            <a:ext cx="4853386" cy="2406130"/>
          </a:xfrm>
          <a:prstGeom prst="rect">
            <a:avLst/>
          </a:prstGeom>
          <a:solidFill>
            <a:schemeClr val="bg1">
              <a:alpha val="89804"/>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8" name="Rounded Rectangle 277">
            <a:extLst>
              <a:ext uri="{FF2B5EF4-FFF2-40B4-BE49-F238E27FC236}">
                <a16:creationId xmlns:a16="http://schemas.microsoft.com/office/drawing/2014/main" id="{C6E693EC-908E-77E2-3DA1-5FBA753476B9}"/>
              </a:ext>
            </a:extLst>
          </p:cNvPr>
          <p:cNvSpPr>
            <a:spLocks/>
          </p:cNvSpPr>
          <p:nvPr/>
        </p:nvSpPr>
        <p:spPr>
          <a:xfrm rot="5400000">
            <a:off x="3198249" y="2033123"/>
            <a:ext cx="1064997" cy="1953205"/>
          </a:xfrm>
          <a:prstGeom prst="roundRect">
            <a:avLst>
              <a:gd name="adj" fmla="val 3978"/>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06" name="Group 305">
            <a:extLst>
              <a:ext uri="{FF2B5EF4-FFF2-40B4-BE49-F238E27FC236}">
                <a16:creationId xmlns:a16="http://schemas.microsoft.com/office/drawing/2014/main" id="{8E478BA0-3602-3FFC-6268-F20490DE0409}"/>
              </a:ext>
            </a:extLst>
          </p:cNvPr>
          <p:cNvGrpSpPr/>
          <p:nvPr/>
        </p:nvGrpSpPr>
        <p:grpSpPr>
          <a:xfrm>
            <a:off x="2814939" y="2737427"/>
            <a:ext cx="1811635" cy="698657"/>
            <a:chOff x="2577977" y="1292309"/>
            <a:chExt cx="1050275" cy="352779"/>
          </a:xfrm>
        </p:grpSpPr>
        <p:cxnSp>
          <p:nvCxnSpPr>
            <p:cNvPr id="307" name="Straight Connector 306">
              <a:extLst>
                <a:ext uri="{FF2B5EF4-FFF2-40B4-BE49-F238E27FC236}">
                  <a16:creationId xmlns:a16="http://schemas.microsoft.com/office/drawing/2014/main" id="{4685491A-8BF1-642A-2989-6F7C5A484CFC}"/>
                </a:ext>
              </a:extLst>
            </p:cNvPr>
            <p:cNvCxnSpPr/>
            <p:nvPr/>
          </p:nvCxnSpPr>
          <p:spPr>
            <a:xfrm>
              <a:off x="2577977" y="1371921"/>
              <a:ext cx="10502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776345F0-2463-4CCB-CEAB-CCE66DA95B9B}"/>
                </a:ext>
              </a:extLst>
            </p:cNvPr>
            <p:cNvCxnSpPr/>
            <p:nvPr/>
          </p:nvCxnSpPr>
          <p:spPr>
            <a:xfrm>
              <a:off x="2577977" y="1516225"/>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69B2931C-DCD6-BF48-54A1-A45853708DD4}"/>
                </a:ext>
              </a:extLst>
            </p:cNvPr>
            <p:cNvCxnSpPr/>
            <p:nvPr/>
          </p:nvCxnSpPr>
          <p:spPr>
            <a:xfrm>
              <a:off x="2577977" y="1645088"/>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48749569-CCA0-3445-7E05-5A9076758D96}"/>
                </a:ext>
              </a:extLst>
            </p:cNvPr>
            <p:cNvCxnSpPr>
              <a:cxnSpLocks/>
            </p:cNvCxnSpPr>
            <p:nvPr/>
          </p:nvCxnSpPr>
          <p:spPr>
            <a:xfrm>
              <a:off x="2794267"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0B717B84-A05C-9839-B5E1-7335DCAAD573}"/>
                </a:ext>
              </a:extLst>
            </p:cNvPr>
            <p:cNvCxnSpPr>
              <a:cxnSpLocks/>
            </p:cNvCxnSpPr>
            <p:nvPr/>
          </p:nvCxnSpPr>
          <p:spPr>
            <a:xfrm>
              <a:off x="3005424"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1F0B4E2-69F4-6164-F460-86399154FBE5}"/>
                </a:ext>
              </a:extLst>
            </p:cNvPr>
            <p:cNvCxnSpPr>
              <a:cxnSpLocks/>
            </p:cNvCxnSpPr>
            <p:nvPr/>
          </p:nvCxnSpPr>
          <p:spPr>
            <a:xfrm>
              <a:off x="3154152" y="1292309"/>
              <a:ext cx="0" cy="352779"/>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grpSp>
      <p:sp>
        <p:nvSpPr>
          <p:cNvPr id="259" name="TextBox 258">
            <a:extLst>
              <a:ext uri="{FF2B5EF4-FFF2-40B4-BE49-F238E27FC236}">
                <a16:creationId xmlns:a16="http://schemas.microsoft.com/office/drawing/2014/main" id="{5D4F27D7-831B-6AFD-DB44-26266D550EA9}"/>
              </a:ext>
            </a:extLst>
          </p:cNvPr>
          <p:cNvSpPr txBox="1"/>
          <p:nvPr/>
        </p:nvSpPr>
        <p:spPr>
          <a:xfrm>
            <a:off x="2747575" y="2492433"/>
            <a:ext cx="1943024"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object tracker</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graphicFrame>
        <p:nvGraphicFramePr>
          <p:cNvPr id="305" name="Table 47">
            <a:extLst>
              <a:ext uri="{FF2B5EF4-FFF2-40B4-BE49-F238E27FC236}">
                <a16:creationId xmlns:a16="http://schemas.microsoft.com/office/drawing/2014/main" id="{97E17043-E56C-72AB-DCD7-AEE89165D2B1}"/>
              </a:ext>
            </a:extLst>
          </p:cNvPr>
          <p:cNvGraphicFramePr>
            <a:graphicFrameLocks noGrp="1"/>
          </p:cNvGraphicFramePr>
          <p:nvPr/>
        </p:nvGraphicFramePr>
        <p:xfrm>
          <a:off x="2771762" y="2710655"/>
          <a:ext cx="2007630" cy="778647"/>
        </p:xfrm>
        <a:graphic>
          <a:graphicData uri="http://schemas.openxmlformats.org/drawingml/2006/table">
            <a:tbl>
              <a:tblPr firstRow="1" bandRow="1">
                <a:tableStyleId>{5940675A-B579-460E-94D1-54222C63F5DA}</a:tableStyleId>
              </a:tblPr>
              <a:tblGrid>
                <a:gridCol w="437758">
                  <a:extLst>
                    <a:ext uri="{9D8B030D-6E8A-4147-A177-3AD203B41FA5}">
                      <a16:colId xmlns:a16="http://schemas.microsoft.com/office/drawing/2014/main" val="3485783049"/>
                    </a:ext>
                  </a:extLst>
                </a:gridCol>
                <a:gridCol w="350206">
                  <a:extLst>
                    <a:ext uri="{9D8B030D-6E8A-4147-A177-3AD203B41FA5}">
                      <a16:colId xmlns:a16="http://schemas.microsoft.com/office/drawing/2014/main" val="3430108712"/>
                    </a:ext>
                  </a:extLst>
                </a:gridCol>
                <a:gridCol w="265305">
                  <a:extLst>
                    <a:ext uri="{9D8B030D-6E8A-4147-A177-3AD203B41FA5}">
                      <a16:colId xmlns:a16="http://schemas.microsoft.com/office/drawing/2014/main" val="3260641454"/>
                    </a:ext>
                  </a:extLst>
                </a:gridCol>
                <a:gridCol w="954361">
                  <a:extLst>
                    <a:ext uri="{9D8B030D-6E8A-4147-A177-3AD203B41FA5}">
                      <a16:colId xmlns:a16="http://schemas.microsoft.com/office/drawing/2014/main" val="2377796943"/>
                    </a:ext>
                  </a:extLst>
                </a:gridCol>
              </a:tblGrid>
              <a:tr h="259549">
                <a:tc>
                  <a:txBody>
                    <a:bodyPr/>
                    <a:lstStyle/>
                    <a:p>
                      <a:r>
                        <a:rPr lang="en-US" sz="1400" dirty="0">
                          <a:latin typeface="Avenir Next" panose="020B0503020202020204" pitchFamily="34" charset="0"/>
                          <a:cs typeface="Arial" panose="020B0604020202020204" pitchFamily="34" charset="0"/>
                        </a:rPr>
                        <a:t>addr</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size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bw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max. value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101462827"/>
                  </a:ext>
                </a:extLst>
              </a:tr>
              <a:tr h="259549">
                <a:tc>
                  <a:txBody>
                    <a:bodyPr/>
                    <a:lstStyle/>
                    <a:p>
                      <a:pPr algn="ctr"/>
                      <a:r>
                        <a:rPr lang="en-US" sz="1400" dirty="0">
                          <a:latin typeface="Avenir Next" panose="020B0503020202020204" pitchFamily="34" charset="0"/>
                          <a:cs typeface="Arial" panose="020B0604020202020204" pitchFamily="34" charset="0"/>
                        </a:rPr>
                        <a:t>A</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400" dirty="0">
                        <a:solidFill>
                          <a:srgbClr val="C00000"/>
                        </a:solidFill>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34530719"/>
                  </a:ext>
                </a:extLst>
              </a:tr>
              <a:tr h="259549">
                <a:tc>
                  <a:txBody>
                    <a:bodyPr/>
                    <a:lstStyle/>
                    <a:p>
                      <a:pPr algn="ctr"/>
                      <a:r>
                        <a:rPr lang="en-US" sz="1400" dirty="0">
                          <a:latin typeface="Avenir Next" panose="020B0503020202020204" pitchFamily="34" charset="0"/>
                          <a:cs typeface="Arial" panose="020B0604020202020204" pitchFamily="34" charset="0"/>
                        </a:rPr>
                        <a:t>B</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lang="en-US" sz="1400" dirty="0">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916669677"/>
                  </a:ext>
                </a:extLst>
              </a:tr>
            </a:tbl>
          </a:graphicData>
        </a:graphic>
      </p:graphicFrame>
      <p:sp>
        <p:nvSpPr>
          <p:cNvPr id="473" name="TextBox 472">
            <a:extLst>
              <a:ext uri="{FF2B5EF4-FFF2-40B4-BE49-F238E27FC236}">
                <a16:creationId xmlns:a16="http://schemas.microsoft.com/office/drawing/2014/main" id="{E178DE3E-1DE2-88FD-5843-AC5F322AD3D7}"/>
              </a:ext>
            </a:extLst>
          </p:cNvPr>
          <p:cNvSpPr txBox="1"/>
          <p:nvPr/>
        </p:nvSpPr>
        <p:spPr>
          <a:xfrm>
            <a:off x="3794581" y="2909042"/>
            <a:ext cx="835132"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7</a:t>
            </a:r>
          </a:p>
        </p:txBody>
      </p:sp>
      <p:sp>
        <p:nvSpPr>
          <p:cNvPr id="575" name="TextBox 574">
            <a:extLst>
              <a:ext uri="{FF2B5EF4-FFF2-40B4-BE49-F238E27FC236}">
                <a16:creationId xmlns:a16="http://schemas.microsoft.com/office/drawing/2014/main" id="{43878EC9-F569-E250-08A8-D6F7A475AC37}"/>
              </a:ext>
            </a:extLst>
          </p:cNvPr>
          <p:cNvSpPr txBox="1"/>
          <p:nvPr/>
        </p:nvSpPr>
        <p:spPr>
          <a:xfrm>
            <a:off x="3790899" y="3210716"/>
            <a:ext cx="84249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9</a:t>
            </a:r>
          </a:p>
        </p:txBody>
      </p:sp>
      <p:cxnSp>
        <p:nvCxnSpPr>
          <p:cNvPr id="574" name="Straight Arrow Connector 573">
            <a:extLst>
              <a:ext uri="{FF2B5EF4-FFF2-40B4-BE49-F238E27FC236}">
                <a16:creationId xmlns:a16="http://schemas.microsoft.com/office/drawing/2014/main" id="{AE0999AF-E23B-536F-D2B0-C472FC53C518}"/>
              </a:ext>
            </a:extLst>
          </p:cNvPr>
          <p:cNvCxnSpPr>
            <a:cxnSpLocks/>
          </p:cNvCxnSpPr>
          <p:nvPr/>
        </p:nvCxnSpPr>
        <p:spPr>
          <a:xfrm>
            <a:off x="4479014" y="3008186"/>
            <a:ext cx="760507" cy="0"/>
          </a:xfrm>
          <a:prstGeom prst="straightConnector1">
            <a:avLst/>
          </a:prstGeom>
          <a:ln w="38100">
            <a:solidFill>
              <a:schemeClr val="accent5"/>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F549A51E-F692-F5AE-8870-B29834D21DE8}"/>
              </a:ext>
            </a:extLst>
          </p:cNvPr>
          <p:cNvCxnSpPr>
            <a:cxnSpLocks/>
          </p:cNvCxnSpPr>
          <p:nvPr/>
        </p:nvCxnSpPr>
        <p:spPr>
          <a:xfrm>
            <a:off x="4479014" y="3345709"/>
            <a:ext cx="760507" cy="0"/>
          </a:xfrm>
          <a:prstGeom prst="straightConnector1">
            <a:avLst/>
          </a:prstGeom>
          <a:ln w="38100">
            <a:solidFill>
              <a:schemeClr val="accent5"/>
            </a:solidFill>
            <a:tailEnd type="triangle" w="med" len="sm"/>
          </a:ln>
        </p:spPr>
        <p:style>
          <a:lnRef idx="1">
            <a:schemeClr val="accent1"/>
          </a:lnRef>
          <a:fillRef idx="0">
            <a:schemeClr val="accent1"/>
          </a:fillRef>
          <a:effectRef idx="0">
            <a:schemeClr val="accent1"/>
          </a:effectRef>
          <a:fontRef idx="minor">
            <a:schemeClr val="tx1"/>
          </a:fontRef>
        </p:style>
      </p:cxnSp>
      <p:graphicFrame>
        <p:nvGraphicFramePr>
          <p:cNvPr id="2" name="Table 1">
            <a:extLst>
              <a:ext uri="{FF2B5EF4-FFF2-40B4-BE49-F238E27FC236}">
                <a16:creationId xmlns:a16="http://schemas.microsoft.com/office/drawing/2014/main" id="{B3E1B07A-FE00-213B-FE35-3CA7E864B8B0}"/>
              </a:ext>
            </a:extLst>
          </p:cNvPr>
          <p:cNvGraphicFramePr>
            <a:graphicFrameLocks noGrp="1"/>
          </p:cNvGraphicFramePr>
          <p:nvPr/>
        </p:nvGraphicFramePr>
        <p:xfrm>
          <a:off x="5563087" y="2305449"/>
          <a:ext cx="630929" cy="320040"/>
        </p:xfrm>
        <a:graphic>
          <a:graphicData uri="http://schemas.openxmlformats.org/drawingml/2006/table">
            <a:tbl>
              <a:tblPr firstRow="1" bandRow="1">
                <a:tableStyleId>{5940675A-B579-460E-94D1-54222C63F5DA}</a:tableStyleId>
              </a:tblPr>
              <a:tblGrid>
                <a:gridCol w="630929">
                  <a:extLst>
                    <a:ext uri="{9D8B030D-6E8A-4147-A177-3AD203B41FA5}">
                      <a16:colId xmlns:a16="http://schemas.microsoft.com/office/drawing/2014/main" val="3411314267"/>
                    </a:ext>
                  </a:extLst>
                </a:gridCol>
              </a:tblGrid>
              <a:tr h="77683">
                <a:tc>
                  <a:txBody>
                    <a:bodyPr/>
                    <a:lstStyle/>
                    <a:p>
                      <a:pPr algn="ctr"/>
                      <a:r>
                        <a:rPr lang="en-US" sz="1050" b="1" dirty="0">
                          <a:solidFill>
                            <a:schemeClr val="accent1"/>
                          </a:solidFill>
                        </a:rPr>
                        <a:t>precision:</a:t>
                      </a: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69564133"/>
                  </a:ext>
                </a:extLst>
              </a:tr>
              <a:tr h="77683">
                <a:tc>
                  <a:txBody>
                    <a:bodyPr/>
                    <a:lstStyle/>
                    <a:p>
                      <a:pPr algn="ct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5392560"/>
                  </a:ext>
                </a:extLst>
              </a:tr>
            </a:tbl>
          </a:graphicData>
        </a:graphic>
      </p:graphicFrame>
      <p:sp>
        <p:nvSpPr>
          <p:cNvPr id="3" name="TextBox 2">
            <a:extLst>
              <a:ext uri="{FF2B5EF4-FFF2-40B4-BE49-F238E27FC236}">
                <a16:creationId xmlns:a16="http://schemas.microsoft.com/office/drawing/2014/main" id="{9428265F-B59A-B905-9DC6-755F93944441}"/>
              </a:ext>
            </a:extLst>
          </p:cNvPr>
          <p:cNvSpPr txBox="1"/>
          <p:nvPr/>
        </p:nvSpPr>
        <p:spPr>
          <a:xfrm>
            <a:off x="5569615" y="2474791"/>
            <a:ext cx="622307" cy="2616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4 bits</a:t>
            </a:r>
          </a:p>
        </p:txBody>
      </p:sp>
      <p:sp>
        <p:nvSpPr>
          <p:cNvPr id="332" name="Freeform 331">
            <a:extLst>
              <a:ext uri="{FF2B5EF4-FFF2-40B4-BE49-F238E27FC236}">
                <a16:creationId xmlns:a16="http://schemas.microsoft.com/office/drawing/2014/main" id="{3B00A40E-5828-8AA3-E5EE-207AC1061863}"/>
              </a:ext>
            </a:extLst>
          </p:cNvPr>
          <p:cNvSpPr/>
          <p:nvPr/>
        </p:nvSpPr>
        <p:spPr>
          <a:xfrm>
            <a:off x="7660023" y="2928983"/>
            <a:ext cx="283471" cy="292040"/>
          </a:xfrm>
          <a:custGeom>
            <a:avLst/>
            <a:gdLst>
              <a:gd name="connsiteX0" fmla="*/ 0 w 266164"/>
              <a:gd name="connsiteY0" fmla="*/ 214648 h 238654"/>
              <a:gd name="connsiteX1" fmla="*/ 171719 w 266164"/>
              <a:gd name="connsiteY1" fmla="*/ 218941 h 238654"/>
              <a:gd name="connsiteX2" fmla="*/ 266164 w 266164"/>
              <a:gd name="connsiteY2" fmla="*/ 0 h 238654"/>
              <a:gd name="connsiteX0" fmla="*/ 0 w 266164"/>
              <a:gd name="connsiteY0" fmla="*/ 229564 h 245232"/>
              <a:gd name="connsiteX1" fmla="*/ 171719 w 266164"/>
              <a:gd name="connsiteY1" fmla="*/ 218941 h 245232"/>
              <a:gd name="connsiteX2" fmla="*/ 266164 w 266164"/>
              <a:gd name="connsiteY2" fmla="*/ 0 h 245232"/>
              <a:gd name="connsiteX0" fmla="*/ 0 w 266164"/>
              <a:gd name="connsiteY0" fmla="*/ 229564 h 238573"/>
              <a:gd name="connsiteX1" fmla="*/ 167426 w 266164"/>
              <a:gd name="connsiteY1" fmla="*/ 199053 h 238573"/>
              <a:gd name="connsiteX2" fmla="*/ 266164 w 266164"/>
              <a:gd name="connsiteY2" fmla="*/ 0 h 238573"/>
            </a:gdLst>
            <a:ahLst/>
            <a:cxnLst>
              <a:cxn ang="0">
                <a:pos x="connsiteX0" y="connsiteY0"/>
              </a:cxn>
              <a:cxn ang="0">
                <a:pos x="connsiteX1" y="connsiteY1"/>
              </a:cxn>
              <a:cxn ang="0">
                <a:pos x="connsiteX2" y="connsiteY2"/>
              </a:cxn>
            </a:cxnLst>
            <a:rect l="l" t="t" r="r" b="b"/>
            <a:pathLst>
              <a:path w="266164" h="238573">
                <a:moveTo>
                  <a:pt x="0" y="229564"/>
                </a:moveTo>
                <a:cubicBezTo>
                  <a:pt x="63679" y="249598"/>
                  <a:pt x="123065" y="234828"/>
                  <a:pt x="167426" y="199053"/>
                </a:cubicBezTo>
                <a:cubicBezTo>
                  <a:pt x="211787" y="163278"/>
                  <a:pt x="241122" y="91583"/>
                  <a:pt x="266164" y="0"/>
                </a:cubicBezTo>
              </a:path>
            </a:pathLst>
          </a:cu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Tree>
    <p:extLst>
      <p:ext uri="{BB962C8B-B14F-4D97-AF65-F5344CB8AC3E}">
        <p14:creationId xmlns:p14="http://schemas.microsoft.com/office/powerpoint/2010/main" val="211345238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26198"/>
            <a:ext cx="9144000" cy="925840"/>
          </a:xfrm>
        </p:spPr>
        <p:txBody>
          <a:bodyPr>
            <a:noAutofit/>
          </a:bodyPr>
          <a:lstStyle/>
          <a:p>
            <a:r>
              <a:rPr lang="en-US" sz="3600" i="1" dirty="0"/>
              <a:t>Proteus</a:t>
            </a:r>
            <a:r>
              <a:rPr lang="en-US" sz="3600" dirty="0"/>
              <a:t>: </a:t>
            </a:r>
            <a:br>
              <a:rPr lang="en-US" sz="3600" dirty="0"/>
            </a:br>
            <a:r>
              <a:rPr lang="en-US" sz="2800" dirty="0"/>
              <a:t>Design Overview (IV) </a:t>
            </a:r>
          </a:p>
        </p:txBody>
      </p:sp>
      <p:sp>
        <p:nvSpPr>
          <p:cNvPr id="8" name="Rounded Rectangle 7">
            <a:extLst>
              <a:ext uri="{FF2B5EF4-FFF2-40B4-BE49-F238E27FC236}">
                <a16:creationId xmlns:a16="http://schemas.microsoft.com/office/drawing/2014/main" id="{AE18605D-DEE1-58EF-3F7E-C6B1DB8F15F2}"/>
              </a:ext>
            </a:extLst>
          </p:cNvPr>
          <p:cNvSpPr/>
          <p:nvPr/>
        </p:nvSpPr>
        <p:spPr>
          <a:xfrm>
            <a:off x="61489" y="1602840"/>
            <a:ext cx="2059612" cy="2016582"/>
          </a:xfrm>
          <a:prstGeom prst="roundRect">
            <a:avLst>
              <a:gd name="adj" fmla="val 0"/>
            </a:avLst>
          </a:prstGeom>
          <a:solidFill>
            <a:schemeClr val="accent2">
              <a:lumMod val="20000"/>
              <a:lumOff val="80000"/>
              <a:alpha val="8218"/>
            </a:schemeClr>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endParaRPr>
          </a:p>
        </p:txBody>
      </p:sp>
      <p:sp>
        <p:nvSpPr>
          <p:cNvPr id="9" name="Rectangle 8">
            <a:extLst>
              <a:ext uri="{FF2B5EF4-FFF2-40B4-BE49-F238E27FC236}">
                <a16:creationId xmlns:a16="http://schemas.microsoft.com/office/drawing/2014/main" id="{F9E53CF5-F88F-0541-31DA-6C150B81BB97}"/>
              </a:ext>
            </a:extLst>
          </p:cNvPr>
          <p:cNvSpPr/>
          <p:nvPr/>
        </p:nvSpPr>
        <p:spPr>
          <a:xfrm>
            <a:off x="4988445" y="1602840"/>
            <a:ext cx="4082921" cy="2011680"/>
          </a:xfrm>
          <a:prstGeom prst="rect">
            <a:avLst/>
          </a:prstGeom>
          <a:solidFill>
            <a:schemeClr val="bg1">
              <a:lumMod val="95000"/>
              <a:alpha val="21594"/>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2" name="Rectangle 51">
            <a:extLst>
              <a:ext uri="{FF2B5EF4-FFF2-40B4-BE49-F238E27FC236}">
                <a16:creationId xmlns:a16="http://schemas.microsoft.com/office/drawing/2014/main" id="{76D987C1-EE96-EFCC-CD53-8F452E1F371D}"/>
              </a:ext>
            </a:extLst>
          </p:cNvPr>
          <p:cNvSpPr/>
          <p:nvPr/>
        </p:nvSpPr>
        <p:spPr>
          <a:xfrm>
            <a:off x="2330154" y="1603707"/>
            <a:ext cx="2482228" cy="2011680"/>
          </a:xfrm>
          <a:prstGeom prst="rect">
            <a:avLst/>
          </a:prstGeom>
          <a:solidFill>
            <a:schemeClr val="accent5">
              <a:lumMod val="20000"/>
              <a:lumOff val="80000"/>
              <a:alpha val="16283"/>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62" name="TextBox 61">
            <a:extLst>
              <a:ext uri="{FF2B5EF4-FFF2-40B4-BE49-F238E27FC236}">
                <a16:creationId xmlns:a16="http://schemas.microsoft.com/office/drawing/2014/main" id="{99E32A21-0876-43AB-6636-FA2D2E831BD7}"/>
              </a:ext>
            </a:extLst>
          </p:cNvPr>
          <p:cNvSpPr txBox="1"/>
          <p:nvPr/>
        </p:nvSpPr>
        <p:spPr>
          <a:xfrm>
            <a:off x="2309550" y="1372684"/>
            <a:ext cx="250283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data transposition unit</a:t>
            </a:r>
            <a:endPar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graphicFrame>
        <p:nvGraphicFramePr>
          <p:cNvPr id="352" name="Table 59">
            <a:extLst>
              <a:ext uri="{FF2B5EF4-FFF2-40B4-BE49-F238E27FC236}">
                <a16:creationId xmlns:a16="http://schemas.microsoft.com/office/drawing/2014/main" id="{1ACB59B2-AF86-FF8F-3C9A-7AF74A620296}"/>
              </a:ext>
            </a:extLst>
          </p:cNvPr>
          <p:cNvGraphicFramePr>
            <a:graphicFrameLocks noGrp="1"/>
          </p:cNvGraphicFramePr>
          <p:nvPr/>
        </p:nvGraphicFramePr>
        <p:xfrm>
          <a:off x="31562" y="170775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A</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7</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353" name="Table 59">
            <a:extLst>
              <a:ext uri="{FF2B5EF4-FFF2-40B4-BE49-F238E27FC236}">
                <a16:creationId xmlns:a16="http://schemas.microsoft.com/office/drawing/2014/main" id="{2A54E443-2011-CC6D-C218-334356625A64}"/>
              </a:ext>
            </a:extLst>
          </p:cNvPr>
          <p:cNvGraphicFramePr>
            <a:graphicFrameLocks noGrp="1"/>
          </p:cNvGraphicFramePr>
          <p:nvPr/>
        </p:nvGraphicFramePr>
        <p:xfrm>
          <a:off x="23811" y="1979522"/>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B</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9</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8</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3</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56" name="Rounded Rectangle 55">
            <a:extLst>
              <a:ext uri="{FF2B5EF4-FFF2-40B4-BE49-F238E27FC236}">
                <a16:creationId xmlns:a16="http://schemas.microsoft.com/office/drawing/2014/main" id="{9FCDE98D-7C4F-C281-8DE8-C91091147007}"/>
              </a:ext>
            </a:extLst>
          </p:cNvPr>
          <p:cNvSpPr>
            <a:spLocks/>
          </p:cNvSpPr>
          <p:nvPr/>
        </p:nvSpPr>
        <p:spPr>
          <a:xfrm rot="5400000">
            <a:off x="3230221" y="891477"/>
            <a:ext cx="686125" cy="2287463"/>
          </a:xfrm>
          <a:prstGeom prst="roundRect">
            <a:avLst>
              <a:gd name="adj" fmla="val 10707"/>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554" name="Group 553">
            <a:extLst>
              <a:ext uri="{FF2B5EF4-FFF2-40B4-BE49-F238E27FC236}">
                <a16:creationId xmlns:a16="http://schemas.microsoft.com/office/drawing/2014/main" id="{806FCAC9-F262-1ADA-3EBC-AB7036402B2A}"/>
              </a:ext>
            </a:extLst>
          </p:cNvPr>
          <p:cNvGrpSpPr/>
          <p:nvPr/>
        </p:nvGrpSpPr>
        <p:grpSpPr>
          <a:xfrm>
            <a:off x="2541212" y="1729237"/>
            <a:ext cx="1219421" cy="540147"/>
            <a:chOff x="2812684" y="1572069"/>
            <a:chExt cx="1219421" cy="540147"/>
          </a:xfrm>
        </p:grpSpPr>
        <p:sp>
          <p:nvSpPr>
            <p:cNvPr id="455" name="TextBox 454">
              <a:extLst>
                <a:ext uri="{FF2B5EF4-FFF2-40B4-BE49-F238E27FC236}">
                  <a16:creationId xmlns:a16="http://schemas.microsoft.com/office/drawing/2014/main" id="{B39E578D-B3B8-3765-AB89-C61811681A70}"/>
                </a:ext>
              </a:extLst>
            </p:cNvPr>
            <p:cNvSpPr txBox="1"/>
            <p:nvPr/>
          </p:nvSpPr>
          <p:spPr>
            <a:xfrm>
              <a:off x="2812684" y="1572069"/>
              <a:ext cx="982795"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dynamic</a:t>
              </a:r>
            </a:p>
          </p:txBody>
        </p:sp>
        <p:sp>
          <p:nvSpPr>
            <p:cNvPr id="456" name="TextBox 455">
              <a:extLst>
                <a:ext uri="{FF2B5EF4-FFF2-40B4-BE49-F238E27FC236}">
                  <a16:creationId xmlns:a16="http://schemas.microsoft.com/office/drawing/2014/main" id="{573F5288-007C-7316-7887-9D53BD980E12}"/>
                </a:ext>
              </a:extLst>
            </p:cNvPr>
            <p:cNvSpPr txBox="1"/>
            <p:nvPr/>
          </p:nvSpPr>
          <p:spPr>
            <a:xfrm>
              <a:off x="2812684" y="17443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bit-precision</a:t>
              </a:r>
            </a:p>
          </p:txBody>
        </p:sp>
        <p:sp>
          <p:nvSpPr>
            <p:cNvPr id="457" name="TextBox 456">
              <a:extLst>
                <a:ext uri="{FF2B5EF4-FFF2-40B4-BE49-F238E27FC236}">
                  <a16:creationId xmlns:a16="http://schemas.microsoft.com/office/drawing/2014/main" id="{CD99BBEB-4C06-8BC1-9776-C8012A5A5CBC}"/>
                </a:ext>
              </a:extLst>
            </p:cNvPr>
            <p:cNvSpPr txBox="1"/>
            <p:nvPr/>
          </p:nvSpPr>
          <p:spPr>
            <a:xfrm>
              <a:off x="2812684" y="18967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engine</a:t>
              </a:r>
            </a:p>
          </p:txBody>
        </p:sp>
      </p:grpSp>
      <p:sp>
        <p:nvSpPr>
          <p:cNvPr id="459" name="Rounded Rectangle 458">
            <a:extLst>
              <a:ext uri="{FF2B5EF4-FFF2-40B4-BE49-F238E27FC236}">
                <a16:creationId xmlns:a16="http://schemas.microsoft.com/office/drawing/2014/main" id="{F57E332E-00F3-9D3D-B2AB-F752F9BD146A}"/>
              </a:ext>
            </a:extLst>
          </p:cNvPr>
          <p:cNvSpPr>
            <a:spLocks/>
          </p:cNvSpPr>
          <p:nvPr/>
        </p:nvSpPr>
        <p:spPr>
          <a:xfrm rot="16200000">
            <a:off x="2020747" y="2887000"/>
            <a:ext cx="1087070" cy="242370"/>
          </a:xfrm>
          <a:prstGeom prst="roundRect">
            <a:avLst>
              <a:gd name="adj" fmla="val 9873"/>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horz"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transpose</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463" name="TextBox 462">
            <a:extLst>
              <a:ext uri="{FF2B5EF4-FFF2-40B4-BE49-F238E27FC236}">
                <a16:creationId xmlns:a16="http://schemas.microsoft.com/office/drawing/2014/main" id="{B390F0E9-EAD7-6D95-2EF7-D8C7B4A4701B}"/>
              </a:ext>
            </a:extLst>
          </p:cNvPr>
          <p:cNvSpPr txBox="1"/>
          <p:nvPr/>
        </p:nvSpPr>
        <p:spPr>
          <a:xfrm>
            <a:off x="6350130" y="1373107"/>
            <a:ext cx="2687241"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Proteus</a:t>
            </a:r>
            <a:r>
              <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 control unit</a:t>
            </a:r>
            <a:endPar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mn-cs"/>
            </a:endParaRPr>
          </a:p>
        </p:txBody>
      </p:sp>
      <p:graphicFrame>
        <p:nvGraphicFramePr>
          <p:cNvPr id="464" name="Table 59">
            <a:extLst>
              <a:ext uri="{FF2B5EF4-FFF2-40B4-BE49-F238E27FC236}">
                <a16:creationId xmlns:a16="http://schemas.microsoft.com/office/drawing/2014/main" id="{E94DC881-3F61-AC77-C55F-125AD9180582}"/>
              </a:ext>
            </a:extLst>
          </p:cNvPr>
          <p:cNvGraphicFramePr>
            <a:graphicFrameLocks noGrp="1"/>
          </p:cNvGraphicFramePr>
          <p:nvPr/>
        </p:nvGraphicFramePr>
        <p:xfrm>
          <a:off x="23811" y="225129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C</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5" name="Table 59">
            <a:extLst>
              <a:ext uri="{FF2B5EF4-FFF2-40B4-BE49-F238E27FC236}">
                <a16:creationId xmlns:a16="http://schemas.microsoft.com/office/drawing/2014/main" id="{EE543EE9-667C-57FC-0216-8B4C56FCEEBA}"/>
              </a:ext>
            </a:extLst>
          </p:cNvPr>
          <p:cNvGraphicFramePr>
            <a:graphicFrameLocks noGrp="1"/>
          </p:cNvGraphicFramePr>
          <p:nvPr/>
        </p:nvGraphicFramePr>
        <p:xfrm>
          <a:off x="23811" y="2523058"/>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F</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6" name="Table 59">
            <a:extLst>
              <a:ext uri="{FF2B5EF4-FFF2-40B4-BE49-F238E27FC236}">
                <a16:creationId xmlns:a16="http://schemas.microsoft.com/office/drawing/2014/main" id="{DAFB2040-4BEC-6BB5-F123-A8475C11B764}"/>
              </a:ext>
            </a:extLst>
          </p:cNvPr>
          <p:cNvGraphicFramePr>
            <a:graphicFrameLocks noGrp="1"/>
          </p:cNvGraphicFramePr>
          <p:nvPr/>
        </p:nvGraphicFramePr>
        <p:xfrm>
          <a:off x="23811" y="2794826"/>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Z</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468" name="TextBox 467">
            <a:extLst>
              <a:ext uri="{FF2B5EF4-FFF2-40B4-BE49-F238E27FC236}">
                <a16:creationId xmlns:a16="http://schemas.microsoft.com/office/drawing/2014/main" id="{A30F1EE9-978D-CCFE-C781-CC30CEB89524}"/>
              </a:ext>
            </a:extLst>
          </p:cNvPr>
          <p:cNvSpPr txBox="1"/>
          <p:nvPr/>
        </p:nvSpPr>
        <p:spPr>
          <a:xfrm>
            <a:off x="31562" y="1372879"/>
            <a:ext cx="2070758"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Arial" panose="020B0604020202020204" pitchFamily="34" charset="0"/>
              </a:rPr>
              <a:t>last-level cache</a:t>
            </a:r>
            <a:endPar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mn-cs"/>
            </a:endParaRPr>
          </a:p>
        </p:txBody>
      </p:sp>
      <p:graphicFrame>
        <p:nvGraphicFramePr>
          <p:cNvPr id="470" name="Table 59">
            <a:extLst>
              <a:ext uri="{FF2B5EF4-FFF2-40B4-BE49-F238E27FC236}">
                <a16:creationId xmlns:a16="http://schemas.microsoft.com/office/drawing/2014/main" id="{7E12674E-881C-3C16-E03C-7F8D0AA6E86D}"/>
              </a:ext>
            </a:extLst>
          </p:cNvPr>
          <p:cNvGraphicFramePr>
            <a:graphicFrameLocks noGrp="1"/>
          </p:cNvGraphicFramePr>
          <p:nvPr/>
        </p:nvGraphicFramePr>
        <p:xfrm>
          <a:off x="23811" y="306659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R</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71" name="Table 59">
            <a:extLst>
              <a:ext uri="{FF2B5EF4-FFF2-40B4-BE49-F238E27FC236}">
                <a16:creationId xmlns:a16="http://schemas.microsoft.com/office/drawing/2014/main" id="{ED8E1890-0804-5EE4-CA08-A67E3E544E19}"/>
              </a:ext>
            </a:extLst>
          </p:cNvPr>
          <p:cNvGraphicFramePr>
            <a:graphicFrameLocks noGrp="1"/>
          </p:cNvGraphicFramePr>
          <p:nvPr/>
        </p:nvGraphicFramePr>
        <p:xfrm>
          <a:off x="23811" y="333836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38544">
                <a:tc>
                  <a:txBody>
                    <a:bodyPr/>
                    <a:lstStyle/>
                    <a:p>
                      <a:pPr algn="ctr"/>
                      <a:r>
                        <a:rPr lang="en-US" sz="1400" b="0" dirty="0">
                          <a:solidFill>
                            <a:schemeClr val="accent2"/>
                          </a:solidFill>
                          <a:latin typeface="Avenir Next" panose="020B0503020202020204" pitchFamily="34" charset="0"/>
                          <a:cs typeface="Arial" panose="020B0604020202020204" pitchFamily="34" charset="0"/>
                        </a:rPr>
                        <a:t>H</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60" name="Rounded Rectangle 59">
            <a:extLst>
              <a:ext uri="{FF2B5EF4-FFF2-40B4-BE49-F238E27FC236}">
                <a16:creationId xmlns:a16="http://schemas.microsoft.com/office/drawing/2014/main" id="{D157E1C5-7BEE-C863-C166-73404929D257}"/>
              </a:ext>
            </a:extLst>
          </p:cNvPr>
          <p:cNvSpPr>
            <a:spLocks/>
          </p:cNvSpPr>
          <p:nvPr/>
        </p:nvSpPr>
        <p:spPr>
          <a:xfrm rot="5400000">
            <a:off x="4735394" y="2014965"/>
            <a:ext cx="1850078" cy="1204441"/>
          </a:xfrm>
          <a:prstGeom prst="roundRect">
            <a:avLst>
              <a:gd name="adj" fmla="val 3978"/>
            </a:avLst>
          </a:prstGeom>
          <a:solidFill>
            <a:srgbClr val="FFEBE5"/>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04" name="Rounded Rectangle 303">
            <a:extLst>
              <a:ext uri="{FF2B5EF4-FFF2-40B4-BE49-F238E27FC236}">
                <a16:creationId xmlns:a16="http://schemas.microsoft.com/office/drawing/2014/main" id="{C3EED8BB-7B80-3E16-0573-D91F5B0D3611}"/>
              </a:ext>
            </a:extLst>
          </p:cNvPr>
          <p:cNvSpPr/>
          <p:nvPr/>
        </p:nvSpPr>
        <p:spPr>
          <a:xfrm>
            <a:off x="3654228" y="1740840"/>
            <a:ext cx="824786" cy="577618"/>
          </a:xfrm>
          <a:prstGeom prst="roundRect">
            <a:avLst>
              <a:gd name="adj" fmla="val 6773"/>
            </a:avLst>
          </a:prstGeom>
          <a:solidFill>
            <a:schemeClr val="accent5">
              <a:lumMod val="20000"/>
              <a:lumOff val="80000"/>
            </a:schemeClr>
          </a:solidFill>
          <a:ln>
            <a:solidFill>
              <a:schemeClr val="accent5">
                <a:lumMod val="40000"/>
                <a:lumOff val="60000"/>
              </a:schemeClr>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nvGrpSpPr>
          <p:cNvPr id="555" name="Group 554">
            <a:extLst>
              <a:ext uri="{FF2B5EF4-FFF2-40B4-BE49-F238E27FC236}">
                <a16:creationId xmlns:a16="http://schemas.microsoft.com/office/drawing/2014/main" id="{7B274B96-89AE-3713-0727-F00383943DEF}"/>
              </a:ext>
            </a:extLst>
          </p:cNvPr>
          <p:cNvGrpSpPr/>
          <p:nvPr/>
        </p:nvGrpSpPr>
        <p:grpSpPr>
          <a:xfrm>
            <a:off x="3677957" y="1610331"/>
            <a:ext cx="712878" cy="849659"/>
            <a:chOff x="3956623" y="1439272"/>
            <a:chExt cx="712878" cy="849659"/>
          </a:xfrm>
        </p:grpSpPr>
        <p:grpSp>
          <p:nvGrpSpPr>
            <p:cNvPr id="454" name="Group 453">
              <a:extLst>
                <a:ext uri="{FF2B5EF4-FFF2-40B4-BE49-F238E27FC236}">
                  <a16:creationId xmlns:a16="http://schemas.microsoft.com/office/drawing/2014/main" id="{AF2B831C-C48E-25DA-EEA8-1288FD2BFB1E}"/>
                </a:ext>
              </a:extLst>
            </p:cNvPr>
            <p:cNvGrpSpPr/>
            <p:nvPr/>
          </p:nvGrpSpPr>
          <p:grpSpPr>
            <a:xfrm>
              <a:off x="4156085" y="1584764"/>
              <a:ext cx="513416" cy="515042"/>
              <a:chOff x="2515999" y="2756039"/>
              <a:chExt cx="513416" cy="515042"/>
            </a:xfrm>
            <a:solidFill>
              <a:schemeClr val="accent5"/>
            </a:solidFill>
          </p:grpSpPr>
          <p:sp>
            <p:nvSpPr>
              <p:cNvPr id="422" name="Rectangle 421">
                <a:extLst>
                  <a:ext uri="{FF2B5EF4-FFF2-40B4-BE49-F238E27FC236}">
                    <a16:creationId xmlns:a16="http://schemas.microsoft.com/office/drawing/2014/main" id="{6A719020-099A-4E83-8769-656B3C479CFC}"/>
                  </a:ext>
                </a:extLst>
              </p:cNvPr>
              <p:cNvSpPr/>
              <p:nvPr/>
            </p:nvSpPr>
            <p:spPr>
              <a:xfrm>
                <a:off x="2515999" y="2756039"/>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3" name="Rectangle 422">
                <a:extLst>
                  <a:ext uri="{FF2B5EF4-FFF2-40B4-BE49-F238E27FC236}">
                    <a16:creationId xmlns:a16="http://schemas.microsoft.com/office/drawing/2014/main" id="{8FF41FB0-4656-7A6C-D851-06B8FCD2A195}"/>
                  </a:ext>
                </a:extLst>
              </p:cNvPr>
              <p:cNvSpPr/>
              <p:nvPr/>
            </p:nvSpPr>
            <p:spPr>
              <a:xfrm>
                <a:off x="2515999" y="2894290"/>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5" name="Rectangle 424">
                <a:extLst>
                  <a:ext uri="{FF2B5EF4-FFF2-40B4-BE49-F238E27FC236}">
                    <a16:creationId xmlns:a16="http://schemas.microsoft.com/office/drawing/2014/main" id="{E7950FD7-D4A8-A56B-E0F4-A998D508C377}"/>
                  </a:ext>
                </a:extLst>
              </p:cNvPr>
              <p:cNvSpPr/>
              <p:nvPr/>
            </p:nvSpPr>
            <p:spPr>
              <a:xfrm>
                <a:off x="2515999" y="303254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6" name="Rectangle 425">
                <a:extLst>
                  <a:ext uri="{FF2B5EF4-FFF2-40B4-BE49-F238E27FC236}">
                    <a16:creationId xmlns:a16="http://schemas.microsoft.com/office/drawing/2014/main" id="{DAAD142F-18F5-F503-4ADB-B35DC643A1D1}"/>
                  </a:ext>
                </a:extLst>
              </p:cNvPr>
              <p:cNvSpPr/>
              <p:nvPr/>
            </p:nvSpPr>
            <p:spPr>
              <a:xfrm>
                <a:off x="2515999" y="317079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7" name="Rectangle 426">
                <a:extLst>
                  <a:ext uri="{FF2B5EF4-FFF2-40B4-BE49-F238E27FC236}">
                    <a16:creationId xmlns:a16="http://schemas.microsoft.com/office/drawing/2014/main" id="{BF01D30B-E07E-E514-A6FE-938EE4771252}"/>
                  </a:ext>
                </a:extLst>
              </p:cNvPr>
              <p:cNvSpPr/>
              <p:nvPr/>
            </p:nvSpPr>
            <p:spPr>
              <a:xfrm>
                <a:off x="2720093" y="310778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8" name="Rectangle 427">
                <a:extLst>
                  <a:ext uri="{FF2B5EF4-FFF2-40B4-BE49-F238E27FC236}">
                    <a16:creationId xmlns:a16="http://schemas.microsoft.com/office/drawing/2014/main" id="{A429C600-8B3D-6905-B6F4-67B8869E6B26}"/>
                  </a:ext>
                </a:extLst>
              </p:cNvPr>
              <p:cNvSpPr/>
              <p:nvPr/>
            </p:nvSpPr>
            <p:spPr>
              <a:xfrm>
                <a:off x="2713135" y="282620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9" name="Rectangle 428">
                <a:extLst>
                  <a:ext uri="{FF2B5EF4-FFF2-40B4-BE49-F238E27FC236}">
                    <a16:creationId xmlns:a16="http://schemas.microsoft.com/office/drawing/2014/main" id="{58A656EF-B294-476A-DFBE-81B5096DAEE0}"/>
                  </a:ext>
                </a:extLst>
              </p:cNvPr>
              <p:cNvSpPr/>
              <p:nvPr/>
            </p:nvSpPr>
            <p:spPr>
              <a:xfrm>
                <a:off x="2906550" y="2962157"/>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cxnSp>
            <p:nvCxnSpPr>
              <p:cNvPr id="431" name="Straight Arrow Connector 430">
                <a:extLst>
                  <a:ext uri="{FF2B5EF4-FFF2-40B4-BE49-F238E27FC236}">
                    <a16:creationId xmlns:a16="http://schemas.microsoft.com/office/drawing/2014/main" id="{DCA8861C-32AB-6189-ADC5-26D0B555FECF}"/>
                  </a:ext>
                </a:extLst>
              </p:cNvPr>
              <p:cNvCxnSpPr>
                <a:stCxn id="422" idx="3"/>
                <a:endCxn id="428" idx="1"/>
              </p:cNvCxnSpPr>
              <p:nvPr/>
            </p:nvCxnSpPr>
            <p:spPr>
              <a:xfrm>
                <a:off x="2638864" y="2806183"/>
                <a:ext cx="74271" cy="7016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2" name="Straight Arrow Connector 431">
                <a:extLst>
                  <a:ext uri="{FF2B5EF4-FFF2-40B4-BE49-F238E27FC236}">
                    <a16:creationId xmlns:a16="http://schemas.microsoft.com/office/drawing/2014/main" id="{F076FB6B-46D4-1A7D-F483-7B5D9F4B4A76}"/>
                  </a:ext>
                </a:extLst>
              </p:cNvPr>
              <p:cNvCxnSpPr>
                <a:cxnSpLocks/>
                <a:stCxn id="425" idx="3"/>
                <a:endCxn id="427" idx="1"/>
              </p:cNvCxnSpPr>
              <p:nvPr/>
            </p:nvCxnSpPr>
            <p:spPr>
              <a:xfrm>
                <a:off x="2638864" y="3082685"/>
                <a:ext cx="81229" cy="75240"/>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5" name="Straight Arrow Connector 434">
                <a:extLst>
                  <a:ext uri="{FF2B5EF4-FFF2-40B4-BE49-F238E27FC236}">
                    <a16:creationId xmlns:a16="http://schemas.microsoft.com/office/drawing/2014/main" id="{31166480-BD69-4773-AD2A-597AEEDB3CE3}"/>
                  </a:ext>
                </a:extLst>
              </p:cNvPr>
              <p:cNvCxnSpPr>
                <a:cxnSpLocks/>
                <a:stCxn id="426" idx="3"/>
                <a:endCxn id="427" idx="1"/>
              </p:cNvCxnSpPr>
              <p:nvPr/>
            </p:nvCxnSpPr>
            <p:spPr>
              <a:xfrm flipV="1">
                <a:off x="2638864" y="3157925"/>
                <a:ext cx="81229" cy="63012"/>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8" name="Straight Arrow Connector 437">
                <a:extLst>
                  <a:ext uri="{FF2B5EF4-FFF2-40B4-BE49-F238E27FC236}">
                    <a16:creationId xmlns:a16="http://schemas.microsoft.com/office/drawing/2014/main" id="{46C1C142-3FA7-411B-EE58-7FC699D3B651}"/>
                  </a:ext>
                </a:extLst>
              </p:cNvPr>
              <p:cNvCxnSpPr>
                <a:cxnSpLocks/>
                <a:stCxn id="423" idx="3"/>
                <a:endCxn id="428" idx="1"/>
              </p:cNvCxnSpPr>
              <p:nvPr/>
            </p:nvCxnSpPr>
            <p:spPr>
              <a:xfrm flipV="1">
                <a:off x="2638864" y="2876347"/>
                <a:ext cx="74271" cy="68087"/>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1" name="Straight Arrow Connector 440">
                <a:extLst>
                  <a:ext uri="{FF2B5EF4-FFF2-40B4-BE49-F238E27FC236}">
                    <a16:creationId xmlns:a16="http://schemas.microsoft.com/office/drawing/2014/main" id="{CD596051-238A-F40A-2479-9E72743D255E}"/>
                  </a:ext>
                </a:extLst>
              </p:cNvPr>
              <p:cNvCxnSpPr>
                <a:cxnSpLocks/>
                <a:stCxn id="428" idx="3"/>
                <a:endCxn id="429" idx="1"/>
              </p:cNvCxnSpPr>
              <p:nvPr/>
            </p:nvCxnSpPr>
            <p:spPr>
              <a:xfrm>
                <a:off x="2836000" y="2876347"/>
                <a:ext cx="70550" cy="13595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4" name="Straight Arrow Connector 443">
                <a:extLst>
                  <a:ext uri="{FF2B5EF4-FFF2-40B4-BE49-F238E27FC236}">
                    <a16:creationId xmlns:a16="http://schemas.microsoft.com/office/drawing/2014/main" id="{C5DD9441-9705-599B-8C80-457F058AE5DD}"/>
                  </a:ext>
                </a:extLst>
              </p:cNvPr>
              <p:cNvCxnSpPr>
                <a:cxnSpLocks/>
                <a:stCxn id="427" idx="3"/>
                <a:endCxn id="429" idx="1"/>
              </p:cNvCxnSpPr>
              <p:nvPr/>
            </p:nvCxnSpPr>
            <p:spPr>
              <a:xfrm flipV="1">
                <a:off x="2842958" y="3012301"/>
                <a:ext cx="63592" cy="14562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grpSp>
        <p:sp>
          <p:nvSpPr>
            <p:cNvPr id="293" name="Rectangle 292">
              <a:extLst>
                <a:ext uri="{FF2B5EF4-FFF2-40B4-BE49-F238E27FC236}">
                  <a16:creationId xmlns:a16="http://schemas.microsoft.com/office/drawing/2014/main" id="{C08F40AE-51C8-E5F5-08D6-C7409F5C9D63}"/>
                </a:ext>
              </a:extLst>
            </p:cNvPr>
            <p:cNvSpPr/>
            <p:nvPr/>
          </p:nvSpPr>
          <p:spPr>
            <a:xfrm rot="16200000">
              <a:off x="3592146" y="1803749"/>
              <a:ext cx="849659" cy="12070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sorting </a:t>
              </a:r>
            </a:p>
          </p:txBody>
        </p:sp>
      </p:grpSp>
      <p:grpSp>
        <p:nvGrpSpPr>
          <p:cNvPr id="23" name="Group 22">
            <a:extLst>
              <a:ext uri="{FF2B5EF4-FFF2-40B4-BE49-F238E27FC236}">
                <a16:creationId xmlns:a16="http://schemas.microsoft.com/office/drawing/2014/main" id="{173A3186-385A-6C21-ADD0-78542407B1C0}"/>
              </a:ext>
            </a:extLst>
          </p:cNvPr>
          <p:cNvGrpSpPr/>
          <p:nvPr/>
        </p:nvGrpSpPr>
        <p:grpSpPr>
          <a:xfrm>
            <a:off x="126379" y="3964649"/>
            <a:ext cx="8865236" cy="926730"/>
            <a:chOff x="568179" y="3421559"/>
            <a:chExt cx="7887978" cy="935783"/>
          </a:xfrm>
        </p:grpSpPr>
        <p:sp>
          <p:nvSpPr>
            <p:cNvPr id="24" name="TextBox 23">
              <a:extLst>
                <a:ext uri="{FF2B5EF4-FFF2-40B4-BE49-F238E27FC236}">
                  <a16:creationId xmlns:a16="http://schemas.microsoft.com/office/drawing/2014/main" id="{799639AC-ABCF-D732-10FE-1A255847F5E2}"/>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1</a:t>
              </a:r>
            </a:p>
          </p:txBody>
        </p:sp>
        <mc:AlternateContent xmlns:mc="http://schemas.openxmlformats.org/markup-compatibility/2006" xmlns:a14="http://schemas.microsoft.com/office/drawing/2010/main">
          <mc:Choice Requires="a14">
            <p:sp>
              <p:nvSpPr>
                <p:cNvPr id="25" name="TextBox 24">
                  <a:extLst>
                    <a:ext uri="{FF2B5EF4-FFF2-40B4-BE49-F238E27FC236}">
                      <a16:creationId xmlns:a16="http://schemas.microsoft.com/office/drawing/2014/main" id="{ABA597C6-E71C-6636-4D15-0B76B23C099C}"/>
                    </a:ext>
                  </a:extLst>
                </p:cNvPr>
                <p:cNvSpPr txBox="1"/>
                <p:nvPr/>
              </p:nvSpPr>
              <p:spPr>
                <a:xfrm>
                  <a:off x="951252" y="3456073"/>
                  <a:ext cx="7504905"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Parallelism-Aware </a:t>
                  </a: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Library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hand-optimized implementations of different PUD operations with different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performance vs. bit-precision trade-offs  </a:t>
                  </a:r>
                </a:p>
              </p:txBody>
            </p:sp>
          </mc:Choice>
          <mc:Fallback xmlns="">
            <p:sp>
              <p:nvSpPr>
                <p:cNvPr id="25" name="TextBox 24">
                  <a:extLst>
                    <a:ext uri="{FF2B5EF4-FFF2-40B4-BE49-F238E27FC236}">
                      <a16:creationId xmlns:a16="http://schemas.microsoft.com/office/drawing/2014/main" id="{ABA597C6-E71C-6636-4D15-0B76B23C099C}"/>
                    </a:ext>
                  </a:extLst>
                </p:cNvPr>
                <p:cNvSpPr txBox="1">
                  <a:spLocks noRot="1" noChangeAspect="1" noMove="1" noResize="1" noEditPoints="1" noAdjustHandles="1" noChangeArrowheads="1" noChangeShapeType="1" noTextEdit="1"/>
                </p:cNvSpPr>
                <p:nvPr/>
              </p:nvSpPr>
              <p:spPr>
                <a:xfrm>
                  <a:off x="951252" y="3456073"/>
                  <a:ext cx="7504905" cy="901269"/>
                </a:xfrm>
                <a:prstGeom prst="rect">
                  <a:avLst/>
                </a:prstGeom>
                <a:blipFill>
                  <a:blip r:embed="rId3"/>
                  <a:stretch>
                    <a:fillRect l="-752" t="-2817" b="-8451"/>
                  </a:stretch>
                </a:blipFill>
              </p:spPr>
              <p:txBody>
                <a:bodyPr/>
                <a:lstStyle/>
                <a:p>
                  <a:r>
                    <a:rPr lang="en-US">
                      <a:noFill/>
                    </a:rPr>
                    <a:t> </a:t>
                  </a:r>
                </a:p>
              </p:txBody>
            </p:sp>
          </mc:Fallback>
        </mc:AlternateContent>
      </p:grpSp>
      <p:sp>
        <p:nvSpPr>
          <p:cNvPr id="26" name="Rectangle 25">
            <a:extLst>
              <a:ext uri="{FF2B5EF4-FFF2-40B4-BE49-F238E27FC236}">
                <a16:creationId xmlns:a16="http://schemas.microsoft.com/office/drawing/2014/main" id="{6CE9C6D2-CF6B-0038-7333-40B3B4895ED7}"/>
              </a:ext>
            </a:extLst>
          </p:cNvPr>
          <p:cNvSpPr/>
          <p:nvPr/>
        </p:nvSpPr>
        <p:spPr>
          <a:xfrm>
            <a:off x="64774" y="3686201"/>
            <a:ext cx="8987622"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grpSp>
        <p:nvGrpSpPr>
          <p:cNvPr id="27" name="Group 26">
            <a:extLst>
              <a:ext uri="{FF2B5EF4-FFF2-40B4-BE49-F238E27FC236}">
                <a16:creationId xmlns:a16="http://schemas.microsoft.com/office/drawing/2014/main" id="{3C6D2C1D-65E0-370F-E61E-E298B652244C}"/>
              </a:ext>
            </a:extLst>
          </p:cNvPr>
          <p:cNvGrpSpPr/>
          <p:nvPr/>
        </p:nvGrpSpPr>
        <p:grpSpPr>
          <a:xfrm>
            <a:off x="126379" y="4829854"/>
            <a:ext cx="9034633" cy="914570"/>
            <a:chOff x="406767" y="3421560"/>
            <a:chExt cx="8373646" cy="923501"/>
          </a:xfrm>
        </p:grpSpPr>
        <p:sp>
          <p:nvSpPr>
            <p:cNvPr id="28" name="TextBox 27">
              <a:extLst>
                <a:ext uri="{FF2B5EF4-FFF2-40B4-BE49-F238E27FC236}">
                  <a16:creationId xmlns:a16="http://schemas.microsoft.com/office/drawing/2014/main" id="{6179681C-0E71-0BC0-50E4-54D464CB7A36}"/>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2</a:t>
              </a:r>
            </a:p>
          </p:txBody>
        </p:sp>
        <p:sp>
          <p:nvSpPr>
            <p:cNvPr id="29" name="TextBox 28">
              <a:extLst>
                <a:ext uri="{FF2B5EF4-FFF2-40B4-BE49-F238E27FC236}">
                  <a16:creationId xmlns:a16="http://schemas.microsoft.com/office/drawing/2014/main" id="{6144D11F-52F6-1FD7-9419-E68A62D81C68}"/>
                </a:ext>
              </a:extLst>
            </p:cNvPr>
            <p:cNvSpPr txBox="1"/>
            <p:nvPr/>
          </p:nvSpPr>
          <p:spPr>
            <a:xfrm>
              <a:off x="779411" y="3443792"/>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identifies the dynamic range of evicted cache lines belonging to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the target PUD operation</a:t>
              </a: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grpSp>
        <p:nvGrpSpPr>
          <p:cNvPr id="30" name="Group 29">
            <a:extLst>
              <a:ext uri="{FF2B5EF4-FFF2-40B4-BE49-F238E27FC236}">
                <a16:creationId xmlns:a16="http://schemas.microsoft.com/office/drawing/2014/main" id="{D5325CCA-2FAA-1C98-EC73-DCC02AEB3135}"/>
              </a:ext>
            </a:extLst>
          </p:cNvPr>
          <p:cNvGrpSpPr/>
          <p:nvPr/>
        </p:nvGrpSpPr>
        <p:grpSpPr>
          <a:xfrm>
            <a:off x="126379" y="5682900"/>
            <a:ext cx="9041777" cy="921713"/>
            <a:chOff x="406767" y="3421560"/>
            <a:chExt cx="8380267" cy="930714"/>
          </a:xfrm>
        </p:grpSpPr>
        <p:sp>
          <p:nvSpPr>
            <p:cNvPr id="32" name="TextBox 31">
              <a:extLst>
                <a:ext uri="{FF2B5EF4-FFF2-40B4-BE49-F238E27FC236}">
                  <a16:creationId xmlns:a16="http://schemas.microsoft.com/office/drawing/2014/main" id="{9B92EE3E-66A8-7615-6146-23097E26E113}"/>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3</a:t>
              </a:r>
            </a:p>
          </p:txBody>
        </p:sp>
        <mc:AlternateContent xmlns:mc="http://schemas.openxmlformats.org/markup-compatibility/2006" xmlns:a14="http://schemas.microsoft.com/office/drawing/2010/main">
          <mc:Choice Requires="a14">
            <p:sp>
              <p:nvSpPr>
                <p:cNvPr id="33" name="TextBox 32">
                  <a:extLst>
                    <a:ext uri="{FF2B5EF4-FFF2-40B4-BE49-F238E27FC236}">
                      <a16:creationId xmlns:a16="http://schemas.microsoft.com/office/drawing/2014/main" id="{FBF3BB3D-741D-6509-AF6B-833A9D350E4E}"/>
                    </a:ext>
                  </a:extLst>
                </p:cNvPr>
                <p:cNvSpPr txBox="1"/>
                <p:nvPr/>
              </p:nvSpPr>
              <p:spPr>
                <a:xfrm>
                  <a:off x="786032" y="3451005"/>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2000" b="1" i="0"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C02800"/>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identifies the appropriate bit-precision based on the input operations of the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target PUD operation</a:t>
                  </a:r>
                  <a:endParaRPr kumimoji="0" lang="en-US" sz="20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endParaRPr>
                </a:p>
              </p:txBody>
            </p:sp>
          </mc:Choice>
          <mc:Fallback xmlns="">
            <p:sp>
              <p:nvSpPr>
                <p:cNvPr id="33" name="TextBox 32">
                  <a:extLst>
                    <a:ext uri="{FF2B5EF4-FFF2-40B4-BE49-F238E27FC236}">
                      <a16:creationId xmlns:a16="http://schemas.microsoft.com/office/drawing/2014/main" id="{FBF3BB3D-741D-6509-AF6B-833A9D350E4E}"/>
                    </a:ext>
                  </a:extLst>
                </p:cNvPr>
                <p:cNvSpPr txBox="1">
                  <a:spLocks noRot="1" noChangeAspect="1" noMove="1" noResize="1" noEditPoints="1" noAdjustHandles="1" noChangeArrowheads="1" noChangeShapeType="1" noTextEdit="1"/>
                </p:cNvSpPr>
                <p:nvPr/>
              </p:nvSpPr>
              <p:spPr>
                <a:xfrm>
                  <a:off x="786032" y="3451005"/>
                  <a:ext cx="8001002" cy="901269"/>
                </a:xfrm>
                <a:prstGeom prst="rect">
                  <a:avLst/>
                </a:prstGeom>
                <a:blipFill>
                  <a:blip r:embed="rId4"/>
                  <a:stretch>
                    <a:fillRect l="-441" t="-2817" b="-8451"/>
                  </a:stretch>
                </a:blipFill>
              </p:spPr>
              <p:txBody>
                <a:bodyPr/>
                <a:lstStyle/>
                <a:p>
                  <a:r>
                    <a:rPr lang="en-US">
                      <a:noFill/>
                    </a:rPr>
                    <a:t> </a:t>
                  </a:r>
                </a:p>
              </p:txBody>
            </p:sp>
          </mc:Fallback>
        </mc:AlternateContent>
      </p:grpSp>
      <p:sp>
        <p:nvSpPr>
          <p:cNvPr id="10" name="Rounded Rectangle 9">
            <a:extLst>
              <a:ext uri="{FF2B5EF4-FFF2-40B4-BE49-F238E27FC236}">
                <a16:creationId xmlns:a16="http://schemas.microsoft.com/office/drawing/2014/main" id="{99498DFC-B9A0-2055-9DD8-0CACE37C71D3}"/>
              </a:ext>
            </a:extLst>
          </p:cNvPr>
          <p:cNvSpPr/>
          <p:nvPr/>
        </p:nvSpPr>
        <p:spPr>
          <a:xfrm>
            <a:off x="6376446" y="1686901"/>
            <a:ext cx="2627902" cy="1855324"/>
          </a:xfrm>
          <a:prstGeom prst="roundRect">
            <a:avLst>
              <a:gd name="adj" fmla="val 2647"/>
            </a:avLst>
          </a:prstGeom>
          <a:solidFill>
            <a:srgbClr val="E8F1F8"/>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12" name="Rounded Rectangle 11">
            <a:extLst>
              <a:ext uri="{FF2B5EF4-FFF2-40B4-BE49-F238E27FC236}">
                <a16:creationId xmlns:a16="http://schemas.microsoft.com/office/drawing/2014/main" id="{D2F42745-93B0-C757-2FF7-795D20159B36}"/>
              </a:ext>
            </a:extLst>
          </p:cNvPr>
          <p:cNvSpPr>
            <a:spLocks/>
          </p:cNvSpPr>
          <p:nvPr/>
        </p:nvSpPr>
        <p:spPr>
          <a:xfrm rot="5400000">
            <a:off x="6227982" y="2412360"/>
            <a:ext cx="1417380" cy="729816"/>
          </a:xfrm>
          <a:prstGeom prst="roundRect">
            <a:avLst>
              <a:gd name="adj" fmla="val 3978"/>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81F5A5DB-ACEF-7F5B-0A96-51B11916C1B4}"/>
                  </a:ext>
                </a:extLst>
              </p:cNvPr>
              <p:cNvSpPr/>
              <p:nvPr/>
            </p:nvSpPr>
            <p:spPr>
              <a:xfrm rot="16200000">
                <a:off x="6202200" y="2484687"/>
                <a:ext cx="512249" cy="719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05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Arial" panose="020B0604020202020204" pitchFamily="34" charset="0"/>
                      </a:rPr>
                      <m:t>𝜇</m:t>
                    </m:r>
                  </m:oMath>
                </a14:m>
                <a:r>
                  <a:rPr kumimoji="0" lang="en-US" sz="105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Progs.</a:t>
                </a:r>
              </a:p>
            </p:txBody>
          </p:sp>
        </mc:Choice>
        <mc:Fallback xmlns="">
          <p:sp>
            <p:nvSpPr>
              <p:cNvPr id="35" name="Rectangle 34">
                <a:extLst>
                  <a:ext uri="{FF2B5EF4-FFF2-40B4-BE49-F238E27FC236}">
                    <a16:creationId xmlns:a16="http://schemas.microsoft.com/office/drawing/2014/main" id="{81F5A5DB-ACEF-7F5B-0A96-51B11916C1B4}"/>
                  </a:ext>
                </a:extLst>
              </p:cNvPr>
              <p:cNvSpPr>
                <a:spLocks noRot="1" noChangeAspect="1" noMove="1" noResize="1" noEditPoints="1" noAdjustHandles="1" noChangeArrowheads="1" noChangeShapeType="1" noTextEdit="1"/>
              </p:cNvSpPr>
              <p:nvPr/>
            </p:nvSpPr>
            <p:spPr>
              <a:xfrm rot="16200000">
                <a:off x="6202200" y="2484687"/>
                <a:ext cx="512249" cy="71965"/>
              </a:xfrm>
              <a:prstGeom prst="rect">
                <a:avLst/>
              </a:prstGeom>
              <a:blipFill>
                <a:blip r:embed="rId5"/>
                <a:stretch>
                  <a:fillRect l="-100000" t="-12195" r="-128571" b="-4878"/>
                </a:stretch>
              </a:blipFill>
              <a:ln>
                <a:noFill/>
              </a:ln>
            </p:spPr>
            <p:txBody>
              <a:bodyPr/>
              <a:lstStyle/>
              <a:p>
                <a:r>
                  <a:rPr lang="en-US">
                    <a:noFill/>
                  </a:rPr>
                  <a:t> </a:t>
                </a:r>
              </a:p>
            </p:txBody>
          </p:sp>
        </mc:Fallback>
      </mc:AlternateContent>
      <p:graphicFrame>
        <p:nvGraphicFramePr>
          <p:cNvPr id="58" name="Table 57">
            <a:extLst>
              <a:ext uri="{FF2B5EF4-FFF2-40B4-BE49-F238E27FC236}">
                <a16:creationId xmlns:a16="http://schemas.microsoft.com/office/drawing/2014/main" id="{BA9C6113-B970-B337-A4E7-FD74141A3AC4}"/>
              </a:ext>
            </a:extLst>
          </p:cNvPr>
          <p:cNvGraphicFramePr>
            <a:graphicFrameLocks noGrp="1"/>
          </p:cNvGraphicFramePr>
          <p:nvPr/>
        </p:nvGraphicFramePr>
        <p:xfrm>
          <a:off x="6756490" y="2325105"/>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9"/>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390" name="Rounded Rectangle 389">
            <a:extLst>
              <a:ext uri="{FF2B5EF4-FFF2-40B4-BE49-F238E27FC236}">
                <a16:creationId xmlns:a16="http://schemas.microsoft.com/office/drawing/2014/main" id="{22174913-6AA0-CEA1-D2FF-3FB1E85AFF5B}"/>
              </a:ext>
            </a:extLst>
          </p:cNvPr>
          <p:cNvSpPr>
            <a:spLocks/>
          </p:cNvSpPr>
          <p:nvPr/>
        </p:nvSpPr>
        <p:spPr>
          <a:xfrm rot="5400000">
            <a:off x="7872599" y="2408922"/>
            <a:ext cx="1421986" cy="729816"/>
          </a:xfrm>
          <a:prstGeom prst="roundRect">
            <a:avLst>
              <a:gd name="adj" fmla="val 3978"/>
            </a:avLst>
          </a:prstGeom>
          <a:solidFill>
            <a:schemeClr val="accent4">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aphicFrame>
        <p:nvGraphicFramePr>
          <p:cNvPr id="399" name="Table 398">
            <a:extLst>
              <a:ext uri="{FF2B5EF4-FFF2-40B4-BE49-F238E27FC236}">
                <a16:creationId xmlns:a16="http://schemas.microsoft.com/office/drawing/2014/main" id="{159E351C-832C-B7CC-8ADC-CD3A4870CAB6}"/>
              </a:ext>
            </a:extLst>
          </p:cNvPr>
          <p:cNvGraphicFramePr>
            <a:graphicFrameLocks noGrp="1"/>
          </p:cNvGraphicFramePr>
          <p:nvPr/>
        </p:nvGraphicFramePr>
        <p:xfrm>
          <a:off x="8403410" y="2323970"/>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413" name="Straight Connector 412">
            <a:extLst>
              <a:ext uri="{FF2B5EF4-FFF2-40B4-BE49-F238E27FC236}">
                <a16:creationId xmlns:a16="http://schemas.microsoft.com/office/drawing/2014/main" id="{31FBE2A0-3459-5931-7758-FA94E07457C3}"/>
              </a:ext>
            </a:extLst>
          </p:cNvPr>
          <p:cNvCxnSpPr>
            <a:cxnSpLocks/>
          </p:cNvCxnSpPr>
          <p:nvPr/>
        </p:nvCxnSpPr>
        <p:spPr>
          <a:xfrm>
            <a:off x="6416461" y="2798205"/>
            <a:ext cx="97129" cy="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50FA188E-4A66-F031-9AE2-7131806651FD}"/>
              </a:ext>
            </a:extLst>
          </p:cNvPr>
          <p:cNvSpPr/>
          <p:nvPr/>
        </p:nvSpPr>
        <p:spPr>
          <a:xfrm>
            <a:off x="1" y="1317157"/>
            <a:ext cx="9120188" cy="2406130"/>
          </a:xfrm>
          <a:prstGeom prst="rect">
            <a:avLst/>
          </a:prstGeom>
          <a:solidFill>
            <a:schemeClr val="bg1">
              <a:alpha val="89804"/>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79" name="Rounded Rectangle 378">
            <a:extLst>
              <a:ext uri="{FF2B5EF4-FFF2-40B4-BE49-F238E27FC236}">
                <a16:creationId xmlns:a16="http://schemas.microsoft.com/office/drawing/2014/main" id="{936D027A-4AE6-013D-D3C4-D3DD629A78C2}"/>
              </a:ext>
            </a:extLst>
          </p:cNvPr>
          <p:cNvSpPr>
            <a:spLocks/>
          </p:cNvSpPr>
          <p:nvPr/>
        </p:nvSpPr>
        <p:spPr>
          <a:xfrm rot="5400000">
            <a:off x="7021875" y="2414663"/>
            <a:ext cx="1421986" cy="729816"/>
          </a:xfrm>
          <a:prstGeom prst="roundRect">
            <a:avLst>
              <a:gd name="adj" fmla="val 3978"/>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80" name="Group 379">
            <a:extLst>
              <a:ext uri="{FF2B5EF4-FFF2-40B4-BE49-F238E27FC236}">
                <a16:creationId xmlns:a16="http://schemas.microsoft.com/office/drawing/2014/main" id="{77D063FC-D554-00EB-E3D0-6AB711BAA95E}"/>
              </a:ext>
            </a:extLst>
          </p:cNvPr>
          <p:cNvGrpSpPr/>
          <p:nvPr/>
        </p:nvGrpSpPr>
        <p:grpSpPr>
          <a:xfrm>
            <a:off x="7441941" y="2848627"/>
            <a:ext cx="557153" cy="649637"/>
            <a:chOff x="6067134" y="2655621"/>
            <a:chExt cx="557153" cy="649637"/>
          </a:xfrm>
        </p:grpSpPr>
        <p:grpSp>
          <p:nvGrpSpPr>
            <p:cNvPr id="381" name="Group 380">
              <a:extLst>
                <a:ext uri="{FF2B5EF4-FFF2-40B4-BE49-F238E27FC236}">
                  <a16:creationId xmlns:a16="http://schemas.microsoft.com/office/drawing/2014/main" id="{2EE65755-89A4-B419-5BAA-E6E9039E22DC}"/>
                </a:ext>
              </a:extLst>
            </p:cNvPr>
            <p:cNvGrpSpPr/>
            <p:nvPr/>
          </p:nvGrpSpPr>
          <p:grpSpPr>
            <a:xfrm>
              <a:off x="6221951" y="2692878"/>
              <a:ext cx="402336" cy="402336"/>
              <a:chOff x="2591868" y="2612644"/>
              <a:chExt cx="402336" cy="402336"/>
            </a:xfrm>
          </p:grpSpPr>
          <p:cxnSp>
            <p:nvCxnSpPr>
              <p:cNvPr id="386" name="Straight Connector 385">
                <a:extLst>
                  <a:ext uri="{FF2B5EF4-FFF2-40B4-BE49-F238E27FC236}">
                    <a16:creationId xmlns:a16="http://schemas.microsoft.com/office/drawing/2014/main" id="{37DA9180-4507-8A0E-71FB-7FCE101BF286}"/>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87" name="Straight Connector 386">
                <a:extLst>
                  <a:ext uri="{FF2B5EF4-FFF2-40B4-BE49-F238E27FC236}">
                    <a16:creationId xmlns:a16="http://schemas.microsoft.com/office/drawing/2014/main" id="{EE5EFA79-1EEF-9C55-D1FB-094B76195843}"/>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82" name="TextBox 381">
              <a:extLst>
                <a:ext uri="{FF2B5EF4-FFF2-40B4-BE49-F238E27FC236}">
                  <a16:creationId xmlns:a16="http://schemas.microsoft.com/office/drawing/2014/main" id="{1959F03A-4A5B-737F-8DDC-7D31DC40203E}"/>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83" name="TextBox 382">
              <a:extLst>
                <a:ext uri="{FF2B5EF4-FFF2-40B4-BE49-F238E27FC236}">
                  <a16:creationId xmlns:a16="http://schemas.microsoft.com/office/drawing/2014/main" id="{4E26D601-921B-4115-ACB5-6F21FC52D233}"/>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85" name="TextBox 384">
              <a:extLst>
                <a:ext uri="{FF2B5EF4-FFF2-40B4-BE49-F238E27FC236}">
                  <a16:creationId xmlns:a16="http://schemas.microsoft.com/office/drawing/2014/main" id="{1C732C76-172D-B9FE-015C-547D62A313A3}"/>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88" name="Rectangle 387">
            <a:extLst>
              <a:ext uri="{FF2B5EF4-FFF2-40B4-BE49-F238E27FC236}">
                <a16:creationId xmlns:a16="http://schemas.microsoft.com/office/drawing/2014/main" id="{D6BEFE21-D3B9-F558-92CD-61E0645C5598}"/>
              </a:ext>
            </a:extLst>
          </p:cNvPr>
          <p:cNvSpPr/>
          <p:nvPr/>
        </p:nvSpPr>
        <p:spPr>
          <a:xfrm>
            <a:off x="7387381" y="2135386"/>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impl. #2</a:t>
            </a:r>
          </a:p>
        </p:txBody>
      </p:sp>
      <p:graphicFrame>
        <p:nvGraphicFramePr>
          <p:cNvPr id="389" name="Table 388">
            <a:extLst>
              <a:ext uri="{FF2B5EF4-FFF2-40B4-BE49-F238E27FC236}">
                <a16:creationId xmlns:a16="http://schemas.microsoft.com/office/drawing/2014/main" id="{5563D128-2F46-7038-361A-ADB46B9DF09D}"/>
              </a:ext>
            </a:extLst>
          </p:cNvPr>
          <p:cNvGraphicFramePr>
            <a:graphicFrameLocks noGrp="1"/>
          </p:cNvGraphicFramePr>
          <p:nvPr/>
        </p:nvGraphicFramePr>
        <p:xfrm>
          <a:off x="7552686" y="2329711"/>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grpSp>
        <p:nvGrpSpPr>
          <p:cNvPr id="534" name="Group 533">
            <a:extLst>
              <a:ext uri="{FF2B5EF4-FFF2-40B4-BE49-F238E27FC236}">
                <a16:creationId xmlns:a16="http://schemas.microsoft.com/office/drawing/2014/main" id="{CF4F11A5-6E08-F24B-2FEA-BAA05191908B}"/>
              </a:ext>
            </a:extLst>
          </p:cNvPr>
          <p:cNvGrpSpPr/>
          <p:nvPr/>
        </p:nvGrpSpPr>
        <p:grpSpPr>
          <a:xfrm>
            <a:off x="7595829" y="2938469"/>
            <a:ext cx="365760" cy="354148"/>
            <a:chOff x="8008480" y="4579525"/>
            <a:chExt cx="365760" cy="354148"/>
          </a:xfrm>
        </p:grpSpPr>
        <p:cxnSp>
          <p:nvCxnSpPr>
            <p:cNvPr id="535" name="Straight Connector 534">
              <a:extLst>
                <a:ext uri="{FF2B5EF4-FFF2-40B4-BE49-F238E27FC236}">
                  <a16:creationId xmlns:a16="http://schemas.microsoft.com/office/drawing/2014/main" id="{71D1FD8B-36BE-4597-EBAA-45878D855B5D}"/>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119BA917-1DD4-44F6-8017-0DFB452CF50A}"/>
                </a:ext>
              </a:extLst>
            </p:cNvPr>
            <p:cNvCxnSpPr>
              <a:cxnSpLocks/>
            </p:cNvCxnSpPr>
            <p:nvPr/>
          </p:nvCxnSpPr>
          <p:spPr>
            <a:xfrm>
              <a:off x="8008480" y="4874894"/>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sp>
        <p:nvSpPr>
          <p:cNvPr id="278" name="Rounded Rectangle 277">
            <a:extLst>
              <a:ext uri="{FF2B5EF4-FFF2-40B4-BE49-F238E27FC236}">
                <a16:creationId xmlns:a16="http://schemas.microsoft.com/office/drawing/2014/main" id="{C6E693EC-908E-77E2-3DA1-5FBA753476B9}"/>
              </a:ext>
            </a:extLst>
          </p:cNvPr>
          <p:cNvSpPr>
            <a:spLocks/>
          </p:cNvSpPr>
          <p:nvPr/>
        </p:nvSpPr>
        <p:spPr>
          <a:xfrm rot="5400000">
            <a:off x="3198249" y="2033123"/>
            <a:ext cx="1064997" cy="1953205"/>
          </a:xfrm>
          <a:prstGeom prst="roundRect">
            <a:avLst>
              <a:gd name="adj" fmla="val 3978"/>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06" name="Group 305">
            <a:extLst>
              <a:ext uri="{FF2B5EF4-FFF2-40B4-BE49-F238E27FC236}">
                <a16:creationId xmlns:a16="http://schemas.microsoft.com/office/drawing/2014/main" id="{8E478BA0-3602-3FFC-6268-F20490DE0409}"/>
              </a:ext>
            </a:extLst>
          </p:cNvPr>
          <p:cNvGrpSpPr/>
          <p:nvPr/>
        </p:nvGrpSpPr>
        <p:grpSpPr>
          <a:xfrm>
            <a:off x="2814939" y="2737427"/>
            <a:ext cx="1811635" cy="698657"/>
            <a:chOff x="2577977" y="1292309"/>
            <a:chExt cx="1050275" cy="352779"/>
          </a:xfrm>
        </p:grpSpPr>
        <p:cxnSp>
          <p:nvCxnSpPr>
            <p:cNvPr id="307" name="Straight Connector 306">
              <a:extLst>
                <a:ext uri="{FF2B5EF4-FFF2-40B4-BE49-F238E27FC236}">
                  <a16:creationId xmlns:a16="http://schemas.microsoft.com/office/drawing/2014/main" id="{4685491A-8BF1-642A-2989-6F7C5A484CFC}"/>
                </a:ext>
              </a:extLst>
            </p:cNvPr>
            <p:cNvCxnSpPr/>
            <p:nvPr/>
          </p:nvCxnSpPr>
          <p:spPr>
            <a:xfrm>
              <a:off x="2577977" y="1371921"/>
              <a:ext cx="10502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776345F0-2463-4CCB-CEAB-CCE66DA95B9B}"/>
                </a:ext>
              </a:extLst>
            </p:cNvPr>
            <p:cNvCxnSpPr/>
            <p:nvPr/>
          </p:nvCxnSpPr>
          <p:spPr>
            <a:xfrm>
              <a:off x="2577977" y="1516225"/>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69B2931C-DCD6-BF48-54A1-A45853708DD4}"/>
                </a:ext>
              </a:extLst>
            </p:cNvPr>
            <p:cNvCxnSpPr/>
            <p:nvPr/>
          </p:nvCxnSpPr>
          <p:spPr>
            <a:xfrm>
              <a:off x="2577977" y="1645088"/>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48749569-CCA0-3445-7E05-5A9076758D96}"/>
                </a:ext>
              </a:extLst>
            </p:cNvPr>
            <p:cNvCxnSpPr>
              <a:cxnSpLocks/>
            </p:cNvCxnSpPr>
            <p:nvPr/>
          </p:nvCxnSpPr>
          <p:spPr>
            <a:xfrm>
              <a:off x="2794267"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0B717B84-A05C-9839-B5E1-7335DCAAD573}"/>
                </a:ext>
              </a:extLst>
            </p:cNvPr>
            <p:cNvCxnSpPr>
              <a:cxnSpLocks/>
            </p:cNvCxnSpPr>
            <p:nvPr/>
          </p:nvCxnSpPr>
          <p:spPr>
            <a:xfrm>
              <a:off x="3005424"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1F0B4E2-69F4-6164-F460-86399154FBE5}"/>
                </a:ext>
              </a:extLst>
            </p:cNvPr>
            <p:cNvCxnSpPr>
              <a:cxnSpLocks/>
            </p:cNvCxnSpPr>
            <p:nvPr/>
          </p:nvCxnSpPr>
          <p:spPr>
            <a:xfrm>
              <a:off x="3154152" y="1292309"/>
              <a:ext cx="0" cy="352779"/>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grpSp>
      <p:sp>
        <p:nvSpPr>
          <p:cNvPr id="259" name="TextBox 258">
            <a:extLst>
              <a:ext uri="{FF2B5EF4-FFF2-40B4-BE49-F238E27FC236}">
                <a16:creationId xmlns:a16="http://schemas.microsoft.com/office/drawing/2014/main" id="{5D4F27D7-831B-6AFD-DB44-26266D550EA9}"/>
              </a:ext>
            </a:extLst>
          </p:cNvPr>
          <p:cNvSpPr txBox="1"/>
          <p:nvPr/>
        </p:nvSpPr>
        <p:spPr>
          <a:xfrm>
            <a:off x="2747575" y="2492433"/>
            <a:ext cx="1943024"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object tracker</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graphicFrame>
        <p:nvGraphicFramePr>
          <p:cNvPr id="305" name="Table 47">
            <a:extLst>
              <a:ext uri="{FF2B5EF4-FFF2-40B4-BE49-F238E27FC236}">
                <a16:creationId xmlns:a16="http://schemas.microsoft.com/office/drawing/2014/main" id="{97E17043-E56C-72AB-DCD7-AEE89165D2B1}"/>
              </a:ext>
            </a:extLst>
          </p:cNvPr>
          <p:cNvGraphicFramePr>
            <a:graphicFrameLocks noGrp="1"/>
          </p:cNvGraphicFramePr>
          <p:nvPr/>
        </p:nvGraphicFramePr>
        <p:xfrm>
          <a:off x="2771762" y="2710655"/>
          <a:ext cx="2007630" cy="778647"/>
        </p:xfrm>
        <a:graphic>
          <a:graphicData uri="http://schemas.openxmlformats.org/drawingml/2006/table">
            <a:tbl>
              <a:tblPr firstRow="1" bandRow="1">
                <a:tableStyleId>{5940675A-B579-460E-94D1-54222C63F5DA}</a:tableStyleId>
              </a:tblPr>
              <a:tblGrid>
                <a:gridCol w="437758">
                  <a:extLst>
                    <a:ext uri="{9D8B030D-6E8A-4147-A177-3AD203B41FA5}">
                      <a16:colId xmlns:a16="http://schemas.microsoft.com/office/drawing/2014/main" val="3485783049"/>
                    </a:ext>
                  </a:extLst>
                </a:gridCol>
                <a:gridCol w="350206">
                  <a:extLst>
                    <a:ext uri="{9D8B030D-6E8A-4147-A177-3AD203B41FA5}">
                      <a16:colId xmlns:a16="http://schemas.microsoft.com/office/drawing/2014/main" val="3430108712"/>
                    </a:ext>
                  </a:extLst>
                </a:gridCol>
                <a:gridCol w="265305">
                  <a:extLst>
                    <a:ext uri="{9D8B030D-6E8A-4147-A177-3AD203B41FA5}">
                      <a16:colId xmlns:a16="http://schemas.microsoft.com/office/drawing/2014/main" val="3260641454"/>
                    </a:ext>
                  </a:extLst>
                </a:gridCol>
                <a:gridCol w="954361">
                  <a:extLst>
                    <a:ext uri="{9D8B030D-6E8A-4147-A177-3AD203B41FA5}">
                      <a16:colId xmlns:a16="http://schemas.microsoft.com/office/drawing/2014/main" val="2377796943"/>
                    </a:ext>
                  </a:extLst>
                </a:gridCol>
              </a:tblGrid>
              <a:tr h="259549">
                <a:tc>
                  <a:txBody>
                    <a:bodyPr/>
                    <a:lstStyle/>
                    <a:p>
                      <a:r>
                        <a:rPr lang="en-US" sz="1400" dirty="0">
                          <a:latin typeface="Avenir Next" panose="020B0503020202020204" pitchFamily="34" charset="0"/>
                          <a:cs typeface="Arial" panose="020B0604020202020204" pitchFamily="34" charset="0"/>
                        </a:rPr>
                        <a:t>addr</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size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bw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max. value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101462827"/>
                  </a:ext>
                </a:extLst>
              </a:tr>
              <a:tr h="259549">
                <a:tc>
                  <a:txBody>
                    <a:bodyPr/>
                    <a:lstStyle/>
                    <a:p>
                      <a:pPr algn="ctr"/>
                      <a:r>
                        <a:rPr lang="en-US" sz="1400" dirty="0">
                          <a:latin typeface="Avenir Next" panose="020B0503020202020204" pitchFamily="34" charset="0"/>
                          <a:cs typeface="Arial" panose="020B0604020202020204" pitchFamily="34" charset="0"/>
                        </a:rPr>
                        <a:t>A</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400" dirty="0">
                        <a:solidFill>
                          <a:srgbClr val="C00000"/>
                        </a:solidFill>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34530719"/>
                  </a:ext>
                </a:extLst>
              </a:tr>
              <a:tr h="259549">
                <a:tc>
                  <a:txBody>
                    <a:bodyPr/>
                    <a:lstStyle/>
                    <a:p>
                      <a:pPr algn="ctr"/>
                      <a:r>
                        <a:rPr lang="en-US" sz="1400" dirty="0">
                          <a:latin typeface="Avenir Next" panose="020B0503020202020204" pitchFamily="34" charset="0"/>
                          <a:cs typeface="Arial" panose="020B0604020202020204" pitchFamily="34" charset="0"/>
                        </a:rPr>
                        <a:t>B</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lang="en-US" sz="1400" dirty="0">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916669677"/>
                  </a:ext>
                </a:extLst>
              </a:tr>
            </a:tbl>
          </a:graphicData>
        </a:graphic>
      </p:graphicFrame>
      <p:sp>
        <p:nvSpPr>
          <p:cNvPr id="473" name="TextBox 472">
            <a:extLst>
              <a:ext uri="{FF2B5EF4-FFF2-40B4-BE49-F238E27FC236}">
                <a16:creationId xmlns:a16="http://schemas.microsoft.com/office/drawing/2014/main" id="{E178DE3E-1DE2-88FD-5843-AC5F322AD3D7}"/>
              </a:ext>
            </a:extLst>
          </p:cNvPr>
          <p:cNvSpPr txBox="1"/>
          <p:nvPr/>
        </p:nvSpPr>
        <p:spPr>
          <a:xfrm>
            <a:off x="3794581" y="2909042"/>
            <a:ext cx="835132"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7</a:t>
            </a:r>
          </a:p>
        </p:txBody>
      </p:sp>
      <p:sp>
        <p:nvSpPr>
          <p:cNvPr id="575" name="TextBox 574">
            <a:extLst>
              <a:ext uri="{FF2B5EF4-FFF2-40B4-BE49-F238E27FC236}">
                <a16:creationId xmlns:a16="http://schemas.microsoft.com/office/drawing/2014/main" id="{43878EC9-F569-E250-08A8-D6F7A475AC37}"/>
              </a:ext>
            </a:extLst>
          </p:cNvPr>
          <p:cNvSpPr txBox="1"/>
          <p:nvPr/>
        </p:nvSpPr>
        <p:spPr>
          <a:xfrm>
            <a:off x="3790899" y="3210716"/>
            <a:ext cx="84249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9</a:t>
            </a:r>
          </a:p>
        </p:txBody>
      </p:sp>
      <p:grpSp>
        <p:nvGrpSpPr>
          <p:cNvPr id="553" name="Group 552">
            <a:extLst>
              <a:ext uri="{FF2B5EF4-FFF2-40B4-BE49-F238E27FC236}">
                <a16:creationId xmlns:a16="http://schemas.microsoft.com/office/drawing/2014/main" id="{9EF20CA6-1524-AAFD-1709-C448A643E21F}"/>
              </a:ext>
            </a:extLst>
          </p:cNvPr>
          <p:cNvGrpSpPr/>
          <p:nvPr/>
        </p:nvGrpSpPr>
        <p:grpSpPr>
          <a:xfrm>
            <a:off x="5125012" y="2077510"/>
            <a:ext cx="1148672" cy="1537660"/>
            <a:chOff x="5125012" y="1891766"/>
            <a:chExt cx="1148672" cy="1537660"/>
          </a:xfrm>
        </p:grpSpPr>
        <p:sp>
          <p:nvSpPr>
            <p:cNvPr id="279" name="Rounded Rectangle 278">
              <a:extLst>
                <a:ext uri="{FF2B5EF4-FFF2-40B4-BE49-F238E27FC236}">
                  <a16:creationId xmlns:a16="http://schemas.microsoft.com/office/drawing/2014/main" id="{510CA8D1-263C-F0FC-EFCB-D3974054D5F0}"/>
                </a:ext>
              </a:extLst>
            </p:cNvPr>
            <p:cNvSpPr>
              <a:spLocks/>
            </p:cNvSpPr>
            <p:nvPr/>
          </p:nvSpPr>
          <p:spPr>
            <a:xfrm>
              <a:off x="5125012" y="1891766"/>
              <a:ext cx="1085871" cy="1407313"/>
            </a:xfrm>
            <a:prstGeom prst="roundRect">
              <a:avLst>
                <a:gd name="adj" fmla="val 3978"/>
              </a:avLst>
            </a:prstGeom>
            <a:solidFill>
              <a:schemeClr val="accent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4572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rPr>
                <a:t>bit-precision cal.</a:t>
              </a:r>
            </a:p>
          </p:txBody>
        </p:sp>
        <p:grpSp>
          <p:nvGrpSpPr>
            <p:cNvPr id="543" name="Group 542">
              <a:extLst>
                <a:ext uri="{FF2B5EF4-FFF2-40B4-BE49-F238E27FC236}">
                  <a16:creationId xmlns:a16="http://schemas.microsoft.com/office/drawing/2014/main" id="{1B4DAFF5-9F37-4D77-C8BC-C1460F08FDF2}"/>
                </a:ext>
              </a:extLst>
            </p:cNvPr>
            <p:cNvGrpSpPr/>
            <p:nvPr/>
          </p:nvGrpSpPr>
          <p:grpSpPr>
            <a:xfrm>
              <a:off x="5161182" y="2192527"/>
              <a:ext cx="1112502" cy="1236899"/>
              <a:chOff x="5111450" y="2207276"/>
              <a:chExt cx="1112502" cy="1236899"/>
            </a:xfrm>
          </p:grpSpPr>
          <p:grpSp>
            <p:nvGrpSpPr>
              <p:cNvPr id="510" name="Group 509">
                <a:extLst>
                  <a:ext uri="{FF2B5EF4-FFF2-40B4-BE49-F238E27FC236}">
                    <a16:creationId xmlns:a16="http://schemas.microsoft.com/office/drawing/2014/main" id="{CD496203-DB55-93B8-5165-AAA3FF0EA63E}"/>
                  </a:ext>
                </a:extLst>
              </p:cNvPr>
              <p:cNvGrpSpPr/>
              <p:nvPr/>
            </p:nvGrpSpPr>
            <p:grpSpPr>
              <a:xfrm rot="5400000">
                <a:off x="4967645" y="2351081"/>
                <a:ext cx="1058522" cy="770912"/>
                <a:chOff x="4873611" y="2546366"/>
                <a:chExt cx="1058522" cy="770912"/>
              </a:xfrm>
            </p:grpSpPr>
            <p:grpSp>
              <p:nvGrpSpPr>
                <p:cNvPr id="503" name="Group 502">
                  <a:extLst>
                    <a:ext uri="{FF2B5EF4-FFF2-40B4-BE49-F238E27FC236}">
                      <a16:creationId xmlns:a16="http://schemas.microsoft.com/office/drawing/2014/main" id="{A0B4BA12-65D2-7826-ABE8-5C07D25E8EB3}"/>
                    </a:ext>
                  </a:extLst>
                </p:cNvPr>
                <p:cNvGrpSpPr/>
                <p:nvPr/>
              </p:nvGrpSpPr>
              <p:grpSpPr>
                <a:xfrm rot="10800000">
                  <a:off x="4873611" y="2546366"/>
                  <a:ext cx="1058522" cy="770912"/>
                  <a:chOff x="8204771" y="2745932"/>
                  <a:chExt cx="1058522" cy="770912"/>
                </a:xfrm>
              </p:grpSpPr>
              <p:sp>
                <p:nvSpPr>
                  <p:cNvPr id="281" name="Rectangle 280">
                    <a:extLst>
                      <a:ext uri="{FF2B5EF4-FFF2-40B4-BE49-F238E27FC236}">
                        <a16:creationId xmlns:a16="http://schemas.microsoft.com/office/drawing/2014/main" id="{718BDF07-641A-F754-38D2-EE0F646776CA}"/>
                      </a:ext>
                    </a:extLst>
                  </p:cNvPr>
                  <p:cNvSpPr>
                    <a:spLocks noChangeAspect="1"/>
                  </p:cNvSpPr>
                  <p:nvPr/>
                </p:nvSpPr>
                <p:spPr>
                  <a:xfrm>
                    <a:off x="8914823" y="3409718"/>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Rectangle 281">
                    <a:extLst>
                      <a:ext uri="{FF2B5EF4-FFF2-40B4-BE49-F238E27FC236}">
                        <a16:creationId xmlns:a16="http://schemas.microsoft.com/office/drawing/2014/main" id="{86F07375-B640-AF5C-17BD-43D701E709A6}"/>
                      </a:ext>
                    </a:extLst>
                  </p:cNvPr>
                  <p:cNvSpPr>
                    <a:spLocks noChangeAspect="1"/>
                  </p:cNvSpPr>
                  <p:nvPr/>
                </p:nvSpPr>
                <p:spPr>
                  <a:xfrm>
                    <a:off x="9235861" y="3404773"/>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Manual Operation 416">
                    <a:extLst>
                      <a:ext uri="{FF2B5EF4-FFF2-40B4-BE49-F238E27FC236}">
                        <a16:creationId xmlns:a16="http://schemas.microsoft.com/office/drawing/2014/main" id="{B34CB767-051D-AC84-C752-59D6A92F8324}"/>
                      </a:ext>
                    </a:extLst>
                  </p:cNvPr>
                  <p:cNvSpPr/>
                  <p:nvPr/>
                </p:nvSpPr>
                <p:spPr>
                  <a:xfrm>
                    <a:off x="8204771" y="2832814"/>
                    <a:ext cx="484524" cy="231319"/>
                  </a:xfrm>
                  <a:prstGeom prst="flowChartManualOperation">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8" name="Triangle 417">
                    <a:extLst>
                      <a:ext uri="{FF2B5EF4-FFF2-40B4-BE49-F238E27FC236}">
                        <a16:creationId xmlns:a16="http://schemas.microsoft.com/office/drawing/2014/main" id="{3AF29223-D9E6-BFCC-ED8F-916415FECEDF}"/>
                      </a:ext>
                    </a:extLst>
                  </p:cNvPr>
                  <p:cNvSpPr/>
                  <p:nvPr/>
                </p:nvSpPr>
                <p:spPr>
                  <a:xfrm rot="10800000">
                    <a:off x="8344199" y="2824271"/>
                    <a:ext cx="205244" cy="107815"/>
                  </a:xfrm>
                  <a:prstGeom prst="triangle">
                    <a:avLst>
                      <a:gd name="adj" fmla="val 50000"/>
                    </a:avLst>
                  </a:prstGeom>
                  <a:solidFill>
                    <a:schemeClr val="accent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477" name="Straight Connector 476">
                    <a:extLst>
                      <a:ext uri="{FF2B5EF4-FFF2-40B4-BE49-F238E27FC236}">
                        <a16:creationId xmlns:a16="http://schemas.microsoft.com/office/drawing/2014/main" id="{15DC78A3-64C9-4F33-E657-832B5BAEDE50}"/>
                      </a:ext>
                    </a:extLst>
                  </p:cNvPr>
                  <p:cNvCxnSpPr>
                    <a:cxnSpLocks/>
                  </p:cNvCxnSpPr>
                  <p:nvPr/>
                </p:nvCxnSpPr>
                <p:spPr>
                  <a:xfrm>
                    <a:off x="8344498" y="2833788"/>
                    <a:ext cx="109728"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3724F5A3-F3BE-28DE-C87F-71747352AAF1}"/>
                      </a:ext>
                    </a:extLst>
                  </p:cNvPr>
                  <p:cNvCxnSpPr>
                    <a:cxnSpLocks/>
                  </p:cNvCxnSpPr>
                  <p:nvPr/>
                </p:nvCxnSpPr>
                <p:spPr>
                  <a:xfrm flipH="1">
                    <a:off x="8443646" y="2833400"/>
                    <a:ext cx="107734"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E1E1E804-819B-4324-3BF9-8443B39EBC0B}"/>
                      </a:ext>
                    </a:extLst>
                  </p:cNvPr>
                  <p:cNvCxnSpPr>
                    <a:cxnSpLocks/>
                  </p:cNvCxnSpPr>
                  <p:nvPr/>
                </p:nvCxnSpPr>
                <p:spPr>
                  <a:xfrm>
                    <a:off x="8295854"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E58FEC78-7343-7044-FF91-EB43F0422C0F}"/>
                      </a:ext>
                    </a:extLst>
                  </p:cNvPr>
                  <p:cNvCxnSpPr>
                    <a:cxnSpLocks/>
                  </p:cNvCxnSpPr>
                  <p:nvPr/>
                </p:nvCxnSpPr>
                <p:spPr>
                  <a:xfrm>
                    <a:off x="8629229"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B2277EB4-3605-4687-115C-9FC2BFD38864}"/>
                      </a:ext>
                    </a:extLst>
                  </p:cNvPr>
                  <p:cNvCxnSpPr>
                    <a:cxnSpLocks/>
                    <a:stCxn id="417" idx="2"/>
                  </p:cNvCxnSpPr>
                  <p:nvPr/>
                </p:nvCxnSpPr>
                <p:spPr>
                  <a:xfrm>
                    <a:off x="8447033" y="3064133"/>
                    <a:ext cx="0" cy="940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3FC32402-A1D8-D168-7E14-C3C657E57C32}"/>
                      </a:ext>
                    </a:extLst>
                  </p:cNvPr>
                  <p:cNvCxnSpPr>
                    <a:cxnSpLocks/>
                  </p:cNvCxnSpPr>
                  <p:nvPr/>
                </p:nvCxnSpPr>
                <p:spPr>
                  <a:xfrm rot="5400000">
                    <a:off x="8385164" y="346198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97" name="Rectangle 496">
                    <a:extLst>
                      <a:ext uri="{FF2B5EF4-FFF2-40B4-BE49-F238E27FC236}">
                        <a16:creationId xmlns:a16="http://schemas.microsoft.com/office/drawing/2014/main" id="{407FEA77-C697-0688-86CB-01BFD5FDC68E}"/>
                      </a:ext>
                    </a:extLst>
                  </p:cNvPr>
                  <p:cNvSpPr/>
                  <p:nvPr/>
                </p:nvSpPr>
                <p:spPr>
                  <a:xfrm rot="5400000">
                    <a:off x="8296527" y="3226344"/>
                    <a:ext cx="298871" cy="12530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log</a:t>
                    </a:r>
                    <a:r>
                      <a:rPr kumimoji="0" lang="en-US" sz="800" b="0" i="0" u="none" strike="noStrike" kern="1200" cap="none" spc="0" normalizeH="0" baseline="-25000" noProof="0" dirty="0">
                        <a:ln>
                          <a:noFill/>
                        </a:ln>
                        <a:solidFill>
                          <a:srgbClr val="FFFFFF"/>
                        </a:solidFill>
                        <a:effectLst/>
                        <a:uLnTx/>
                        <a:uFillTx/>
                        <a:latin typeface="Avenir Next" panose="020B0503020202020204" pitchFamily="34" charset="0"/>
                        <a:ea typeface="+mn-ea"/>
                        <a:cs typeface="+mn-cs"/>
                      </a:rPr>
                      <a:t>2</a:t>
                    </a:r>
                  </a:p>
                </p:txBody>
              </p:sp>
            </p:grpSp>
            <p:sp>
              <p:nvSpPr>
                <p:cNvPr id="505" name="TextBox 504">
                  <a:extLst>
                    <a:ext uri="{FF2B5EF4-FFF2-40B4-BE49-F238E27FC236}">
                      <a16:creationId xmlns:a16="http://schemas.microsoft.com/office/drawing/2014/main" id="{398066D0-888F-627B-AA41-F4E6F71887A8}"/>
                    </a:ext>
                  </a:extLst>
                </p:cNvPr>
                <p:cNvSpPr txBox="1"/>
                <p:nvPr/>
              </p:nvSpPr>
              <p:spPr>
                <a:xfrm>
                  <a:off x="5486828" y="2965529"/>
                  <a:ext cx="434384"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ALU</a:t>
                  </a:r>
                  <a:endParaRPr kumimoji="0" lang="en-US" sz="900" b="1"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grpSp>
            <p:nvGrpSpPr>
              <p:cNvPr id="542" name="Group 541">
                <a:extLst>
                  <a:ext uri="{FF2B5EF4-FFF2-40B4-BE49-F238E27FC236}">
                    <a16:creationId xmlns:a16="http://schemas.microsoft.com/office/drawing/2014/main" id="{79BFDBA4-FC3F-A9B9-211F-BB3303CB1E7F}"/>
                  </a:ext>
                </a:extLst>
              </p:cNvPr>
              <p:cNvGrpSpPr/>
              <p:nvPr/>
            </p:nvGrpSpPr>
            <p:grpSpPr>
              <a:xfrm rot="16200000">
                <a:off x="5594243" y="2814467"/>
                <a:ext cx="841281" cy="418136"/>
                <a:chOff x="6972924" y="4166312"/>
                <a:chExt cx="841281" cy="418136"/>
              </a:xfrm>
            </p:grpSpPr>
            <p:sp>
              <p:nvSpPr>
                <p:cNvPr id="540" name="Rectangle 539">
                  <a:extLst>
                    <a:ext uri="{FF2B5EF4-FFF2-40B4-BE49-F238E27FC236}">
                      <a16:creationId xmlns:a16="http://schemas.microsoft.com/office/drawing/2014/main" id="{FCB2044A-69E8-E406-8850-D0975B0F2335}"/>
                    </a:ext>
                  </a:extLst>
                </p:cNvPr>
                <p:cNvSpPr/>
                <p:nvPr/>
              </p:nvSpPr>
              <p:spPr>
                <a:xfrm>
                  <a:off x="6972924" y="4166312"/>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target </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sp>
              <p:nvSpPr>
                <p:cNvPr id="541" name="Rectangle 540">
                  <a:extLst>
                    <a:ext uri="{FF2B5EF4-FFF2-40B4-BE49-F238E27FC236}">
                      <a16:creationId xmlns:a16="http://schemas.microsoft.com/office/drawing/2014/main" id="{C4D6F997-E7E1-DC74-BEED-D81AA14A9554}"/>
                    </a:ext>
                  </a:extLst>
                </p:cNvPr>
                <p:cNvSpPr/>
                <p:nvPr/>
              </p:nvSpPr>
              <p:spPr>
                <a:xfrm>
                  <a:off x="6972924" y="4309921"/>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precision</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grpSp>
        </p:grpSp>
      </p:grpSp>
      <p:graphicFrame>
        <p:nvGraphicFramePr>
          <p:cNvPr id="3" name="Table 2">
            <a:extLst>
              <a:ext uri="{FF2B5EF4-FFF2-40B4-BE49-F238E27FC236}">
                <a16:creationId xmlns:a16="http://schemas.microsoft.com/office/drawing/2014/main" id="{B928625C-D9A6-B8B2-8666-CDB85ADEA5D6}"/>
              </a:ext>
            </a:extLst>
          </p:cNvPr>
          <p:cNvGraphicFramePr>
            <a:graphicFrameLocks noGrp="1"/>
          </p:cNvGraphicFramePr>
          <p:nvPr/>
        </p:nvGraphicFramePr>
        <p:xfrm>
          <a:off x="5182989" y="2300021"/>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548" name="Straight Connector 547">
            <a:extLst>
              <a:ext uri="{FF2B5EF4-FFF2-40B4-BE49-F238E27FC236}">
                <a16:creationId xmlns:a16="http://schemas.microsoft.com/office/drawing/2014/main" id="{313AA3F8-82A7-283E-BBFB-E9293DC8C1AC}"/>
              </a:ext>
            </a:extLst>
          </p:cNvPr>
          <p:cNvCxnSpPr>
            <a:cxnSpLocks/>
          </p:cNvCxnSpPr>
          <p:nvPr/>
        </p:nvCxnSpPr>
        <p:spPr>
          <a:xfrm>
            <a:off x="5160769" y="2830684"/>
            <a:ext cx="999328" cy="0"/>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63" name="TextBox 62">
                <a:extLst>
                  <a:ext uri="{FF2B5EF4-FFF2-40B4-BE49-F238E27FC236}">
                    <a16:creationId xmlns:a16="http://schemas.microsoft.com/office/drawing/2014/main" id="{7C5CF1D1-4415-43CA-F0F7-725CD91BC6E0}"/>
                  </a:ext>
                </a:extLst>
              </p:cNvPr>
              <p:cNvSpPr txBox="1"/>
              <p:nvPr/>
            </p:nvSpPr>
            <p:spPr>
              <a:xfrm>
                <a:off x="6378707" y="1730939"/>
                <a:ext cx="262790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Cambria Math" panose="02040503050406030204" pitchFamily="18" charset="0"/>
                    <a:cs typeface="Arial" panose="020B0604020202020204" pitchFamily="34" charset="0"/>
                  </a:rPr>
                  <a:t>parallelism-aware </a:t>
                </a:r>
                <a14:m>
                  <m:oMath xmlns:m="http://schemas.openxmlformats.org/officeDocument/2006/math">
                    <m:r>
                      <a:rPr kumimoji="0" lang="en-US" sz="1400" b="1" i="1" u="none" strike="noStrike" kern="1200" cap="none" spc="0" normalizeH="0" baseline="0" noProof="0" smtClean="0">
                        <a:ln>
                          <a:noFill/>
                        </a:ln>
                        <a:solidFill>
                          <a:srgbClr val="1A7FC7"/>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Programs</a:t>
                </a:r>
              </a:p>
            </p:txBody>
          </p:sp>
        </mc:Choice>
        <mc:Fallback xmlns="">
          <p:sp>
            <p:nvSpPr>
              <p:cNvPr id="63" name="TextBox 62">
                <a:extLst>
                  <a:ext uri="{FF2B5EF4-FFF2-40B4-BE49-F238E27FC236}">
                    <a16:creationId xmlns:a16="http://schemas.microsoft.com/office/drawing/2014/main" id="{7C5CF1D1-4415-43CA-F0F7-725CD91BC6E0}"/>
                  </a:ext>
                </a:extLst>
              </p:cNvPr>
              <p:cNvSpPr txBox="1">
                <a:spLocks noRot="1" noChangeAspect="1" noMove="1" noResize="1" noEditPoints="1" noAdjustHandles="1" noChangeArrowheads="1" noChangeShapeType="1" noTextEdit="1"/>
              </p:cNvSpPr>
              <p:nvPr/>
            </p:nvSpPr>
            <p:spPr>
              <a:xfrm>
                <a:off x="6378707" y="1730939"/>
                <a:ext cx="2627902" cy="215444"/>
              </a:xfrm>
              <a:prstGeom prst="rect">
                <a:avLst/>
              </a:prstGeom>
              <a:blipFill>
                <a:blip r:embed="rId6"/>
                <a:stretch>
                  <a:fillRect l="-1449" t="-22222" r="-1932" b="-50000"/>
                </a:stretch>
              </a:blipFill>
            </p:spPr>
            <p:txBody>
              <a:bodyPr/>
              <a:lstStyle/>
              <a:p>
                <a:r>
                  <a:rPr lang="en-US">
                    <a:noFill/>
                  </a:rPr>
                  <a:t> </a:t>
                </a:r>
              </a:p>
            </p:txBody>
          </p:sp>
        </mc:Fallback>
      </mc:AlternateContent>
      <p:grpSp>
        <p:nvGrpSpPr>
          <p:cNvPr id="552" name="Group 551">
            <a:extLst>
              <a:ext uri="{FF2B5EF4-FFF2-40B4-BE49-F238E27FC236}">
                <a16:creationId xmlns:a16="http://schemas.microsoft.com/office/drawing/2014/main" id="{984F64C6-3C51-E269-119E-DE98042A6A44}"/>
              </a:ext>
            </a:extLst>
          </p:cNvPr>
          <p:cNvGrpSpPr/>
          <p:nvPr/>
        </p:nvGrpSpPr>
        <p:grpSpPr>
          <a:xfrm>
            <a:off x="5056737" y="1719607"/>
            <a:ext cx="1198364" cy="437063"/>
            <a:chOff x="9022410" y="5106197"/>
            <a:chExt cx="1198364" cy="437063"/>
          </a:xfrm>
        </p:grpSpPr>
        <mc:AlternateContent xmlns:mc="http://schemas.openxmlformats.org/markup-compatibility/2006" xmlns:a14="http://schemas.microsoft.com/office/drawing/2010/main">
          <mc:Choice Requires="a14">
            <p:sp>
              <p:nvSpPr>
                <p:cNvPr id="256" name="TextBox 255">
                  <a:extLst>
                    <a:ext uri="{FF2B5EF4-FFF2-40B4-BE49-F238E27FC236}">
                      <a16:creationId xmlns:a16="http://schemas.microsoft.com/office/drawing/2014/main" id="{18B9A05F-2CFC-50DC-303F-C2A2240F2822}"/>
                    </a:ext>
                  </a:extLst>
                </p:cNvPr>
                <p:cNvSpPr txBox="1"/>
                <p:nvPr/>
              </p:nvSpPr>
              <p:spPr>
                <a:xfrm>
                  <a:off x="9022584" y="5106197"/>
                  <a:ext cx="1198017"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400" b="1" i="1"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Program </a:t>
                  </a:r>
                </a:p>
              </p:txBody>
            </p:sp>
          </mc:Choice>
          <mc:Fallback xmlns="">
            <p:sp>
              <p:nvSpPr>
                <p:cNvPr id="256" name="TextBox 255">
                  <a:extLst>
                    <a:ext uri="{FF2B5EF4-FFF2-40B4-BE49-F238E27FC236}">
                      <a16:creationId xmlns:a16="http://schemas.microsoft.com/office/drawing/2014/main" id="{18B9A05F-2CFC-50DC-303F-C2A2240F2822}"/>
                    </a:ext>
                  </a:extLst>
                </p:cNvPr>
                <p:cNvSpPr txBox="1">
                  <a:spLocks noRot="1" noChangeAspect="1" noMove="1" noResize="1" noEditPoints="1" noAdjustHandles="1" noChangeArrowheads="1" noChangeShapeType="1" noTextEdit="1"/>
                </p:cNvSpPr>
                <p:nvPr/>
              </p:nvSpPr>
              <p:spPr>
                <a:xfrm>
                  <a:off x="9022584" y="5106197"/>
                  <a:ext cx="1198017" cy="215444"/>
                </a:xfrm>
                <a:prstGeom prst="rect">
                  <a:avLst/>
                </a:prstGeom>
                <a:blipFill>
                  <a:blip r:embed="rId7"/>
                  <a:stretch>
                    <a:fillRect t="-16667" b="-50000"/>
                  </a:stretch>
                </a:blipFill>
              </p:spPr>
              <p:txBody>
                <a:bodyPr/>
                <a:lstStyle/>
                <a:p>
                  <a:r>
                    <a:rPr lang="en-US">
                      <a:noFill/>
                    </a:rPr>
                    <a:t> </a:t>
                  </a:r>
                </a:p>
              </p:txBody>
            </p:sp>
          </mc:Fallback>
        </mc:AlternateContent>
        <p:sp>
          <p:nvSpPr>
            <p:cNvPr id="551" name="TextBox 550">
              <a:extLst>
                <a:ext uri="{FF2B5EF4-FFF2-40B4-BE49-F238E27FC236}">
                  <a16:creationId xmlns:a16="http://schemas.microsoft.com/office/drawing/2014/main" id="{97E7A8A4-0424-8103-73FA-9B3387A3E647}"/>
                </a:ext>
              </a:extLst>
            </p:cNvPr>
            <p:cNvSpPr txBox="1"/>
            <p:nvPr/>
          </p:nvSpPr>
          <p:spPr>
            <a:xfrm>
              <a:off x="9022410" y="5235483"/>
              <a:ext cx="1198364"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select unit</a:t>
              </a:r>
            </a:p>
          </p:txBody>
        </p:sp>
      </p:grpSp>
      <p:sp>
        <p:nvSpPr>
          <p:cNvPr id="15" name="Rounded Rectangle 14">
            <a:extLst>
              <a:ext uri="{FF2B5EF4-FFF2-40B4-BE49-F238E27FC236}">
                <a16:creationId xmlns:a16="http://schemas.microsoft.com/office/drawing/2014/main" id="{366CD39E-7492-4F1B-5953-8606CD169E53}"/>
              </a:ext>
            </a:extLst>
          </p:cNvPr>
          <p:cNvSpPr>
            <a:spLocks/>
          </p:cNvSpPr>
          <p:nvPr/>
        </p:nvSpPr>
        <p:spPr>
          <a:xfrm rot="5400000">
            <a:off x="4745027" y="2017399"/>
            <a:ext cx="1850078" cy="1204441"/>
          </a:xfrm>
          <a:prstGeom prst="roundRect">
            <a:avLst>
              <a:gd name="adj" fmla="val 3978"/>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22" name="Rounded Rectangle 21">
            <a:extLst>
              <a:ext uri="{FF2B5EF4-FFF2-40B4-BE49-F238E27FC236}">
                <a16:creationId xmlns:a16="http://schemas.microsoft.com/office/drawing/2014/main" id="{5A3E82FF-DF7C-71C5-41D1-59774B46BC19}"/>
              </a:ext>
            </a:extLst>
          </p:cNvPr>
          <p:cNvSpPr/>
          <p:nvPr/>
        </p:nvSpPr>
        <p:spPr>
          <a:xfrm>
            <a:off x="6385002" y="1692263"/>
            <a:ext cx="2627902" cy="1855324"/>
          </a:xfrm>
          <a:prstGeom prst="roundRect">
            <a:avLst>
              <a:gd name="adj" fmla="val 2647"/>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  </a:t>
            </a:r>
          </a:p>
        </p:txBody>
      </p:sp>
      <p:cxnSp>
        <p:nvCxnSpPr>
          <p:cNvPr id="574" name="Straight Arrow Connector 573">
            <a:extLst>
              <a:ext uri="{FF2B5EF4-FFF2-40B4-BE49-F238E27FC236}">
                <a16:creationId xmlns:a16="http://schemas.microsoft.com/office/drawing/2014/main" id="{AE0999AF-E23B-536F-D2B0-C472FC53C518}"/>
              </a:ext>
            </a:extLst>
          </p:cNvPr>
          <p:cNvCxnSpPr>
            <a:cxnSpLocks/>
          </p:cNvCxnSpPr>
          <p:nvPr/>
        </p:nvCxnSpPr>
        <p:spPr>
          <a:xfrm>
            <a:off x="4479014" y="3008186"/>
            <a:ext cx="760507" cy="0"/>
          </a:xfrm>
          <a:prstGeom prst="straightConnector1">
            <a:avLst/>
          </a:prstGeom>
          <a:ln w="38100">
            <a:solidFill>
              <a:schemeClr val="accent5"/>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F549A51E-F692-F5AE-8870-B29834D21DE8}"/>
              </a:ext>
            </a:extLst>
          </p:cNvPr>
          <p:cNvCxnSpPr>
            <a:cxnSpLocks/>
          </p:cNvCxnSpPr>
          <p:nvPr/>
        </p:nvCxnSpPr>
        <p:spPr>
          <a:xfrm>
            <a:off x="4479014" y="3345709"/>
            <a:ext cx="760507" cy="0"/>
          </a:xfrm>
          <a:prstGeom prst="straightConnector1">
            <a:avLst/>
          </a:prstGeom>
          <a:ln w="38100">
            <a:solidFill>
              <a:schemeClr val="accent5"/>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446BD64C-767C-9D0A-87A2-A4F57359C8B7}"/>
              </a:ext>
            </a:extLst>
          </p:cNvPr>
          <p:cNvCxnSpPr>
            <a:cxnSpLocks/>
          </p:cNvCxnSpPr>
          <p:nvPr/>
        </p:nvCxnSpPr>
        <p:spPr>
          <a:xfrm flipH="1" flipV="1">
            <a:off x="6161297" y="2712772"/>
            <a:ext cx="242040" cy="0"/>
          </a:xfrm>
          <a:prstGeom prst="straightConnector1">
            <a:avLst/>
          </a:prstGeom>
          <a:ln w="38100">
            <a:solidFill>
              <a:schemeClr val="accent4"/>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2" name="Straight Arrow Connector 1">
            <a:extLst>
              <a:ext uri="{FF2B5EF4-FFF2-40B4-BE49-F238E27FC236}">
                <a16:creationId xmlns:a16="http://schemas.microsoft.com/office/drawing/2014/main" id="{B97EF5FD-6089-A1AC-0236-22B99C8F5333}"/>
              </a:ext>
            </a:extLst>
          </p:cNvPr>
          <p:cNvCxnSpPr>
            <a:cxnSpLocks/>
          </p:cNvCxnSpPr>
          <p:nvPr/>
        </p:nvCxnSpPr>
        <p:spPr>
          <a:xfrm>
            <a:off x="6196201" y="3186770"/>
            <a:ext cx="242040" cy="0"/>
          </a:xfrm>
          <a:prstGeom prst="straightConnector1">
            <a:avLst/>
          </a:prstGeom>
          <a:ln w="38100">
            <a:solidFill>
              <a:schemeClr val="accent1"/>
            </a:solidFill>
            <a:tailEnd type="triangle" w="med" len="sm"/>
          </a:ln>
        </p:spPr>
        <p:style>
          <a:lnRef idx="1">
            <a:schemeClr val="accent1"/>
          </a:lnRef>
          <a:fillRef idx="0">
            <a:schemeClr val="accent1"/>
          </a:fillRef>
          <a:effectRef idx="0">
            <a:schemeClr val="accent1"/>
          </a:effectRef>
          <a:fontRef idx="minor">
            <a:schemeClr val="tx1"/>
          </a:fontRef>
        </p:style>
      </p:cxnSp>
      <p:sp>
        <p:nvSpPr>
          <p:cNvPr id="36" name="Rectangle 35">
            <a:extLst>
              <a:ext uri="{FF2B5EF4-FFF2-40B4-BE49-F238E27FC236}">
                <a16:creationId xmlns:a16="http://schemas.microsoft.com/office/drawing/2014/main" id="{AF4B772B-BEC2-5FA5-D115-E5E1CE410CBF}"/>
              </a:ext>
            </a:extLst>
          </p:cNvPr>
          <p:cNvSpPr/>
          <p:nvPr/>
        </p:nvSpPr>
        <p:spPr>
          <a:xfrm rot="16200000">
            <a:off x="6136788" y="3125570"/>
            <a:ext cx="681975" cy="790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cost model</a:t>
            </a:r>
          </a:p>
        </p:txBody>
      </p:sp>
      <p:sp>
        <p:nvSpPr>
          <p:cNvPr id="294" name="Rectangle 293">
            <a:extLst>
              <a:ext uri="{FF2B5EF4-FFF2-40B4-BE49-F238E27FC236}">
                <a16:creationId xmlns:a16="http://schemas.microsoft.com/office/drawing/2014/main" id="{7BC94F1F-07D5-E95E-6404-66CE4D1BBD83}"/>
              </a:ext>
            </a:extLst>
          </p:cNvPr>
          <p:cNvSpPr/>
          <p:nvPr/>
        </p:nvSpPr>
        <p:spPr>
          <a:xfrm rot="16200000">
            <a:off x="7601557" y="2827768"/>
            <a:ext cx="1208597" cy="120909"/>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a:t>
            </a:r>
          </a:p>
        </p:txBody>
      </p:sp>
      <p:cxnSp>
        <p:nvCxnSpPr>
          <p:cNvPr id="411" name="Straight Connector 410">
            <a:extLst>
              <a:ext uri="{FF2B5EF4-FFF2-40B4-BE49-F238E27FC236}">
                <a16:creationId xmlns:a16="http://schemas.microsoft.com/office/drawing/2014/main" id="{DDD36D7B-848A-9549-A260-ABB1EF6EB48A}"/>
              </a:ext>
            </a:extLst>
          </p:cNvPr>
          <p:cNvCxnSpPr>
            <a:cxnSpLocks/>
          </p:cNvCxnSpPr>
          <p:nvPr/>
        </p:nvCxnSpPr>
        <p:spPr>
          <a:xfrm>
            <a:off x="7367960" y="2803983"/>
            <a:ext cx="731520" cy="3709"/>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40" name="Rounded Rectangle 39">
            <a:extLst>
              <a:ext uri="{FF2B5EF4-FFF2-40B4-BE49-F238E27FC236}">
                <a16:creationId xmlns:a16="http://schemas.microsoft.com/office/drawing/2014/main" id="{B1E78659-FC61-1BC0-4E1A-FE1B003037FE}"/>
              </a:ext>
            </a:extLst>
          </p:cNvPr>
          <p:cNvSpPr>
            <a:spLocks/>
          </p:cNvSpPr>
          <p:nvPr/>
        </p:nvSpPr>
        <p:spPr>
          <a:xfrm rot="5400000">
            <a:off x="6233890" y="2415864"/>
            <a:ext cx="1410050" cy="729816"/>
          </a:xfrm>
          <a:prstGeom prst="roundRect">
            <a:avLst>
              <a:gd name="adj" fmla="val 3978"/>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5B50C41D-F1AB-A273-D5D3-F1626A23CAED}"/>
              </a:ext>
            </a:extLst>
          </p:cNvPr>
          <p:cNvSpPr/>
          <p:nvPr/>
        </p:nvSpPr>
        <p:spPr>
          <a:xfrm>
            <a:off x="6591185" y="2130780"/>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70AD47"/>
                </a:solidFill>
                <a:effectLst/>
                <a:uLnTx/>
                <a:uFillTx/>
                <a:latin typeface="Avenir Next" panose="020B0503020202020204" pitchFamily="34" charset="0"/>
                <a:ea typeface="+mn-ea"/>
                <a:cs typeface="Arial" panose="020B0604020202020204" pitchFamily="34" charset="0"/>
              </a:rPr>
              <a:t>impl. #1</a:t>
            </a:r>
          </a:p>
        </p:txBody>
      </p:sp>
      <p:cxnSp>
        <p:nvCxnSpPr>
          <p:cNvPr id="407" name="Straight Connector 406">
            <a:extLst>
              <a:ext uri="{FF2B5EF4-FFF2-40B4-BE49-F238E27FC236}">
                <a16:creationId xmlns:a16="http://schemas.microsoft.com/office/drawing/2014/main" id="{40106162-111A-D6E3-9F9D-C44298D058CC}"/>
              </a:ext>
            </a:extLst>
          </p:cNvPr>
          <p:cNvCxnSpPr>
            <a:cxnSpLocks/>
          </p:cNvCxnSpPr>
          <p:nvPr/>
        </p:nvCxnSpPr>
        <p:spPr>
          <a:xfrm>
            <a:off x="6568294" y="2803983"/>
            <a:ext cx="731520" cy="3709"/>
          </a:xfrm>
          <a:prstGeom prst="line">
            <a:avLst/>
          </a:prstGeom>
          <a:ln>
            <a:solidFill>
              <a:schemeClr val="accent6"/>
            </a:solidFill>
            <a:prstDash val="dash"/>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DAF8CD23-BF71-10E6-AA3F-83B9B9F66318}"/>
              </a:ext>
            </a:extLst>
          </p:cNvPr>
          <p:cNvSpPr>
            <a:spLocks/>
          </p:cNvSpPr>
          <p:nvPr/>
        </p:nvSpPr>
        <p:spPr>
          <a:xfrm rot="5400000">
            <a:off x="7880792" y="2412837"/>
            <a:ext cx="1414156" cy="729816"/>
          </a:xfrm>
          <a:prstGeom prst="roundRect">
            <a:avLst>
              <a:gd name="adj" fmla="val 3978"/>
            </a:avLst>
          </a:prstGeom>
          <a:solidFill>
            <a:schemeClr val="accent4">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8" name="Rectangle 397">
            <a:extLst>
              <a:ext uri="{FF2B5EF4-FFF2-40B4-BE49-F238E27FC236}">
                <a16:creationId xmlns:a16="http://schemas.microsoft.com/office/drawing/2014/main" id="{FBA8B14D-815A-3F40-E15F-642136FB533C}"/>
              </a:ext>
            </a:extLst>
          </p:cNvPr>
          <p:cNvSpPr/>
          <p:nvPr/>
        </p:nvSpPr>
        <p:spPr>
          <a:xfrm>
            <a:off x="8238105" y="2129645"/>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impl. n</a:t>
            </a:r>
          </a:p>
        </p:txBody>
      </p:sp>
      <p:grpSp>
        <p:nvGrpSpPr>
          <p:cNvPr id="42" name="Group 41">
            <a:extLst>
              <a:ext uri="{FF2B5EF4-FFF2-40B4-BE49-F238E27FC236}">
                <a16:creationId xmlns:a16="http://schemas.microsoft.com/office/drawing/2014/main" id="{D1BCA487-99B5-4653-EDB3-71E32A71C671}"/>
              </a:ext>
            </a:extLst>
          </p:cNvPr>
          <p:cNvGrpSpPr/>
          <p:nvPr/>
        </p:nvGrpSpPr>
        <p:grpSpPr>
          <a:xfrm>
            <a:off x="6645745" y="2803983"/>
            <a:ext cx="2304700" cy="689675"/>
            <a:chOff x="6645745" y="2803983"/>
            <a:chExt cx="2304700" cy="689675"/>
          </a:xfrm>
        </p:grpSpPr>
        <p:grpSp>
          <p:nvGrpSpPr>
            <p:cNvPr id="39" name="Group 38">
              <a:extLst>
                <a:ext uri="{FF2B5EF4-FFF2-40B4-BE49-F238E27FC236}">
                  <a16:creationId xmlns:a16="http://schemas.microsoft.com/office/drawing/2014/main" id="{EDB70EB6-115E-6606-BCB5-D6957E6E5020}"/>
                </a:ext>
              </a:extLst>
            </p:cNvPr>
            <p:cNvGrpSpPr/>
            <p:nvPr/>
          </p:nvGrpSpPr>
          <p:grpSpPr>
            <a:xfrm>
              <a:off x="6645745" y="2842886"/>
              <a:ext cx="2204073" cy="650772"/>
              <a:chOff x="6645745" y="2842886"/>
              <a:chExt cx="2204073" cy="650772"/>
            </a:xfrm>
          </p:grpSpPr>
          <p:grpSp>
            <p:nvGrpSpPr>
              <p:cNvPr id="359" name="Group 358">
                <a:extLst>
                  <a:ext uri="{FF2B5EF4-FFF2-40B4-BE49-F238E27FC236}">
                    <a16:creationId xmlns:a16="http://schemas.microsoft.com/office/drawing/2014/main" id="{163C6157-4C40-6126-D32A-BF18F382DBA2}"/>
                  </a:ext>
                </a:extLst>
              </p:cNvPr>
              <p:cNvGrpSpPr/>
              <p:nvPr/>
            </p:nvGrpSpPr>
            <p:grpSpPr>
              <a:xfrm>
                <a:off x="6645745" y="2844021"/>
                <a:ext cx="557153" cy="649637"/>
                <a:chOff x="6067134" y="2655621"/>
                <a:chExt cx="557153" cy="649637"/>
              </a:xfrm>
            </p:grpSpPr>
            <p:grpSp>
              <p:nvGrpSpPr>
                <p:cNvPr id="14" name="Group 13">
                  <a:extLst>
                    <a:ext uri="{FF2B5EF4-FFF2-40B4-BE49-F238E27FC236}">
                      <a16:creationId xmlns:a16="http://schemas.microsoft.com/office/drawing/2014/main" id="{F49B5FD4-3243-8B36-8408-AAA018E7F27E}"/>
                    </a:ext>
                  </a:extLst>
                </p:cNvPr>
                <p:cNvGrpSpPr/>
                <p:nvPr/>
              </p:nvGrpSpPr>
              <p:grpSpPr>
                <a:xfrm>
                  <a:off x="6221951" y="2692878"/>
                  <a:ext cx="402336" cy="402336"/>
                  <a:chOff x="2591868" y="2612644"/>
                  <a:chExt cx="402336" cy="402336"/>
                </a:xfrm>
              </p:grpSpPr>
              <p:cxnSp>
                <p:nvCxnSpPr>
                  <p:cNvPr id="20" name="Straight Connector 19">
                    <a:extLst>
                      <a:ext uri="{FF2B5EF4-FFF2-40B4-BE49-F238E27FC236}">
                        <a16:creationId xmlns:a16="http://schemas.microsoft.com/office/drawing/2014/main" id="{4D9B1C61-2836-F02C-A54C-DDCAF23189F1}"/>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D884F144-1128-8B21-4180-A04E95FDFB1B}"/>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16" name="TextBox 15">
                  <a:extLst>
                    <a:ext uri="{FF2B5EF4-FFF2-40B4-BE49-F238E27FC236}">
                      <a16:creationId xmlns:a16="http://schemas.microsoft.com/office/drawing/2014/main" id="{6C72094F-2B45-6C4C-690A-E3BA055D7E39}"/>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8CEA79E6-1DB6-343C-2FFC-F41A77A88FF5}"/>
                    </a:ext>
                  </a:extLst>
                </p:cNvPr>
                <p:cNvSpPr txBox="1"/>
                <p:nvPr/>
              </p:nvSpPr>
              <p:spPr>
                <a:xfrm>
                  <a:off x="6235597" y="2698419"/>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cxnSp>
              <p:nvCxnSpPr>
                <p:cNvPr id="18" name="Straight Connector 17">
                  <a:extLst>
                    <a:ext uri="{FF2B5EF4-FFF2-40B4-BE49-F238E27FC236}">
                      <a16:creationId xmlns:a16="http://schemas.microsoft.com/office/drawing/2014/main" id="{65C694B9-6123-C699-37BA-E5337B5050B5}"/>
                    </a:ext>
                  </a:extLst>
                </p:cNvPr>
                <p:cNvCxnSpPr>
                  <a:cxnSpLocks/>
                </p:cNvCxnSpPr>
                <p:nvPr/>
              </p:nvCxnSpPr>
              <p:spPr>
                <a:xfrm flipV="1">
                  <a:off x="6260582" y="2759350"/>
                  <a:ext cx="336355" cy="286284"/>
                </a:xfrm>
                <a:prstGeom prst="line">
                  <a:avLst/>
                </a:prstGeom>
                <a:ln w="12700">
                  <a:solidFill>
                    <a:schemeClr val="accent6">
                      <a:lumMod val="75000"/>
                    </a:schemeClr>
                  </a:solidFill>
                </a:ln>
              </p:spPr>
              <p:style>
                <a:lnRef idx="1">
                  <a:schemeClr val="dk1"/>
                </a:lnRef>
                <a:fillRef idx="0">
                  <a:schemeClr val="dk1"/>
                </a:fillRef>
                <a:effectRef idx="0">
                  <a:schemeClr val="dk1"/>
                </a:effectRef>
                <a:fontRef idx="minor">
                  <a:schemeClr val="tx1"/>
                </a:fontRef>
              </p:style>
            </p:cxnSp>
            <p:sp>
              <p:nvSpPr>
                <p:cNvPr id="19" name="TextBox 18">
                  <a:extLst>
                    <a:ext uri="{FF2B5EF4-FFF2-40B4-BE49-F238E27FC236}">
                      <a16:creationId xmlns:a16="http://schemas.microsoft.com/office/drawing/2014/main" id="{637F78D0-A3F0-530E-3DE9-5D0BF389FF4D}"/>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grpSp>
            <p:nvGrpSpPr>
              <p:cNvPr id="37" name="Group 36">
                <a:extLst>
                  <a:ext uri="{FF2B5EF4-FFF2-40B4-BE49-F238E27FC236}">
                    <a16:creationId xmlns:a16="http://schemas.microsoft.com/office/drawing/2014/main" id="{EC401211-5AB0-02BC-6C90-0EC18D4D836C}"/>
                  </a:ext>
                </a:extLst>
              </p:cNvPr>
              <p:cNvGrpSpPr/>
              <p:nvPr/>
            </p:nvGrpSpPr>
            <p:grpSpPr>
              <a:xfrm>
                <a:off x="8292665" y="2842886"/>
                <a:ext cx="557153" cy="649637"/>
                <a:chOff x="8292665" y="2842886"/>
                <a:chExt cx="557153" cy="649637"/>
              </a:xfrm>
            </p:grpSpPr>
            <p:grpSp>
              <p:nvGrpSpPr>
                <p:cNvPr id="391" name="Group 390">
                  <a:extLst>
                    <a:ext uri="{FF2B5EF4-FFF2-40B4-BE49-F238E27FC236}">
                      <a16:creationId xmlns:a16="http://schemas.microsoft.com/office/drawing/2014/main" id="{71C30B9E-5214-19A6-1D91-2453BBE1DB7D}"/>
                    </a:ext>
                  </a:extLst>
                </p:cNvPr>
                <p:cNvGrpSpPr/>
                <p:nvPr/>
              </p:nvGrpSpPr>
              <p:grpSpPr>
                <a:xfrm>
                  <a:off x="8292665" y="2842886"/>
                  <a:ext cx="557153" cy="649637"/>
                  <a:chOff x="6067134" y="2655621"/>
                  <a:chExt cx="557153" cy="649637"/>
                </a:xfrm>
              </p:grpSpPr>
              <p:grpSp>
                <p:nvGrpSpPr>
                  <p:cNvPr id="392" name="Group 391">
                    <a:extLst>
                      <a:ext uri="{FF2B5EF4-FFF2-40B4-BE49-F238E27FC236}">
                        <a16:creationId xmlns:a16="http://schemas.microsoft.com/office/drawing/2014/main" id="{A6463A54-A1FB-F779-3D0E-D54E8EF6A524}"/>
                      </a:ext>
                    </a:extLst>
                  </p:cNvPr>
                  <p:cNvGrpSpPr/>
                  <p:nvPr/>
                </p:nvGrpSpPr>
                <p:grpSpPr>
                  <a:xfrm>
                    <a:off x="6221951" y="2692878"/>
                    <a:ext cx="402336" cy="402336"/>
                    <a:chOff x="2591868" y="2612644"/>
                    <a:chExt cx="402336" cy="402336"/>
                  </a:xfrm>
                </p:grpSpPr>
                <p:cxnSp>
                  <p:nvCxnSpPr>
                    <p:cNvPr id="396" name="Straight Connector 395">
                      <a:extLst>
                        <a:ext uri="{FF2B5EF4-FFF2-40B4-BE49-F238E27FC236}">
                          <a16:creationId xmlns:a16="http://schemas.microsoft.com/office/drawing/2014/main" id="{7BBD83BA-9F3C-DEE2-85E3-03C9D0849D4A}"/>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97" name="Straight Connector 396">
                      <a:extLst>
                        <a:ext uri="{FF2B5EF4-FFF2-40B4-BE49-F238E27FC236}">
                          <a16:creationId xmlns:a16="http://schemas.microsoft.com/office/drawing/2014/main" id="{1C53A077-BB8C-7EB1-8610-47F9818EFFFF}"/>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93" name="TextBox 392">
                    <a:extLst>
                      <a:ext uri="{FF2B5EF4-FFF2-40B4-BE49-F238E27FC236}">
                        <a16:creationId xmlns:a16="http://schemas.microsoft.com/office/drawing/2014/main" id="{F9459F24-B072-108C-681D-0671D6310A33}"/>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4" name="TextBox 393">
                    <a:extLst>
                      <a:ext uri="{FF2B5EF4-FFF2-40B4-BE49-F238E27FC236}">
                        <a16:creationId xmlns:a16="http://schemas.microsoft.com/office/drawing/2014/main" id="{73051A0A-8EB5-0787-311E-243897A73B5D}"/>
                      </a:ext>
                    </a:extLst>
                  </p:cNvPr>
                  <p:cNvSpPr txBox="1"/>
                  <p:nvPr/>
                </p:nvSpPr>
                <p:spPr>
                  <a:xfrm>
                    <a:off x="6232422" y="2701822"/>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95" name="TextBox 394">
                    <a:extLst>
                      <a:ext uri="{FF2B5EF4-FFF2-40B4-BE49-F238E27FC236}">
                        <a16:creationId xmlns:a16="http://schemas.microsoft.com/office/drawing/2014/main" id="{26349A4A-D8A0-8055-9173-37E74331A89C}"/>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cxnSp>
              <p:nvCxnSpPr>
                <p:cNvPr id="401" name="Straight Connector 400">
                  <a:extLst>
                    <a:ext uri="{FF2B5EF4-FFF2-40B4-BE49-F238E27FC236}">
                      <a16:creationId xmlns:a16="http://schemas.microsoft.com/office/drawing/2014/main" id="{E67106EE-6745-6E1D-8045-3446E0FCC2FF}"/>
                    </a:ext>
                  </a:extLst>
                </p:cNvPr>
                <p:cNvCxnSpPr>
                  <a:cxnSpLocks/>
                </p:cNvCxnSpPr>
                <p:nvPr/>
              </p:nvCxnSpPr>
              <p:spPr>
                <a:xfrm flipV="1">
                  <a:off x="8512841" y="2987115"/>
                  <a:ext cx="274320" cy="0"/>
                </a:xfrm>
                <a:prstGeom prst="line">
                  <a:avLst/>
                </a:prstGeom>
                <a:ln w="12700">
                  <a:solidFill>
                    <a:schemeClr val="accent4"/>
                  </a:solidFill>
                </a:ln>
              </p:spPr>
              <p:style>
                <a:lnRef idx="1">
                  <a:schemeClr val="dk1"/>
                </a:lnRef>
                <a:fillRef idx="0">
                  <a:schemeClr val="dk1"/>
                </a:fillRef>
                <a:effectRef idx="0">
                  <a:schemeClr val="dk1"/>
                </a:effectRef>
                <a:fontRef idx="minor">
                  <a:schemeClr val="tx1"/>
                </a:fontRef>
              </p:style>
            </p:cxnSp>
          </p:grpSp>
        </p:grpSp>
        <p:cxnSp>
          <p:nvCxnSpPr>
            <p:cNvPr id="412" name="Straight Connector 411">
              <a:extLst>
                <a:ext uri="{FF2B5EF4-FFF2-40B4-BE49-F238E27FC236}">
                  <a16:creationId xmlns:a16="http://schemas.microsoft.com/office/drawing/2014/main" id="{FF70CA78-68A1-0D98-25B8-FA81222DAB40}"/>
                </a:ext>
              </a:extLst>
            </p:cNvPr>
            <p:cNvCxnSpPr>
              <a:cxnSpLocks/>
            </p:cNvCxnSpPr>
            <p:nvPr/>
          </p:nvCxnSpPr>
          <p:spPr>
            <a:xfrm>
              <a:off x="8218925" y="2803983"/>
              <a:ext cx="731520" cy="3709"/>
            </a:xfrm>
            <a:prstGeom prst="line">
              <a:avLst/>
            </a:prstGeom>
            <a:ln>
              <a:solidFill>
                <a:schemeClr val="accent4"/>
              </a:solidFill>
              <a:prstDash val="dash"/>
            </a:ln>
          </p:spPr>
          <p:style>
            <a:lnRef idx="1">
              <a:schemeClr val="accent1"/>
            </a:lnRef>
            <a:fillRef idx="0">
              <a:schemeClr val="accent1"/>
            </a:fillRef>
            <a:effectRef idx="0">
              <a:schemeClr val="accent1"/>
            </a:effectRef>
            <a:fontRef idx="minor">
              <a:schemeClr val="tx1"/>
            </a:fontRef>
          </p:style>
        </p:cxnSp>
      </p:grpSp>
      <p:grpSp>
        <p:nvGrpSpPr>
          <p:cNvPr id="43" name="Group 42">
            <a:extLst>
              <a:ext uri="{FF2B5EF4-FFF2-40B4-BE49-F238E27FC236}">
                <a16:creationId xmlns:a16="http://schemas.microsoft.com/office/drawing/2014/main" id="{9B679FCF-187F-17BC-8D47-088BF4759C7A}"/>
              </a:ext>
            </a:extLst>
          </p:cNvPr>
          <p:cNvGrpSpPr/>
          <p:nvPr/>
        </p:nvGrpSpPr>
        <p:grpSpPr>
          <a:xfrm>
            <a:off x="6799633" y="2928983"/>
            <a:ext cx="365760" cy="354148"/>
            <a:chOff x="8014119" y="4579525"/>
            <a:chExt cx="365760" cy="354148"/>
          </a:xfrm>
        </p:grpSpPr>
        <p:cxnSp>
          <p:nvCxnSpPr>
            <p:cNvPr id="44" name="Straight Connector 43">
              <a:extLst>
                <a:ext uri="{FF2B5EF4-FFF2-40B4-BE49-F238E27FC236}">
                  <a16:creationId xmlns:a16="http://schemas.microsoft.com/office/drawing/2014/main" id="{9D9D8879-1738-2CA0-B088-5ED785DA8B56}"/>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4EE4E45-42CC-AF36-4027-A3C18FD7B449}"/>
                </a:ext>
              </a:extLst>
            </p:cNvPr>
            <p:cNvCxnSpPr>
              <a:cxnSpLocks/>
            </p:cNvCxnSpPr>
            <p:nvPr/>
          </p:nvCxnSpPr>
          <p:spPr>
            <a:xfrm>
              <a:off x="8014119" y="4804066"/>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C35E07E2-4542-4059-FC0F-B9B4E489EED9}"/>
              </a:ext>
            </a:extLst>
          </p:cNvPr>
          <p:cNvGrpSpPr/>
          <p:nvPr/>
        </p:nvGrpSpPr>
        <p:grpSpPr>
          <a:xfrm>
            <a:off x="8446553" y="2919325"/>
            <a:ext cx="365760" cy="354148"/>
            <a:chOff x="7998347" y="4579525"/>
            <a:chExt cx="365760" cy="354148"/>
          </a:xfrm>
        </p:grpSpPr>
        <p:cxnSp>
          <p:nvCxnSpPr>
            <p:cNvPr id="47" name="Straight Connector 46">
              <a:extLst>
                <a:ext uri="{FF2B5EF4-FFF2-40B4-BE49-F238E27FC236}">
                  <a16:creationId xmlns:a16="http://schemas.microsoft.com/office/drawing/2014/main" id="{8DA86847-D166-CD5E-B746-4C13360605AF}"/>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2900641A-97D8-0C61-A9E5-5BF032FF5EE0}"/>
                </a:ext>
              </a:extLst>
            </p:cNvPr>
            <p:cNvCxnSpPr>
              <a:cxnSpLocks/>
            </p:cNvCxnSpPr>
            <p:nvPr/>
          </p:nvCxnSpPr>
          <p:spPr>
            <a:xfrm>
              <a:off x="7998347" y="4643565"/>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sp>
        <p:nvSpPr>
          <p:cNvPr id="332" name="Freeform 331">
            <a:extLst>
              <a:ext uri="{FF2B5EF4-FFF2-40B4-BE49-F238E27FC236}">
                <a16:creationId xmlns:a16="http://schemas.microsoft.com/office/drawing/2014/main" id="{3B00A40E-5828-8AA3-E5EE-207AC1061863}"/>
              </a:ext>
            </a:extLst>
          </p:cNvPr>
          <p:cNvSpPr/>
          <p:nvPr/>
        </p:nvSpPr>
        <p:spPr>
          <a:xfrm>
            <a:off x="7660023" y="2928983"/>
            <a:ext cx="283471" cy="292040"/>
          </a:xfrm>
          <a:custGeom>
            <a:avLst/>
            <a:gdLst>
              <a:gd name="connsiteX0" fmla="*/ 0 w 266164"/>
              <a:gd name="connsiteY0" fmla="*/ 214648 h 238654"/>
              <a:gd name="connsiteX1" fmla="*/ 171719 w 266164"/>
              <a:gd name="connsiteY1" fmla="*/ 218941 h 238654"/>
              <a:gd name="connsiteX2" fmla="*/ 266164 w 266164"/>
              <a:gd name="connsiteY2" fmla="*/ 0 h 238654"/>
              <a:gd name="connsiteX0" fmla="*/ 0 w 266164"/>
              <a:gd name="connsiteY0" fmla="*/ 229564 h 245232"/>
              <a:gd name="connsiteX1" fmla="*/ 171719 w 266164"/>
              <a:gd name="connsiteY1" fmla="*/ 218941 h 245232"/>
              <a:gd name="connsiteX2" fmla="*/ 266164 w 266164"/>
              <a:gd name="connsiteY2" fmla="*/ 0 h 245232"/>
              <a:gd name="connsiteX0" fmla="*/ 0 w 266164"/>
              <a:gd name="connsiteY0" fmla="*/ 229564 h 238573"/>
              <a:gd name="connsiteX1" fmla="*/ 167426 w 266164"/>
              <a:gd name="connsiteY1" fmla="*/ 199053 h 238573"/>
              <a:gd name="connsiteX2" fmla="*/ 266164 w 266164"/>
              <a:gd name="connsiteY2" fmla="*/ 0 h 238573"/>
            </a:gdLst>
            <a:ahLst/>
            <a:cxnLst>
              <a:cxn ang="0">
                <a:pos x="connsiteX0" y="connsiteY0"/>
              </a:cxn>
              <a:cxn ang="0">
                <a:pos x="connsiteX1" y="connsiteY1"/>
              </a:cxn>
              <a:cxn ang="0">
                <a:pos x="connsiteX2" y="connsiteY2"/>
              </a:cxn>
            </a:cxnLst>
            <a:rect l="l" t="t" r="r" b="b"/>
            <a:pathLst>
              <a:path w="266164" h="238573">
                <a:moveTo>
                  <a:pt x="0" y="229564"/>
                </a:moveTo>
                <a:cubicBezTo>
                  <a:pt x="63679" y="249598"/>
                  <a:pt x="123065" y="234828"/>
                  <a:pt x="167426" y="199053"/>
                </a:cubicBezTo>
                <a:cubicBezTo>
                  <a:pt x="211787" y="163278"/>
                  <a:pt x="241122" y="91583"/>
                  <a:pt x="266164" y="0"/>
                </a:cubicBezTo>
              </a:path>
            </a:pathLst>
          </a:cu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aphicFrame>
        <p:nvGraphicFramePr>
          <p:cNvPr id="61" name="Table 60">
            <a:extLst>
              <a:ext uri="{FF2B5EF4-FFF2-40B4-BE49-F238E27FC236}">
                <a16:creationId xmlns:a16="http://schemas.microsoft.com/office/drawing/2014/main" id="{B4AEF478-6AC0-731E-6961-6D2D6A6AFE06}"/>
              </a:ext>
            </a:extLst>
          </p:cNvPr>
          <p:cNvGraphicFramePr>
            <a:graphicFrameLocks noGrp="1"/>
          </p:cNvGraphicFramePr>
          <p:nvPr/>
        </p:nvGraphicFramePr>
        <p:xfrm>
          <a:off x="5563087" y="2305449"/>
          <a:ext cx="630929" cy="320040"/>
        </p:xfrm>
        <a:graphic>
          <a:graphicData uri="http://schemas.openxmlformats.org/drawingml/2006/table">
            <a:tbl>
              <a:tblPr firstRow="1" bandRow="1">
                <a:tableStyleId>{5940675A-B579-460E-94D1-54222C63F5DA}</a:tableStyleId>
              </a:tblPr>
              <a:tblGrid>
                <a:gridCol w="630929">
                  <a:extLst>
                    <a:ext uri="{9D8B030D-6E8A-4147-A177-3AD203B41FA5}">
                      <a16:colId xmlns:a16="http://schemas.microsoft.com/office/drawing/2014/main" val="3411314267"/>
                    </a:ext>
                  </a:extLst>
                </a:gridCol>
              </a:tblGrid>
              <a:tr h="77683">
                <a:tc>
                  <a:txBody>
                    <a:bodyPr/>
                    <a:lstStyle/>
                    <a:p>
                      <a:pPr algn="ctr"/>
                      <a:r>
                        <a:rPr lang="en-US" sz="1050" b="1" dirty="0">
                          <a:solidFill>
                            <a:schemeClr val="accent1"/>
                          </a:solidFill>
                        </a:rPr>
                        <a:t>precision:</a:t>
                      </a: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69564133"/>
                  </a:ext>
                </a:extLst>
              </a:tr>
              <a:tr h="77683">
                <a:tc>
                  <a:txBody>
                    <a:bodyPr/>
                    <a:lstStyle/>
                    <a:p>
                      <a:pPr algn="ct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5392560"/>
                  </a:ext>
                </a:extLst>
              </a:tr>
            </a:tbl>
          </a:graphicData>
        </a:graphic>
      </p:graphicFrame>
      <p:sp>
        <p:nvSpPr>
          <p:cNvPr id="448" name="TextBox 447">
            <a:extLst>
              <a:ext uri="{FF2B5EF4-FFF2-40B4-BE49-F238E27FC236}">
                <a16:creationId xmlns:a16="http://schemas.microsoft.com/office/drawing/2014/main" id="{F6D6BCDE-D45D-E9AE-F464-ECE83FFC0173}"/>
              </a:ext>
            </a:extLst>
          </p:cNvPr>
          <p:cNvSpPr txBox="1"/>
          <p:nvPr/>
        </p:nvSpPr>
        <p:spPr>
          <a:xfrm>
            <a:off x="5569615" y="2474791"/>
            <a:ext cx="622307" cy="2616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4 bits</a:t>
            </a:r>
          </a:p>
        </p:txBody>
      </p:sp>
    </p:spTree>
    <p:extLst>
      <p:ext uri="{BB962C8B-B14F-4D97-AF65-F5344CB8AC3E}">
        <p14:creationId xmlns:p14="http://schemas.microsoft.com/office/powerpoint/2010/main" val="28112519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83A56FE-C1F1-EB10-C7E5-6806F9847126}"/>
              </a:ext>
            </a:extLst>
          </p:cNvPr>
          <p:cNvSpPr>
            <a:spLocks noGrp="1"/>
          </p:cNvSpPr>
          <p:nvPr>
            <p:ph idx="1"/>
          </p:nvPr>
        </p:nvSpPr>
        <p:spPr>
          <a:xfrm>
            <a:off x="169011" y="1236742"/>
            <a:ext cx="8894602" cy="4993235"/>
          </a:xfrm>
        </p:spPr>
        <p:txBody>
          <a:bodyPr>
            <a:normAutofit/>
          </a:bodyPr>
          <a:lstStyle/>
          <a:p>
            <a:r>
              <a:rPr lang="en-US" dirty="0"/>
              <a:t>Detailed hardware description</a:t>
            </a:r>
            <a:br>
              <a:rPr lang="en-US" dirty="0"/>
            </a:br>
            <a:endParaRPr lang="en-US" dirty="0"/>
          </a:p>
          <a:p>
            <a:r>
              <a:rPr lang="en-US" dirty="0"/>
              <a:t>Implementation of bit-parallel PUD operations</a:t>
            </a:r>
            <a:br>
              <a:rPr lang="en-US" dirty="0"/>
            </a:br>
            <a:endParaRPr lang="en-US" dirty="0"/>
          </a:p>
          <a:p>
            <a:r>
              <a:rPr lang="en-US" dirty="0"/>
              <a:t>Pareto analyses for PUD operations</a:t>
            </a:r>
            <a:br>
              <a:rPr lang="en-US" dirty="0"/>
            </a:br>
            <a:endParaRPr lang="en-US" dirty="0"/>
          </a:p>
          <a:p>
            <a:r>
              <a:rPr lang="en-US" dirty="0"/>
              <a:t>Data format conversion procedure </a:t>
            </a:r>
            <a:br>
              <a:rPr lang="en-US" dirty="0"/>
            </a:br>
            <a:endParaRPr lang="en-US" dirty="0"/>
          </a:p>
          <a:p>
            <a:r>
              <a:rPr lang="en-US" dirty="0"/>
              <a:t>System integration</a:t>
            </a:r>
            <a:br>
              <a:rPr lang="en-US" sz="2400" dirty="0"/>
            </a:br>
            <a:endParaRPr lang="en-US" sz="2400" dirty="0"/>
          </a:p>
          <a:p>
            <a:r>
              <a:rPr lang="en-US" i="1" dirty="0"/>
              <a:t>Proteus</a:t>
            </a:r>
            <a:r>
              <a:rPr lang="en-US" dirty="0"/>
              <a:t> for floating-point operations </a:t>
            </a:r>
          </a:p>
        </p:txBody>
      </p:sp>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26278"/>
            <a:ext cx="8894602" cy="925840"/>
          </a:xfrm>
        </p:spPr>
        <p:txBody>
          <a:bodyPr>
            <a:noAutofit/>
          </a:bodyPr>
          <a:lstStyle/>
          <a:p>
            <a:r>
              <a:rPr lang="en-US" sz="3600" i="1" dirty="0"/>
              <a:t>Proteus</a:t>
            </a:r>
            <a:r>
              <a:rPr lang="en-US" sz="3600" dirty="0"/>
              <a:t>: </a:t>
            </a:r>
            <a:br>
              <a:rPr lang="en-US" sz="3600" dirty="0"/>
            </a:br>
            <a:r>
              <a:rPr lang="en-US" sz="2800" dirty="0"/>
              <a:t>More in the Paper &amp; GitHub</a:t>
            </a:r>
          </a:p>
        </p:txBody>
      </p:sp>
    </p:spTree>
    <p:extLst>
      <p:ext uri="{BB962C8B-B14F-4D97-AF65-F5344CB8AC3E}">
        <p14:creationId xmlns:p14="http://schemas.microsoft.com/office/powerpoint/2010/main" val="79802855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83A56FE-C1F1-EB10-C7E5-6806F9847126}"/>
              </a:ext>
            </a:extLst>
          </p:cNvPr>
          <p:cNvSpPr>
            <a:spLocks noGrp="1"/>
          </p:cNvSpPr>
          <p:nvPr>
            <p:ph idx="1"/>
          </p:nvPr>
        </p:nvSpPr>
        <p:spPr>
          <a:xfrm>
            <a:off x="169011" y="1236742"/>
            <a:ext cx="8894602" cy="4993235"/>
          </a:xfrm>
        </p:spPr>
        <p:txBody>
          <a:bodyPr>
            <a:normAutofit/>
          </a:bodyPr>
          <a:lstStyle/>
          <a:p>
            <a:r>
              <a:rPr lang="en-US" dirty="0"/>
              <a:t>Detailed hardware description</a:t>
            </a:r>
            <a:br>
              <a:rPr lang="en-US" dirty="0"/>
            </a:br>
            <a:endParaRPr lang="en-US" dirty="0"/>
          </a:p>
          <a:p>
            <a:r>
              <a:rPr lang="en-US" dirty="0"/>
              <a:t>Implementation of bit-parallel PUD operations</a:t>
            </a:r>
            <a:br>
              <a:rPr lang="en-US" dirty="0"/>
            </a:br>
            <a:endParaRPr lang="en-US" dirty="0"/>
          </a:p>
          <a:p>
            <a:r>
              <a:rPr lang="en-US" dirty="0"/>
              <a:t>Pareto analyses for PUD operations</a:t>
            </a:r>
            <a:br>
              <a:rPr lang="en-US" dirty="0"/>
            </a:br>
            <a:endParaRPr lang="en-US" dirty="0"/>
          </a:p>
          <a:p>
            <a:r>
              <a:rPr lang="en-US" dirty="0"/>
              <a:t>Data format conversion procedure </a:t>
            </a:r>
            <a:br>
              <a:rPr lang="en-US" dirty="0"/>
            </a:br>
            <a:endParaRPr lang="en-US" dirty="0"/>
          </a:p>
          <a:p>
            <a:r>
              <a:rPr lang="en-US" dirty="0"/>
              <a:t>System integration</a:t>
            </a:r>
            <a:br>
              <a:rPr lang="en-US" sz="2400" dirty="0"/>
            </a:br>
            <a:endParaRPr lang="en-US" sz="2400" dirty="0"/>
          </a:p>
          <a:p>
            <a:r>
              <a:rPr lang="en-US" i="1" dirty="0"/>
              <a:t>Proteus</a:t>
            </a:r>
            <a:r>
              <a:rPr lang="en-US" dirty="0"/>
              <a:t> for floating-point operations </a:t>
            </a:r>
          </a:p>
        </p:txBody>
      </p:sp>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26278"/>
            <a:ext cx="8894602" cy="925840"/>
          </a:xfrm>
        </p:spPr>
        <p:txBody>
          <a:bodyPr>
            <a:noAutofit/>
          </a:bodyPr>
          <a:lstStyle/>
          <a:p>
            <a:r>
              <a:rPr lang="en-US" sz="3600" i="1" dirty="0"/>
              <a:t>Proteus</a:t>
            </a:r>
            <a:r>
              <a:rPr lang="en-US" sz="3600" dirty="0"/>
              <a:t>: </a:t>
            </a:r>
            <a:br>
              <a:rPr lang="en-US" sz="3600" dirty="0"/>
            </a:br>
            <a:r>
              <a:rPr lang="en-US" sz="2800" dirty="0"/>
              <a:t>More in the Paper &amp; GitHub</a:t>
            </a:r>
          </a:p>
        </p:txBody>
      </p:sp>
      <p:sp>
        <p:nvSpPr>
          <p:cNvPr id="2" name="Rectangle 1">
            <a:extLst>
              <a:ext uri="{FF2B5EF4-FFF2-40B4-BE49-F238E27FC236}">
                <a16:creationId xmlns:a16="http://schemas.microsoft.com/office/drawing/2014/main" id="{75E30829-DF59-E85B-D800-76B2F8C799F3}"/>
              </a:ext>
            </a:extLst>
          </p:cNvPr>
          <p:cNvSpPr/>
          <p:nvPr/>
        </p:nvSpPr>
        <p:spPr>
          <a:xfrm>
            <a:off x="-2376" y="1105174"/>
            <a:ext cx="9146375" cy="5367989"/>
          </a:xfrm>
          <a:prstGeom prst="rect">
            <a:avLst/>
          </a:prstGeom>
          <a:solidFill>
            <a:srgbClr val="FFFFFF">
              <a:alpha val="9490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7B9F676-C595-03A0-263E-5BC276558706}"/>
              </a:ext>
            </a:extLst>
          </p:cNvPr>
          <p:cNvSpPr txBox="1"/>
          <p:nvPr/>
        </p:nvSpPr>
        <p:spPr>
          <a:xfrm>
            <a:off x="569304" y="4700565"/>
            <a:ext cx="7920965" cy="46166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hlinkClick r:id="rId3"/>
              </a:rPr>
              <a:t>https://arxiv.org/abs/2501.17466</a:t>
            </a: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p>
        </p:txBody>
      </p:sp>
      <p:sp>
        <p:nvSpPr>
          <p:cNvPr id="7" name="TextBox 6">
            <a:extLst>
              <a:ext uri="{FF2B5EF4-FFF2-40B4-BE49-F238E27FC236}">
                <a16:creationId xmlns:a16="http://schemas.microsoft.com/office/drawing/2014/main" id="{703EAD87-4140-FCC8-D0A3-511D2FD4C828}"/>
              </a:ext>
            </a:extLst>
          </p:cNvPr>
          <p:cNvSpPr txBox="1"/>
          <p:nvPr/>
        </p:nvSpPr>
        <p:spPr>
          <a:xfrm>
            <a:off x="-2377" y="5383494"/>
            <a:ext cx="9146376" cy="43088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Segoe UI" panose="020B0502040204020203" pitchFamily="34" charset="0"/>
                <a:hlinkClick r:id="rId4">
                  <a:extLst>
                    <a:ext uri="{A12FA001-AC4F-418D-AE19-62706E023703}">
                      <ahyp:hlinkClr xmlns:ahyp="http://schemas.microsoft.com/office/drawing/2018/hyperlinkcolor" val="tx"/>
                    </a:ext>
                  </a:extLst>
                </a:hlinkClick>
              </a:rPr>
              <a:t>https://github.com/CMU-SAFARI/Proteus</a:t>
            </a:r>
            <a:r>
              <a:rPr kumimoji="0" lang="en-US" sz="22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Segoe UI" panose="020B0502040204020203" pitchFamily="34" charset="0"/>
              </a:rPr>
              <a:t> </a:t>
            </a:r>
            <a:endParaRPr kumimoji="0" lang="en-US" sz="1800" b="0" i="0" u="none" strike="noStrike" kern="1200" cap="none" spc="0" normalizeH="0" baseline="0" noProof="0" dirty="0">
              <a:ln>
                <a:noFill/>
              </a:ln>
              <a:solidFill>
                <a:srgbClr val="694C93"/>
              </a:solidFill>
              <a:effectLst/>
              <a:uLnTx/>
              <a:uFillTx/>
              <a:latin typeface="Calibri" panose="020F0502020204030204"/>
              <a:ea typeface="+mn-ea"/>
              <a:cs typeface="+mn-cs"/>
            </a:endParaRPr>
          </a:p>
        </p:txBody>
      </p:sp>
      <p:pic>
        <p:nvPicPr>
          <p:cNvPr id="9" name="Picture 8">
            <a:extLst>
              <a:ext uri="{FF2B5EF4-FFF2-40B4-BE49-F238E27FC236}">
                <a16:creationId xmlns:a16="http://schemas.microsoft.com/office/drawing/2014/main" id="{360A6E31-EAAC-AFB0-75BF-8E84EC649D0F}"/>
              </a:ext>
            </a:extLst>
          </p:cNvPr>
          <p:cNvPicPr>
            <a:picLocks noChangeAspect="1"/>
          </p:cNvPicPr>
          <p:nvPr/>
        </p:nvPicPr>
        <p:blipFill rotWithShape="1">
          <a:blip r:embed="rId5"/>
          <a:srcRect t="9878"/>
          <a:stretch/>
        </p:blipFill>
        <p:spPr>
          <a:xfrm>
            <a:off x="581508" y="2157435"/>
            <a:ext cx="7980983" cy="2415761"/>
          </a:xfrm>
          <a:prstGeom prst="rect">
            <a:avLst/>
          </a:prstGeom>
          <a:ln w="38100">
            <a:solidFill>
              <a:schemeClr val="accent4"/>
            </a:solidFill>
          </a:ln>
        </p:spPr>
      </p:pic>
    </p:spTree>
    <p:extLst>
      <p:ext uri="{BB962C8B-B14F-4D97-AF65-F5344CB8AC3E}">
        <p14:creationId xmlns:p14="http://schemas.microsoft.com/office/powerpoint/2010/main" val="332776210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z="4400" dirty="0">
                <a:solidFill>
                  <a:schemeClr val="accent4"/>
                </a:solidFill>
                <a:cs typeface="Garamond"/>
              </a:rPr>
              <a:t>RowClone: </a:t>
            </a:r>
            <a:br>
              <a:rPr lang="en-US" sz="4400" dirty="0">
                <a:solidFill>
                  <a:schemeClr val="accent4"/>
                </a:solidFill>
                <a:cs typeface="Garamond"/>
              </a:rPr>
            </a:br>
            <a:r>
              <a:rPr lang="en-US" sz="4400" dirty="0">
                <a:solidFill>
                  <a:schemeClr val="accent4"/>
                </a:solidFill>
                <a:cs typeface="Garamond"/>
              </a:rPr>
              <a:t>Intra-Subarray</a:t>
            </a:r>
            <a:endParaRPr lang="en-US" dirty="0">
              <a:solidFill>
                <a:schemeClr val="accent4"/>
              </a:solidFill>
            </a:endParaRPr>
          </a:p>
        </p:txBody>
      </p:sp>
      <p:sp>
        <p:nvSpPr>
          <p:cNvPr id="79" name="Rectangle 78"/>
          <p:cNvSpPr/>
          <p:nvPr/>
        </p:nvSpPr>
        <p:spPr>
          <a:xfrm>
            <a:off x="3055938" y="2059400"/>
            <a:ext cx="315912" cy="677862"/>
          </a:xfrm>
          <a:prstGeom prst="rect">
            <a:avLst/>
          </a:prstGeom>
          <a:solidFill>
            <a:srgbClr val="262626">
              <a:lumMod val="50000"/>
              <a:lumOff val="5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80" name="Rectangle 79"/>
          <p:cNvSpPr/>
          <p:nvPr/>
        </p:nvSpPr>
        <p:spPr>
          <a:xfrm>
            <a:off x="3055938" y="2330862"/>
            <a:ext cx="315912" cy="406400"/>
          </a:xfrm>
          <a:prstGeom prst="rect">
            <a:avLst/>
          </a:prstGeom>
          <a:solidFill>
            <a:srgbClr val="262626">
              <a:lumMod val="50000"/>
              <a:lumOff val="5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nvGrpSpPr>
          <p:cNvPr id="81" name="Group 8"/>
          <p:cNvGrpSpPr>
            <a:grpSpLocks/>
          </p:cNvGrpSpPr>
          <p:nvPr/>
        </p:nvGrpSpPr>
        <p:grpSpPr bwMode="auto">
          <a:xfrm>
            <a:off x="5486400" y="1519238"/>
            <a:ext cx="1104112" cy="762000"/>
            <a:chOff x="2833828" y="1833265"/>
            <a:chExt cx="1104352" cy="762000"/>
          </a:xfrm>
        </p:grpSpPr>
        <p:grpSp>
          <p:nvGrpSpPr>
            <p:cNvPr id="82" name="Group 45"/>
            <p:cNvGrpSpPr>
              <a:grpSpLocks/>
            </p:cNvGrpSpPr>
            <p:nvPr/>
          </p:nvGrpSpPr>
          <p:grpSpPr bwMode="auto">
            <a:xfrm>
              <a:off x="2833828" y="1833265"/>
              <a:ext cx="152433" cy="762000"/>
              <a:chOff x="2833828" y="1833265"/>
              <a:chExt cx="152433" cy="762000"/>
            </a:xfrm>
          </p:grpSpPr>
          <p:sp>
            <p:nvSpPr>
              <p:cNvPr id="84" name="Rectangle 83"/>
              <p:cNvSpPr/>
              <p:nvPr/>
            </p:nvSpPr>
            <p:spPr>
              <a:xfrm>
                <a:off x="2842180" y="2209502"/>
                <a:ext cx="138142" cy="381000"/>
              </a:xfrm>
              <a:prstGeom prst="rect">
                <a:avLst/>
              </a:prstGeom>
              <a:solidFill>
                <a:srgbClr val="17365D">
                  <a:lumMod val="60000"/>
                  <a:lumOff val="4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85" name="Rectangle 84"/>
              <p:cNvSpPr/>
              <p:nvPr/>
            </p:nvSpPr>
            <p:spPr>
              <a:xfrm>
                <a:off x="2833828" y="1833265"/>
                <a:ext cx="152433" cy="762000"/>
              </a:xfrm>
              <a:prstGeom prst="rect">
                <a:avLst/>
              </a:prstGeom>
              <a:no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sp>
          <p:nvSpPr>
            <p:cNvPr id="83" name="TextBox 10"/>
            <p:cNvSpPr txBox="1">
              <a:spLocks noChangeArrowheads="1"/>
            </p:cNvSpPr>
            <p:nvPr/>
          </p:nvSpPr>
          <p:spPr bwMode="auto">
            <a:xfrm>
              <a:off x="3048000" y="1905000"/>
              <a:ext cx="890180" cy="461665"/>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/2</a:t>
              </a:r>
            </a:p>
          </p:txBody>
        </p:sp>
      </p:grpSp>
      <p:grpSp>
        <p:nvGrpSpPr>
          <p:cNvPr id="86" name="Group 13"/>
          <p:cNvGrpSpPr>
            <a:grpSpLocks/>
          </p:cNvGrpSpPr>
          <p:nvPr/>
        </p:nvGrpSpPr>
        <p:grpSpPr bwMode="auto">
          <a:xfrm>
            <a:off x="5486400" y="5634918"/>
            <a:ext cx="1104112" cy="762000"/>
            <a:chOff x="2833828" y="1833265"/>
            <a:chExt cx="1104352" cy="762000"/>
          </a:xfrm>
        </p:grpSpPr>
        <p:grpSp>
          <p:nvGrpSpPr>
            <p:cNvPr id="87" name="Group 45"/>
            <p:cNvGrpSpPr>
              <a:grpSpLocks/>
            </p:cNvGrpSpPr>
            <p:nvPr/>
          </p:nvGrpSpPr>
          <p:grpSpPr bwMode="auto">
            <a:xfrm>
              <a:off x="2833828" y="1833265"/>
              <a:ext cx="152433" cy="762000"/>
              <a:chOff x="2833828" y="1833265"/>
              <a:chExt cx="152433" cy="762000"/>
            </a:xfrm>
          </p:grpSpPr>
          <p:sp>
            <p:nvSpPr>
              <p:cNvPr id="89" name="Rectangle 88"/>
              <p:cNvSpPr/>
              <p:nvPr/>
            </p:nvSpPr>
            <p:spPr>
              <a:xfrm>
                <a:off x="2833828" y="1833265"/>
                <a:ext cx="152433" cy="762000"/>
              </a:xfrm>
              <a:prstGeom prst="rect">
                <a:avLst/>
              </a:prstGeom>
              <a:solidFill>
                <a:sysClr val="window" lastClr="FFFFFF"/>
              </a:solid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90" name="Rectangle 89"/>
              <p:cNvSpPr/>
              <p:nvPr/>
            </p:nvSpPr>
            <p:spPr>
              <a:xfrm>
                <a:off x="2848119" y="2209503"/>
                <a:ext cx="127028" cy="381000"/>
              </a:xfrm>
              <a:prstGeom prst="rect">
                <a:avLst/>
              </a:prstGeom>
              <a:solidFill>
                <a:srgbClr val="17365D">
                  <a:lumMod val="60000"/>
                  <a:lumOff val="4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sp>
          <p:nvSpPr>
            <p:cNvPr id="88" name="TextBox 15"/>
            <p:cNvSpPr txBox="1">
              <a:spLocks noChangeArrowheads="1"/>
            </p:cNvSpPr>
            <p:nvPr/>
          </p:nvSpPr>
          <p:spPr bwMode="auto">
            <a:xfrm>
              <a:off x="3048000" y="1905000"/>
              <a:ext cx="890180" cy="461665"/>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/2</a:t>
              </a:r>
            </a:p>
          </p:txBody>
        </p:sp>
      </p:grpSp>
      <p:grpSp>
        <p:nvGrpSpPr>
          <p:cNvPr id="91" name="Group 18"/>
          <p:cNvGrpSpPr>
            <a:grpSpLocks/>
          </p:cNvGrpSpPr>
          <p:nvPr/>
        </p:nvGrpSpPr>
        <p:grpSpPr bwMode="auto">
          <a:xfrm>
            <a:off x="2366445" y="2055812"/>
            <a:ext cx="1570555" cy="677863"/>
            <a:chOff x="1526411" y="2286001"/>
            <a:chExt cx="1902589" cy="762000"/>
          </a:xfrm>
        </p:grpSpPr>
        <p:grpSp>
          <p:nvGrpSpPr>
            <p:cNvPr id="92" name="Group 34"/>
            <p:cNvGrpSpPr>
              <a:grpSpLocks/>
            </p:cNvGrpSpPr>
            <p:nvPr/>
          </p:nvGrpSpPr>
          <p:grpSpPr bwMode="auto">
            <a:xfrm>
              <a:off x="1922949" y="2286001"/>
              <a:ext cx="1506051" cy="762000"/>
              <a:chOff x="1922949" y="2667001"/>
              <a:chExt cx="1506051" cy="762000"/>
            </a:xfrm>
          </p:grpSpPr>
          <p:cxnSp>
            <p:nvCxnSpPr>
              <p:cNvPr id="94" name="Straight Connector 93"/>
              <p:cNvCxnSpPr/>
              <p:nvPr/>
            </p:nvCxnSpPr>
            <p:spPr>
              <a:xfrm rot="5400000">
                <a:off x="1982592" y="3048001"/>
                <a:ext cx="762000" cy="0"/>
              </a:xfrm>
              <a:prstGeom prst="line">
                <a:avLst/>
              </a:prstGeom>
              <a:noFill/>
              <a:ln w="38100" cap="flat" cmpd="sng" algn="ctr">
                <a:solidFill>
                  <a:srgbClr val="262626">
                    <a:lumMod val="90000"/>
                    <a:lumOff val="10000"/>
                  </a:srgbClr>
                </a:solidFill>
                <a:prstDash val="solid"/>
                <a:headEnd type="none" w="med" len="med"/>
                <a:tailEnd type="none" w="med" len="med"/>
              </a:ln>
              <a:effectLst/>
            </p:spPr>
          </p:cxnSp>
          <p:cxnSp>
            <p:nvCxnSpPr>
              <p:cNvPr id="95" name="Straight Connector 94"/>
              <p:cNvCxnSpPr/>
              <p:nvPr/>
            </p:nvCxnSpPr>
            <p:spPr>
              <a:xfrm rot="5400000">
                <a:off x="2363370" y="3048001"/>
                <a:ext cx="762000" cy="0"/>
              </a:xfrm>
              <a:prstGeom prst="line">
                <a:avLst/>
              </a:prstGeom>
              <a:noFill/>
              <a:ln w="38100" cap="flat" cmpd="sng" algn="ctr">
                <a:solidFill>
                  <a:srgbClr val="262626">
                    <a:lumMod val="90000"/>
                    <a:lumOff val="10000"/>
                  </a:srgbClr>
                </a:solidFill>
                <a:prstDash val="solid"/>
                <a:headEnd type="none" w="med" len="med"/>
                <a:tailEnd type="none" w="med" len="med"/>
              </a:ln>
              <a:effectLst/>
            </p:spPr>
          </p:cxnSp>
          <p:cxnSp>
            <p:nvCxnSpPr>
              <p:cNvPr id="96" name="Straight Connector 95"/>
              <p:cNvCxnSpPr/>
              <p:nvPr/>
            </p:nvCxnSpPr>
            <p:spPr>
              <a:xfrm>
                <a:off x="2744370" y="3048892"/>
                <a:ext cx="684630" cy="0"/>
              </a:xfrm>
              <a:prstGeom prst="line">
                <a:avLst/>
              </a:prstGeom>
              <a:noFill/>
              <a:ln w="28575" cap="flat" cmpd="sng" algn="ctr">
                <a:solidFill>
                  <a:srgbClr val="262626">
                    <a:lumMod val="90000"/>
                    <a:lumOff val="10000"/>
                  </a:srgbClr>
                </a:solidFill>
                <a:prstDash val="solid"/>
                <a:headEnd type="none" w="med" len="med"/>
                <a:tailEnd type="none" w="med" len="med"/>
              </a:ln>
              <a:effectLst/>
            </p:spPr>
          </p:cxnSp>
          <p:cxnSp>
            <p:nvCxnSpPr>
              <p:cNvPr id="97" name="Shape 24"/>
              <p:cNvCxnSpPr>
                <a:endCxn id="93" idx="3"/>
              </p:cNvCxnSpPr>
              <p:nvPr/>
            </p:nvCxnSpPr>
            <p:spPr>
              <a:xfrm rot="10800000" flipV="1">
                <a:off x="1922949" y="3047107"/>
                <a:ext cx="440647" cy="3669"/>
              </a:xfrm>
              <a:prstGeom prst="bentConnector3">
                <a:avLst>
                  <a:gd name="adj1" fmla="val 50000"/>
                </a:avLst>
              </a:prstGeom>
              <a:noFill/>
              <a:ln w="28575" cap="flat" cmpd="sng" algn="ctr">
                <a:solidFill>
                  <a:srgbClr val="333333"/>
                </a:solidFill>
                <a:prstDash val="solid"/>
                <a:tailEnd type="stealth" w="lg" len="lg"/>
              </a:ln>
              <a:effectLst/>
            </p:spPr>
          </p:cxnSp>
        </p:grpSp>
        <p:sp>
          <p:nvSpPr>
            <p:cNvPr id="93" name="TextBox 20"/>
            <p:cNvSpPr txBox="1">
              <a:spLocks noChangeArrowheads="1"/>
            </p:cNvSpPr>
            <p:nvPr/>
          </p:nvSpPr>
          <p:spPr bwMode="auto">
            <a:xfrm>
              <a:off x="1526411" y="2444890"/>
              <a:ext cx="396536" cy="449772"/>
            </a:xfrm>
            <a:prstGeom prst="rect">
              <a:avLst/>
            </a:prstGeom>
            <a:noFill/>
            <a:ln w="9525">
              <a:noFill/>
              <a:miter lim="800000"/>
              <a:headEnd/>
              <a:tailEnd/>
            </a:ln>
          </p:spPr>
          <p:txBody>
            <a:bodyPr wrap="none"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ysClr val="windowText" lastClr="000000"/>
                  </a:solidFill>
                  <a:effectLst/>
                  <a:uLnTx/>
                  <a:uFillTx/>
                  <a:latin typeface="Arial" pitchFamily="34" charset="0"/>
                  <a:ea typeface="ヒラギノ角ゴ ProN W6"/>
                  <a:cs typeface="Arial" pitchFamily="34" charset="0"/>
                </a:rPr>
                <a:t>0</a:t>
              </a:r>
            </a:p>
          </p:txBody>
        </p:sp>
      </p:grpSp>
      <p:cxnSp>
        <p:nvCxnSpPr>
          <p:cNvPr id="98" name="Straight Connector 97"/>
          <p:cNvCxnSpPr/>
          <p:nvPr/>
        </p:nvCxnSpPr>
        <p:spPr>
          <a:xfrm>
            <a:off x="4484688" y="2401886"/>
            <a:ext cx="825500" cy="0"/>
          </a:xfrm>
          <a:prstGeom prst="line">
            <a:avLst/>
          </a:prstGeom>
          <a:noFill/>
          <a:ln w="28575" cap="flat" cmpd="sng" algn="ctr">
            <a:solidFill>
              <a:srgbClr val="262626">
                <a:lumMod val="90000"/>
                <a:lumOff val="10000"/>
              </a:srgbClr>
            </a:solidFill>
            <a:prstDash val="solid"/>
            <a:headEnd type="none" w="med" len="med"/>
            <a:tailEnd type="none" w="med" len="med"/>
          </a:ln>
          <a:effectLst/>
        </p:spPr>
      </p:cxnSp>
      <p:cxnSp>
        <p:nvCxnSpPr>
          <p:cNvPr id="99" name="Straight Arrow Connector 98"/>
          <p:cNvCxnSpPr/>
          <p:nvPr/>
        </p:nvCxnSpPr>
        <p:spPr>
          <a:xfrm flipV="1">
            <a:off x="3941763" y="2097086"/>
            <a:ext cx="457200" cy="304800"/>
          </a:xfrm>
          <a:prstGeom prst="straightConnector1">
            <a:avLst/>
          </a:prstGeom>
          <a:noFill/>
          <a:ln w="28575" cap="flat" cmpd="sng" algn="ctr">
            <a:solidFill>
              <a:srgbClr val="FF0000"/>
            </a:solidFill>
            <a:prstDash val="solid"/>
            <a:headEnd type="none"/>
            <a:tailEnd type="stealth" w="lg" len="lg"/>
          </a:ln>
          <a:effectLst/>
        </p:spPr>
      </p:cxnSp>
      <p:cxnSp>
        <p:nvCxnSpPr>
          <p:cNvPr id="100" name="Straight Arrow Connector 99"/>
          <p:cNvCxnSpPr/>
          <p:nvPr/>
        </p:nvCxnSpPr>
        <p:spPr>
          <a:xfrm>
            <a:off x="3941763" y="2389186"/>
            <a:ext cx="533400" cy="1588"/>
          </a:xfrm>
          <a:prstGeom prst="straightConnector1">
            <a:avLst/>
          </a:prstGeom>
          <a:noFill/>
          <a:ln w="28575" cap="flat" cmpd="sng" algn="ctr">
            <a:solidFill>
              <a:srgbClr val="FF0000"/>
            </a:solidFill>
            <a:prstDash val="solid"/>
            <a:headEnd type="none"/>
            <a:tailEnd type="stealth" w="lg" len="lg"/>
          </a:ln>
          <a:effectLst/>
        </p:spPr>
      </p:cxnSp>
      <p:grpSp>
        <p:nvGrpSpPr>
          <p:cNvPr id="101" name="Group 28"/>
          <p:cNvGrpSpPr>
            <a:grpSpLocks/>
          </p:cNvGrpSpPr>
          <p:nvPr/>
        </p:nvGrpSpPr>
        <p:grpSpPr bwMode="auto">
          <a:xfrm>
            <a:off x="5486400" y="1524000"/>
            <a:ext cx="1546603" cy="762000"/>
            <a:chOff x="2833828" y="1833265"/>
            <a:chExt cx="1546493" cy="762000"/>
          </a:xfrm>
        </p:grpSpPr>
        <p:grpSp>
          <p:nvGrpSpPr>
            <p:cNvPr id="102" name="Group 45"/>
            <p:cNvGrpSpPr>
              <a:grpSpLocks/>
            </p:cNvGrpSpPr>
            <p:nvPr/>
          </p:nvGrpSpPr>
          <p:grpSpPr bwMode="auto">
            <a:xfrm>
              <a:off x="2833828" y="1833265"/>
              <a:ext cx="152389" cy="762000"/>
              <a:chOff x="2833828" y="1833265"/>
              <a:chExt cx="152389" cy="762000"/>
            </a:xfrm>
          </p:grpSpPr>
          <p:sp>
            <p:nvSpPr>
              <p:cNvPr id="104" name="Rectangle 103"/>
              <p:cNvSpPr/>
              <p:nvPr/>
            </p:nvSpPr>
            <p:spPr>
              <a:xfrm>
                <a:off x="2842177" y="2138065"/>
                <a:ext cx="138102" cy="452438"/>
              </a:xfrm>
              <a:prstGeom prst="rect">
                <a:avLst/>
              </a:prstGeom>
              <a:solidFill>
                <a:srgbClr val="17365D">
                  <a:lumMod val="60000"/>
                  <a:lumOff val="4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5" name="Rectangle 104"/>
              <p:cNvSpPr/>
              <p:nvPr/>
            </p:nvSpPr>
            <p:spPr>
              <a:xfrm>
                <a:off x="2833828" y="1833265"/>
                <a:ext cx="152389" cy="762000"/>
              </a:xfrm>
              <a:prstGeom prst="rect">
                <a:avLst/>
              </a:prstGeom>
              <a:no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sp>
          <p:nvSpPr>
            <p:cNvPr id="103" name="TextBox 30"/>
            <p:cNvSpPr txBox="1">
              <a:spLocks noChangeArrowheads="1"/>
            </p:cNvSpPr>
            <p:nvPr/>
          </p:nvSpPr>
          <p:spPr bwMode="auto">
            <a:xfrm>
              <a:off x="3048000" y="1905000"/>
              <a:ext cx="1332321" cy="461665"/>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/2 + </a:t>
              </a:r>
              <a:r>
                <a:rPr kumimoji="0" lang="el-GR" sz="2400" b="0" i="0" u="none" strike="noStrike" kern="0" cap="none" spc="0" normalizeH="0" baseline="0" noProof="0" dirty="0">
                  <a:ln>
                    <a:noFill/>
                  </a:ln>
                  <a:solidFill>
                    <a:sysClr val="windowText" lastClr="000000"/>
                  </a:solidFill>
                  <a:effectLst/>
                  <a:uLnTx/>
                  <a:uFillTx/>
                  <a:latin typeface="Myriad Pro Bold Cond"/>
                  <a:ea typeface="ヒラギノ角ゴ ProN W6"/>
                </a:rPr>
                <a:t>δ</a:t>
              </a:r>
              <a:endPar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grpSp>
      <p:grpSp>
        <p:nvGrpSpPr>
          <p:cNvPr id="106" name="Group 33"/>
          <p:cNvGrpSpPr>
            <a:grpSpLocks/>
          </p:cNvGrpSpPr>
          <p:nvPr/>
        </p:nvGrpSpPr>
        <p:grpSpPr bwMode="auto">
          <a:xfrm>
            <a:off x="5486403" y="5634918"/>
            <a:ext cx="530257" cy="842082"/>
            <a:chOff x="7315200" y="2514600"/>
            <a:chExt cx="530065" cy="843373"/>
          </a:xfrm>
        </p:grpSpPr>
        <p:sp>
          <p:nvSpPr>
            <p:cNvPr id="107" name="Rectangle 106"/>
            <p:cNvSpPr/>
            <p:nvPr/>
          </p:nvSpPr>
          <p:spPr>
            <a:xfrm>
              <a:off x="7315200" y="2514600"/>
              <a:ext cx="152345" cy="761579"/>
            </a:xfrm>
            <a:prstGeom prst="rect">
              <a:avLst/>
            </a:prstGeom>
            <a:solidFill>
              <a:sysClr val="window" lastClr="FFFFFF"/>
            </a:solid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8" name="TextBox 35"/>
            <p:cNvSpPr txBox="1">
              <a:spLocks noChangeArrowheads="1"/>
            </p:cNvSpPr>
            <p:nvPr/>
          </p:nvSpPr>
          <p:spPr bwMode="auto">
            <a:xfrm>
              <a:off x="7489206" y="2895600"/>
              <a:ext cx="356059" cy="462373"/>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Arial" pitchFamily="34" charset="0"/>
                  <a:ea typeface="ヒラギノ角ゴ ProN W6"/>
                  <a:cs typeface="Arial" pitchFamily="34" charset="0"/>
                </a:rPr>
                <a:t>0</a:t>
              </a:r>
            </a:p>
          </p:txBody>
        </p:sp>
      </p:grpSp>
      <p:grpSp>
        <p:nvGrpSpPr>
          <p:cNvPr id="109" name="Group 36"/>
          <p:cNvGrpSpPr>
            <a:grpSpLocks/>
          </p:cNvGrpSpPr>
          <p:nvPr/>
        </p:nvGrpSpPr>
        <p:grpSpPr bwMode="auto">
          <a:xfrm>
            <a:off x="5486400" y="1519238"/>
            <a:ext cx="821880" cy="766762"/>
            <a:chOff x="3657600" y="2510135"/>
            <a:chExt cx="822165" cy="766465"/>
          </a:xfrm>
        </p:grpSpPr>
        <p:sp>
          <p:nvSpPr>
            <p:cNvPr id="110" name="Rectangle 109"/>
            <p:cNvSpPr/>
            <p:nvPr/>
          </p:nvSpPr>
          <p:spPr>
            <a:xfrm>
              <a:off x="3657600" y="2514895"/>
              <a:ext cx="152453" cy="761705"/>
            </a:xfrm>
            <a:prstGeom prst="rect">
              <a:avLst/>
            </a:prstGeom>
            <a:solidFill>
              <a:srgbClr val="17365D">
                <a:lumMod val="60000"/>
                <a:lumOff val="40000"/>
              </a:srgbClr>
            </a:solid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1" name="TextBox 38"/>
            <p:cNvSpPr txBox="1">
              <a:spLocks noChangeArrowheads="1"/>
            </p:cNvSpPr>
            <p:nvPr/>
          </p:nvSpPr>
          <p:spPr bwMode="auto">
            <a:xfrm>
              <a:off x="3831606" y="2510135"/>
              <a:ext cx="648159" cy="461486"/>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endPar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grpSp>
      <p:grpSp>
        <p:nvGrpSpPr>
          <p:cNvPr id="112" name="Group 39"/>
          <p:cNvGrpSpPr>
            <a:grpSpLocks/>
          </p:cNvGrpSpPr>
          <p:nvPr/>
        </p:nvGrpSpPr>
        <p:grpSpPr bwMode="auto">
          <a:xfrm>
            <a:off x="2819400" y="1292225"/>
            <a:ext cx="914400" cy="765175"/>
            <a:chOff x="2895600" y="2510135"/>
            <a:chExt cx="914400" cy="766465"/>
          </a:xfrm>
        </p:grpSpPr>
        <p:sp>
          <p:nvSpPr>
            <p:cNvPr id="113" name="Rectangle 112"/>
            <p:cNvSpPr/>
            <p:nvPr/>
          </p:nvSpPr>
          <p:spPr>
            <a:xfrm>
              <a:off x="3657600" y="2514906"/>
              <a:ext cx="152400" cy="761694"/>
            </a:xfrm>
            <a:prstGeom prst="rect">
              <a:avLst/>
            </a:prstGeom>
            <a:solidFill>
              <a:srgbClr val="17365D">
                <a:lumMod val="60000"/>
                <a:lumOff val="40000"/>
              </a:srgbClr>
            </a:solid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4" name="TextBox 41"/>
            <p:cNvSpPr txBox="1">
              <a:spLocks noChangeArrowheads="1"/>
            </p:cNvSpPr>
            <p:nvPr/>
          </p:nvSpPr>
          <p:spPr bwMode="auto">
            <a:xfrm>
              <a:off x="2895600" y="2510135"/>
              <a:ext cx="647934" cy="462443"/>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endPar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grpSp>
      <p:grpSp>
        <p:nvGrpSpPr>
          <p:cNvPr id="115" name="Group 42"/>
          <p:cNvGrpSpPr>
            <a:grpSpLocks/>
          </p:cNvGrpSpPr>
          <p:nvPr/>
        </p:nvGrpSpPr>
        <p:grpSpPr bwMode="auto">
          <a:xfrm>
            <a:off x="2036763" y="1270000"/>
            <a:ext cx="1697037" cy="762000"/>
            <a:chOff x="1289075" y="1833265"/>
            <a:chExt cx="1697153" cy="762000"/>
          </a:xfrm>
        </p:grpSpPr>
        <p:grpSp>
          <p:nvGrpSpPr>
            <p:cNvPr id="116" name="Group 45"/>
            <p:cNvGrpSpPr>
              <a:grpSpLocks/>
            </p:cNvGrpSpPr>
            <p:nvPr/>
          </p:nvGrpSpPr>
          <p:grpSpPr bwMode="auto">
            <a:xfrm>
              <a:off x="2833818" y="1833265"/>
              <a:ext cx="152410" cy="762000"/>
              <a:chOff x="2833818" y="1833265"/>
              <a:chExt cx="152410" cy="762000"/>
            </a:xfrm>
          </p:grpSpPr>
          <p:sp>
            <p:nvSpPr>
              <p:cNvPr id="118" name="Rectangle 117"/>
              <p:cNvSpPr/>
              <p:nvPr/>
            </p:nvSpPr>
            <p:spPr>
              <a:xfrm>
                <a:off x="2833818" y="1833265"/>
                <a:ext cx="152410" cy="762000"/>
              </a:xfrm>
              <a:prstGeom prst="rect">
                <a:avLst/>
              </a:prstGeom>
              <a:solidFill>
                <a:sysClr val="window" lastClr="FFFFFF"/>
              </a:solid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9" name="Rectangle 118"/>
              <p:cNvSpPr/>
              <p:nvPr/>
            </p:nvSpPr>
            <p:spPr>
              <a:xfrm>
                <a:off x="2848107" y="2138065"/>
                <a:ext cx="127008" cy="452438"/>
              </a:xfrm>
              <a:prstGeom prst="rect">
                <a:avLst/>
              </a:prstGeom>
              <a:solidFill>
                <a:srgbClr val="17365D">
                  <a:lumMod val="60000"/>
                  <a:lumOff val="4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sp>
          <p:nvSpPr>
            <p:cNvPr id="117" name="TextBox 44"/>
            <p:cNvSpPr txBox="1">
              <a:spLocks noChangeArrowheads="1"/>
            </p:cNvSpPr>
            <p:nvPr/>
          </p:nvSpPr>
          <p:spPr bwMode="auto">
            <a:xfrm>
              <a:off x="1289075" y="1857213"/>
              <a:ext cx="1332507" cy="461665"/>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/2 + </a:t>
              </a:r>
              <a:r>
                <a:rPr kumimoji="0" lang="el-GR" sz="2400" b="0" i="0" u="none" strike="noStrike" kern="0" cap="none" spc="0" normalizeH="0" baseline="0" noProof="0" dirty="0">
                  <a:ln>
                    <a:noFill/>
                  </a:ln>
                  <a:solidFill>
                    <a:sysClr val="windowText" lastClr="000000"/>
                  </a:solidFill>
                  <a:effectLst/>
                  <a:uLnTx/>
                  <a:uFillTx/>
                  <a:latin typeface="Myriad Pro Bold Cond"/>
                  <a:ea typeface="ヒラギノ角ゴ ProN W6"/>
                </a:rPr>
                <a:t>δ</a:t>
              </a:r>
              <a:endPar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grpSp>
      <p:grpSp>
        <p:nvGrpSpPr>
          <p:cNvPr id="120" name="Group 47"/>
          <p:cNvGrpSpPr>
            <a:grpSpLocks/>
          </p:cNvGrpSpPr>
          <p:nvPr/>
        </p:nvGrpSpPr>
        <p:grpSpPr bwMode="auto">
          <a:xfrm>
            <a:off x="4165600" y="1881188"/>
            <a:ext cx="2362200" cy="4244975"/>
            <a:chOff x="1371600" y="1371600"/>
            <a:chExt cx="2362200" cy="4245429"/>
          </a:xfrm>
          <a:solidFill>
            <a:sysClr val="window" lastClr="FFFFFF">
              <a:lumMod val="75000"/>
            </a:sysClr>
          </a:solidFill>
        </p:grpSpPr>
        <p:sp>
          <p:nvSpPr>
            <p:cNvPr id="121" name="Isosceles Triangle 120"/>
            <p:cNvSpPr/>
            <p:nvPr/>
          </p:nvSpPr>
          <p:spPr>
            <a:xfrm rot="10800000">
              <a:off x="2971800" y="3657844"/>
              <a:ext cx="762000" cy="762081"/>
            </a:xfrm>
            <a:prstGeom prst="triangle">
              <a:avLst/>
            </a:prstGeom>
            <a:grp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122" name="Isosceles Triangle 121"/>
            <p:cNvSpPr/>
            <p:nvPr/>
          </p:nvSpPr>
          <p:spPr>
            <a:xfrm>
              <a:off x="1371600" y="3657844"/>
              <a:ext cx="762000" cy="762081"/>
            </a:xfrm>
            <a:prstGeom prst="triangle">
              <a:avLst/>
            </a:prstGeom>
            <a:grp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cxnSp>
          <p:nvCxnSpPr>
            <p:cNvPr id="123" name="Elbow Connector 122"/>
            <p:cNvCxnSpPr>
              <a:stCxn id="121" idx="0"/>
              <a:endCxn id="122" idx="3"/>
            </p:cNvCxnSpPr>
            <p:nvPr/>
          </p:nvCxnSpPr>
          <p:spPr>
            <a:xfrm rot="5400000">
              <a:off x="2553494" y="3619032"/>
              <a:ext cx="1588" cy="1600200"/>
            </a:xfrm>
            <a:prstGeom prst="bentConnector3">
              <a:avLst>
                <a:gd name="adj1" fmla="val 33302907"/>
              </a:avLst>
            </a:prstGeom>
            <a:grpFill/>
            <a:ln w="25400" cap="flat" cmpd="sng" algn="ctr">
              <a:solidFill>
                <a:srgbClr val="262626">
                  <a:shade val="50000"/>
                </a:srgbClr>
              </a:solidFill>
              <a:prstDash val="solid"/>
            </a:ln>
            <a:effectLst/>
          </p:spPr>
        </p:cxnSp>
        <p:cxnSp>
          <p:nvCxnSpPr>
            <p:cNvPr id="124" name="Elbow Connector 123"/>
            <p:cNvCxnSpPr>
              <a:stCxn id="122" idx="0"/>
              <a:endCxn id="121" idx="3"/>
            </p:cNvCxnSpPr>
            <p:nvPr/>
          </p:nvCxnSpPr>
          <p:spPr>
            <a:xfrm rot="5400000" flipH="1" flipV="1">
              <a:off x="2553494" y="2856950"/>
              <a:ext cx="1588" cy="1600200"/>
            </a:xfrm>
            <a:prstGeom prst="bentConnector3">
              <a:avLst>
                <a:gd name="adj1" fmla="val 32873247"/>
              </a:avLst>
            </a:prstGeom>
            <a:grpFill/>
            <a:ln w="25400" cap="flat" cmpd="sng" algn="ctr">
              <a:solidFill>
                <a:srgbClr val="262626">
                  <a:shade val="50000"/>
                </a:srgbClr>
              </a:solidFill>
              <a:prstDash val="solid"/>
            </a:ln>
            <a:effectLst/>
          </p:spPr>
        </p:cxnSp>
        <p:sp>
          <p:nvSpPr>
            <p:cNvPr id="125" name="Oval 124"/>
            <p:cNvSpPr/>
            <p:nvPr/>
          </p:nvSpPr>
          <p:spPr>
            <a:xfrm rot="10800000">
              <a:off x="3276600" y="4343718"/>
              <a:ext cx="152400" cy="152416"/>
            </a:xfrm>
            <a:prstGeom prst="ellipse">
              <a:avLst/>
            </a:prstGeom>
            <a:grp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126" name="Oval 125"/>
            <p:cNvSpPr/>
            <p:nvPr/>
          </p:nvSpPr>
          <p:spPr>
            <a:xfrm>
              <a:off x="1676400" y="3581636"/>
              <a:ext cx="152400" cy="152416"/>
            </a:xfrm>
            <a:prstGeom prst="ellipse">
              <a:avLst/>
            </a:prstGeom>
            <a:grp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cxnSp>
          <p:nvCxnSpPr>
            <p:cNvPr id="127" name="Straight Connector 126"/>
            <p:cNvCxnSpPr/>
            <p:nvPr/>
          </p:nvCxnSpPr>
          <p:spPr>
            <a:xfrm rot="5400000" flipH="1" flipV="1">
              <a:off x="1638206" y="2247994"/>
              <a:ext cx="1752787" cy="0"/>
            </a:xfrm>
            <a:prstGeom prst="line">
              <a:avLst/>
            </a:prstGeom>
            <a:grpFill/>
            <a:ln w="25400" cap="flat" cmpd="sng" algn="ctr">
              <a:solidFill>
                <a:srgbClr val="262626">
                  <a:shade val="50000"/>
                </a:srgbClr>
              </a:solidFill>
              <a:prstDash val="solid"/>
            </a:ln>
            <a:effectLst/>
          </p:spPr>
        </p:cxnSp>
        <p:cxnSp>
          <p:nvCxnSpPr>
            <p:cNvPr id="128" name="Straight Connector 127"/>
            <p:cNvCxnSpPr/>
            <p:nvPr/>
          </p:nvCxnSpPr>
          <p:spPr>
            <a:xfrm rot="5400000" flipH="1" flipV="1">
              <a:off x="2182777" y="5285207"/>
              <a:ext cx="663646" cy="0"/>
            </a:xfrm>
            <a:prstGeom prst="line">
              <a:avLst/>
            </a:prstGeom>
            <a:grpFill/>
            <a:ln w="25400" cap="flat" cmpd="sng" algn="ctr">
              <a:solidFill>
                <a:srgbClr val="262626">
                  <a:shade val="50000"/>
                </a:srgbClr>
              </a:solidFill>
              <a:prstDash val="solid"/>
            </a:ln>
            <a:effectLst/>
          </p:spPr>
        </p:cxnSp>
      </p:grpSp>
      <p:sp>
        <p:nvSpPr>
          <p:cNvPr id="129" name="TextBox 128"/>
          <p:cNvSpPr txBox="1"/>
          <p:nvPr/>
        </p:nvSpPr>
        <p:spPr>
          <a:xfrm>
            <a:off x="2860598" y="5549900"/>
            <a:ext cx="2181303" cy="830997"/>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2626">
                    <a:lumMod val="90000"/>
                    <a:lumOff val="10000"/>
                  </a:srgbClr>
                </a:solidFill>
                <a:effectLst/>
                <a:uLnTx/>
                <a:uFillTx/>
                <a:latin typeface="Myriad Pro Bold Cond"/>
                <a:ea typeface="ヒラギノ角ゴ ProN W6"/>
              </a:rPr>
              <a:t>Sense Amplifier</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2626">
                    <a:lumMod val="90000"/>
                    <a:lumOff val="10000"/>
                  </a:srgbClr>
                </a:solidFill>
                <a:effectLst/>
                <a:uLnTx/>
                <a:uFillTx/>
                <a:latin typeface="Myriad Pro Bold Cond"/>
                <a:ea typeface="ヒラギノ角ゴ ProN W6"/>
              </a:rPr>
              <a:t>(Row Buffer)</a:t>
            </a:r>
          </a:p>
        </p:txBody>
      </p:sp>
      <p:grpSp>
        <p:nvGrpSpPr>
          <p:cNvPr id="130" name="Group 61"/>
          <p:cNvGrpSpPr>
            <a:grpSpLocks/>
          </p:cNvGrpSpPr>
          <p:nvPr/>
        </p:nvGrpSpPr>
        <p:grpSpPr bwMode="auto">
          <a:xfrm>
            <a:off x="6016660" y="1750070"/>
            <a:ext cx="2724115" cy="4496098"/>
            <a:chOff x="-133867" y="1868815"/>
            <a:chExt cx="2724667" cy="4496773"/>
          </a:xfrm>
        </p:grpSpPr>
        <p:sp>
          <p:nvSpPr>
            <p:cNvPr id="131" name="TextBox 130"/>
            <p:cNvSpPr txBox="1"/>
            <p:nvPr/>
          </p:nvSpPr>
          <p:spPr>
            <a:xfrm>
              <a:off x="685414" y="3589279"/>
              <a:ext cx="1905386" cy="830388"/>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2626">
                      <a:lumMod val="90000"/>
                      <a:lumOff val="10000"/>
                    </a:srgbClr>
                  </a:solidFill>
                  <a:effectLst/>
                  <a:uLnTx/>
                  <a:uFillTx/>
                  <a:latin typeface="Myriad Pro Bold Cond"/>
                  <a:ea typeface="ヒラギノ角ゴ ProN W6"/>
                </a:rPr>
                <a:t>Amplify the difference</a:t>
              </a:r>
            </a:p>
          </p:txBody>
        </p:sp>
        <p:cxnSp>
          <p:nvCxnSpPr>
            <p:cNvPr id="132" name="Shape 56"/>
            <p:cNvCxnSpPr>
              <a:stCxn id="108" idx="3"/>
              <a:endCxn id="131" idx="2"/>
            </p:cNvCxnSpPr>
            <p:nvPr/>
          </p:nvCxnSpPr>
          <p:spPr>
            <a:xfrm flipV="1">
              <a:off x="-133867" y="4419666"/>
              <a:ext cx="1771974" cy="1945922"/>
            </a:xfrm>
            <a:prstGeom prst="curvedConnector2">
              <a:avLst/>
            </a:prstGeom>
            <a:noFill/>
            <a:ln w="19050" cap="flat" cmpd="sng" algn="ctr">
              <a:solidFill>
                <a:srgbClr val="262626">
                  <a:lumMod val="90000"/>
                  <a:lumOff val="10000"/>
                </a:srgbClr>
              </a:solidFill>
              <a:prstDash val="solid"/>
              <a:headEnd type="stealth" w="lg" len="lg"/>
              <a:tailEnd type="none" w="lg" len="lg"/>
            </a:ln>
            <a:effectLst/>
          </p:spPr>
        </p:cxnSp>
        <p:cxnSp>
          <p:nvCxnSpPr>
            <p:cNvPr id="133" name="Shape 57"/>
            <p:cNvCxnSpPr>
              <a:stCxn id="131" idx="0"/>
              <a:endCxn id="111" idx="3"/>
            </p:cNvCxnSpPr>
            <p:nvPr/>
          </p:nvCxnSpPr>
          <p:spPr>
            <a:xfrm rot="16200000" flipV="1">
              <a:off x="37729" y="1988899"/>
              <a:ext cx="1720463" cy="1480295"/>
            </a:xfrm>
            <a:prstGeom prst="curvedConnector2">
              <a:avLst/>
            </a:prstGeom>
            <a:noFill/>
            <a:ln w="19050" cap="flat" cmpd="sng" algn="ctr">
              <a:solidFill>
                <a:srgbClr val="262626">
                  <a:lumMod val="90000"/>
                  <a:lumOff val="10000"/>
                </a:srgbClr>
              </a:solidFill>
              <a:prstDash val="solid"/>
              <a:headEnd type="none"/>
              <a:tailEnd type="stealth" w="lg" len="lg"/>
            </a:ln>
            <a:effectLst/>
          </p:spPr>
        </p:cxnSp>
      </p:grpSp>
      <p:sp>
        <p:nvSpPr>
          <p:cNvPr id="134" name="Oval 133"/>
          <p:cNvSpPr/>
          <p:nvPr/>
        </p:nvSpPr>
        <p:spPr>
          <a:xfrm>
            <a:off x="4479925" y="2360611"/>
            <a:ext cx="76200" cy="76200"/>
          </a:xfrm>
          <a:prstGeom prst="ellipse">
            <a:avLst/>
          </a:prstGeom>
          <a:solidFill>
            <a:srgbClr val="262626"/>
          </a:solidFill>
          <a:ln w="25400" cap="flat" cmpd="sng" algn="ctr">
            <a:solidFill>
              <a:srgbClr val="262626">
                <a:shade val="50000"/>
              </a:srgbClr>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35" name="Oval 134"/>
          <p:cNvSpPr/>
          <p:nvPr/>
        </p:nvSpPr>
        <p:spPr>
          <a:xfrm>
            <a:off x="3886200" y="2365374"/>
            <a:ext cx="76200" cy="76200"/>
          </a:xfrm>
          <a:prstGeom prst="ellipse">
            <a:avLst/>
          </a:prstGeom>
          <a:solidFill>
            <a:srgbClr val="262626"/>
          </a:solidFill>
          <a:ln w="25400" cap="flat" cmpd="sng" algn="ctr">
            <a:solidFill>
              <a:srgbClr val="262626">
                <a:shade val="50000"/>
              </a:srgbClr>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36" name="Rectangle 135"/>
          <p:cNvSpPr/>
          <p:nvPr/>
        </p:nvSpPr>
        <p:spPr>
          <a:xfrm>
            <a:off x="3052763" y="2900363"/>
            <a:ext cx="314325" cy="679450"/>
          </a:xfrm>
          <a:prstGeom prst="rect">
            <a:avLst/>
          </a:prstGeom>
          <a:solidFill>
            <a:srgbClr val="262626">
              <a:lumMod val="50000"/>
              <a:lumOff val="5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nvGrpSpPr>
          <p:cNvPr id="137" name="Group 18"/>
          <p:cNvGrpSpPr>
            <a:grpSpLocks/>
          </p:cNvGrpSpPr>
          <p:nvPr/>
        </p:nvGrpSpPr>
        <p:grpSpPr bwMode="auto">
          <a:xfrm>
            <a:off x="2361817" y="2901950"/>
            <a:ext cx="1572008" cy="679450"/>
            <a:chOff x="1526615" y="2286000"/>
            <a:chExt cx="1902385" cy="762000"/>
          </a:xfrm>
        </p:grpSpPr>
        <p:grpSp>
          <p:nvGrpSpPr>
            <p:cNvPr id="138" name="Group 34"/>
            <p:cNvGrpSpPr>
              <a:grpSpLocks/>
            </p:cNvGrpSpPr>
            <p:nvPr/>
          </p:nvGrpSpPr>
          <p:grpSpPr bwMode="auto">
            <a:xfrm>
              <a:off x="1922742" y="2286000"/>
              <a:ext cx="1506258" cy="762000"/>
              <a:chOff x="1922742" y="2667000"/>
              <a:chExt cx="1506258" cy="762000"/>
            </a:xfrm>
          </p:grpSpPr>
          <p:cxnSp>
            <p:nvCxnSpPr>
              <p:cNvPr id="140" name="Straight Connector 139"/>
              <p:cNvCxnSpPr/>
              <p:nvPr/>
            </p:nvCxnSpPr>
            <p:spPr>
              <a:xfrm rot="5400000">
                <a:off x="1981772" y="3048000"/>
                <a:ext cx="762000" cy="0"/>
              </a:xfrm>
              <a:prstGeom prst="line">
                <a:avLst/>
              </a:prstGeom>
              <a:noFill/>
              <a:ln w="38100" cap="flat" cmpd="sng" algn="ctr">
                <a:solidFill>
                  <a:srgbClr val="262626">
                    <a:lumMod val="90000"/>
                    <a:lumOff val="10000"/>
                  </a:srgbClr>
                </a:solidFill>
                <a:prstDash val="solid"/>
                <a:headEnd type="none" w="med" len="med"/>
                <a:tailEnd type="none" w="med" len="med"/>
              </a:ln>
              <a:effectLst/>
            </p:spPr>
          </p:cxnSp>
          <p:cxnSp>
            <p:nvCxnSpPr>
              <p:cNvPr id="141" name="Straight Connector 140"/>
              <p:cNvCxnSpPr/>
              <p:nvPr/>
            </p:nvCxnSpPr>
            <p:spPr>
              <a:xfrm rot="5400000">
                <a:off x="2362156" y="3048000"/>
                <a:ext cx="762000" cy="0"/>
              </a:xfrm>
              <a:prstGeom prst="line">
                <a:avLst/>
              </a:prstGeom>
              <a:noFill/>
              <a:ln w="38100" cap="flat" cmpd="sng" algn="ctr">
                <a:solidFill>
                  <a:srgbClr val="262626">
                    <a:lumMod val="90000"/>
                    <a:lumOff val="10000"/>
                  </a:srgbClr>
                </a:solidFill>
                <a:prstDash val="solid"/>
                <a:headEnd type="none" w="med" len="med"/>
                <a:tailEnd type="none" w="med" len="med"/>
              </a:ln>
              <a:effectLst/>
            </p:spPr>
          </p:cxnSp>
          <p:cxnSp>
            <p:nvCxnSpPr>
              <p:cNvPr id="142" name="Straight Connector 141"/>
              <p:cNvCxnSpPr/>
              <p:nvPr/>
            </p:nvCxnSpPr>
            <p:spPr>
              <a:xfrm>
                <a:off x="2743156" y="3048000"/>
                <a:ext cx="685844" cy="0"/>
              </a:xfrm>
              <a:prstGeom prst="line">
                <a:avLst/>
              </a:prstGeom>
              <a:noFill/>
              <a:ln w="28575" cap="flat" cmpd="sng" algn="ctr">
                <a:solidFill>
                  <a:srgbClr val="262626">
                    <a:lumMod val="90000"/>
                    <a:lumOff val="10000"/>
                  </a:srgbClr>
                </a:solidFill>
                <a:prstDash val="solid"/>
                <a:headEnd type="none" w="med" len="med"/>
                <a:tailEnd type="none" w="med" len="med"/>
              </a:ln>
              <a:effectLst/>
            </p:spPr>
          </p:cxnSp>
          <p:cxnSp>
            <p:nvCxnSpPr>
              <p:cNvPr id="143" name="Shape 24"/>
              <p:cNvCxnSpPr>
                <a:endCxn id="139" idx="3"/>
              </p:cNvCxnSpPr>
              <p:nvPr/>
            </p:nvCxnSpPr>
            <p:spPr>
              <a:xfrm rot="10800000" flipV="1">
                <a:off x="1922742" y="3048000"/>
                <a:ext cx="440032" cy="2777"/>
              </a:xfrm>
              <a:prstGeom prst="bentConnector3">
                <a:avLst>
                  <a:gd name="adj1" fmla="val 50000"/>
                </a:avLst>
              </a:prstGeom>
              <a:noFill/>
              <a:ln w="28575" cap="flat" cmpd="sng" algn="ctr">
                <a:solidFill>
                  <a:srgbClr val="333333"/>
                </a:solidFill>
                <a:prstDash val="solid"/>
                <a:tailEnd type="stealth" w="lg" len="lg"/>
              </a:ln>
              <a:effectLst/>
            </p:spPr>
          </p:cxnSp>
        </p:grpSp>
        <p:sp>
          <p:nvSpPr>
            <p:cNvPr id="139" name="TextBox 81"/>
            <p:cNvSpPr txBox="1">
              <a:spLocks noChangeArrowheads="1"/>
            </p:cNvSpPr>
            <p:nvPr/>
          </p:nvSpPr>
          <p:spPr bwMode="auto">
            <a:xfrm>
              <a:off x="1526615" y="2445416"/>
              <a:ext cx="396127" cy="448721"/>
            </a:xfrm>
            <a:prstGeom prst="rect">
              <a:avLst/>
            </a:prstGeom>
            <a:noFill/>
            <a:ln w="9525">
              <a:noFill/>
              <a:miter lim="800000"/>
              <a:headEnd/>
              <a:tailEnd/>
            </a:ln>
          </p:spPr>
          <p:txBody>
            <a:bodyPr wrap="none"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ysClr val="windowText" lastClr="000000"/>
                  </a:solidFill>
                  <a:effectLst/>
                  <a:uLnTx/>
                  <a:uFillTx/>
                  <a:latin typeface="Arial" pitchFamily="34" charset="0"/>
                  <a:ea typeface="ヒラギノ角ゴ ProN W6"/>
                  <a:cs typeface="Arial" pitchFamily="34" charset="0"/>
                </a:rPr>
                <a:t>0</a:t>
              </a:r>
            </a:p>
          </p:txBody>
        </p:sp>
      </p:grpSp>
      <p:cxnSp>
        <p:nvCxnSpPr>
          <p:cNvPr id="144" name="Straight Connector 143"/>
          <p:cNvCxnSpPr/>
          <p:nvPr/>
        </p:nvCxnSpPr>
        <p:spPr>
          <a:xfrm>
            <a:off x="4479925" y="3249613"/>
            <a:ext cx="827088" cy="0"/>
          </a:xfrm>
          <a:prstGeom prst="line">
            <a:avLst/>
          </a:prstGeom>
          <a:noFill/>
          <a:ln w="28575" cap="flat" cmpd="sng" algn="ctr">
            <a:solidFill>
              <a:srgbClr val="262626">
                <a:lumMod val="90000"/>
                <a:lumOff val="10000"/>
              </a:srgbClr>
            </a:solidFill>
            <a:prstDash val="solid"/>
            <a:headEnd type="none" w="med" len="med"/>
            <a:tailEnd type="none" w="med" len="med"/>
          </a:ln>
          <a:effectLst/>
        </p:spPr>
      </p:cxnSp>
      <p:cxnSp>
        <p:nvCxnSpPr>
          <p:cNvPr id="145" name="Straight Arrow Connector 144"/>
          <p:cNvCxnSpPr/>
          <p:nvPr/>
        </p:nvCxnSpPr>
        <p:spPr>
          <a:xfrm flipV="1">
            <a:off x="3937000" y="2944813"/>
            <a:ext cx="457200" cy="304800"/>
          </a:xfrm>
          <a:prstGeom prst="straightConnector1">
            <a:avLst/>
          </a:prstGeom>
          <a:noFill/>
          <a:ln w="28575" cap="flat" cmpd="sng" algn="ctr">
            <a:solidFill>
              <a:srgbClr val="FF0000"/>
            </a:solidFill>
            <a:prstDash val="solid"/>
            <a:headEnd type="none"/>
            <a:tailEnd type="stealth" w="lg" len="lg"/>
          </a:ln>
          <a:effectLst/>
        </p:spPr>
      </p:cxnSp>
      <p:cxnSp>
        <p:nvCxnSpPr>
          <p:cNvPr id="146" name="Straight Arrow Connector 145"/>
          <p:cNvCxnSpPr/>
          <p:nvPr/>
        </p:nvCxnSpPr>
        <p:spPr>
          <a:xfrm>
            <a:off x="3937000" y="3236913"/>
            <a:ext cx="533400" cy="1587"/>
          </a:xfrm>
          <a:prstGeom prst="straightConnector1">
            <a:avLst/>
          </a:prstGeom>
          <a:noFill/>
          <a:ln w="28575" cap="flat" cmpd="sng" algn="ctr">
            <a:solidFill>
              <a:srgbClr val="FF0000"/>
            </a:solidFill>
            <a:prstDash val="solid"/>
            <a:headEnd type="none"/>
            <a:tailEnd type="stealth" w="lg" len="lg"/>
          </a:ln>
          <a:effectLst/>
        </p:spPr>
      </p:cxnSp>
      <p:sp>
        <p:nvSpPr>
          <p:cNvPr id="147" name="Oval 146"/>
          <p:cNvSpPr/>
          <p:nvPr/>
        </p:nvSpPr>
        <p:spPr>
          <a:xfrm>
            <a:off x="4475163" y="3208338"/>
            <a:ext cx="76200" cy="76200"/>
          </a:xfrm>
          <a:prstGeom prst="ellipse">
            <a:avLst/>
          </a:prstGeom>
          <a:solidFill>
            <a:srgbClr val="262626"/>
          </a:solidFill>
          <a:ln w="25400" cap="flat" cmpd="sng" algn="ctr">
            <a:solidFill>
              <a:srgbClr val="262626">
                <a:shade val="50000"/>
              </a:srgbClr>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48" name="Oval 147"/>
          <p:cNvSpPr/>
          <p:nvPr/>
        </p:nvSpPr>
        <p:spPr>
          <a:xfrm>
            <a:off x="3881438" y="3211513"/>
            <a:ext cx="76200" cy="76200"/>
          </a:xfrm>
          <a:prstGeom prst="ellipse">
            <a:avLst/>
          </a:prstGeom>
          <a:solidFill>
            <a:srgbClr val="262626"/>
          </a:solidFill>
          <a:ln w="25400" cap="flat" cmpd="sng" algn="ctr">
            <a:solidFill>
              <a:srgbClr val="262626">
                <a:shade val="50000"/>
              </a:srgbClr>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nvGrpSpPr>
          <p:cNvPr id="149" name="Group 91"/>
          <p:cNvGrpSpPr>
            <a:grpSpLocks/>
          </p:cNvGrpSpPr>
          <p:nvPr/>
        </p:nvGrpSpPr>
        <p:grpSpPr bwMode="auto">
          <a:xfrm>
            <a:off x="457200" y="3579814"/>
            <a:ext cx="2752726" cy="1641475"/>
            <a:chOff x="457203" y="3122335"/>
            <a:chExt cx="2752317" cy="1641772"/>
          </a:xfrm>
        </p:grpSpPr>
        <p:sp>
          <p:nvSpPr>
            <p:cNvPr id="150" name="TextBox 92"/>
            <p:cNvSpPr txBox="1">
              <a:spLocks noChangeArrowheads="1"/>
            </p:cNvSpPr>
            <p:nvPr/>
          </p:nvSpPr>
          <p:spPr bwMode="auto">
            <a:xfrm>
              <a:off x="457203" y="3810000"/>
              <a:ext cx="1911531" cy="954107"/>
            </a:xfrm>
            <a:prstGeom prst="rect">
              <a:avLst/>
            </a:prstGeom>
            <a:noFill/>
            <a:ln w="9525">
              <a:noFill/>
              <a:miter lim="800000"/>
              <a:headEnd/>
              <a:tailEnd/>
            </a:ln>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ysClr val="windowText" lastClr="000000"/>
                  </a:solidFill>
                  <a:effectLst/>
                  <a:uLnTx/>
                  <a:uFillTx/>
                  <a:latin typeface="Myriad Pro Bold Cond"/>
                  <a:ea typeface="ヒラギノ角ゴ ProN W6"/>
                </a:rPr>
                <a:t>Data gets copied</a:t>
              </a:r>
            </a:p>
          </p:txBody>
        </p:sp>
        <p:cxnSp>
          <p:nvCxnSpPr>
            <p:cNvPr id="151" name="Shape 75"/>
            <p:cNvCxnSpPr>
              <a:stCxn id="150" idx="3"/>
              <a:endCxn id="136" idx="2"/>
            </p:cNvCxnSpPr>
            <p:nvPr/>
          </p:nvCxnSpPr>
          <p:spPr>
            <a:xfrm flipV="1">
              <a:off x="2368734" y="3122335"/>
              <a:ext cx="840786" cy="1164719"/>
            </a:xfrm>
            <a:prstGeom prst="curvedConnector2">
              <a:avLst/>
            </a:prstGeom>
            <a:noFill/>
            <a:ln w="19050" cap="flat" cmpd="sng" algn="ctr">
              <a:solidFill>
                <a:srgbClr val="262626">
                  <a:lumMod val="90000"/>
                  <a:lumOff val="10000"/>
                </a:srgbClr>
              </a:solidFill>
              <a:prstDash val="solid"/>
              <a:headEnd type="none"/>
              <a:tailEnd type="stealth" w="lg" len="lg"/>
            </a:ln>
            <a:effectLst/>
          </p:spPr>
        </p:cxnSp>
      </p:grpSp>
      <p:sp>
        <p:nvSpPr>
          <p:cNvPr id="152" name="TextBox 78"/>
          <p:cNvSpPr txBox="1">
            <a:spLocks noChangeArrowheads="1"/>
          </p:cNvSpPr>
          <p:nvPr/>
        </p:nvSpPr>
        <p:spPr bwMode="auto">
          <a:xfrm>
            <a:off x="1525741" y="2134255"/>
            <a:ext cx="607859" cy="523220"/>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err="1">
                <a:ln>
                  <a:noFill/>
                </a:ln>
                <a:solidFill>
                  <a:sysClr val="windowText" lastClr="000000"/>
                </a:solidFill>
                <a:effectLst/>
                <a:uLnTx/>
                <a:uFillTx/>
                <a:latin typeface="Myriad Pro Bold Cond"/>
                <a:ea typeface="ヒラギノ角ゴ ProN W6"/>
              </a:rPr>
              <a:t>src</a:t>
            </a:r>
            <a:endParaRPr kumimoji="0" lang="en-US" sz="28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sp>
        <p:nvSpPr>
          <p:cNvPr id="153" name="TextBox 79"/>
          <p:cNvSpPr txBox="1">
            <a:spLocks noChangeArrowheads="1"/>
          </p:cNvSpPr>
          <p:nvPr/>
        </p:nvSpPr>
        <p:spPr bwMode="auto">
          <a:xfrm>
            <a:off x="1525741" y="2972455"/>
            <a:ext cx="647934" cy="523220"/>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err="1">
                <a:ln>
                  <a:noFill/>
                </a:ln>
                <a:solidFill>
                  <a:sysClr val="windowText" lastClr="000000"/>
                </a:solidFill>
                <a:effectLst/>
                <a:uLnTx/>
                <a:uFillTx/>
                <a:latin typeface="Myriad Pro Bold Cond"/>
                <a:ea typeface="ヒラギノ角ゴ ProN W6"/>
              </a:rPr>
              <a:t>dst</a:t>
            </a:r>
            <a:endParaRPr kumimoji="0" lang="en-US" sz="28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spTree>
    <p:extLst>
      <p:ext uri="{BB962C8B-B14F-4D97-AF65-F5344CB8AC3E}">
        <p14:creationId xmlns:p14="http://schemas.microsoft.com/office/powerpoint/2010/main" val="31729279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99"/>
                                        </p:tgtEl>
                                      </p:cBhvr>
                                    </p:animEffect>
                                    <p:set>
                                      <p:cBhvr>
                                        <p:cTn id="7" dur="1" fill="hold">
                                          <p:stCondLst>
                                            <p:cond delay="499"/>
                                          </p:stCondLst>
                                        </p:cTn>
                                        <p:tgtEl>
                                          <p:spTgt spid="99"/>
                                        </p:tgtEl>
                                        <p:attrNameLst>
                                          <p:attrName>style.visibility</p:attrName>
                                        </p:attrNameLst>
                                      </p:cBhvr>
                                      <p:to>
                                        <p:strVal val="hidden"/>
                                      </p:to>
                                    </p:set>
                                  </p:childTnLst>
                                </p:cTn>
                              </p:par>
                              <p:par>
                                <p:cTn id="8" presetID="10" presetClass="entr" presetSubtype="0" fill="hold" nodeType="withEffect">
                                  <p:stCondLst>
                                    <p:cond delay="0"/>
                                  </p:stCondLst>
                                  <p:childTnLst>
                                    <p:set>
                                      <p:cBhvr>
                                        <p:cTn id="9" dur="1" fill="hold">
                                          <p:stCondLst>
                                            <p:cond delay="0"/>
                                          </p:stCondLst>
                                        </p:cTn>
                                        <p:tgtEl>
                                          <p:spTgt spid="100"/>
                                        </p:tgtEl>
                                        <p:attrNameLst>
                                          <p:attrName>style.visibility</p:attrName>
                                        </p:attrNameLst>
                                      </p:cBhvr>
                                      <p:to>
                                        <p:strVal val="visible"/>
                                      </p:to>
                                    </p:set>
                                    <p:animEffect transition="in" filter="fade">
                                      <p:cBhvr>
                                        <p:cTn id="10" dur="500"/>
                                        <p:tgtEl>
                                          <p:spTgt spid="100"/>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xit" presetSubtype="26" fill="hold" grpId="0" nodeType="clickEffect">
                                  <p:stCondLst>
                                    <p:cond delay="0"/>
                                  </p:stCondLst>
                                  <p:childTnLst>
                                    <p:animEffect transition="out" filter="barn(inHorizontal)">
                                      <p:cBhvr>
                                        <p:cTn id="14" dur="500"/>
                                        <p:tgtEl>
                                          <p:spTgt spid="79"/>
                                        </p:tgtEl>
                                      </p:cBhvr>
                                    </p:animEffect>
                                    <p:set>
                                      <p:cBhvr>
                                        <p:cTn id="15" dur="1" fill="hold">
                                          <p:stCondLst>
                                            <p:cond delay="499"/>
                                          </p:stCondLst>
                                        </p:cTn>
                                        <p:tgtEl>
                                          <p:spTgt spid="79"/>
                                        </p:tgtEl>
                                        <p:attrNameLst>
                                          <p:attrName>style.visibility</p:attrName>
                                        </p:attrNameLst>
                                      </p:cBhvr>
                                      <p:to>
                                        <p:strVal val="hidden"/>
                                      </p:to>
                                    </p:set>
                                  </p:childTnLst>
                                </p:cTn>
                              </p:par>
                              <p:par>
                                <p:cTn id="16" presetID="1" presetClass="entr" presetSubtype="0" fill="hold" grpId="0" nodeType="withEffect">
                                  <p:stCondLst>
                                    <p:cond delay="0"/>
                                  </p:stCondLst>
                                  <p:childTnLst>
                                    <p:set>
                                      <p:cBhvr>
                                        <p:cTn id="17" dur="1" fill="hold">
                                          <p:stCondLst>
                                            <p:cond delay="0"/>
                                          </p:stCondLst>
                                        </p:cTn>
                                        <p:tgtEl>
                                          <p:spTgt spid="80"/>
                                        </p:tgtEl>
                                        <p:attrNameLst>
                                          <p:attrName>style.visibility</p:attrName>
                                        </p:attrNameLst>
                                      </p:cBhvr>
                                      <p:to>
                                        <p:strVal val="visible"/>
                                      </p:to>
                                    </p:set>
                                  </p:childTnLst>
                                </p:cTn>
                              </p:par>
                              <p:par>
                                <p:cTn id="18" presetID="10" presetClass="exit" presetSubtype="0" fill="hold" nodeType="withEffect">
                                  <p:stCondLst>
                                    <p:cond delay="0"/>
                                  </p:stCondLst>
                                  <p:childTnLst>
                                    <p:animEffect transition="out" filter="fade">
                                      <p:cBhvr>
                                        <p:cTn id="19" dur="500"/>
                                        <p:tgtEl>
                                          <p:spTgt spid="81"/>
                                        </p:tgtEl>
                                      </p:cBhvr>
                                    </p:animEffect>
                                    <p:set>
                                      <p:cBhvr>
                                        <p:cTn id="20" dur="1" fill="hold">
                                          <p:stCondLst>
                                            <p:cond delay="499"/>
                                          </p:stCondLst>
                                        </p:cTn>
                                        <p:tgtEl>
                                          <p:spTgt spid="81"/>
                                        </p:tgtEl>
                                        <p:attrNameLst>
                                          <p:attrName>style.visibility</p:attrName>
                                        </p:attrNameLst>
                                      </p:cBhvr>
                                      <p:to>
                                        <p:strVal val="hidden"/>
                                      </p:to>
                                    </p:set>
                                  </p:childTnLst>
                                </p:cTn>
                              </p:par>
                              <p:par>
                                <p:cTn id="21" presetID="10" presetClass="entr" presetSubtype="0" fill="hold" nodeType="withEffect">
                                  <p:stCondLst>
                                    <p:cond delay="0"/>
                                  </p:stCondLst>
                                  <p:childTnLst>
                                    <p:set>
                                      <p:cBhvr>
                                        <p:cTn id="22" dur="1" fill="hold">
                                          <p:stCondLst>
                                            <p:cond delay="0"/>
                                          </p:stCondLst>
                                        </p:cTn>
                                        <p:tgtEl>
                                          <p:spTgt spid="101"/>
                                        </p:tgtEl>
                                        <p:attrNameLst>
                                          <p:attrName>style.visibility</p:attrName>
                                        </p:attrNameLst>
                                      </p:cBhvr>
                                      <p:to>
                                        <p:strVal val="visible"/>
                                      </p:to>
                                    </p:set>
                                    <p:animEffect transition="in" filter="fade">
                                      <p:cBhvr>
                                        <p:cTn id="23" dur="500"/>
                                        <p:tgtEl>
                                          <p:spTgt spid="101"/>
                                        </p:tgtEl>
                                      </p:cBhvr>
                                    </p:animEffect>
                                  </p:childTnLst>
                                </p:cTn>
                              </p:par>
                              <p:par>
                                <p:cTn id="24" presetID="10" presetClass="exit" presetSubtype="0" fill="hold" nodeType="withEffect">
                                  <p:stCondLst>
                                    <p:cond delay="0"/>
                                  </p:stCondLst>
                                  <p:childTnLst>
                                    <p:animEffect transition="out" filter="fade">
                                      <p:cBhvr>
                                        <p:cTn id="25" dur="500"/>
                                        <p:tgtEl>
                                          <p:spTgt spid="112"/>
                                        </p:tgtEl>
                                      </p:cBhvr>
                                    </p:animEffect>
                                    <p:set>
                                      <p:cBhvr>
                                        <p:cTn id="26" dur="1" fill="hold">
                                          <p:stCondLst>
                                            <p:cond delay="499"/>
                                          </p:stCondLst>
                                        </p:cTn>
                                        <p:tgtEl>
                                          <p:spTgt spid="112"/>
                                        </p:tgtEl>
                                        <p:attrNameLst>
                                          <p:attrName>style.visibility</p:attrName>
                                        </p:attrNameLst>
                                      </p:cBhvr>
                                      <p:to>
                                        <p:strVal val="hidden"/>
                                      </p:to>
                                    </p:set>
                                  </p:childTnLst>
                                </p:cTn>
                              </p:par>
                              <p:par>
                                <p:cTn id="27" presetID="10" presetClass="entr" presetSubtype="0" fill="hold" nodeType="withEffect">
                                  <p:stCondLst>
                                    <p:cond delay="0"/>
                                  </p:stCondLst>
                                  <p:childTnLst>
                                    <p:set>
                                      <p:cBhvr>
                                        <p:cTn id="28" dur="1" fill="hold">
                                          <p:stCondLst>
                                            <p:cond delay="0"/>
                                          </p:stCondLst>
                                        </p:cTn>
                                        <p:tgtEl>
                                          <p:spTgt spid="115"/>
                                        </p:tgtEl>
                                        <p:attrNameLst>
                                          <p:attrName>style.visibility</p:attrName>
                                        </p:attrNameLst>
                                      </p:cBhvr>
                                      <p:to>
                                        <p:strVal val="visible"/>
                                      </p:to>
                                    </p:set>
                                    <p:animEffect transition="in" filter="fade">
                                      <p:cBhvr>
                                        <p:cTn id="29" dur="500"/>
                                        <p:tgtEl>
                                          <p:spTgt spid="115"/>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xit" presetSubtype="0" fill="hold" nodeType="clickEffect">
                                  <p:stCondLst>
                                    <p:cond delay="0"/>
                                  </p:stCondLst>
                                  <p:childTnLst>
                                    <p:animEffect transition="out" filter="fade">
                                      <p:cBhvr>
                                        <p:cTn id="33" dur="500"/>
                                        <p:tgtEl>
                                          <p:spTgt spid="101"/>
                                        </p:tgtEl>
                                      </p:cBhvr>
                                    </p:animEffect>
                                    <p:set>
                                      <p:cBhvr>
                                        <p:cTn id="34" dur="1" fill="hold">
                                          <p:stCondLst>
                                            <p:cond delay="499"/>
                                          </p:stCondLst>
                                        </p:cTn>
                                        <p:tgtEl>
                                          <p:spTgt spid="101"/>
                                        </p:tgtEl>
                                        <p:attrNameLst>
                                          <p:attrName>style.visibility</p:attrName>
                                        </p:attrNameLst>
                                      </p:cBhvr>
                                      <p:to>
                                        <p:strVal val="hidden"/>
                                      </p:to>
                                    </p:set>
                                  </p:childTnLst>
                                </p:cTn>
                              </p:par>
                              <p:par>
                                <p:cTn id="35" presetID="10" presetClass="exit" presetSubtype="0" fill="hold" nodeType="withEffect">
                                  <p:stCondLst>
                                    <p:cond delay="0"/>
                                  </p:stCondLst>
                                  <p:childTnLst>
                                    <p:animEffect transition="out" filter="fade">
                                      <p:cBhvr>
                                        <p:cTn id="36" dur="500"/>
                                        <p:tgtEl>
                                          <p:spTgt spid="86"/>
                                        </p:tgtEl>
                                      </p:cBhvr>
                                    </p:animEffect>
                                    <p:set>
                                      <p:cBhvr>
                                        <p:cTn id="37" dur="1" fill="hold">
                                          <p:stCondLst>
                                            <p:cond delay="499"/>
                                          </p:stCondLst>
                                        </p:cTn>
                                        <p:tgtEl>
                                          <p:spTgt spid="86"/>
                                        </p:tgtEl>
                                        <p:attrNameLst>
                                          <p:attrName>style.visibility</p:attrName>
                                        </p:attrNameLst>
                                      </p:cBhvr>
                                      <p:to>
                                        <p:strVal val="hidden"/>
                                      </p:to>
                                    </p:set>
                                  </p:childTnLst>
                                </p:cTn>
                              </p:par>
                              <p:par>
                                <p:cTn id="38" presetID="10" presetClass="entr" presetSubtype="0" fill="hold" nodeType="with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500"/>
                                        <p:tgtEl>
                                          <p:spTgt spid="106"/>
                                        </p:tgtEl>
                                      </p:cBhvr>
                                    </p:animEffect>
                                  </p:childTnLst>
                                </p:cTn>
                              </p:par>
                              <p:par>
                                <p:cTn id="41" presetID="10" presetClass="entr" presetSubtype="0" fill="hold" nodeType="withEffect">
                                  <p:stCondLst>
                                    <p:cond delay="0"/>
                                  </p:stCondLst>
                                  <p:childTnLst>
                                    <p:set>
                                      <p:cBhvr>
                                        <p:cTn id="42" dur="1" fill="hold">
                                          <p:stCondLst>
                                            <p:cond delay="0"/>
                                          </p:stCondLst>
                                        </p:cTn>
                                        <p:tgtEl>
                                          <p:spTgt spid="109"/>
                                        </p:tgtEl>
                                        <p:attrNameLst>
                                          <p:attrName>style.visibility</p:attrName>
                                        </p:attrNameLst>
                                      </p:cBhvr>
                                      <p:to>
                                        <p:strVal val="visible"/>
                                      </p:to>
                                    </p:set>
                                    <p:animEffect transition="in" filter="fade">
                                      <p:cBhvr>
                                        <p:cTn id="43" dur="500"/>
                                        <p:tgtEl>
                                          <p:spTgt spid="109"/>
                                        </p:tgtEl>
                                      </p:cBhvr>
                                    </p:animEffect>
                                  </p:childTnLst>
                                </p:cTn>
                              </p:par>
                              <p:par>
                                <p:cTn id="44" presetID="10" presetClass="entr" presetSubtype="0" fill="hold" nodeType="withEffect">
                                  <p:stCondLst>
                                    <p:cond delay="0"/>
                                  </p:stCondLst>
                                  <p:childTnLst>
                                    <p:set>
                                      <p:cBhvr>
                                        <p:cTn id="45" dur="1" fill="hold">
                                          <p:stCondLst>
                                            <p:cond delay="0"/>
                                          </p:stCondLst>
                                        </p:cTn>
                                        <p:tgtEl>
                                          <p:spTgt spid="130"/>
                                        </p:tgtEl>
                                        <p:attrNameLst>
                                          <p:attrName>style.visibility</p:attrName>
                                        </p:attrNameLst>
                                      </p:cBhvr>
                                      <p:to>
                                        <p:strVal val="visible"/>
                                      </p:to>
                                    </p:set>
                                    <p:animEffect transition="in" filter="fade">
                                      <p:cBhvr>
                                        <p:cTn id="46" dur="500"/>
                                        <p:tgtEl>
                                          <p:spTgt spid="130"/>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xit" presetSubtype="0" fill="hold" nodeType="clickEffect">
                                  <p:stCondLst>
                                    <p:cond delay="0"/>
                                  </p:stCondLst>
                                  <p:childTnLst>
                                    <p:animEffect transition="out" filter="fade">
                                      <p:cBhvr>
                                        <p:cTn id="50" dur="500"/>
                                        <p:tgtEl>
                                          <p:spTgt spid="130"/>
                                        </p:tgtEl>
                                      </p:cBhvr>
                                    </p:animEffect>
                                    <p:set>
                                      <p:cBhvr>
                                        <p:cTn id="51" dur="1" fill="hold">
                                          <p:stCondLst>
                                            <p:cond delay="499"/>
                                          </p:stCondLst>
                                        </p:cTn>
                                        <p:tgtEl>
                                          <p:spTgt spid="130"/>
                                        </p:tgtEl>
                                        <p:attrNameLst>
                                          <p:attrName>style.visibility</p:attrName>
                                        </p:attrNameLst>
                                      </p:cBhvr>
                                      <p:to>
                                        <p:strVal val="hidden"/>
                                      </p:to>
                                    </p:se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nodeType="clickEffect">
                                  <p:stCondLst>
                                    <p:cond delay="0"/>
                                  </p:stCondLst>
                                  <p:childTnLst>
                                    <p:set>
                                      <p:cBhvr>
                                        <p:cTn id="55" dur="1" fill="hold">
                                          <p:stCondLst>
                                            <p:cond delay="0"/>
                                          </p:stCondLst>
                                        </p:cTn>
                                        <p:tgtEl>
                                          <p:spTgt spid="112"/>
                                        </p:tgtEl>
                                        <p:attrNameLst>
                                          <p:attrName>style.visibility</p:attrName>
                                        </p:attrNameLst>
                                      </p:cBhvr>
                                      <p:to>
                                        <p:strVal val="visible"/>
                                      </p:to>
                                    </p:set>
                                    <p:animEffect transition="in" filter="fade">
                                      <p:cBhvr>
                                        <p:cTn id="56" dur="500"/>
                                        <p:tgtEl>
                                          <p:spTgt spid="112"/>
                                        </p:tgtEl>
                                      </p:cBhvr>
                                    </p:animEffect>
                                  </p:childTnLst>
                                </p:cTn>
                              </p:par>
                              <p:par>
                                <p:cTn id="57" presetID="10" presetClass="exit" presetSubtype="0" fill="hold" nodeType="withEffect">
                                  <p:stCondLst>
                                    <p:cond delay="0"/>
                                  </p:stCondLst>
                                  <p:childTnLst>
                                    <p:animEffect transition="out" filter="fade">
                                      <p:cBhvr>
                                        <p:cTn id="58" dur="500"/>
                                        <p:tgtEl>
                                          <p:spTgt spid="115"/>
                                        </p:tgtEl>
                                      </p:cBhvr>
                                    </p:animEffect>
                                    <p:set>
                                      <p:cBhvr>
                                        <p:cTn id="59" dur="1" fill="hold">
                                          <p:stCondLst>
                                            <p:cond delay="499"/>
                                          </p:stCondLst>
                                        </p:cTn>
                                        <p:tgtEl>
                                          <p:spTgt spid="115"/>
                                        </p:tgtEl>
                                        <p:attrNameLst>
                                          <p:attrName>style.visibility</p:attrName>
                                        </p:attrNameLst>
                                      </p:cBhvr>
                                      <p:to>
                                        <p:strVal val="hidden"/>
                                      </p:to>
                                    </p:set>
                                  </p:childTnLst>
                                </p:cTn>
                              </p:par>
                              <p:par>
                                <p:cTn id="60" presetID="10" presetClass="exit" presetSubtype="0" fill="hold" grpId="1" nodeType="withEffect">
                                  <p:stCondLst>
                                    <p:cond delay="0"/>
                                  </p:stCondLst>
                                  <p:childTnLst>
                                    <p:animEffect transition="out" filter="fade">
                                      <p:cBhvr>
                                        <p:cTn id="61" dur="500"/>
                                        <p:tgtEl>
                                          <p:spTgt spid="80"/>
                                        </p:tgtEl>
                                      </p:cBhvr>
                                    </p:animEffect>
                                    <p:set>
                                      <p:cBhvr>
                                        <p:cTn id="62" dur="1" fill="hold">
                                          <p:stCondLst>
                                            <p:cond delay="499"/>
                                          </p:stCondLst>
                                        </p:cTn>
                                        <p:tgtEl>
                                          <p:spTgt spid="80"/>
                                        </p:tgtEl>
                                        <p:attrNameLst>
                                          <p:attrName>style.visibility</p:attrName>
                                        </p:attrNameLst>
                                      </p:cBhvr>
                                      <p:to>
                                        <p:strVal val="hidden"/>
                                      </p:to>
                                    </p:set>
                                  </p:childTnLst>
                                </p:cTn>
                              </p:par>
                              <p:par>
                                <p:cTn id="63" presetID="22" presetClass="entr" presetSubtype="4" fill="hold" grpId="1" nodeType="withEffect">
                                  <p:stCondLst>
                                    <p:cond delay="0"/>
                                  </p:stCondLst>
                                  <p:childTnLst>
                                    <p:set>
                                      <p:cBhvr>
                                        <p:cTn id="64" dur="1" fill="hold">
                                          <p:stCondLst>
                                            <p:cond delay="0"/>
                                          </p:stCondLst>
                                        </p:cTn>
                                        <p:tgtEl>
                                          <p:spTgt spid="79"/>
                                        </p:tgtEl>
                                        <p:attrNameLst>
                                          <p:attrName>style.visibility</p:attrName>
                                        </p:attrNameLst>
                                      </p:cBhvr>
                                      <p:to>
                                        <p:strVal val="visible"/>
                                      </p:to>
                                    </p:set>
                                    <p:animEffect transition="in" filter="wipe(down)">
                                      <p:cBhvr>
                                        <p:cTn id="65" dur="500"/>
                                        <p:tgtEl>
                                          <p:spTgt spid="79"/>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nodeType="clickEffect">
                                  <p:stCondLst>
                                    <p:cond delay="0"/>
                                  </p:stCondLst>
                                  <p:childTnLst>
                                    <p:set>
                                      <p:cBhvr>
                                        <p:cTn id="69" dur="1" fill="hold">
                                          <p:stCondLst>
                                            <p:cond delay="0"/>
                                          </p:stCondLst>
                                        </p:cTn>
                                        <p:tgtEl>
                                          <p:spTgt spid="99"/>
                                        </p:tgtEl>
                                        <p:attrNameLst>
                                          <p:attrName>style.visibility</p:attrName>
                                        </p:attrNameLst>
                                      </p:cBhvr>
                                      <p:to>
                                        <p:strVal val="visible"/>
                                      </p:to>
                                    </p:set>
                                    <p:animEffect transition="in" filter="fade">
                                      <p:cBhvr>
                                        <p:cTn id="70" dur="500"/>
                                        <p:tgtEl>
                                          <p:spTgt spid="99"/>
                                        </p:tgtEl>
                                      </p:cBhvr>
                                    </p:animEffect>
                                  </p:childTnLst>
                                </p:cTn>
                              </p:par>
                              <p:par>
                                <p:cTn id="71" presetID="10" presetClass="exit" presetSubtype="0" fill="hold" nodeType="withEffect">
                                  <p:stCondLst>
                                    <p:cond delay="0"/>
                                  </p:stCondLst>
                                  <p:childTnLst>
                                    <p:animEffect transition="out" filter="fade">
                                      <p:cBhvr>
                                        <p:cTn id="72" dur="500"/>
                                        <p:tgtEl>
                                          <p:spTgt spid="100"/>
                                        </p:tgtEl>
                                      </p:cBhvr>
                                    </p:animEffect>
                                    <p:set>
                                      <p:cBhvr>
                                        <p:cTn id="73" dur="1" fill="hold">
                                          <p:stCondLst>
                                            <p:cond delay="499"/>
                                          </p:stCondLst>
                                        </p:cTn>
                                        <p:tgtEl>
                                          <p:spTgt spid="100"/>
                                        </p:tgtEl>
                                        <p:attrNameLst>
                                          <p:attrName>style.visibility</p:attrName>
                                        </p:attrNameLst>
                                      </p:cBhvr>
                                      <p:to>
                                        <p:strVal val="hidden"/>
                                      </p:to>
                                    </p:se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nodeType="click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fade">
                                      <p:cBhvr>
                                        <p:cTn id="78" dur="500"/>
                                        <p:tgtEl>
                                          <p:spTgt spid="146"/>
                                        </p:tgtEl>
                                      </p:cBhvr>
                                    </p:animEffect>
                                  </p:childTnLst>
                                </p:cTn>
                              </p:par>
                              <p:par>
                                <p:cTn id="79" presetID="10" presetClass="exit" presetSubtype="0" fill="hold" nodeType="withEffect">
                                  <p:stCondLst>
                                    <p:cond delay="0"/>
                                  </p:stCondLst>
                                  <p:childTnLst>
                                    <p:animEffect transition="out" filter="fade">
                                      <p:cBhvr>
                                        <p:cTn id="80" dur="500"/>
                                        <p:tgtEl>
                                          <p:spTgt spid="145"/>
                                        </p:tgtEl>
                                      </p:cBhvr>
                                    </p:animEffect>
                                    <p:set>
                                      <p:cBhvr>
                                        <p:cTn id="81" dur="1" fill="hold">
                                          <p:stCondLst>
                                            <p:cond delay="499"/>
                                          </p:stCondLst>
                                        </p:cTn>
                                        <p:tgtEl>
                                          <p:spTgt spid="145"/>
                                        </p:tgtEl>
                                        <p:attrNameLst>
                                          <p:attrName>style.visibility</p:attrName>
                                        </p:attrNameLst>
                                      </p:cBhvr>
                                      <p:to>
                                        <p:strVal val="hidden"/>
                                      </p:to>
                                    </p:set>
                                  </p:childTnLst>
                                </p:cTn>
                              </p:par>
                            </p:childTnLst>
                          </p:cTn>
                        </p:par>
                      </p:childTnLst>
                    </p:cTn>
                  </p:par>
                  <p:par>
                    <p:cTn id="82" fill="hold">
                      <p:stCondLst>
                        <p:cond delay="indefinite"/>
                      </p:stCondLst>
                      <p:childTnLst>
                        <p:par>
                          <p:cTn id="83" fill="hold">
                            <p:stCondLst>
                              <p:cond delay="0"/>
                            </p:stCondLst>
                            <p:childTnLst>
                              <p:par>
                                <p:cTn id="84" presetID="22" presetClass="entr" presetSubtype="4" fill="hold" grpId="0" nodeType="clickEffect">
                                  <p:stCondLst>
                                    <p:cond delay="0"/>
                                  </p:stCondLst>
                                  <p:childTnLst>
                                    <p:set>
                                      <p:cBhvr>
                                        <p:cTn id="85" dur="1" fill="hold">
                                          <p:stCondLst>
                                            <p:cond delay="0"/>
                                          </p:stCondLst>
                                        </p:cTn>
                                        <p:tgtEl>
                                          <p:spTgt spid="136"/>
                                        </p:tgtEl>
                                        <p:attrNameLst>
                                          <p:attrName>style.visibility</p:attrName>
                                        </p:attrNameLst>
                                      </p:cBhvr>
                                      <p:to>
                                        <p:strVal val="visible"/>
                                      </p:to>
                                    </p:set>
                                    <p:animEffect transition="in" filter="wipe(down)">
                                      <p:cBhvr>
                                        <p:cTn id="86" dur="500"/>
                                        <p:tgtEl>
                                          <p:spTgt spid="136"/>
                                        </p:tgtEl>
                                      </p:cBhvr>
                                    </p:animEffect>
                                  </p:childTnLst>
                                </p:cTn>
                              </p:par>
                              <p:par>
                                <p:cTn id="87" presetID="10" presetClass="entr" presetSubtype="0" fill="hold" nodeType="withEffect">
                                  <p:stCondLst>
                                    <p:cond delay="0"/>
                                  </p:stCondLst>
                                  <p:childTnLst>
                                    <p:set>
                                      <p:cBhvr>
                                        <p:cTn id="88" dur="1" fill="hold">
                                          <p:stCondLst>
                                            <p:cond delay="0"/>
                                          </p:stCondLst>
                                        </p:cTn>
                                        <p:tgtEl>
                                          <p:spTgt spid="149"/>
                                        </p:tgtEl>
                                        <p:attrNameLst>
                                          <p:attrName>style.visibility</p:attrName>
                                        </p:attrNameLst>
                                      </p:cBhvr>
                                      <p:to>
                                        <p:strVal val="visible"/>
                                      </p:to>
                                    </p:set>
                                    <p:animEffect transition="in" filter="fade">
                                      <p:cBhvr>
                                        <p:cTn id="89" dur="500"/>
                                        <p:tgtEl>
                                          <p:spTgt spid="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79" grpId="1" animBg="1"/>
      <p:bldP spid="80" grpId="0" animBg="1"/>
      <p:bldP spid="80" grpId="1" animBg="1"/>
      <p:bldP spid="136"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0" y="126238"/>
            <a:ext cx="9143999"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Methodology Overview</a:t>
            </a:r>
          </a:p>
        </p:txBody>
      </p:sp>
      <p:sp>
        <p:nvSpPr>
          <p:cNvPr id="5" name="Content Placeholder 2">
            <a:extLst>
              <a:ext uri="{FF2B5EF4-FFF2-40B4-BE49-F238E27FC236}">
                <a16:creationId xmlns:a16="http://schemas.microsoft.com/office/drawing/2014/main" id="{3B84FB2E-D1D2-0A59-CC90-336E2A9ED5EE}"/>
              </a:ext>
            </a:extLst>
          </p:cNvPr>
          <p:cNvSpPr>
            <a:spLocks noGrp="1"/>
          </p:cNvSpPr>
          <p:nvPr>
            <p:ph idx="1"/>
          </p:nvPr>
        </p:nvSpPr>
        <p:spPr>
          <a:xfrm>
            <a:off x="169011" y="1164304"/>
            <a:ext cx="8894602" cy="5248062"/>
          </a:xfrm>
        </p:spPr>
        <p:txBody>
          <a:bodyPr>
            <a:normAutofit/>
          </a:bodyPr>
          <a:lstStyle/>
          <a:p>
            <a:pPr>
              <a:lnSpc>
                <a:spcPct val="140000"/>
              </a:lnSpc>
              <a:spcBef>
                <a:spcPts val="600"/>
              </a:spcBef>
            </a:pPr>
            <a:r>
              <a:rPr lang="en-US" sz="2400" b="1" dirty="0">
                <a:solidFill>
                  <a:srgbClr val="D5712F"/>
                </a:solidFill>
                <a:latin typeface="Avenir Next" panose="020B0503020202020204" pitchFamily="34" charset="0"/>
              </a:rPr>
              <a:t>Evaluation Setup </a:t>
            </a:r>
          </a:p>
          <a:p>
            <a:pPr lvl="1">
              <a:lnSpc>
                <a:spcPct val="120000"/>
              </a:lnSpc>
              <a:spcBef>
                <a:spcPts val="0"/>
              </a:spcBef>
            </a:pPr>
            <a:r>
              <a:rPr lang="en-US" sz="2000" b="1" dirty="0">
                <a:solidFill>
                  <a:srgbClr val="D5712F"/>
                </a:solidFill>
                <a:latin typeface="Avenir Next" panose="020B0503020202020204" pitchFamily="34" charset="0"/>
              </a:rPr>
              <a:t>CPU: </a:t>
            </a:r>
            <a:r>
              <a:rPr lang="en-US" sz="2000" dirty="0">
                <a:solidFill>
                  <a:srgbClr val="D5712F"/>
                </a:solidFill>
              </a:rPr>
              <a:t>Intel Skylake CPU </a:t>
            </a:r>
            <a:endParaRPr lang="en-US" sz="2000" dirty="0">
              <a:solidFill>
                <a:srgbClr val="D5712F"/>
              </a:solidFill>
              <a:latin typeface="Avenir Next" panose="020B0503020202020204" pitchFamily="34" charset="0"/>
            </a:endParaRPr>
          </a:p>
          <a:p>
            <a:pPr lvl="1">
              <a:lnSpc>
                <a:spcPct val="120000"/>
              </a:lnSpc>
              <a:spcBef>
                <a:spcPts val="0"/>
              </a:spcBef>
            </a:pPr>
            <a:r>
              <a:rPr lang="en-US" sz="2000" b="1" dirty="0">
                <a:solidFill>
                  <a:srgbClr val="D5712F"/>
                </a:solidFill>
                <a:latin typeface="Avenir Next" panose="020B0503020202020204" pitchFamily="34" charset="0"/>
              </a:rPr>
              <a:t>GPU: </a:t>
            </a:r>
            <a:r>
              <a:rPr lang="en-US" sz="2000" dirty="0">
                <a:solidFill>
                  <a:srgbClr val="D5712F"/>
                </a:solidFill>
              </a:rPr>
              <a:t>NVIDIA A100 GPU (with and without Tensor Cores)</a:t>
            </a:r>
          </a:p>
          <a:p>
            <a:pPr lvl="1">
              <a:lnSpc>
                <a:spcPct val="120000"/>
              </a:lnSpc>
              <a:spcBef>
                <a:spcPts val="0"/>
              </a:spcBef>
            </a:pPr>
            <a:r>
              <a:rPr lang="en-US" sz="2000" b="1" dirty="0">
                <a:solidFill>
                  <a:srgbClr val="D5712F"/>
                </a:solidFill>
                <a:latin typeface="Avenir Next" panose="020B0503020202020204" pitchFamily="34" charset="0"/>
              </a:rPr>
              <a:t>PUD: </a:t>
            </a:r>
            <a:r>
              <a:rPr lang="en-US" sz="2000" dirty="0">
                <a:solidFill>
                  <a:srgbClr val="D5712F"/>
                </a:solidFill>
                <a:latin typeface="Avenir Next" panose="020B0503020202020204" pitchFamily="34" charset="0"/>
              </a:rPr>
              <a:t>SIMDRAM [Oliveira+, 2021]</a:t>
            </a:r>
          </a:p>
          <a:p>
            <a:pPr lvl="1">
              <a:lnSpc>
                <a:spcPct val="120000"/>
              </a:lnSpc>
              <a:spcBef>
                <a:spcPts val="0"/>
              </a:spcBef>
            </a:pPr>
            <a:r>
              <a:rPr lang="en-US" sz="2000" b="1" dirty="0">
                <a:solidFill>
                  <a:srgbClr val="D5702F"/>
                </a:solidFill>
                <a:hlinkClick r:id="rId3">
                  <a:extLst>
                    <a:ext uri="{A12FA001-AC4F-418D-AE19-62706E023703}">
                      <ahyp:hlinkClr xmlns:ahyp="http://schemas.microsoft.com/office/drawing/2018/hyperlinkcolor" val="tx"/>
                    </a:ext>
                  </a:extLst>
                </a:hlinkClick>
              </a:rPr>
              <a:t>https://github.com/CMU-SAFARI/Proteus</a:t>
            </a:r>
            <a:r>
              <a:rPr lang="en-US" sz="2000" b="1" dirty="0">
                <a:solidFill>
                  <a:srgbClr val="D5702F"/>
                </a:solidFill>
              </a:rPr>
              <a:t> </a:t>
            </a:r>
            <a:br>
              <a:rPr lang="en-US" sz="2000" dirty="0">
                <a:solidFill>
                  <a:srgbClr val="D5712F"/>
                </a:solidFill>
              </a:rPr>
            </a:br>
            <a:endParaRPr lang="en-US" sz="2000" dirty="0">
              <a:solidFill>
                <a:srgbClr val="D5712F"/>
              </a:solidFill>
            </a:endParaRPr>
          </a:p>
          <a:p>
            <a:pPr marL="228600" marR="0" lvl="0" indent="-22860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schemeClr val="accent4"/>
                </a:solidFill>
                <a:effectLst/>
                <a:uLnTx/>
                <a:uFillTx/>
                <a:latin typeface="Avenir Next" panose="020B0503020202020204" pitchFamily="34" charset="0"/>
              </a:rPr>
              <a:t>Workloads </a:t>
            </a:r>
          </a:p>
          <a:p>
            <a:pPr lvl="1">
              <a:lnSpc>
                <a:spcPct val="100000"/>
              </a:lnSpc>
              <a:spcBef>
                <a:spcPts val="600"/>
              </a:spcBef>
              <a:defRPr/>
            </a:pPr>
            <a:r>
              <a:rPr lang="en-US" sz="2000" dirty="0">
                <a:solidFill>
                  <a:schemeClr val="accent4"/>
                </a:solidFill>
              </a:rPr>
              <a:t>12 workloads from </a:t>
            </a:r>
            <a:r>
              <a:rPr lang="en-US" sz="2000" dirty="0" err="1">
                <a:solidFill>
                  <a:schemeClr val="accent4"/>
                </a:solidFill>
              </a:rPr>
              <a:t>Polybench</a:t>
            </a:r>
            <a:r>
              <a:rPr lang="en-US" sz="2000" dirty="0">
                <a:solidFill>
                  <a:schemeClr val="accent4"/>
                </a:solidFill>
              </a:rPr>
              <a:t>, </a:t>
            </a:r>
            <a:r>
              <a:rPr lang="en-US" sz="2000" dirty="0" err="1">
                <a:solidFill>
                  <a:schemeClr val="accent4"/>
                </a:solidFill>
              </a:rPr>
              <a:t>Rodinia</a:t>
            </a:r>
            <a:r>
              <a:rPr lang="en-US" sz="2000" dirty="0">
                <a:solidFill>
                  <a:schemeClr val="accent4"/>
                </a:solidFill>
              </a:rPr>
              <a:t>, Phoenix, and SPEC2017</a:t>
            </a:r>
          </a:p>
          <a:p>
            <a:pPr lvl="1">
              <a:lnSpc>
                <a:spcPct val="100000"/>
              </a:lnSpc>
              <a:spcBef>
                <a:spcPts val="600"/>
              </a:spcBef>
              <a:defRPr/>
            </a:pPr>
            <a:r>
              <a:rPr lang="en-US" sz="2000" dirty="0">
                <a:solidFill>
                  <a:schemeClr val="accent4"/>
                </a:solidFill>
              </a:rPr>
              <a:t>Linear algebra, data mining, video processing, machine learning</a:t>
            </a:r>
            <a:br>
              <a:rPr lang="en-US" sz="2000" dirty="0">
                <a:solidFill>
                  <a:schemeClr val="accent4"/>
                </a:solidFill>
              </a:rPr>
            </a:br>
            <a:endParaRPr lang="en-US" sz="2000" dirty="0">
              <a:solidFill>
                <a:schemeClr val="accent4"/>
              </a:solidFill>
            </a:endParaRPr>
          </a:p>
          <a:p>
            <a:pPr>
              <a:lnSpc>
                <a:spcPct val="100000"/>
              </a:lnSpc>
              <a:spcBef>
                <a:spcPts val="600"/>
              </a:spcBef>
              <a:defRPr/>
            </a:pPr>
            <a:r>
              <a:rPr lang="en-US" sz="2400" b="1" dirty="0">
                <a:solidFill>
                  <a:schemeClr val="accent5"/>
                </a:solidFill>
              </a:rPr>
              <a:t>Metrics</a:t>
            </a:r>
          </a:p>
          <a:p>
            <a:pPr lvl="1"/>
            <a:r>
              <a:rPr lang="en-US" sz="2000" dirty="0">
                <a:solidFill>
                  <a:schemeClr val="accent5"/>
                </a:solidFill>
              </a:rPr>
              <a:t>CPU-normalized </a:t>
            </a:r>
            <a:r>
              <a:rPr lang="en-US" sz="2000" b="1" dirty="0">
                <a:solidFill>
                  <a:schemeClr val="accent5"/>
                </a:solidFill>
              </a:rPr>
              <a:t>performance per area </a:t>
            </a:r>
          </a:p>
          <a:p>
            <a:pPr lvl="1"/>
            <a:r>
              <a:rPr lang="en-US" sz="2000" b="1" dirty="0">
                <a:solidFill>
                  <a:schemeClr val="accent5"/>
                </a:solidFill>
              </a:rPr>
              <a:t>Energy reduction </a:t>
            </a:r>
            <a:r>
              <a:rPr lang="en-US" sz="2000" dirty="0">
                <a:solidFill>
                  <a:schemeClr val="accent5"/>
                </a:solidFill>
              </a:rPr>
              <a:t>(compared to baseline CPU)</a:t>
            </a:r>
          </a:p>
        </p:txBody>
      </p:sp>
    </p:spTree>
    <p:extLst>
      <p:ext uri="{BB962C8B-B14F-4D97-AF65-F5344CB8AC3E}">
        <p14:creationId xmlns:p14="http://schemas.microsoft.com/office/powerpoint/2010/main" val="10490721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xEl>
                                              <p:pRg st="5" end="5"/>
                                            </p:txEl>
                                          </p:spTgt>
                                        </p:tgtEl>
                                        <p:attrNameLst>
                                          <p:attrName>style.visibility</p:attrName>
                                        </p:attrNameLst>
                                      </p:cBhvr>
                                      <p:to>
                                        <p:strVal val="visible"/>
                                      </p:to>
                                    </p:set>
                                    <p:animEffect transition="in" filter="fade">
                                      <p:cBhvr>
                                        <p:cTn id="7" dur="500"/>
                                        <p:tgtEl>
                                          <p:spTgt spid="5">
                                            <p:txEl>
                                              <p:pRg st="5" end="5"/>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5">
                                            <p:txEl>
                                              <p:pRg st="6" end="6"/>
                                            </p:txEl>
                                          </p:spTgt>
                                        </p:tgtEl>
                                        <p:attrNameLst>
                                          <p:attrName>style.visibility</p:attrName>
                                        </p:attrNameLst>
                                      </p:cBhvr>
                                      <p:to>
                                        <p:strVal val="visible"/>
                                      </p:to>
                                    </p:set>
                                    <p:animEffect transition="in" filter="fade">
                                      <p:cBhvr>
                                        <p:cTn id="10" dur="500"/>
                                        <p:tgtEl>
                                          <p:spTgt spid="5">
                                            <p:txEl>
                                              <p:pRg st="6" end="6"/>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5">
                                            <p:txEl>
                                              <p:pRg st="7" end="7"/>
                                            </p:txEl>
                                          </p:spTgt>
                                        </p:tgtEl>
                                        <p:attrNameLst>
                                          <p:attrName>style.visibility</p:attrName>
                                        </p:attrNameLst>
                                      </p:cBhvr>
                                      <p:to>
                                        <p:strVal val="visible"/>
                                      </p:to>
                                    </p:set>
                                    <p:animEffect transition="in" filter="fade">
                                      <p:cBhvr>
                                        <p:cTn id="13" dur="500"/>
                                        <p:tgtEl>
                                          <p:spTgt spid="5">
                                            <p:txEl>
                                              <p:pRg st="7" end="7"/>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5">
                                            <p:txEl>
                                              <p:pRg st="8" end="8"/>
                                            </p:txEl>
                                          </p:spTgt>
                                        </p:tgtEl>
                                        <p:attrNameLst>
                                          <p:attrName>style.visibility</p:attrName>
                                        </p:attrNameLst>
                                      </p:cBhvr>
                                      <p:to>
                                        <p:strVal val="visible"/>
                                      </p:to>
                                    </p:set>
                                    <p:animEffect transition="in" filter="fade">
                                      <p:cBhvr>
                                        <p:cTn id="18" dur="500"/>
                                        <p:tgtEl>
                                          <p:spTgt spid="5">
                                            <p:txEl>
                                              <p:pRg st="8" end="8"/>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5">
                                            <p:txEl>
                                              <p:pRg st="9" end="9"/>
                                            </p:txEl>
                                          </p:spTgt>
                                        </p:tgtEl>
                                        <p:attrNameLst>
                                          <p:attrName>style.visibility</p:attrName>
                                        </p:attrNameLst>
                                      </p:cBhvr>
                                      <p:to>
                                        <p:strVal val="visible"/>
                                      </p:to>
                                    </p:set>
                                    <p:animEffect transition="in" filter="fade">
                                      <p:cBhvr>
                                        <p:cTn id="21" dur="500"/>
                                        <p:tgtEl>
                                          <p:spTgt spid="5">
                                            <p:txEl>
                                              <p:pRg st="9" end="9"/>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5">
                                            <p:txEl>
                                              <p:pRg st="10" end="10"/>
                                            </p:txEl>
                                          </p:spTgt>
                                        </p:tgtEl>
                                        <p:attrNameLst>
                                          <p:attrName>style.visibility</p:attrName>
                                        </p:attrNameLst>
                                      </p:cBhvr>
                                      <p:to>
                                        <p:strVal val="visible"/>
                                      </p:to>
                                    </p:set>
                                    <p:animEffect transition="in" filter="fade">
                                      <p:cBhvr>
                                        <p:cTn id="24" dur="500"/>
                                        <p:tgtEl>
                                          <p:spTgt spid="5">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0" y="126238"/>
            <a:ext cx="9143999"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Performance Analysis </a:t>
            </a:r>
          </a:p>
        </p:txBody>
      </p:sp>
      <p:graphicFrame>
        <p:nvGraphicFramePr>
          <p:cNvPr id="2" name="Chart 1">
            <a:extLst>
              <a:ext uri="{FF2B5EF4-FFF2-40B4-BE49-F238E27FC236}">
                <a16:creationId xmlns:a16="http://schemas.microsoft.com/office/drawing/2014/main" id="{9232BE8F-B082-6FE8-8752-4D5DE2878AB4}"/>
              </a:ext>
            </a:extLst>
          </p:cNvPr>
          <p:cNvGraphicFramePr>
            <a:graphicFrameLocks/>
          </p:cNvGraphicFramePr>
          <p:nvPr/>
        </p:nvGraphicFramePr>
        <p:xfrm>
          <a:off x="50005" y="1210072"/>
          <a:ext cx="8996951" cy="3735937"/>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2F2F2"/>
            </a:solidFill>
            <a:ln w="38100" cap="flat" cmpd="sng" algn="ctr">
              <a:solidFill>
                <a:srgbClr val="E0896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Proteus</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significantly improves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performance/mm</a:t>
              </a:r>
              <a:r>
                <a:rPr kumimoji="0" lang="en-US" sz="2200" b="1" i="0" u="none" strike="noStrike" kern="0" cap="none" spc="0" normalizeH="0" baseline="30000" noProof="0" dirty="0">
                  <a:ln>
                    <a:noFill/>
                  </a:ln>
                  <a:solidFill>
                    <a:srgbClr val="E08961"/>
                  </a:solidFill>
                  <a:effectLst/>
                  <a:uLnTx/>
                  <a:uFillTx/>
                  <a:latin typeface="Avenir Next" panose="020B0503020202020204" pitchFamily="34" charset="0"/>
                  <a:ea typeface="+mn-ea"/>
                  <a:cs typeface="+mn-cs"/>
                </a:rPr>
                <a:t>2 </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compared to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CPU (17x), GPU (7.3x), and SIMDRAM (10.2x) </a:t>
              </a: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Takeaway</a:t>
              </a:r>
            </a:p>
          </p:txBody>
        </p:sp>
      </p:grpSp>
      <p:sp>
        <p:nvSpPr>
          <p:cNvPr id="19" name="Rounded Rectangle 18">
            <a:extLst>
              <a:ext uri="{FF2B5EF4-FFF2-40B4-BE49-F238E27FC236}">
                <a16:creationId xmlns:a16="http://schemas.microsoft.com/office/drawing/2014/main" id="{0E7393B9-A46F-20CA-6191-72D1B989F6E7}"/>
              </a:ext>
            </a:extLst>
          </p:cNvPr>
          <p:cNvSpPr/>
          <p:nvPr/>
        </p:nvSpPr>
        <p:spPr>
          <a:xfrm>
            <a:off x="8378437" y="1766725"/>
            <a:ext cx="570876" cy="2054771"/>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4" name="Straight Arrow Connector 3">
            <a:extLst>
              <a:ext uri="{FF2B5EF4-FFF2-40B4-BE49-F238E27FC236}">
                <a16:creationId xmlns:a16="http://schemas.microsoft.com/office/drawing/2014/main" id="{3C36CFE7-FFDF-9D79-6AB2-F7D5DBAB3935}"/>
              </a:ext>
            </a:extLst>
          </p:cNvPr>
          <p:cNvCxnSpPr>
            <a:cxnSpLocks/>
          </p:cNvCxnSpPr>
          <p:nvPr/>
        </p:nvCxnSpPr>
        <p:spPr>
          <a:xfrm>
            <a:off x="8636530" y="2787091"/>
            <a:ext cx="0" cy="197511"/>
          </a:xfrm>
          <a:prstGeom prst="straightConnector1">
            <a:avLst/>
          </a:prstGeom>
          <a:ln w="381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33501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fade">
                                      <p:cBhvr>
                                        <p:cTn id="12" dur="500"/>
                                        <p:tgtEl>
                                          <p:spTgt spid="2">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fade">
                                      <p:cBhvr>
                                        <p:cTn id="17" dur="500"/>
                                        <p:tgtEl>
                                          <p:spTgt spid="2">
                                            <p:graphicEl>
                                              <a:chart seriesIdx="1" categoryIdx="-4" bldStep="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fade">
                                      <p:cBhvr>
                                        <p:cTn id="22" dur="500"/>
                                        <p:tgtEl>
                                          <p:spTgt spid="2">
                                            <p:graphicEl>
                                              <a:chart seriesIdx="2" categoryIdx="-4" bldStep="series"/>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fade">
                                      <p:cBhvr>
                                        <p:cTn id="27" dur="500"/>
                                        <p:tgtEl>
                                          <p:spTgt spid="2">
                                            <p:graphicEl>
                                              <a:chart seriesIdx="3" categoryIdx="-4" bldStep="series"/>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fade">
                                      <p:cBhvr>
                                        <p:cTn id="32" dur="500"/>
                                        <p:tgtEl>
                                          <p:spTgt spid="19"/>
                                        </p:tgtEl>
                                      </p:cBhvr>
                                    </p:animEffect>
                                  </p:childTnLst>
                                </p:cTn>
                              </p:par>
                              <p:par>
                                <p:cTn id="33" presetID="10" presetClass="entr" presetSubtype="0" fill="hold" nodeType="with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par>
                                <p:cTn id="36" presetID="10" presetClass="entr" presetSubtype="0" fill="hold"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series"/>
        </p:bldSub>
      </p:bldGraphic>
      <p:bldP spid="19"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0" y="126238"/>
            <a:ext cx="9144000"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Energy Analysis </a:t>
            </a:r>
          </a:p>
        </p:txBody>
      </p:sp>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Proteus</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significantly improves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energy-efficiency compared to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CPU (90.3x), GPU (21x), and SIMDRAM (8.1x) </a:t>
              </a: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Takeaway</a:t>
              </a:r>
            </a:p>
          </p:txBody>
        </p:sp>
      </p:grpSp>
      <p:graphicFrame>
        <p:nvGraphicFramePr>
          <p:cNvPr id="2" name="Chart 1">
            <a:extLst>
              <a:ext uri="{FF2B5EF4-FFF2-40B4-BE49-F238E27FC236}">
                <a16:creationId xmlns:a16="http://schemas.microsoft.com/office/drawing/2014/main" id="{81A1F721-6F30-7F9F-11C2-3B4584D37C6A}"/>
              </a:ext>
            </a:extLst>
          </p:cNvPr>
          <p:cNvGraphicFramePr>
            <a:graphicFrameLocks/>
          </p:cNvGraphicFramePr>
          <p:nvPr/>
        </p:nvGraphicFramePr>
        <p:xfrm>
          <a:off x="35717" y="1337764"/>
          <a:ext cx="9032271" cy="3325248"/>
        </p:xfrm>
        <a:graphic>
          <a:graphicData uri="http://schemas.openxmlformats.org/drawingml/2006/chart">
            <c:chart xmlns:c="http://schemas.openxmlformats.org/drawingml/2006/chart" xmlns:r="http://schemas.openxmlformats.org/officeDocument/2006/relationships" r:id="rId3"/>
          </a:graphicData>
        </a:graphic>
      </p:graphicFrame>
      <p:sp>
        <p:nvSpPr>
          <p:cNvPr id="20" name="Rounded Rectangle 19">
            <a:extLst>
              <a:ext uri="{FF2B5EF4-FFF2-40B4-BE49-F238E27FC236}">
                <a16:creationId xmlns:a16="http://schemas.microsoft.com/office/drawing/2014/main" id="{25030C11-D7CB-4D7F-837F-F33736F12727}"/>
              </a:ext>
            </a:extLst>
          </p:cNvPr>
          <p:cNvSpPr/>
          <p:nvPr/>
        </p:nvSpPr>
        <p:spPr>
          <a:xfrm>
            <a:off x="8378437" y="1766725"/>
            <a:ext cx="570876" cy="2054771"/>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3082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fade">
                                      <p:cBhvr>
                                        <p:cTn id="12" dur="500"/>
                                        <p:tgtEl>
                                          <p:spTgt spid="2">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fade">
                                      <p:cBhvr>
                                        <p:cTn id="17" dur="500"/>
                                        <p:tgtEl>
                                          <p:spTgt spid="2">
                                            <p:graphicEl>
                                              <a:chart seriesIdx="1" categoryIdx="-4" bldStep="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fade">
                                      <p:cBhvr>
                                        <p:cTn id="22" dur="500"/>
                                        <p:tgtEl>
                                          <p:spTgt spid="2">
                                            <p:graphicEl>
                                              <a:chart seriesIdx="2" categoryIdx="-4" bldStep="series"/>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fade">
                                      <p:cBhvr>
                                        <p:cTn id="27" dur="500"/>
                                        <p:tgtEl>
                                          <p:spTgt spid="2">
                                            <p:graphicEl>
                                              <a:chart seriesIdx="3" categoryIdx="-4" bldStep="series"/>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nodeType="with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series"/>
        </p:bldSub>
      </p:bldGraphic>
      <p:bldP spid="20"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A6CB47CC-C977-5771-37DA-2B95C1B1FC1E}"/>
              </a:ext>
            </a:extLst>
          </p:cNvPr>
          <p:cNvSpPr>
            <a:spLocks noGrp="1"/>
          </p:cNvSpPr>
          <p:nvPr>
            <p:ph type="title"/>
          </p:nvPr>
        </p:nvSpPr>
        <p:spPr>
          <a:xfrm>
            <a:off x="124699" y="126278"/>
            <a:ext cx="8894602" cy="925840"/>
          </a:xfrm>
        </p:spPr>
        <p:txBody>
          <a:bodyPr>
            <a:noAutofit/>
          </a:bodyPr>
          <a:lstStyle/>
          <a:p>
            <a:r>
              <a:rPr lang="en-US" sz="3600" dirty="0"/>
              <a:t>Evaluation: </a:t>
            </a:r>
            <a:br>
              <a:rPr lang="en-US" sz="3600" dirty="0"/>
            </a:br>
            <a:r>
              <a:rPr lang="en-US" sz="2800" dirty="0"/>
              <a:t>More in the Paper</a:t>
            </a:r>
          </a:p>
        </p:txBody>
      </p:sp>
      <p:sp>
        <p:nvSpPr>
          <p:cNvPr id="7" name="Content Placeholder 2">
            <a:extLst>
              <a:ext uri="{FF2B5EF4-FFF2-40B4-BE49-F238E27FC236}">
                <a16:creationId xmlns:a16="http://schemas.microsoft.com/office/drawing/2014/main" id="{E1139613-BE1E-8900-A9B5-AEE5CEC38F62}"/>
              </a:ext>
            </a:extLst>
          </p:cNvPr>
          <p:cNvSpPr>
            <a:spLocks noGrp="1"/>
          </p:cNvSpPr>
          <p:nvPr>
            <p:ph idx="1"/>
          </p:nvPr>
        </p:nvSpPr>
        <p:spPr>
          <a:xfrm>
            <a:off x="169011" y="1473809"/>
            <a:ext cx="8894602" cy="4993235"/>
          </a:xfrm>
        </p:spPr>
        <p:txBody>
          <a:bodyPr>
            <a:normAutofit/>
          </a:bodyPr>
          <a:lstStyle/>
          <a:p>
            <a:r>
              <a:rPr lang="en-US" i="1" dirty="0"/>
              <a:t>Proteus</a:t>
            </a:r>
            <a:r>
              <a:rPr lang="en-US" dirty="0"/>
              <a:t> with statically-identified narrow values</a:t>
            </a:r>
            <a:br>
              <a:rPr lang="en-US" dirty="0"/>
            </a:br>
            <a:endParaRPr lang="en-US" dirty="0"/>
          </a:p>
          <a:p>
            <a:r>
              <a:rPr lang="en-US" dirty="0"/>
              <a:t>Data mapping and representation format conversion overheads</a:t>
            </a:r>
            <a:br>
              <a:rPr lang="en-US" dirty="0"/>
            </a:br>
            <a:endParaRPr lang="en-US" dirty="0"/>
          </a:p>
          <a:p>
            <a:r>
              <a:rPr lang="en-US" dirty="0"/>
              <a:t>Performance of floating-point operations</a:t>
            </a:r>
            <a:br>
              <a:rPr lang="en-US" dirty="0"/>
            </a:br>
            <a:endParaRPr lang="en-US" dirty="0"/>
          </a:p>
          <a:p>
            <a:r>
              <a:rPr lang="en-US" i="1" dirty="0"/>
              <a:t>Proteus</a:t>
            </a:r>
            <a:r>
              <a:rPr lang="en-US" dirty="0"/>
              <a:t> versus Tensor Cores in GPUs</a:t>
            </a:r>
            <a:br>
              <a:rPr lang="en-US" dirty="0"/>
            </a:br>
            <a:endParaRPr lang="en-US" dirty="0"/>
          </a:p>
          <a:p>
            <a:r>
              <a:rPr lang="en-US" dirty="0"/>
              <a:t>Area analysis</a:t>
            </a:r>
            <a:endParaRPr lang="en-US" sz="2400" dirty="0"/>
          </a:p>
        </p:txBody>
      </p:sp>
    </p:spTree>
    <p:extLst>
      <p:ext uri="{BB962C8B-B14F-4D97-AF65-F5344CB8AC3E}">
        <p14:creationId xmlns:p14="http://schemas.microsoft.com/office/powerpoint/2010/main" val="2538506478"/>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A6CB47CC-C977-5771-37DA-2B95C1B1FC1E}"/>
              </a:ext>
            </a:extLst>
          </p:cNvPr>
          <p:cNvSpPr>
            <a:spLocks noGrp="1"/>
          </p:cNvSpPr>
          <p:nvPr>
            <p:ph type="title"/>
          </p:nvPr>
        </p:nvSpPr>
        <p:spPr>
          <a:xfrm>
            <a:off x="124699" y="126278"/>
            <a:ext cx="8894602" cy="925840"/>
          </a:xfrm>
        </p:spPr>
        <p:txBody>
          <a:bodyPr>
            <a:noAutofit/>
          </a:bodyPr>
          <a:lstStyle/>
          <a:p>
            <a:r>
              <a:rPr lang="en-US" sz="3600" dirty="0"/>
              <a:t>Evaluation: </a:t>
            </a:r>
            <a:br>
              <a:rPr lang="en-US" sz="3600" dirty="0"/>
            </a:br>
            <a:r>
              <a:rPr lang="en-US" sz="2800" dirty="0"/>
              <a:t>More in the Paper</a:t>
            </a:r>
          </a:p>
        </p:txBody>
      </p:sp>
      <p:sp>
        <p:nvSpPr>
          <p:cNvPr id="7" name="Content Placeholder 2">
            <a:extLst>
              <a:ext uri="{FF2B5EF4-FFF2-40B4-BE49-F238E27FC236}">
                <a16:creationId xmlns:a16="http://schemas.microsoft.com/office/drawing/2014/main" id="{E1139613-BE1E-8900-A9B5-AEE5CEC38F62}"/>
              </a:ext>
            </a:extLst>
          </p:cNvPr>
          <p:cNvSpPr>
            <a:spLocks noGrp="1"/>
          </p:cNvSpPr>
          <p:nvPr>
            <p:ph idx="1"/>
          </p:nvPr>
        </p:nvSpPr>
        <p:spPr>
          <a:xfrm>
            <a:off x="169011" y="1473809"/>
            <a:ext cx="8894602" cy="4993235"/>
          </a:xfrm>
        </p:spPr>
        <p:txBody>
          <a:bodyPr>
            <a:normAutofit/>
          </a:bodyPr>
          <a:lstStyle/>
          <a:p>
            <a:r>
              <a:rPr lang="en-US" i="1" dirty="0"/>
              <a:t>Proteus</a:t>
            </a:r>
            <a:r>
              <a:rPr lang="en-US" dirty="0"/>
              <a:t> with statically-identified narrow values</a:t>
            </a:r>
            <a:br>
              <a:rPr lang="en-US" dirty="0"/>
            </a:br>
            <a:endParaRPr lang="en-US" dirty="0"/>
          </a:p>
          <a:p>
            <a:r>
              <a:rPr lang="en-US" dirty="0"/>
              <a:t>Data mapping and representation format conversion overheads</a:t>
            </a:r>
            <a:br>
              <a:rPr lang="en-US" dirty="0"/>
            </a:br>
            <a:endParaRPr lang="en-US" dirty="0"/>
          </a:p>
          <a:p>
            <a:r>
              <a:rPr lang="en-US" dirty="0"/>
              <a:t>Performance of floating-point operations</a:t>
            </a:r>
            <a:br>
              <a:rPr lang="en-US" dirty="0"/>
            </a:br>
            <a:endParaRPr lang="en-US" dirty="0"/>
          </a:p>
          <a:p>
            <a:r>
              <a:rPr lang="en-US" i="1" dirty="0"/>
              <a:t>Proteus</a:t>
            </a:r>
            <a:r>
              <a:rPr lang="en-US" dirty="0"/>
              <a:t> versus Tensor Cores in GPUs</a:t>
            </a:r>
            <a:br>
              <a:rPr lang="en-US" dirty="0"/>
            </a:br>
            <a:endParaRPr lang="en-US" dirty="0"/>
          </a:p>
          <a:p>
            <a:r>
              <a:rPr lang="en-US" dirty="0"/>
              <a:t>Area analysis</a:t>
            </a:r>
            <a:endParaRPr lang="en-US" sz="2400" dirty="0"/>
          </a:p>
        </p:txBody>
      </p:sp>
      <p:sp>
        <p:nvSpPr>
          <p:cNvPr id="2" name="Rectangle 1">
            <a:extLst>
              <a:ext uri="{FF2B5EF4-FFF2-40B4-BE49-F238E27FC236}">
                <a16:creationId xmlns:a16="http://schemas.microsoft.com/office/drawing/2014/main" id="{A8989B41-9A9E-F4A4-8CA3-59E604E782E9}"/>
              </a:ext>
            </a:extLst>
          </p:cNvPr>
          <p:cNvSpPr/>
          <p:nvPr/>
        </p:nvSpPr>
        <p:spPr>
          <a:xfrm>
            <a:off x="-2376" y="1105174"/>
            <a:ext cx="9146375" cy="5367989"/>
          </a:xfrm>
          <a:prstGeom prst="rect">
            <a:avLst/>
          </a:prstGeom>
          <a:solidFill>
            <a:srgbClr val="FFFFFF">
              <a:alpha val="9490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938492A9-5D89-52BB-EEF5-B564F4593DA5}"/>
              </a:ext>
            </a:extLst>
          </p:cNvPr>
          <p:cNvSpPr txBox="1"/>
          <p:nvPr/>
        </p:nvSpPr>
        <p:spPr>
          <a:xfrm>
            <a:off x="569304" y="4700565"/>
            <a:ext cx="7920965" cy="46166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hlinkClick r:id="rId3"/>
              </a:rPr>
              <a:t>https://arxiv.org/abs/2501.17466</a:t>
            </a: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p>
        </p:txBody>
      </p:sp>
      <p:sp>
        <p:nvSpPr>
          <p:cNvPr id="5" name="TextBox 4">
            <a:extLst>
              <a:ext uri="{FF2B5EF4-FFF2-40B4-BE49-F238E27FC236}">
                <a16:creationId xmlns:a16="http://schemas.microsoft.com/office/drawing/2014/main" id="{FAE9A2C3-D165-BF07-41DA-5AC1B6BFA533}"/>
              </a:ext>
            </a:extLst>
          </p:cNvPr>
          <p:cNvSpPr txBox="1"/>
          <p:nvPr/>
        </p:nvSpPr>
        <p:spPr>
          <a:xfrm>
            <a:off x="-2377" y="5383494"/>
            <a:ext cx="9146376" cy="43088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Segoe UI" panose="020B0502040204020203" pitchFamily="34" charset="0"/>
                <a:hlinkClick r:id="rId4">
                  <a:extLst>
                    <a:ext uri="{A12FA001-AC4F-418D-AE19-62706E023703}">
                      <ahyp:hlinkClr xmlns:ahyp="http://schemas.microsoft.com/office/drawing/2018/hyperlinkcolor" val="tx"/>
                    </a:ext>
                  </a:extLst>
                </a:hlinkClick>
              </a:rPr>
              <a:t>https://github.com/CMU-SAFARI/Proteus</a:t>
            </a:r>
            <a:r>
              <a:rPr kumimoji="0" lang="en-US" sz="22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Segoe UI" panose="020B0502040204020203" pitchFamily="34" charset="0"/>
              </a:rPr>
              <a:t> </a:t>
            </a:r>
            <a:endParaRPr kumimoji="0" lang="en-US" sz="1800" b="0" i="0" u="none" strike="noStrike" kern="1200" cap="none" spc="0" normalizeH="0" baseline="0" noProof="0" dirty="0">
              <a:ln>
                <a:noFill/>
              </a:ln>
              <a:solidFill>
                <a:srgbClr val="694C93"/>
              </a:solidFill>
              <a:effectLst/>
              <a:uLnTx/>
              <a:uFillTx/>
              <a:latin typeface="Calibri" panose="020F0502020204030204"/>
              <a:ea typeface="+mn-ea"/>
              <a:cs typeface="+mn-cs"/>
            </a:endParaRPr>
          </a:p>
        </p:txBody>
      </p:sp>
      <p:pic>
        <p:nvPicPr>
          <p:cNvPr id="6" name="Picture 5">
            <a:extLst>
              <a:ext uri="{FF2B5EF4-FFF2-40B4-BE49-F238E27FC236}">
                <a16:creationId xmlns:a16="http://schemas.microsoft.com/office/drawing/2014/main" id="{500A9EEB-F1BB-7727-7B8D-2A4C966AEC7F}"/>
              </a:ext>
            </a:extLst>
          </p:cNvPr>
          <p:cNvPicPr>
            <a:picLocks noChangeAspect="1"/>
          </p:cNvPicPr>
          <p:nvPr/>
        </p:nvPicPr>
        <p:blipFill rotWithShape="1">
          <a:blip r:embed="rId5"/>
          <a:srcRect t="9878"/>
          <a:stretch/>
        </p:blipFill>
        <p:spPr>
          <a:xfrm>
            <a:off x="581508" y="2157435"/>
            <a:ext cx="7980983" cy="2415761"/>
          </a:xfrm>
          <a:prstGeom prst="rect">
            <a:avLst/>
          </a:prstGeom>
          <a:ln w="38100">
            <a:solidFill>
              <a:schemeClr val="accent4"/>
            </a:solidFill>
          </a:ln>
        </p:spPr>
      </p:pic>
    </p:spTree>
    <p:extLst>
      <p:ext uri="{BB962C8B-B14F-4D97-AF65-F5344CB8AC3E}">
        <p14:creationId xmlns:p14="http://schemas.microsoft.com/office/powerpoint/2010/main" val="246740326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Title 1"/>
          <p:cNvSpPr txBox="1">
            <a:spLocks/>
          </p:cNvSpPr>
          <p:nvPr/>
        </p:nvSpPr>
        <p:spPr>
          <a:xfrm>
            <a:off x="0" y="-39415"/>
            <a:ext cx="9144000" cy="4161824"/>
          </a:xfrm>
          <a:prstGeom prst="rect">
            <a:avLst/>
          </a:prstGeom>
          <a:solidFill>
            <a:srgbClr val="45A1E6"/>
          </a:solidFill>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US" sz="6600" b="1" i="0" u="none" strike="noStrike" kern="1200" cap="none" spc="0" normalizeH="0" baseline="0" noProof="0" dirty="0">
              <a:ln>
                <a:noFill/>
              </a:ln>
              <a:solidFill>
                <a:srgbClr val="70AD47"/>
              </a:solidFill>
              <a:effectLst/>
              <a:uLnTx/>
              <a:uFillTx/>
              <a:latin typeface="Calibri Light" panose="020F0302020204030204"/>
              <a:ea typeface="+mj-ea"/>
              <a:cs typeface="+mj-cs"/>
            </a:endParaRPr>
          </a:p>
        </p:txBody>
      </p:sp>
      <p:sp>
        <p:nvSpPr>
          <p:cNvPr id="102" name="Title 1"/>
          <p:cNvSpPr>
            <a:spLocks noGrp="1"/>
          </p:cNvSpPr>
          <p:nvPr>
            <p:ph type="ctrTitle" idx="4294967295"/>
          </p:nvPr>
        </p:nvSpPr>
        <p:spPr>
          <a:xfrm>
            <a:off x="-25102" y="-39416"/>
            <a:ext cx="9164081" cy="4175370"/>
          </a:xfrm>
          <a:prstGeom prst="rect">
            <a:avLst/>
          </a:prstGeom>
          <a:noFill/>
        </p:spPr>
        <p:txBody>
          <a:bodyPr anchor="ctr">
            <a:noAutofit/>
          </a:bodyPr>
          <a:lstStyle/>
          <a:p>
            <a:pPr algn="ctr">
              <a:lnSpc>
                <a:spcPct val="100000"/>
              </a:lnSpc>
            </a:pPr>
            <a:r>
              <a:rPr lang="en-US" sz="4000" b="1" dirty="0">
                <a:solidFill>
                  <a:schemeClr val="bg1"/>
                </a:solidFill>
                <a:latin typeface="Avenir Next" panose="020B0503020202020204" pitchFamily="34" charset="0"/>
              </a:rPr>
              <a:t>Processing-Using-Memory Systems </a:t>
            </a:r>
            <a:br>
              <a:rPr lang="en-US" sz="4000" b="1" dirty="0">
                <a:solidFill>
                  <a:schemeClr val="bg1"/>
                </a:solidFill>
                <a:latin typeface="Avenir Next" panose="020B0503020202020204" pitchFamily="34" charset="0"/>
              </a:rPr>
            </a:br>
            <a:r>
              <a:rPr lang="en-US" sz="4000" b="1" dirty="0">
                <a:solidFill>
                  <a:schemeClr val="bg1"/>
                </a:solidFill>
                <a:latin typeface="Avenir Next" panose="020B0503020202020204" pitchFamily="34" charset="0"/>
              </a:rPr>
              <a:t>for Bulk Bitwise Operations</a:t>
            </a:r>
            <a:endParaRPr lang="en-US" sz="4000" b="1" dirty="0">
              <a:solidFill>
                <a:schemeClr val="bg1"/>
              </a:solidFill>
              <a:latin typeface="Avenir Next" panose="020B0503020202020204" pitchFamily="34" charset="0"/>
              <a:cs typeface="Cambria"/>
            </a:endParaRPr>
          </a:p>
        </p:txBody>
      </p:sp>
      <p:pic>
        <p:nvPicPr>
          <p:cNvPr id="1026" name="Picture 2" descr="http://www.euroc-project.eu/fileadmin/imgEuroc/eurocConsortiumLogos/eth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568720" y="6120484"/>
            <a:ext cx="2307364" cy="473973"/>
          </a:xfrm>
          <a:prstGeom prst="rect">
            <a:avLst/>
          </a:prstGeom>
          <a:noFill/>
          <a:extLst>
            <a:ext uri="{909E8E84-426E-40DD-AFC4-6F175D3DCCD1}">
              <a14:hiddenFill xmlns:a14="http://schemas.microsoft.com/office/drawing/2010/main">
                <a:solidFill>
                  <a:srgbClr val="FFFFFF"/>
                </a:solidFill>
              </a14:hiddenFill>
            </a:ext>
          </a:extLst>
        </p:spPr>
      </p:pic>
      <p:pic>
        <p:nvPicPr>
          <p:cNvPr id="12" name="Graphic 11">
            <a:extLst>
              <a:ext uri="{FF2B5EF4-FFF2-40B4-BE49-F238E27FC236}">
                <a16:creationId xmlns:a16="http://schemas.microsoft.com/office/drawing/2014/main" id="{CBD60745-F199-BC4E-BEDC-0EBEC427E3B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14857" y="6106940"/>
            <a:ext cx="2534121" cy="487517"/>
          </a:xfrm>
          <a:prstGeom prst="rect">
            <a:avLst/>
          </a:prstGeom>
        </p:spPr>
      </p:pic>
      <p:sp>
        <p:nvSpPr>
          <p:cNvPr id="2" name="Subtitle 2">
            <a:extLst>
              <a:ext uri="{FF2B5EF4-FFF2-40B4-BE49-F238E27FC236}">
                <a16:creationId xmlns:a16="http://schemas.microsoft.com/office/drawing/2014/main" id="{6FDBE4B7-3F19-DC8B-E20D-78F784A17DF1}"/>
              </a:ext>
            </a:extLst>
          </p:cNvPr>
          <p:cNvSpPr txBox="1">
            <a:spLocks/>
          </p:cNvSpPr>
          <p:nvPr/>
        </p:nvSpPr>
        <p:spPr>
          <a:xfrm>
            <a:off x="-15061" y="4108864"/>
            <a:ext cx="9174123" cy="1998075"/>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1" i="0" u="none" strike="noStrike" kern="1200" cap="none" spc="0" normalizeH="0" baseline="0" noProof="0" dirty="0">
                <a:ln>
                  <a:noFill/>
                </a:ln>
                <a:solidFill>
                  <a:srgbClr val="44A1E6"/>
                </a:solidFill>
                <a:effectLst/>
                <a:uLnTx/>
                <a:uFillTx/>
                <a:latin typeface="Avenir Next" panose="020B0503020202020204" pitchFamily="34" charset="0"/>
                <a:ea typeface="+mn-ea"/>
                <a:cs typeface="Cambria"/>
              </a:rPr>
              <a:t>Geraldo F. Oliveira</a:t>
            </a:r>
            <a:br>
              <a:rPr kumimoji="0" lang="en-US" sz="1800" b="1" i="0" u="none" strike="noStrike" kern="1200" cap="none" spc="0" normalizeH="0" baseline="30000" noProof="0" dirty="0">
                <a:ln>
                  <a:noFill/>
                </a:ln>
                <a:solidFill>
                  <a:srgbClr val="000000"/>
                </a:solidFill>
                <a:effectLst/>
                <a:uLnTx/>
                <a:uFillTx/>
                <a:latin typeface="Avenir Next" panose="020B0503020202020204" pitchFamily="34" charset="0"/>
                <a:ea typeface="+mn-ea"/>
                <a:cs typeface="Cambria"/>
              </a:rPr>
            </a:br>
            <a:r>
              <a:rPr kumimoji="0" lang="en-US" sz="20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Cambria"/>
                <a:hlinkClick r:id="rId6">
                  <a:extLst>
                    <a:ext uri="{A12FA001-AC4F-418D-AE19-62706E023703}">
                      <ahyp:hlinkClr xmlns:ahyp="http://schemas.microsoft.com/office/drawing/2018/hyperlinkcolor" val="tx"/>
                    </a:ext>
                  </a:extLst>
                </a:hlinkClick>
              </a:rPr>
              <a:t>geraldofojunior@gmail.com</a:t>
            </a:r>
            <a:endParaRPr kumimoji="0" lang="en-US" sz="20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Cambria"/>
            </a:endParaRP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Cambria"/>
                <a:hlinkClick r:id="rId7">
                  <a:extLst>
                    <a:ext uri="{A12FA001-AC4F-418D-AE19-62706E023703}">
                      <ahyp:hlinkClr xmlns:ahyp="http://schemas.microsoft.com/office/drawing/2018/hyperlinkcolor" val="tx"/>
                    </a:ext>
                  </a:extLst>
                </a:hlinkClick>
              </a:rPr>
              <a:t>https://geraldofojunior.github.io</a:t>
            </a:r>
            <a:r>
              <a:rPr kumimoji="0" lang="en-US" sz="20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Cambria"/>
              </a:rPr>
              <a:t> </a:t>
            </a:r>
          </a:p>
        </p:txBody>
      </p:sp>
      <p:sp>
        <p:nvSpPr>
          <p:cNvPr id="3" name="TextBox 2">
            <a:extLst>
              <a:ext uri="{FF2B5EF4-FFF2-40B4-BE49-F238E27FC236}">
                <a16:creationId xmlns:a16="http://schemas.microsoft.com/office/drawing/2014/main" id="{A59F2F48-D417-649C-D5BE-CBDC8015B31C}"/>
              </a:ext>
            </a:extLst>
          </p:cNvPr>
          <p:cNvSpPr txBox="1"/>
          <p:nvPr/>
        </p:nvSpPr>
        <p:spPr>
          <a:xfrm>
            <a:off x="0" y="11572"/>
            <a:ext cx="9144000"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chemeClr val="bg1">
                    <a:lumMod val="95000"/>
                  </a:schemeClr>
                </a:solidFill>
                <a:effectLst/>
                <a:uLnTx/>
                <a:uFillTx/>
                <a:latin typeface="Avenir Next" panose="020B0503020202020204" pitchFamily="34" charset="0"/>
              </a:rPr>
              <a:t>3</a:t>
            </a:r>
            <a:r>
              <a:rPr kumimoji="0" lang="en-US" sz="1600" b="0" i="0" u="none" strike="noStrike" kern="1200" cap="none" spc="0" normalizeH="0" baseline="30000" noProof="0" dirty="0">
                <a:ln>
                  <a:noFill/>
                </a:ln>
                <a:solidFill>
                  <a:schemeClr val="bg1">
                    <a:lumMod val="95000"/>
                  </a:schemeClr>
                </a:solidFill>
                <a:effectLst/>
                <a:uLnTx/>
                <a:uFillTx/>
                <a:latin typeface="Avenir Next" panose="020B0503020202020204" pitchFamily="34" charset="0"/>
              </a:rPr>
              <a:t>rd</a:t>
            </a:r>
            <a:r>
              <a:rPr kumimoji="0" lang="en-US" sz="1600" b="0" i="0" u="none" strike="noStrike" kern="1200" cap="none" spc="0" normalizeH="0" baseline="0" noProof="0" dirty="0">
                <a:ln>
                  <a:noFill/>
                </a:ln>
                <a:solidFill>
                  <a:schemeClr val="bg1">
                    <a:lumMod val="95000"/>
                  </a:schemeClr>
                </a:solidFill>
                <a:effectLst/>
                <a:uLnTx/>
                <a:uFillTx/>
                <a:latin typeface="Avenir Next" panose="020B0503020202020204" pitchFamily="34" charset="0"/>
              </a:rPr>
              <a:t> Workshop on Memory-Centric Computing Systems @ ISCA’25</a:t>
            </a:r>
          </a:p>
        </p:txBody>
      </p:sp>
      <p:sp>
        <p:nvSpPr>
          <p:cNvPr id="4" name="TextBox 3">
            <a:extLst>
              <a:ext uri="{FF2B5EF4-FFF2-40B4-BE49-F238E27FC236}">
                <a16:creationId xmlns:a16="http://schemas.microsoft.com/office/drawing/2014/main" id="{663421DC-C6CB-25E7-0759-4B74079BE482}"/>
              </a:ext>
            </a:extLst>
          </p:cNvPr>
          <p:cNvSpPr txBox="1"/>
          <p:nvPr/>
        </p:nvSpPr>
        <p:spPr>
          <a:xfrm>
            <a:off x="-10041" y="3695209"/>
            <a:ext cx="9159061" cy="4001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b="1" dirty="0">
                <a:solidFill>
                  <a:schemeClr val="bg1">
                    <a:lumMod val="95000"/>
                  </a:schemeClr>
                </a:solidFill>
                <a:latin typeface="Avenir Next" panose="020B0503020202020204" pitchFamily="34" charset="0"/>
              </a:rPr>
              <a:t>June 21</a:t>
            </a:r>
            <a:r>
              <a:rPr lang="en-US" sz="2000" b="1" baseline="30000" dirty="0">
                <a:solidFill>
                  <a:schemeClr val="bg1">
                    <a:lumMod val="95000"/>
                  </a:schemeClr>
                </a:solidFill>
                <a:latin typeface="Avenir Next" panose="020B0503020202020204" pitchFamily="34" charset="0"/>
              </a:rPr>
              <a:t>st</a:t>
            </a:r>
            <a:r>
              <a:rPr lang="en-US" sz="2000" b="1" dirty="0">
                <a:solidFill>
                  <a:schemeClr val="bg1">
                    <a:lumMod val="95000"/>
                  </a:schemeClr>
                </a:solidFill>
                <a:latin typeface="Avenir Next" panose="020B0503020202020204" pitchFamily="34" charset="0"/>
              </a:rPr>
              <a:t> 2025</a:t>
            </a:r>
            <a:endParaRPr kumimoji="0" lang="en-US" sz="2000" b="1" i="0" u="none" strike="noStrike" kern="1200" cap="none" spc="0" normalizeH="0" baseline="0" noProof="0" dirty="0">
              <a:ln>
                <a:noFill/>
              </a:ln>
              <a:solidFill>
                <a:schemeClr val="bg1">
                  <a:lumMod val="95000"/>
                </a:schemeClr>
              </a:solidFill>
              <a:effectLst/>
              <a:uLnTx/>
              <a:uFillTx/>
              <a:latin typeface="Avenir Next" panose="020B0503020202020204" pitchFamily="34" charset="0"/>
            </a:endParaRPr>
          </a:p>
        </p:txBody>
      </p:sp>
    </p:spTree>
    <p:extLst>
      <p:ext uri="{BB962C8B-B14F-4D97-AF65-F5344CB8AC3E}">
        <p14:creationId xmlns:p14="http://schemas.microsoft.com/office/powerpoint/2010/main" val="99862124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424A15A-743E-4240-B7EC-8C7A112226BC}"/>
              </a:ext>
            </a:extLst>
          </p:cNvPr>
          <p:cNvSpPr>
            <a:spLocks noGrp="1"/>
          </p:cNvSpPr>
          <p:nvPr>
            <p:ph type="body" sz="quarter" idx="10"/>
          </p:nvPr>
        </p:nvSpPr>
        <p:spPr>
          <a:xfrm>
            <a:off x="0" y="0"/>
            <a:ext cx="9144000" cy="3934325"/>
          </a:xfrm>
        </p:spPr>
        <p:txBody>
          <a:bodyPr>
            <a:normAutofit/>
          </a:bodyPr>
          <a:lstStyle/>
          <a:p>
            <a:r>
              <a:rPr lang="en-US" i="0" dirty="0">
                <a:solidFill>
                  <a:schemeClr val="bg1"/>
                </a:solidFill>
                <a:effectLst/>
              </a:rPr>
              <a:t>MIMDRAM </a:t>
            </a:r>
            <a:br>
              <a:rPr lang="en-US" sz="3600" b="0" i="0" dirty="0">
                <a:solidFill>
                  <a:schemeClr val="bg1"/>
                </a:solidFill>
                <a:effectLst/>
              </a:rPr>
            </a:br>
            <a:r>
              <a:rPr lang="en-US" sz="2800" i="0" dirty="0">
                <a:solidFill>
                  <a:schemeClr val="bg1"/>
                </a:solidFill>
                <a:effectLst/>
              </a:rPr>
              <a:t> </a:t>
            </a:r>
            <a:r>
              <a:rPr lang="en-US" sz="2200" i="0" dirty="0">
                <a:solidFill>
                  <a:schemeClr val="bg1"/>
                </a:solidFill>
                <a:effectLst/>
              </a:rPr>
              <a:t>An End-to-End Processing-Using-DRAM System for </a:t>
            </a:r>
            <a:br>
              <a:rPr lang="en-US" sz="2200" i="0" dirty="0">
                <a:solidFill>
                  <a:schemeClr val="bg1"/>
                </a:solidFill>
                <a:effectLst/>
              </a:rPr>
            </a:br>
            <a:r>
              <a:rPr lang="en-US" sz="2200" i="0" dirty="0">
                <a:solidFill>
                  <a:schemeClr val="bg1"/>
                </a:solidFill>
                <a:effectLst/>
              </a:rPr>
              <a:t>High-Throughput, Energy-Efficient and Programmer-Transparent </a:t>
            </a:r>
            <a:br>
              <a:rPr lang="en-US" sz="2200" i="0" dirty="0">
                <a:solidFill>
                  <a:schemeClr val="bg1"/>
                </a:solidFill>
                <a:effectLst/>
              </a:rPr>
            </a:br>
            <a:r>
              <a:rPr lang="en-US" sz="2200" i="0" dirty="0">
                <a:solidFill>
                  <a:schemeClr val="bg1"/>
                </a:solidFill>
                <a:effectLst/>
              </a:rPr>
              <a:t>Multiple-Instruction Multiple-Data Computing</a:t>
            </a:r>
            <a:endParaRPr lang="en-US" sz="2200" dirty="0">
              <a:solidFill>
                <a:schemeClr val="bg1"/>
              </a:solidFill>
            </a:endParaRPr>
          </a:p>
        </p:txBody>
      </p:sp>
      <p:graphicFrame>
        <p:nvGraphicFramePr>
          <p:cNvPr id="4" name="Table 3">
            <a:extLst>
              <a:ext uri="{FF2B5EF4-FFF2-40B4-BE49-F238E27FC236}">
                <a16:creationId xmlns:a16="http://schemas.microsoft.com/office/drawing/2014/main" id="{2E68AEAB-DB23-655C-45D0-D3F44B8C431B}"/>
              </a:ext>
            </a:extLst>
          </p:cNvPr>
          <p:cNvGraphicFramePr>
            <a:graphicFrameLocks noGrp="1"/>
          </p:cNvGraphicFramePr>
          <p:nvPr/>
        </p:nvGraphicFramePr>
        <p:xfrm>
          <a:off x="0" y="4372409"/>
          <a:ext cx="9144000" cy="1137920"/>
        </p:xfrm>
        <a:graphic>
          <a:graphicData uri="http://schemas.openxmlformats.org/drawingml/2006/table">
            <a:tbl>
              <a:tblPr firstRow="1" bandRow="1">
                <a:tableStyleId>{5940675A-B579-460E-94D1-54222C63F5DA}</a:tableStyleId>
              </a:tblPr>
              <a:tblGrid>
                <a:gridCol w="3048000">
                  <a:extLst>
                    <a:ext uri="{9D8B030D-6E8A-4147-A177-3AD203B41FA5}">
                      <a16:colId xmlns:a16="http://schemas.microsoft.com/office/drawing/2014/main" val="1676199004"/>
                    </a:ext>
                  </a:extLst>
                </a:gridCol>
                <a:gridCol w="3048000">
                  <a:extLst>
                    <a:ext uri="{9D8B030D-6E8A-4147-A177-3AD203B41FA5}">
                      <a16:colId xmlns:a16="http://schemas.microsoft.com/office/drawing/2014/main" val="152784747"/>
                    </a:ext>
                  </a:extLst>
                </a:gridCol>
                <a:gridCol w="3048000">
                  <a:extLst>
                    <a:ext uri="{9D8B030D-6E8A-4147-A177-3AD203B41FA5}">
                      <a16:colId xmlns:a16="http://schemas.microsoft.com/office/drawing/2014/main" val="239186579"/>
                    </a:ext>
                  </a:extLst>
                </a:gridCol>
              </a:tblGrid>
              <a:tr h="370840">
                <a:tc gridSpan="3">
                  <a:txBody>
                    <a:bodyPr/>
                    <a:lstStyle/>
                    <a:p>
                      <a:pPr algn="ctr"/>
                      <a:r>
                        <a:rPr lang="en-US" sz="2000" b="1" dirty="0">
                          <a:solidFill>
                            <a:srgbClr val="1982C4"/>
                          </a:solidFill>
                          <a:latin typeface="Avenir Next" panose="020B0503020202020204" pitchFamily="34" charset="0"/>
                        </a:rPr>
                        <a:t>Geraldo F. Oliveira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endParaRPr lang="en-US" dirty="0"/>
                    </a:p>
                  </a:txBody>
                  <a:tcPr/>
                </a:tc>
                <a:tc hMerge="1">
                  <a:txBody>
                    <a:bodyPr/>
                    <a:lstStyle/>
                    <a:p>
                      <a:endParaRPr lang="en-US" dirty="0"/>
                    </a:p>
                  </a:txBody>
                  <a:tcPr/>
                </a:tc>
                <a:extLst>
                  <a:ext uri="{0D108BD9-81ED-4DB2-BD59-A6C34878D82A}">
                    <a16:rowId xmlns:a16="http://schemas.microsoft.com/office/drawing/2014/main" val="1346285721"/>
                  </a:ext>
                </a:extLst>
              </a:tr>
              <a:tr h="370840">
                <a:tc>
                  <a:txBody>
                    <a:bodyPr/>
                    <a:lstStyle/>
                    <a:p>
                      <a:pPr algn="ctr"/>
                      <a:r>
                        <a:rPr lang="en-US" sz="1800" b="1" dirty="0" err="1">
                          <a:solidFill>
                            <a:schemeClr val="tx1">
                              <a:lumMod val="50000"/>
                              <a:lumOff val="50000"/>
                            </a:schemeClr>
                          </a:solidFill>
                          <a:latin typeface="Avenir Next" panose="020B0503020202020204" pitchFamily="34" charset="0"/>
                        </a:rPr>
                        <a:t>Ataberk</a:t>
                      </a:r>
                      <a:r>
                        <a:rPr lang="en-US" sz="1800" b="1" dirty="0">
                          <a:solidFill>
                            <a:schemeClr val="tx1">
                              <a:lumMod val="50000"/>
                              <a:lumOff val="50000"/>
                            </a:schemeClr>
                          </a:solidFill>
                          <a:latin typeface="Avenir Next" panose="020B0503020202020204" pitchFamily="34" charset="0"/>
                        </a:rPr>
                        <a:t> </a:t>
                      </a:r>
                      <a:r>
                        <a:rPr lang="en-US" sz="1800" b="1" dirty="0" err="1">
                          <a:solidFill>
                            <a:schemeClr val="tx1">
                              <a:lumMod val="50000"/>
                              <a:lumOff val="50000"/>
                            </a:schemeClr>
                          </a:solidFill>
                          <a:latin typeface="Avenir Next" panose="020B0503020202020204" pitchFamily="34" charset="0"/>
                        </a:rPr>
                        <a:t>Olgun</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A. Giray </a:t>
                      </a:r>
                      <a:r>
                        <a:rPr lang="en-US" sz="1800" b="1" dirty="0" err="1">
                          <a:solidFill>
                            <a:schemeClr val="tx1">
                              <a:lumMod val="50000"/>
                              <a:lumOff val="50000"/>
                            </a:schemeClr>
                          </a:solidFill>
                          <a:latin typeface="Avenir Next" panose="020B0503020202020204" pitchFamily="34" charset="0"/>
                        </a:rPr>
                        <a:t>Yağlıkçı</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F. </a:t>
                      </a:r>
                      <a:r>
                        <a:rPr lang="en-US" sz="1800" b="1" dirty="0" err="1">
                          <a:solidFill>
                            <a:schemeClr val="tx1">
                              <a:lumMod val="50000"/>
                              <a:lumOff val="50000"/>
                            </a:schemeClr>
                          </a:solidFill>
                          <a:latin typeface="Avenir Next" panose="020B0503020202020204" pitchFamily="34" charset="0"/>
                        </a:rPr>
                        <a:t>Nisa</a:t>
                      </a:r>
                      <a:r>
                        <a:rPr lang="en-US" sz="1800" b="1" dirty="0">
                          <a:solidFill>
                            <a:schemeClr val="tx1">
                              <a:lumMod val="50000"/>
                              <a:lumOff val="50000"/>
                            </a:schemeClr>
                          </a:solidFill>
                          <a:latin typeface="Avenir Next" panose="020B0503020202020204" pitchFamily="34" charset="0"/>
                        </a:rPr>
                        <a:t> </a:t>
                      </a:r>
                      <a:r>
                        <a:rPr lang="en-US" sz="1800" b="1" dirty="0" err="1">
                          <a:solidFill>
                            <a:schemeClr val="tx1">
                              <a:lumMod val="50000"/>
                              <a:lumOff val="50000"/>
                            </a:schemeClr>
                          </a:solidFill>
                          <a:latin typeface="Avenir Next" panose="020B0503020202020204" pitchFamily="34" charset="0"/>
                        </a:rPr>
                        <a:t>Bostancı</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965784260"/>
                  </a:ext>
                </a:extLst>
              </a:tr>
              <a:tr h="370840">
                <a:tc>
                  <a:txBody>
                    <a:bodyPr/>
                    <a:lstStyle/>
                    <a:p>
                      <a:pPr algn="ctr"/>
                      <a:r>
                        <a:rPr lang="en-US" sz="1800" b="1" dirty="0">
                          <a:solidFill>
                            <a:schemeClr val="tx1">
                              <a:lumMod val="50000"/>
                              <a:lumOff val="50000"/>
                            </a:schemeClr>
                          </a:solidFill>
                          <a:latin typeface="Avenir Next" panose="020B0503020202020204" pitchFamily="34" charset="0"/>
                        </a:rPr>
                        <a:t>Saugata Ghose</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Juan Gómez-Luna</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Onur Mutlu</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520314143"/>
                  </a:ext>
                </a:extLst>
              </a:tr>
            </a:tbl>
          </a:graphicData>
        </a:graphic>
      </p:graphicFrame>
      <p:sp>
        <p:nvSpPr>
          <p:cNvPr id="7" name="TextBox 6">
            <a:extLst>
              <a:ext uri="{FF2B5EF4-FFF2-40B4-BE49-F238E27FC236}">
                <a16:creationId xmlns:a16="http://schemas.microsoft.com/office/drawing/2014/main" id="{125EB04F-4498-895E-DD31-E3717995FC1D}"/>
              </a:ext>
            </a:extLst>
          </p:cNvPr>
          <p:cNvSpPr txBox="1"/>
          <p:nvPr/>
        </p:nvSpPr>
        <p:spPr>
          <a:xfrm>
            <a:off x="0" y="11572"/>
            <a:ext cx="9144000"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lumMod val="95000"/>
                  </a:srgbClr>
                </a:solidFill>
                <a:effectLst/>
                <a:uLnTx/>
                <a:uFillTx/>
                <a:latin typeface="Avenir Next" panose="020B0503020202020204" pitchFamily="34" charset="0"/>
                <a:ea typeface="+mn-ea"/>
                <a:cs typeface="+mn-cs"/>
              </a:rPr>
              <a:t>2024 International Symposium on High-Performance Computer Architecture</a:t>
            </a:r>
          </a:p>
        </p:txBody>
      </p:sp>
      <p:sp>
        <p:nvSpPr>
          <p:cNvPr id="2" name="Rectangle 1">
            <a:extLst>
              <a:ext uri="{FF2B5EF4-FFF2-40B4-BE49-F238E27FC236}">
                <a16:creationId xmlns:a16="http://schemas.microsoft.com/office/drawing/2014/main" id="{E9AD4FBC-8714-E001-3BDC-AC4FE654B4EC}"/>
              </a:ext>
            </a:extLst>
          </p:cNvPr>
          <p:cNvSpPr/>
          <p:nvPr/>
        </p:nvSpPr>
        <p:spPr>
          <a:xfrm>
            <a:off x="0" y="3429000"/>
            <a:ext cx="9144000" cy="505325"/>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accent4"/>
                </a:solidFill>
                <a:latin typeface="Avenir Next" panose="020B0503020202020204" pitchFamily="34" charset="0"/>
              </a:rPr>
              <a:t>Backup Slides</a:t>
            </a:r>
          </a:p>
        </p:txBody>
      </p:sp>
    </p:spTree>
    <p:extLst>
      <p:ext uri="{BB962C8B-B14F-4D97-AF65-F5344CB8AC3E}">
        <p14:creationId xmlns:p14="http://schemas.microsoft.com/office/powerpoint/2010/main" val="3833096482"/>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7FB45D-F207-5678-D04E-7471E59D642C}"/>
              </a:ext>
            </a:extLst>
          </p:cNvPr>
          <p:cNvSpPr>
            <a:spLocks noGrp="1"/>
          </p:cNvSpPr>
          <p:nvPr>
            <p:ph type="title"/>
          </p:nvPr>
        </p:nvSpPr>
        <p:spPr/>
        <p:txBody>
          <a:bodyPr>
            <a:normAutofit fontScale="90000"/>
          </a:bodyPr>
          <a:lstStyle/>
          <a:p>
            <a:r>
              <a:rPr lang="en-US" dirty="0"/>
              <a:t>Bit-Serial PUD Addition</a:t>
            </a:r>
          </a:p>
        </p:txBody>
      </p:sp>
      <p:pic>
        <p:nvPicPr>
          <p:cNvPr id="5" name="Picture 4">
            <a:extLst>
              <a:ext uri="{FF2B5EF4-FFF2-40B4-BE49-F238E27FC236}">
                <a16:creationId xmlns:a16="http://schemas.microsoft.com/office/drawing/2014/main" id="{B5079D0E-0A5D-62A3-1DE2-3234F750D101}"/>
              </a:ext>
            </a:extLst>
          </p:cNvPr>
          <p:cNvPicPr>
            <a:picLocks noChangeAspect="1"/>
          </p:cNvPicPr>
          <p:nvPr/>
        </p:nvPicPr>
        <p:blipFill>
          <a:blip r:embed="rId2"/>
          <a:stretch>
            <a:fillRect/>
          </a:stretch>
        </p:blipFill>
        <p:spPr>
          <a:xfrm>
            <a:off x="297983" y="1137557"/>
            <a:ext cx="8548033" cy="5105400"/>
          </a:xfrm>
          <a:prstGeom prst="rect">
            <a:avLst/>
          </a:prstGeom>
        </p:spPr>
      </p:pic>
    </p:spTree>
    <p:extLst>
      <p:ext uri="{BB962C8B-B14F-4D97-AF65-F5344CB8AC3E}">
        <p14:creationId xmlns:p14="http://schemas.microsoft.com/office/powerpoint/2010/main" val="3363987451"/>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67BBF6-F018-2350-0BC4-F6AC6CB28333}"/>
              </a:ext>
            </a:extLst>
          </p:cNvPr>
          <p:cNvSpPr>
            <a:spLocks noGrp="1"/>
          </p:cNvSpPr>
          <p:nvPr>
            <p:ph type="title"/>
          </p:nvPr>
        </p:nvSpPr>
        <p:spPr/>
        <p:txBody>
          <a:bodyPr>
            <a:normAutofit fontScale="90000"/>
          </a:bodyPr>
          <a:lstStyle/>
          <a:p>
            <a:r>
              <a:rPr lang="en-US" dirty="0"/>
              <a:t>Intra-Mat Interconnect</a:t>
            </a:r>
          </a:p>
        </p:txBody>
      </p:sp>
      <p:pic>
        <p:nvPicPr>
          <p:cNvPr id="5" name="Picture 4">
            <a:extLst>
              <a:ext uri="{FF2B5EF4-FFF2-40B4-BE49-F238E27FC236}">
                <a16:creationId xmlns:a16="http://schemas.microsoft.com/office/drawing/2014/main" id="{B8AB45AC-F3AA-807E-ED4C-B74A2F8BE7D3}"/>
              </a:ext>
            </a:extLst>
          </p:cNvPr>
          <p:cNvPicPr>
            <a:picLocks noChangeAspect="1"/>
          </p:cNvPicPr>
          <p:nvPr/>
        </p:nvPicPr>
        <p:blipFill>
          <a:blip r:embed="rId2"/>
          <a:stretch>
            <a:fillRect/>
          </a:stretch>
        </p:blipFill>
        <p:spPr>
          <a:xfrm>
            <a:off x="147183" y="1908515"/>
            <a:ext cx="8849633" cy="3559629"/>
          </a:xfrm>
          <a:prstGeom prst="rect">
            <a:avLst/>
          </a:prstGeom>
        </p:spPr>
      </p:pic>
    </p:spTree>
    <p:extLst>
      <p:ext uri="{BB962C8B-B14F-4D97-AF65-F5344CB8AC3E}">
        <p14:creationId xmlns:p14="http://schemas.microsoft.com/office/powerpoint/2010/main" val="369790780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67BBF6-F018-2350-0BC4-F6AC6CB28333}"/>
              </a:ext>
            </a:extLst>
          </p:cNvPr>
          <p:cNvSpPr>
            <a:spLocks noGrp="1"/>
          </p:cNvSpPr>
          <p:nvPr>
            <p:ph type="title"/>
          </p:nvPr>
        </p:nvSpPr>
        <p:spPr/>
        <p:txBody>
          <a:bodyPr>
            <a:noAutofit/>
          </a:bodyPr>
          <a:lstStyle/>
          <a:p>
            <a:r>
              <a:rPr lang="en-US" sz="3600" dirty="0"/>
              <a:t>Performance for Single Applications</a:t>
            </a:r>
          </a:p>
        </p:txBody>
      </p:sp>
      <p:pic>
        <p:nvPicPr>
          <p:cNvPr id="4" name="Picture 3">
            <a:extLst>
              <a:ext uri="{FF2B5EF4-FFF2-40B4-BE49-F238E27FC236}">
                <a16:creationId xmlns:a16="http://schemas.microsoft.com/office/drawing/2014/main" id="{02018A45-1D46-AA38-9FF8-D629901DC828}"/>
              </a:ext>
            </a:extLst>
          </p:cNvPr>
          <p:cNvPicPr>
            <a:picLocks noChangeAspect="1"/>
          </p:cNvPicPr>
          <p:nvPr/>
        </p:nvPicPr>
        <p:blipFill>
          <a:blip r:embed="rId2"/>
          <a:stretch>
            <a:fillRect/>
          </a:stretch>
        </p:blipFill>
        <p:spPr>
          <a:xfrm>
            <a:off x="286697" y="2294379"/>
            <a:ext cx="8570605" cy="2269241"/>
          </a:xfrm>
          <a:prstGeom prst="rect">
            <a:avLst/>
          </a:prstGeom>
        </p:spPr>
      </p:pic>
    </p:spTree>
    <p:extLst>
      <p:ext uri="{BB962C8B-B14F-4D97-AF65-F5344CB8AC3E}">
        <p14:creationId xmlns:p14="http://schemas.microsoft.com/office/powerpoint/2010/main" val="115325132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z="4400" dirty="0">
                <a:solidFill>
                  <a:schemeClr val="accent4"/>
                </a:solidFill>
                <a:cs typeface="Garamond"/>
              </a:rPr>
              <a:t>RowClone: </a:t>
            </a:r>
            <a:br>
              <a:rPr lang="en-US" sz="4400" dirty="0">
                <a:solidFill>
                  <a:schemeClr val="accent4"/>
                </a:solidFill>
                <a:cs typeface="Garamond"/>
              </a:rPr>
            </a:br>
            <a:r>
              <a:rPr lang="en-US" sz="4400" dirty="0">
                <a:solidFill>
                  <a:schemeClr val="accent4"/>
                </a:solidFill>
                <a:cs typeface="Garamond"/>
              </a:rPr>
              <a:t>Inter-Bank</a:t>
            </a:r>
            <a:endParaRPr lang="en-US" dirty="0">
              <a:solidFill>
                <a:schemeClr val="accent4"/>
              </a:solidFill>
            </a:endParaRPr>
          </a:p>
        </p:txBody>
      </p:sp>
      <p:sp>
        <p:nvSpPr>
          <p:cNvPr id="84" name="Rounded Rectangle 83"/>
          <p:cNvSpPr/>
          <p:nvPr/>
        </p:nvSpPr>
        <p:spPr>
          <a:xfrm>
            <a:off x="1660269" y="1475095"/>
            <a:ext cx="4800600" cy="3505200"/>
          </a:xfrm>
          <a:prstGeom prst="roundRect">
            <a:avLst>
              <a:gd name="adj" fmla="val 5683"/>
            </a:avLst>
          </a:prstGeom>
          <a:solidFill>
            <a:sysClr val="window" lastClr="FFFFFF"/>
          </a:solidFill>
          <a:ln w="25400" cap="flat" cmpd="sng" algn="ctr">
            <a:solidFill>
              <a:srgbClr val="26262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62626"/>
              </a:solidFill>
              <a:effectLst/>
              <a:uLnTx/>
              <a:uFillTx/>
              <a:latin typeface="Corbel"/>
              <a:ea typeface="ヒラギノ角ゴ ProN W6"/>
            </a:endParaRPr>
          </a:p>
        </p:txBody>
      </p:sp>
      <p:cxnSp>
        <p:nvCxnSpPr>
          <p:cNvPr id="85" name="Straight Arrow Connector 84"/>
          <p:cNvCxnSpPr/>
          <p:nvPr/>
        </p:nvCxnSpPr>
        <p:spPr>
          <a:xfrm rot="5400000">
            <a:off x="-550326" y="3276600"/>
            <a:ext cx="3658394" cy="794"/>
          </a:xfrm>
          <a:prstGeom prst="straightConnector1">
            <a:avLst/>
          </a:prstGeom>
          <a:noFill/>
          <a:ln w="38100" cap="flat" cmpd="sng" algn="ctr">
            <a:solidFill>
              <a:srgbClr val="262626">
                <a:lumMod val="75000"/>
                <a:lumOff val="25000"/>
              </a:srgbClr>
            </a:solidFill>
            <a:prstDash val="solid"/>
            <a:headEnd type="stealth" w="lg" len="lg"/>
            <a:tailEnd type="stealth" w="lg" len="lg"/>
          </a:ln>
          <a:effectLst/>
        </p:spPr>
      </p:cxnSp>
      <p:sp>
        <p:nvSpPr>
          <p:cNvPr id="86" name="TextBox 85"/>
          <p:cNvSpPr txBox="1"/>
          <p:nvPr/>
        </p:nvSpPr>
        <p:spPr>
          <a:xfrm rot="16200000">
            <a:off x="-788653" y="2949549"/>
            <a:ext cx="3076483"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262626">
                    <a:lumMod val="95000"/>
                    <a:lumOff val="5000"/>
                  </a:srgbClr>
                </a:solidFill>
                <a:effectLst/>
                <a:uLnTx/>
                <a:uFillTx/>
                <a:latin typeface="Myriad Pro Bold Cond"/>
                <a:ea typeface="ヒラギノ角ゴ ProN W6"/>
              </a:rPr>
              <a:t>Memory Channel</a:t>
            </a:r>
          </a:p>
        </p:txBody>
      </p:sp>
      <p:sp>
        <p:nvSpPr>
          <p:cNvPr id="87" name="Rounded Rectangle 86"/>
          <p:cNvSpPr/>
          <p:nvPr/>
        </p:nvSpPr>
        <p:spPr>
          <a:xfrm>
            <a:off x="1888869" y="1627495"/>
            <a:ext cx="685800" cy="3200400"/>
          </a:xfrm>
          <a:prstGeom prst="roundRect">
            <a:avLst/>
          </a:prstGeom>
          <a:solidFill>
            <a:sysClr val="window" lastClr="FFFFFF"/>
          </a:solidFill>
          <a:ln w="28575" cap="flat" cmpd="sng" algn="ctr">
            <a:solidFill>
              <a:srgbClr val="262626"/>
            </a:solidFill>
            <a:prstDash val="solid"/>
          </a:ln>
          <a:effectLst/>
        </p:spPr>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262626"/>
                </a:solidFill>
                <a:effectLst/>
                <a:uLnTx/>
                <a:uFillTx/>
                <a:latin typeface="Corbel"/>
                <a:ea typeface="ヒラギノ角ゴ ProN W6"/>
              </a:rPr>
              <a:t>Chip I/O</a:t>
            </a:r>
          </a:p>
        </p:txBody>
      </p:sp>
      <p:cxnSp>
        <p:nvCxnSpPr>
          <p:cNvPr id="88" name="Straight Arrow Connector 87"/>
          <p:cNvCxnSpPr>
            <a:stCxn id="87" idx="1"/>
          </p:cNvCxnSpPr>
          <p:nvPr/>
        </p:nvCxnSpPr>
        <p:spPr>
          <a:xfrm rot="10800000">
            <a:off x="1279269" y="3227695"/>
            <a:ext cx="609600" cy="1588"/>
          </a:xfrm>
          <a:prstGeom prst="straightConnector1">
            <a:avLst/>
          </a:prstGeom>
          <a:noFill/>
          <a:ln w="38100" cap="flat" cmpd="sng" algn="ctr">
            <a:solidFill>
              <a:srgbClr val="262626">
                <a:lumMod val="75000"/>
                <a:lumOff val="25000"/>
              </a:srgbClr>
            </a:solidFill>
            <a:prstDash val="solid"/>
            <a:headEnd type="none" w="med" len="med"/>
            <a:tailEnd type="none" w="med" len="med"/>
          </a:ln>
          <a:effectLst/>
        </p:spPr>
      </p:cxnSp>
      <p:sp>
        <p:nvSpPr>
          <p:cNvPr id="89" name="Rounded Rectangle 88"/>
          <p:cNvSpPr/>
          <p:nvPr/>
        </p:nvSpPr>
        <p:spPr>
          <a:xfrm>
            <a:off x="2803269" y="1627495"/>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90" name="Rounded Rectangle 89"/>
          <p:cNvSpPr/>
          <p:nvPr/>
        </p:nvSpPr>
        <p:spPr>
          <a:xfrm>
            <a:off x="4632069" y="1627495"/>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262626"/>
                </a:solidFill>
                <a:effectLst/>
                <a:uLnTx/>
                <a:uFillTx/>
                <a:latin typeface="Corbel"/>
                <a:ea typeface="ヒラギノ角ゴ ProN W6"/>
              </a:rPr>
              <a:t>Bank</a:t>
            </a:r>
          </a:p>
        </p:txBody>
      </p:sp>
      <p:sp>
        <p:nvSpPr>
          <p:cNvPr id="91" name="Rounded Rectangle 90"/>
          <p:cNvSpPr/>
          <p:nvPr/>
        </p:nvSpPr>
        <p:spPr>
          <a:xfrm>
            <a:off x="2803269" y="3532495"/>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92" name="Rounded Rectangle 91"/>
          <p:cNvSpPr/>
          <p:nvPr/>
        </p:nvSpPr>
        <p:spPr>
          <a:xfrm>
            <a:off x="4632069" y="3532495"/>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cxnSp>
        <p:nvCxnSpPr>
          <p:cNvPr id="93" name="Straight Arrow Connector 92"/>
          <p:cNvCxnSpPr/>
          <p:nvPr/>
        </p:nvCxnSpPr>
        <p:spPr>
          <a:xfrm rot="10800000">
            <a:off x="2574669" y="3227695"/>
            <a:ext cx="3657600" cy="1588"/>
          </a:xfrm>
          <a:prstGeom prst="straightConnector1">
            <a:avLst/>
          </a:prstGeom>
          <a:noFill/>
          <a:ln w="38100" cap="flat" cmpd="sng" algn="ctr">
            <a:solidFill>
              <a:srgbClr val="262626">
                <a:lumMod val="75000"/>
                <a:lumOff val="25000"/>
              </a:srgbClr>
            </a:solidFill>
            <a:prstDash val="solid"/>
            <a:headEnd type="none" w="med" len="med"/>
            <a:tailEnd type="none" w="med" len="med"/>
          </a:ln>
          <a:effectLst/>
        </p:spPr>
      </p:cxnSp>
      <p:cxnSp>
        <p:nvCxnSpPr>
          <p:cNvPr id="94" name="Straight Connector 93"/>
          <p:cNvCxnSpPr>
            <a:stCxn id="90" idx="2"/>
            <a:endCxn id="92" idx="0"/>
          </p:cNvCxnSpPr>
          <p:nvPr/>
        </p:nvCxnSpPr>
        <p:spPr>
          <a:xfrm rot="5400000">
            <a:off x="5127369" y="3227695"/>
            <a:ext cx="609600" cy="0"/>
          </a:xfrm>
          <a:prstGeom prst="line">
            <a:avLst/>
          </a:prstGeom>
          <a:noFill/>
          <a:ln w="38100" cap="flat" cmpd="sng" algn="ctr">
            <a:solidFill>
              <a:srgbClr val="262626">
                <a:lumMod val="75000"/>
                <a:lumOff val="25000"/>
              </a:srgbClr>
            </a:solidFill>
            <a:prstDash val="solid"/>
            <a:headEnd type="none" w="med" len="med"/>
            <a:tailEnd type="none" w="med" len="med"/>
          </a:ln>
          <a:effectLst/>
        </p:spPr>
      </p:cxnSp>
      <p:cxnSp>
        <p:nvCxnSpPr>
          <p:cNvPr id="95" name="Straight Connector 94"/>
          <p:cNvCxnSpPr>
            <a:stCxn id="89" idx="2"/>
            <a:endCxn id="91" idx="0"/>
          </p:cNvCxnSpPr>
          <p:nvPr/>
        </p:nvCxnSpPr>
        <p:spPr>
          <a:xfrm rot="5400000">
            <a:off x="3298569" y="3227695"/>
            <a:ext cx="609600" cy="0"/>
          </a:xfrm>
          <a:prstGeom prst="line">
            <a:avLst/>
          </a:prstGeom>
          <a:noFill/>
          <a:ln w="38100" cap="flat" cmpd="sng" algn="ctr">
            <a:solidFill>
              <a:srgbClr val="262626">
                <a:lumMod val="75000"/>
                <a:lumOff val="25000"/>
              </a:srgbClr>
            </a:solidFill>
            <a:prstDash val="solid"/>
            <a:headEnd type="none" w="med" len="med"/>
            <a:tailEnd type="none" w="med" len="med"/>
          </a:ln>
          <a:effectLst/>
        </p:spPr>
      </p:cxnSp>
      <p:grpSp>
        <p:nvGrpSpPr>
          <p:cNvPr id="96" name="Group 95"/>
          <p:cNvGrpSpPr/>
          <p:nvPr/>
        </p:nvGrpSpPr>
        <p:grpSpPr>
          <a:xfrm>
            <a:off x="2590800" y="2922895"/>
            <a:ext cx="3657600" cy="609600"/>
            <a:chOff x="3810000" y="3352800"/>
            <a:chExt cx="3657600" cy="609600"/>
          </a:xfrm>
        </p:grpSpPr>
        <p:cxnSp>
          <p:nvCxnSpPr>
            <p:cNvPr id="97" name="Straight Arrow Connector 96"/>
            <p:cNvCxnSpPr/>
            <p:nvPr/>
          </p:nvCxnSpPr>
          <p:spPr>
            <a:xfrm rot="10800000">
              <a:off x="3810000" y="3657600"/>
              <a:ext cx="3657600" cy="1588"/>
            </a:xfrm>
            <a:prstGeom prst="straightConnector1">
              <a:avLst/>
            </a:prstGeom>
            <a:noFill/>
            <a:ln w="76200" cap="flat" cmpd="sng" algn="ctr">
              <a:solidFill>
                <a:srgbClr val="C00000"/>
              </a:solidFill>
              <a:prstDash val="solid"/>
              <a:headEnd type="none" w="med" len="med"/>
              <a:tailEnd type="none" w="med" len="med"/>
            </a:ln>
            <a:effectLst/>
          </p:spPr>
        </p:cxnSp>
        <p:cxnSp>
          <p:nvCxnSpPr>
            <p:cNvPr id="98" name="Straight Connector 97"/>
            <p:cNvCxnSpPr/>
            <p:nvPr/>
          </p:nvCxnSpPr>
          <p:spPr>
            <a:xfrm rot="5400000">
              <a:off x="6347604" y="3657600"/>
              <a:ext cx="609600" cy="0"/>
            </a:xfrm>
            <a:prstGeom prst="line">
              <a:avLst/>
            </a:prstGeom>
            <a:noFill/>
            <a:ln w="76200" cap="flat" cmpd="sng" algn="ctr">
              <a:solidFill>
                <a:srgbClr val="C00000"/>
              </a:solidFill>
              <a:prstDash val="solid"/>
              <a:headEnd type="none" w="med" len="med"/>
              <a:tailEnd type="none" w="med" len="med"/>
            </a:ln>
            <a:effectLst/>
          </p:spPr>
        </p:cxnSp>
        <p:cxnSp>
          <p:nvCxnSpPr>
            <p:cNvPr id="99" name="Straight Connector 98"/>
            <p:cNvCxnSpPr/>
            <p:nvPr/>
          </p:nvCxnSpPr>
          <p:spPr>
            <a:xfrm rot="5400000">
              <a:off x="4513053" y="3657600"/>
              <a:ext cx="609600" cy="0"/>
            </a:xfrm>
            <a:prstGeom prst="line">
              <a:avLst/>
            </a:prstGeom>
            <a:noFill/>
            <a:ln w="76200" cap="flat" cmpd="sng" algn="ctr">
              <a:solidFill>
                <a:srgbClr val="C00000"/>
              </a:solidFill>
              <a:prstDash val="solid"/>
              <a:headEnd type="none" w="med" len="med"/>
              <a:tailEnd type="none" w="med" len="med"/>
            </a:ln>
            <a:effectLst/>
          </p:spPr>
        </p:cxnSp>
      </p:grpSp>
      <p:sp>
        <p:nvSpPr>
          <p:cNvPr id="100" name="TextBox 99"/>
          <p:cNvSpPr txBox="1"/>
          <p:nvPr/>
        </p:nvSpPr>
        <p:spPr>
          <a:xfrm>
            <a:off x="6781800" y="2694295"/>
            <a:ext cx="2057400"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rgbClr val="262626">
                    <a:lumMod val="95000"/>
                    <a:lumOff val="5000"/>
                  </a:srgbClr>
                </a:solidFill>
                <a:effectLst/>
                <a:uLnTx/>
                <a:uFillTx/>
                <a:latin typeface="Myriad Pro Bold Cond"/>
                <a:ea typeface="ヒラギノ角ゴ ProN W6"/>
              </a:rPr>
              <a:t>Shared internal bus</a:t>
            </a:r>
          </a:p>
        </p:txBody>
      </p:sp>
      <p:cxnSp>
        <p:nvCxnSpPr>
          <p:cNvPr id="101" name="Straight Arrow Connector 100"/>
          <p:cNvCxnSpPr>
            <a:stCxn id="100" idx="1"/>
          </p:cNvCxnSpPr>
          <p:nvPr/>
        </p:nvCxnSpPr>
        <p:spPr>
          <a:xfrm rot="10800000" flipV="1">
            <a:off x="6248400" y="3171349"/>
            <a:ext cx="533400" cy="56346"/>
          </a:xfrm>
          <a:prstGeom prst="straightConnector1">
            <a:avLst/>
          </a:prstGeom>
          <a:noFill/>
          <a:ln w="28575" cap="flat" cmpd="sng" algn="ctr">
            <a:solidFill>
              <a:srgbClr val="262626">
                <a:lumMod val="75000"/>
                <a:lumOff val="25000"/>
              </a:srgbClr>
            </a:solidFill>
            <a:prstDash val="solid"/>
            <a:tailEnd type="arrow"/>
          </a:ln>
          <a:effectLst/>
        </p:spPr>
      </p:cxnSp>
      <p:sp>
        <p:nvSpPr>
          <p:cNvPr id="102" name="Rectangle 101"/>
          <p:cNvSpPr/>
          <p:nvPr/>
        </p:nvSpPr>
        <p:spPr>
          <a:xfrm>
            <a:off x="2803634" y="2084695"/>
            <a:ext cx="1600200" cy="304800"/>
          </a:xfrm>
          <a:prstGeom prst="rect">
            <a:avLst/>
          </a:prstGeom>
          <a:solidFill>
            <a:srgbClr val="6F2926"/>
          </a:solidFill>
          <a:ln w="25400" cap="flat" cmpd="sng" algn="ctr">
            <a:solidFill>
              <a:srgbClr val="6F29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103" name="Rectangle 102"/>
          <p:cNvSpPr/>
          <p:nvPr/>
        </p:nvSpPr>
        <p:spPr>
          <a:xfrm>
            <a:off x="4632434" y="3989695"/>
            <a:ext cx="1600200" cy="304800"/>
          </a:xfrm>
          <a:prstGeom prst="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cxnSp>
        <p:nvCxnSpPr>
          <p:cNvPr id="104" name="Elbow Connector 103"/>
          <p:cNvCxnSpPr>
            <a:stCxn id="89" idx="2"/>
            <a:endCxn id="92" idx="0"/>
          </p:cNvCxnSpPr>
          <p:nvPr/>
        </p:nvCxnSpPr>
        <p:spPr>
          <a:xfrm rot="16200000" flipH="1">
            <a:off x="4212969" y="2313295"/>
            <a:ext cx="609600" cy="1828800"/>
          </a:xfrm>
          <a:prstGeom prst="bentConnector3">
            <a:avLst>
              <a:gd name="adj1" fmla="val 50000"/>
            </a:avLst>
          </a:prstGeom>
          <a:noFill/>
          <a:ln w="38100" cap="flat" cmpd="sng" algn="ctr">
            <a:solidFill>
              <a:srgbClr val="C00000"/>
            </a:solidFill>
            <a:prstDash val="solid"/>
            <a:headEnd type="none" w="med" len="med"/>
            <a:tailEnd type="triangle" w="lg" len="med"/>
          </a:ln>
          <a:effectLst/>
        </p:spPr>
      </p:cxnSp>
      <p:sp>
        <p:nvSpPr>
          <p:cNvPr id="105" name="Rectangle 104"/>
          <p:cNvSpPr/>
          <p:nvPr/>
        </p:nvSpPr>
        <p:spPr>
          <a:xfrm>
            <a:off x="3457755" y="2084695"/>
            <a:ext cx="304800" cy="304800"/>
          </a:xfrm>
          <a:prstGeom prst="rect">
            <a:avLst/>
          </a:prstGeom>
          <a:solidFill>
            <a:srgbClr val="4F6128"/>
          </a:solidFill>
          <a:ln w="25400" cap="flat" cmpd="sng" algn="ctr">
            <a:solidFill>
              <a:srgbClr val="4F6128">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106" name="Rounded Rectangle 105"/>
          <p:cNvSpPr/>
          <p:nvPr/>
        </p:nvSpPr>
        <p:spPr>
          <a:xfrm>
            <a:off x="304800" y="5257800"/>
            <a:ext cx="8534400" cy="1219200"/>
          </a:xfrm>
          <a:prstGeom prst="roundRect">
            <a:avLst/>
          </a:prstGeom>
          <a:solidFill>
            <a:sysClr val="window" lastClr="FFFFFF"/>
          </a:solidFill>
          <a:ln w="25400" cap="flat" cmpd="sng" algn="ctr">
            <a:solidFill>
              <a:srgbClr val="26262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srgbClr val="262626"/>
                </a:solidFill>
                <a:effectLst/>
                <a:uLnTx/>
                <a:uFillTx/>
                <a:latin typeface="Corbel"/>
                <a:ea typeface="ヒラギノ角ゴ ProN W6"/>
              </a:rPr>
              <a:t>Overlap the latency of the read and the write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0000"/>
                </a:solidFill>
                <a:effectLst/>
                <a:uLnTx/>
                <a:uFillTx/>
                <a:latin typeface="Arial" pitchFamily="34" charset="0"/>
                <a:ea typeface="ヒラギノ角ゴ ProN W6"/>
                <a:cs typeface="Arial" pitchFamily="34" charset="0"/>
              </a:rPr>
              <a:t>1.9</a:t>
            </a:r>
            <a:r>
              <a:rPr kumimoji="0" lang="en-US" sz="3200" b="1" i="0" u="none" strike="noStrike" kern="0" cap="none" spc="0" normalizeH="0" baseline="0" noProof="0" dirty="0">
                <a:ln>
                  <a:noFill/>
                </a:ln>
                <a:solidFill>
                  <a:srgbClr val="FF0000"/>
                </a:solidFill>
                <a:effectLst/>
                <a:uLnTx/>
                <a:uFillTx/>
                <a:latin typeface="Corbel"/>
                <a:ea typeface="ヒラギノ角ゴ ProN W6"/>
              </a:rPr>
              <a:t>X</a:t>
            </a:r>
            <a:r>
              <a:rPr kumimoji="0" lang="en-US" sz="3200" b="1" i="0" u="none" strike="noStrike" kern="0" cap="none" spc="0" normalizeH="0" baseline="0" noProof="0" dirty="0">
                <a:ln>
                  <a:noFill/>
                </a:ln>
                <a:solidFill>
                  <a:srgbClr val="262626"/>
                </a:solidFill>
                <a:effectLst/>
                <a:uLnTx/>
                <a:uFillTx/>
                <a:latin typeface="Corbel"/>
                <a:ea typeface="ヒラギノ角ゴ ProN W6"/>
              </a:rPr>
              <a:t> latency reduction, </a:t>
            </a:r>
            <a:r>
              <a:rPr kumimoji="0" lang="en-US" sz="2800" b="1" i="0" u="none" strike="noStrike" kern="0" cap="none" spc="0" normalizeH="0" baseline="0" noProof="0" dirty="0">
                <a:ln>
                  <a:noFill/>
                </a:ln>
                <a:solidFill>
                  <a:srgbClr val="FF0000"/>
                </a:solidFill>
                <a:effectLst/>
                <a:uLnTx/>
                <a:uFillTx/>
                <a:latin typeface="Arial" pitchFamily="34" charset="0"/>
                <a:ea typeface="ヒラギノ角ゴ ProN W6"/>
                <a:cs typeface="Arial" pitchFamily="34" charset="0"/>
              </a:rPr>
              <a:t>3.2</a:t>
            </a:r>
            <a:r>
              <a:rPr kumimoji="0" lang="en-US" sz="3200" b="1" i="0" u="none" strike="noStrike" kern="0" cap="none" spc="0" normalizeH="0" baseline="0" noProof="0" dirty="0">
                <a:ln>
                  <a:noFill/>
                </a:ln>
                <a:solidFill>
                  <a:srgbClr val="FF0000"/>
                </a:solidFill>
                <a:effectLst/>
                <a:uLnTx/>
                <a:uFillTx/>
                <a:latin typeface="Corbel"/>
                <a:ea typeface="ヒラギノ角ゴ ProN W6"/>
              </a:rPr>
              <a:t>X</a:t>
            </a:r>
            <a:r>
              <a:rPr kumimoji="0" lang="en-US" sz="3200" b="1" i="0" u="none" strike="noStrike" kern="0" cap="none" spc="0" normalizeH="0" baseline="0" noProof="0" dirty="0">
                <a:ln>
                  <a:noFill/>
                </a:ln>
                <a:solidFill>
                  <a:srgbClr val="262626"/>
                </a:solidFill>
                <a:effectLst/>
                <a:uLnTx/>
                <a:uFillTx/>
                <a:latin typeface="Corbel"/>
                <a:ea typeface="ヒラギノ角ゴ ProN W6"/>
              </a:rPr>
              <a:t> energy reduction </a:t>
            </a:r>
          </a:p>
        </p:txBody>
      </p:sp>
      <p:sp>
        <p:nvSpPr>
          <p:cNvPr id="107" name="Rectangle 106"/>
          <p:cNvSpPr/>
          <p:nvPr/>
        </p:nvSpPr>
        <p:spPr>
          <a:xfrm>
            <a:off x="3733800" y="2084695"/>
            <a:ext cx="304800" cy="304800"/>
          </a:xfrm>
          <a:prstGeom prst="rect">
            <a:avLst/>
          </a:prstGeom>
          <a:solidFill>
            <a:srgbClr val="4F6128"/>
          </a:solidFill>
          <a:ln w="25400" cap="flat" cmpd="sng" algn="ctr">
            <a:solidFill>
              <a:srgbClr val="4F6128">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108" name="Rectangle 107"/>
          <p:cNvSpPr/>
          <p:nvPr/>
        </p:nvSpPr>
        <p:spPr>
          <a:xfrm>
            <a:off x="4031675" y="2084695"/>
            <a:ext cx="304800" cy="304800"/>
          </a:xfrm>
          <a:prstGeom prst="rect">
            <a:avLst/>
          </a:prstGeom>
          <a:solidFill>
            <a:srgbClr val="4F6128"/>
          </a:solidFill>
          <a:ln w="25400" cap="flat" cmpd="sng" algn="ctr">
            <a:solidFill>
              <a:srgbClr val="4F6128">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Tree>
    <p:extLst>
      <p:ext uri="{BB962C8B-B14F-4D97-AF65-F5344CB8AC3E}">
        <p14:creationId xmlns:p14="http://schemas.microsoft.com/office/powerpoint/2010/main" val="26514243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fade">
                                      <p:cBhvr>
                                        <p:cTn id="7" dur="500"/>
                                        <p:tgtEl>
                                          <p:spTgt spid="96"/>
                                        </p:tgtEl>
                                      </p:cBhvr>
                                    </p:animEffect>
                                  </p:childTnLst>
                                </p:cTn>
                              </p:par>
                              <p:par>
                                <p:cTn id="8" presetID="10" presetClass="entr" presetSubtype="0" fill="hold" nodeType="withEffect">
                                  <p:stCondLst>
                                    <p:cond delay="0"/>
                                  </p:stCondLst>
                                  <p:childTnLst>
                                    <p:set>
                                      <p:cBhvr>
                                        <p:cTn id="9" dur="1" fill="hold">
                                          <p:stCondLst>
                                            <p:cond delay="0"/>
                                          </p:stCondLst>
                                        </p:cTn>
                                        <p:tgtEl>
                                          <p:spTgt spid="101"/>
                                        </p:tgtEl>
                                        <p:attrNameLst>
                                          <p:attrName>style.visibility</p:attrName>
                                        </p:attrNameLst>
                                      </p:cBhvr>
                                      <p:to>
                                        <p:strVal val="visible"/>
                                      </p:to>
                                    </p:set>
                                    <p:animEffect transition="in" filter="fade">
                                      <p:cBhvr>
                                        <p:cTn id="10" dur="500"/>
                                        <p:tgtEl>
                                          <p:spTgt spid="10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0"/>
                                        </p:tgtEl>
                                        <p:attrNameLst>
                                          <p:attrName>style.visibility</p:attrName>
                                        </p:attrNameLst>
                                      </p:cBhvr>
                                      <p:to>
                                        <p:strVal val="visible"/>
                                      </p:to>
                                    </p:set>
                                    <p:animEffect transition="in" filter="fade">
                                      <p:cBhvr>
                                        <p:cTn id="13" dur="500"/>
                                        <p:tgtEl>
                                          <p:spTgt spid="100"/>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nodeType="clickEffect">
                                  <p:stCondLst>
                                    <p:cond delay="0"/>
                                  </p:stCondLst>
                                  <p:childTnLst>
                                    <p:animEffect transition="out" filter="fade">
                                      <p:cBhvr>
                                        <p:cTn id="17" dur="500"/>
                                        <p:tgtEl>
                                          <p:spTgt spid="96"/>
                                        </p:tgtEl>
                                      </p:cBhvr>
                                    </p:animEffect>
                                    <p:set>
                                      <p:cBhvr>
                                        <p:cTn id="18" dur="1" fill="hold">
                                          <p:stCondLst>
                                            <p:cond delay="499"/>
                                          </p:stCondLst>
                                        </p:cTn>
                                        <p:tgtEl>
                                          <p:spTgt spid="96"/>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02"/>
                                        </p:tgtEl>
                                        <p:attrNameLst>
                                          <p:attrName>style.visibility</p:attrName>
                                        </p:attrNameLst>
                                      </p:cBhvr>
                                      <p:to>
                                        <p:strVal val="visible"/>
                                      </p:to>
                                    </p:set>
                                    <p:animEffect transition="in" filter="fade">
                                      <p:cBhvr>
                                        <p:cTn id="23" dur="500"/>
                                        <p:tgtEl>
                                          <p:spTgt spid="10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05"/>
                                        </p:tgtEl>
                                        <p:attrNameLst>
                                          <p:attrName>style.visibility</p:attrName>
                                        </p:attrNameLst>
                                      </p:cBhvr>
                                      <p:to>
                                        <p:strVal val="visible"/>
                                      </p:to>
                                    </p:set>
                                    <p:animEffect transition="in" filter="fade">
                                      <p:cBhvr>
                                        <p:cTn id="26" dur="500"/>
                                        <p:tgtEl>
                                          <p:spTgt spid="105"/>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03"/>
                                        </p:tgtEl>
                                        <p:attrNameLst>
                                          <p:attrName>style.visibility</p:attrName>
                                        </p:attrNameLst>
                                      </p:cBhvr>
                                      <p:to>
                                        <p:strVal val="visible"/>
                                      </p:to>
                                    </p:set>
                                    <p:animEffect transition="in" filter="fade">
                                      <p:cBhvr>
                                        <p:cTn id="29" dur="500"/>
                                        <p:tgtEl>
                                          <p:spTgt spid="103"/>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08"/>
                                        </p:tgtEl>
                                        <p:attrNameLst>
                                          <p:attrName>style.visibility</p:attrName>
                                        </p:attrNameLst>
                                      </p:cBhvr>
                                      <p:to>
                                        <p:strVal val="visible"/>
                                      </p:to>
                                    </p:set>
                                    <p:animEffect transition="in" filter="fade">
                                      <p:cBhvr>
                                        <p:cTn id="32" dur="500"/>
                                        <p:tgtEl>
                                          <p:spTgt spid="10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7"/>
                                        </p:tgtEl>
                                        <p:attrNameLst>
                                          <p:attrName>style.visibility</p:attrName>
                                        </p:attrNameLst>
                                      </p:cBhvr>
                                      <p:to>
                                        <p:strVal val="visible"/>
                                      </p:to>
                                    </p:set>
                                    <p:animEffect transition="in" filter="fade">
                                      <p:cBhvr>
                                        <p:cTn id="35" dur="500"/>
                                        <p:tgtEl>
                                          <p:spTgt spid="107"/>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104"/>
                                        </p:tgtEl>
                                        <p:attrNameLst>
                                          <p:attrName>style.visibility</p:attrName>
                                        </p:attrNameLst>
                                      </p:cBhvr>
                                      <p:to>
                                        <p:strVal val="visible"/>
                                      </p:to>
                                    </p:set>
                                    <p:animEffect transition="in" filter="fade">
                                      <p:cBhvr>
                                        <p:cTn id="40" dur="500"/>
                                        <p:tgtEl>
                                          <p:spTgt spid="104"/>
                                        </p:tgtEl>
                                      </p:cBhvr>
                                    </p:animEffect>
                                  </p:childTnLst>
                                </p:cTn>
                              </p:par>
                              <p:par>
                                <p:cTn id="41" presetID="42" presetClass="path" presetSubtype="0" accel="50000" decel="50000" fill="hold" grpId="1" nodeType="withEffect">
                                  <p:stCondLst>
                                    <p:cond delay="0"/>
                                  </p:stCondLst>
                                  <p:childTnLst>
                                    <p:animMotion origin="layout" path="M -1.11111E-6 8.60315E-7 L -1.11111E-6 0.14431 " pathEditMode="relative" rAng="0" ptsTypes="AA">
                                      <p:cBhvr>
                                        <p:cTn id="42" dur="500" fill="hold"/>
                                        <p:tgtEl>
                                          <p:spTgt spid="105"/>
                                        </p:tgtEl>
                                        <p:attrNameLst>
                                          <p:attrName>ppt_x</p:attrName>
                                          <p:attrName>ppt_y</p:attrName>
                                        </p:attrNameLst>
                                      </p:cBhvr>
                                      <p:rCtr x="0" y="72"/>
                                    </p:animMotion>
                                  </p:childTnLst>
                                </p:cTn>
                              </p:par>
                            </p:childTnLst>
                          </p:cTn>
                        </p:par>
                        <p:par>
                          <p:cTn id="43" fill="hold">
                            <p:stCondLst>
                              <p:cond delay="500"/>
                            </p:stCondLst>
                            <p:childTnLst>
                              <p:par>
                                <p:cTn id="44" presetID="42" presetClass="path" presetSubtype="0" accel="50000" decel="50000" fill="hold" grpId="1" nodeType="afterEffect">
                                  <p:stCondLst>
                                    <p:cond delay="0"/>
                                  </p:stCondLst>
                                  <p:childTnLst>
                                    <p:animMotion origin="layout" path="M -1.11111E-6 8.60315E-7 L -1.11111E-6 0.14431 " pathEditMode="relative" rAng="0" ptsTypes="AA">
                                      <p:cBhvr>
                                        <p:cTn id="45" dur="500" fill="hold"/>
                                        <p:tgtEl>
                                          <p:spTgt spid="107"/>
                                        </p:tgtEl>
                                        <p:attrNameLst>
                                          <p:attrName>ppt_x</p:attrName>
                                          <p:attrName>ppt_y</p:attrName>
                                        </p:attrNameLst>
                                      </p:cBhvr>
                                      <p:rCtr x="0" y="72"/>
                                    </p:animMotion>
                                  </p:childTnLst>
                                </p:cTn>
                              </p:par>
                              <p:par>
                                <p:cTn id="46" presetID="63" presetClass="path" presetSubtype="0" accel="50000" decel="50000" fill="hold" grpId="2" nodeType="withEffect">
                                  <p:stCondLst>
                                    <p:cond delay="0"/>
                                  </p:stCondLst>
                                  <p:childTnLst>
                                    <p:animMotion origin="layout" path="M -1.11111E-6 0.14431 L 0.19722 0.14431 " pathEditMode="relative" rAng="0" ptsTypes="AA">
                                      <p:cBhvr>
                                        <p:cTn id="47" dur="500" fill="hold"/>
                                        <p:tgtEl>
                                          <p:spTgt spid="105"/>
                                        </p:tgtEl>
                                        <p:attrNameLst>
                                          <p:attrName>ppt_x</p:attrName>
                                          <p:attrName>ppt_y</p:attrName>
                                        </p:attrNameLst>
                                      </p:cBhvr>
                                      <p:rCtr x="99" y="0"/>
                                    </p:animMotion>
                                  </p:childTnLst>
                                </p:cTn>
                              </p:par>
                            </p:childTnLst>
                          </p:cTn>
                        </p:par>
                        <p:par>
                          <p:cTn id="48" fill="hold">
                            <p:stCondLst>
                              <p:cond delay="1000"/>
                            </p:stCondLst>
                            <p:childTnLst>
                              <p:par>
                                <p:cTn id="49" presetID="42" presetClass="path" presetSubtype="0" accel="50000" decel="50000" fill="hold" grpId="3" nodeType="afterEffect">
                                  <p:stCondLst>
                                    <p:cond delay="0"/>
                                  </p:stCondLst>
                                  <p:childTnLst>
                                    <p:animMotion origin="layout" path="M 0.19722 0.14431 L 0.19722 0.27752 " pathEditMode="relative" rAng="0" ptsTypes="AA">
                                      <p:cBhvr>
                                        <p:cTn id="50" dur="500" fill="hold"/>
                                        <p:tgtEl>
                                          <p:spTgt spid="105"/>
                                        </p:tgtEl>
                                        <p:attrNameLst>
                                          <p:attrName>ppt_x</p:attrName>
                                          <p:attrName>ppt_y</p:attrName>
                                        </p:attrNameLst>
                                      </p:cBhvr>
                                      <p:rCtr x="0" y="67"/>
                                    </p:animMotion>
                                  </p:childTnLst>
                                </p:cTn>
                              </p:par>
                              <p:par>
                                <p:cTn id="51" presetID="63" presetClass="path" presetSubtype="0" accel="50000" decel="50000" fill="hold" grpId="2" nodeType="withEffect">
                                  <p:stCondLst>
                                    <p:cond delay="0"/>
                                  </p:stCondLst>
                                  <p:childTnLst>
                                    <p:animMotion origin="layout" path="M -1.11111E-6 0.14431 L 0.19722 0.14431 " pathEditMode="relative" rAng="0" ptsTypes="AA">
                                      <p:cBhvr>
                                        <p:cTn id="52" dur="500" fill="hold"/>
                                        <p:tgtEl>
                                          <p:spTgt spid="107"/>
                                        </p:tgtEl>
                                        <p:attrNameLst>
                                          <p:attrName>ppt_x</p:attrName>
                                          <p:attrName>ppt_y</p:attrName>
                                        </p:attrNameLst>
                                      </p:cBhvr>
                                      <p:rCtr x="99" y="0"/>
                                    </p:animMotion>
                                  </p:childTnLst>
                                </p:cTn>
                              </p:par>
                              <p:par>
                                <p:cTn id="53" presetID="42" presetClass="path" presetSubtype="0" accel="50000" decel="50000" fill="hold" grpId="1" nodeType="withEffect">
                                  <p:stCondLst>
                                    <p:cond delay="0"/>
                                  </p:stCondLst>
                                  <p:childTnLst>
                                    <p:animMotion origin="layout" path="M -1.11111E-6 8.60315E-7 L -1.11111E-6 0.14431 " pathEditMode="relative" rAng="0" ptsTypes="AA">
                                      <p:cBhvr>
                                        <p:cTn id="54" dur="500" fill="hold"/>
                                        <p:tgtEl>
                                          <p:spTgt spid="108"/>
                                        </p:tgtEl>
                                        <p:attrNameLst>
                                          <p:attrName>ppt_x</p:attrName>
                                          <p:attrName>ppt_y</p:attrName>
                                        </p:attrNameLst>
                                      </p:cBhvr>
                                      <p:rCtr x="0" y="72"/>
                                    </p:animMotion>
                                  </p:childTnLst>
                                </p:cTn>
                              </p:par>
                            </p:childTnLst>
                          </p:cTn>
                        </p:par>
                        <p:par>
                          <p:cTn id="55" fill="hold">
                            <p:stCondLst>
                              <p:cond delay="1500"/>
                            </p:stCondLst>
                            <p:childTnLst>
                              <p:par>
                                <p:cTn id="56" presetID="42" presetClass="path" presetSubtype="0" accel="50000" decel="50000" fill="hold" grpId="3" nodeType="afterEffect">
                                  <p:stCondLst>
                                    <p:cond delay="0"/>
                                  </p:stCondLst>
                                  <p:childTnLst>
                                    <p:animMotion origin="layout" path="M 0.19722 0.14431 L 0.19722 0.27752 " pathEditMode="relative" rAng="0" ptsTypes="AA">
                                      <p:cBhvr>
                                        <p:cTn id="57" dur="500" fill="hold"/>
                                        <p:tgtEl>
                                          <p:spTgt spid="107"/>
                                        </p:tgtEl>
                                        <p:attrNameLst>
                                          <p:attrName>ppt_x</p:attrName>
                                          <p:attrName>ppt_y</p:attrName>
                                        </p:attrNameLst>
                                      </p:cBhvr>
                                      <p:rCtr x="0" y="67"/>
                                    </p:animMotion>
                                  </p:childTnLst>
                                </p:cTn>
                              </p:par>
                              <p:par>
                                <p:cTn id="58" presetID="63" presetClass="path" presetSubtype="0" accel="50000" decel="50000" fill="hold" grpId="2" nodeType="withEffect">
                                  <p:stCondLst>
                                    <p:cond delay="0"/>
                                  </p:stCondLst>
                                  <p:childTnLst>
                                    <p:animMotion origin="layout" path="M -1.11111E-6 0.14431 L 0.19722 0.14431 " pathEditMode="relative" rAng="0" ptsTypes="AA">
                                      <p:cBhvr>
                                        <p:cTn id="59" dur="500" fill="hold"/>
                                        <p:tgtEl>
                                          <p:spTgt spid="108"/>
                                        </p:tgtEl>
                                        <p:attrNameLst>
                                          <p:attrName>ppt_x</p:attrName>
                                          <p:attrName>ppt_y</p:attrName>
                                        </p:attrNameLst>
                                      </p:cBhvr>
                                      <p:rCtr x="99" y="0"/>
                                    </p:animMotion>
                                  </p:childTnLst>
                                </p:cTn>
                              </p:par>
                            </p:childTnLst>
                          </p:cTn>
                        </p:par>
                        <p:par>
                          <p:cTn id="60" fill="hold">
                            <p:stCondLst>
                              <p:cond delay="2000"/>
                            </p:stCondLst>
                            <p:childTnLst>
                              <p:par>
                                <p:cTn id="61" presetID="42" presetClass="path" presetSubtype="0" accel="50000" decel="50000" fill="hold" grpId="3" nodeType="afterEffect">
                                  <p:stCondLst>
                                    <p:cond delay="0"/>
                                  </p:stCondLst>
                                  <p:childTnLst>
                                    <p:animMotion origin="layout" path="M 0.19722 0.14431 L 0.19722 0.27752 " pathEditMode="relative" rAng="0" ptsTypes="AA">
                                      <p:cBhvr>
                                        <p:cTn id="62" dur="500" fill="hold"/>
                                        <p:tgtEl>
                                          <p:spTgt spid="108"/>
                                        </p:tgtEl>
                                        <p:attrNameLst>
                                          <p:attrName>ppt_x</p:attrName>
                                          <p:attrName>ppt_y</p:attrName>
                                        </p:attrNameLst>
                                      </p:cBhvr>
                                      <p:rCtr x="0" y="67"/>
                                    </p:animMotion>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106"/>
                                        </p:tgtEl>
                                        <p:attrNameLst>
                                          <p:attrName>style.visibility</p:attrName>
                                        </p:attrNameLst>
                                      </p:cBhvr>
                                      <p:to>
                                        <p:strVal val="visible"/>
                                      </p:to>
                                    </p:set>
                                    <p:animEffect transition="in" filter="fade">
                                      <p:cBhvr>
                                        <p:cTn id="67"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P spid="102" grpId="0" animBg="1"/>
      <p:bldP spid="103" grpId="0" animBg="1"/>
      <p:bldP spid="105" grpId="0" animBg="1"/>
      <p:bldP spid="105" grpId="1" animBg="1"/>
      <p:bldP spid="105" grpId="2" animBg="1"/>
      <p:bldP spid="105" grpId="3" animBg="1"/>
      <p:bldP spid="106" grpId="0" animBg="1"/>
      <p:bldP spid="107" grpId="0" animBg="1"/>
      <p:bldP spid="107" grpId="1" animBg="1"/>
      <p:bldP spid="107" grpId="2" animBg="1"/>
      <p:bldP spid="107" grpId="3" animBg="1"/>
      <p:bldP spid="108" grpId="0" animBg="1"/>
      <p:bldP spid="108" grpId="1" animBg="1"/>
      <p:bldP spid="108" grpId="2" animBg="1"/>
      <p:bldP spid="108" grpId="3"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BE9ABB-F9B7-00CE-77D7-D5D525456D44}"/>
              </a:ext>
            </a:extLst>
          </p:cNvPr>
          <p:cNvSpPr>
            <a:spLocks noGrp="1"/>
          </p:cNvSpPr>
          <p:nvPr>
            <p:ph type="title"/>
          </p:nvPr>
        </p:nvSpPr>
        <p:spPr/>
        <p:txBody>
          <a:bodyPr>
            <a:noAutofit/>
          </a:bodyPr>
          <a:lstStyle/>
          <a:p>
            <a:r>
              <a:rPr lang="en-US" sz="3200" dirty="0"/>
              <a:t>SIMD Utilization: MIMDRAM vs. SIMDRAM</a:t>
            </a:r>
          </a:p>
        </p:txBody>
      </p:sp>
      <p:pic>
        <p:nvPicPr>
          <p:cNvPr id="5" name="Picture 4">
            <a:extLst>
              <a:ext uri="{FF2B5EF4-FFF2-40B4-BE49-F238E27FC236}">
                <a16:creationId xmlns:a16="http://schemas.microsoft.com/office/drawing/2014/main" id="{C77290E0-266F-8401-2966-734AA8701DD2}"/>
              </a:ext>
            </a:extLst>
          </p:cNvPr>
          <p:cNvPicPr>
            <a:picLocks noChangeAspect="1"/>
          </p:cNvPicPr>
          <p:nvPr/>
        </p:nvPicPr>
        <p:blipFill>
          <a:blip r:embed="rId2"/>
          <a:stretch>
            <a:fillRect/>
          </a:stretch>
        </p:blipFill>
        <p:spPr>
          <a:xfrm>
            <a:off x="169011" y="2310039"/>
            <a:ext cx="8507799" cy="2237921"/>
          </a:xfrm>
          <a:prstGeom prst="rect">
            <a:avLst/>
          </a:prstGeom>
        </p:spPr>
      </p:pic>
    </p:spTree>
    <p:extLst>
      <p:ext uri="{BB962C8B-B14F-4D97-AF65-F5344CB8AC3E}">
        <p14:creationId xmlns:p14="http://schemas.microsoft.com/office/powerpoint/2010/main" val="3023359658"/>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FCB6CD-ABCE-908F-A08A-192567BD5627}"/>
              </a:ext>
            </a:extLst>
          </p:cNvPr>
          <p:cNvSpPr>
            <a:spLocks noGrp="1"/>
          </p:cNvSpPr>
          <p:nvPr>
            <p:ph type="title"/>
          </p:nvPr>
        </p:nvSpPr>
        <p:spPr/>
        <p:txBody>
          <a:bodyPr>
            <a:normAutofit fontScale="90000"/>
          </a:bodyPr>
          <a:lstStyle/>
          <a:p>
            <a:r>
              <a:rPr lang="en-US" dirty="0"/>
              <a:t>Weighted Speedup vs. CPU</a:t>
            </a:r>
          </a:p>
        </p:txBody>
      </p:sp>
      <p:pic>
        <p:nvPicPr>
          <p:cNvPr id="5" name="Picture 4">
            <a:extLst>
              <a:ext uri="{FF2B5EF4-FFF2-40B4-BE49-F238E27FC236}">
                <a16:creationId xmlns:a16="http://schemas.microsoft.com/office/drawing/2014/main" id="{04DE048D-A7DA-1491-D424-6CA772D1444A}"/>
              </a:ext>
            </a:extLst>
          </p:cNvPr>
          <p:cNvPicPr>
            <a:picLocks noChangeAspect="1"/>
          </p:cNvPicPr>
          <p:nvPr/>
        </p:nvPicPr>
        <p:blipFill>
          <a:blip r:embed="rId2"/>
          <a:stretch>
            <a:fillRect/>
          </a:stretch>
        </p:blipFill>
        <p:spPr>
          <a:xfrm>
            <a:off x="99859" y="2202250"/>
            <a:ext cx="8944282" cy="2795088"/>
          </a:xfrm>
          <a:prstGeom prst="rect">
            <a:avLst/>
          </a:prstGeom>
        </p:spPr>
      </p:pic>
    </p:spTree>
    <p:extLst>
      <p:ext uri="{BB962C8B-B14F-4D97-AF65-F5344CB8AC3E}">
        <p14:creationId xmlns:p14="http://schemas.microsoft.com/office/powerpoint/2010/main" val="386244403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0D23DE-3534-BC00-565F-D8FF27ECE105}"/>
              </a:ext>
            </a:extLst>
          </p:cNvPr>
          <p:cNvSpPr>
            <a:spLocks noGrp="1"/>
          </p:cNvSpPr>
          <p:nvPr>
            <p:ph type="title"/>
          </p:nvPr>
        </p:nvSpPr>
        <p:spPr/>
        <p:txBody>
          <a:bodyPr>
            <a:normAutofit fontScale="90000"/>
          </a:bodyPr>
          <a:lstStyle/>
          <a:p>
            <a:r>
              <a:rPr lang="en-US" dirty="0"/>
              <a:t>Multi-Applications: Full Data</a:t>
            </a:r>
          </a:p>
        </p:txBody>
      </p:sp>
      <p:pic>
        <p:nvPicPr>
          <p:cNvPr id="5" name="Picture 4">
            <a:extLst>
              <a:ext uri="{FF2B5EF4-FFF2-40B4-BE49-F238E27FC236}">
                <a16:creationId xmlns:a16="http://schemas.microsoft.com/office/drawing/2014/main" id="{0A8E8C0F-B1F6-B301-F29F-6FC69B63D6EE}"/>
              </a:ext>
            </a:extLst>
          </p:cNvPr>
          <p:cNvPicPr>
            <a:picLocks noChangeAspect="1"/>
          </p:cNvPicPr>
          <p:nvPr/>
        </p:nvPicPr>
        <p:blipFill>
          <a:blip r:embed="rId2"/>
          <a:stretch>
            <a:fillRect/>
          </a:stretch>
        </p:blipFill>
        <p:spPr>
          <a:xfrm>
            <a:off x="244564" y="2347141"/>
            <a:ext cx="8654872" cy="2163718"/>
          </a:xfrm>
          <a:prstGeom prst="rect">
            <a:avLst/>
          </a:prstGeom>
        </p:spPr>
      </p:pic>
    </p:spTree>
    <p:extLst>
      <p:ext uri="{BB962C8B-B14F-4D97-AF65-F5344CB8AC3E}">
        <p14:creationId xmlns:p14="http://schemas.microsoft.com/office/powerpoint/2010/main" val="296645031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E49A2-8897-840D-A0D0-DB2B762CEC19}"/>
              </a:ext>
            </a:extLst>
          </p:cNvPr>
          <p:cNvSpPr>
            <a:spLocks noGrp="1"/>
          </p:cNvSpPr>
          <p:nvPr>
            <p:ph type="title"/>
          </p:nvPr>
        </p:nvSpPr>
        <p:spPr/>
        <p:txBody>
          <a:bodyPr>
            <a:noAutofit/>
          </a:bodyPr>
          <a:lstStyle/>
          <a:p>
            <a:r>
              <a:rPr lang="en-US" sz="3600" dirty="0"/>
              <a:t>Multi-Applications: DRISA &amp; Fulcrum</a:t>
            </a:r>
          </a:p>
        </p:txBody>
      </p:sp>
      <p:pic>
        <p:nvPicPr>
          <p:cNvPr id="5" name="Picture 4">
            <a:extLst>
              <a:ext uri="{FF2B5EF4-FFF2-40B4-BE49-F238E27FC236}">
                <a16:creationId xmlns:a16="http://schemas.microsoft.com/office/drawing/2014/main" id="{A2B187FB-1754-E8A3-B9AC-DFED0122962E}"/>
              </a:ext>
            </a:extLst>
          </p:cNvPr>
          <p:cNvPicPr>
            <a:picLocks noChangeAspect="1"/>
          </p:cNvPicPr>
          <p:nvPr/>
        </p:nvPicPr>
        <p:blipFill>
          <a:blip r:embed="rId2"/>
          <a:stretch>
            <a:fillRect/>
          </a:stretch>
        </p:blipFill>
        <p:spPr>
          <a:xfrm>
            <a:off x="251200" y="1101996"/>
            <a:ext cx="8641599" cy="5324929"/>
          </a:xfrm>
          <a:prstGeom prst="rect">
            <a:avLst/>
          </a:prstGeom>
        </p:spPr>
      </p:pic>
    </p:spTree>
    <p:extLst>
      <p:ext uri="{BB962C8B-B14F-4D97-AF65-F5344CB8AC3E}">
        <p14:creationId xmlns:p14="http://schemas.microsoft.com/office/powerpoint/2010/main" val="217374322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475E9E-3472-D55E-F209-DF3709CEB023}"/>
              </a:ext>
            </a:extLst>
          </p:cNvPr>
          <p:cNvSpPr>
            <a:spLocks noGrp="1"/>
          </p:cNvSpPr>
          <p:nvPr>
            <p:ph type="title"/>
          </p:nvPr>
        </p:nvSpPr>
        <p:spPr/>
        <p:txBody>
          <a:bodyPr>
            <a:normAutofit fontScale="90000"/>
          </a:bodyPr>
          <a:lstStyle/>
          <a:p>
            <a:r>
              <a:rPr lang="en-US" dirty="0"/>
              <a:t>BLP and SALP</a:t>
            </a:r>
          </a:p>
        </p:txBody>
      </p:sp>
      <p:pic>
        <p:nvPicPr>
          <p:cNvPr id="5" name="Picture 4">
            <a:extLst>
              <a:ext uri="{FF2B5EF4-FFF2-40B4-BE49-F238E27FC236}">
                <a16:creationId xmlns:a16="http://schemas.microsoft.com/office/drawing/2014/main" id="{804CF39A-2742-499D-8423-CEB88BA37161}"/>
              </a:ext>
            </a:extLst>
          </p:cNvPr>
          <p:cNvPicPr>
            <a:picLocks noChangeAspect="1"/>
          </p:cNvPicPr>
          <p:nvPr/>
        </p:nvPicPr>
        <p:blipFill>
          <a:blip r:embed="rId2"/>
          <a:stretch>
            <a:fillRect/>
          </a:stretch>
        </p:blipFill>
        <p:spPr>
          <a:xfrm>
            <a:off x="770302" y="1141366"/>
            <a:ext cx="7603395" cy="5324567"/>
          </a:xfrm>
          <a:prstGeom prst="rect">
            <a:avLst/>
          </a:prstGeom>
        </p:spPr>
      </p:pic>
    </p:spTree>
    <p:extLst>
      <p:ext uri="{BB962C8B-B14F-4D97-AF65-F5344CB8AC3E}">
        <p14:creationId xmlns:p14="http://schemas.microsoft.com/office/powerpoint/2010/main" val="203627058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D8539E-3FE5-2A49-CAE2-ED6F5C16F008}"/>
              </a:ext>
            </a:extLst>
          </p:cNvPr>
          <p:cNvSpPr>
            <a:spLocks noGrp="1"/>
          </p:cNvSpPr>
          <p:nvPr>
            <p:ph type="title"/>
          </p:nvPr>
        </p:nvSpPr>
        <p:spPr/>
        <p:txBody>
          <a:bodyPr>
            <a:normAutofit fontScale="90000"/>
          </a:bodyPr>
          <a:lstStyle/>
          <a:p>
            <a:r>
              <a:rPr lang="en-US" dirty="0"/>
              <a:t>System Configuration</a:t>
            </a:r>
          </a:p>
        </p:txBody>
      </p:sp>
      <p:pic>
        <p:nvPicPr>
          <p:cNvPr id="5" name="Picture 4">
            <a:extLst>
              <a:ext uri="{FF2B5EF4-FFF2-40B4-BE49-F238E27FC236}">
                <a16:creationId xmlns:a16="http://schemas.microsoft.com/office/drawing/2014/main" id="{0F02F620-F054-4B0C-9C11-18050B5082E2}"/>
              </a:ext>
            </a:extLst>
          </p:cNvPr>
          <p:cNvPicPr>
            <a:picLocks noChangeAspect="1"/>
          </p:cNvPicPr>
          <p:nvPr/>
        </p:nvPicPr>
        <p:blipFill>
          <a:blip r:embed="rId2"/>
          <a:stretch>
            <a:fillRect/>
          </a:stretch>
        </p:blipFill>
        <p:spPr>
          <a:xfrm>
            <a:off x="342900" y="1709784"/>
            <a:ext cx="8458200" cy="4196717"/>
          </a:xfrm>
          <a:prstGeom prst="rect">
            <a:avLst/>
          </a:prstGeom>
        </p:spPr>
      </p:pic>
    </p:spTree>
    <p:extLst>
      <p:ext uri="{BB962C8B-B14F-4D97-AF65-F5344CB8AC3E}">
        <p14:creationId xmlns:p14="http://schemas.microsoft.com/office/powerpoint/2010/main" val="426715015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FB4BD7-6504-A3FC-646E-77BDD99A8272}"/>
              </a:ext>
            </a:extLst>
          </p:cNvPr>
          <p:cNvSpPr>
            <a:spLocks noGrp="1"/>
          </p:cNvSpPr>
          <p:nvPr>
            <p:ph type="title"/>
          </p:nvPr>
        </p:nvSpPr>
        <p:spPr/>
        <p:txBody>
          <a:bodyPr>
            <a:normAutofit fontScale="90000"/>
          </a:bodyPr>
          <a:lstStyle/>
          <a:p>
            <a:r>
              <a:rPr lang="en-US" dirty="0"/>
              <a:t>Workload Characteristics </a:t>
            </a:r>
          </a:p>
        </p:txBody>
      </p:sp>
      <p:pic>
        <p:nvPicPr>
          <p:cNvPr id="5" name="Picture 4">
            <a:extLst>
              <a:ext uri="{FF2B5EF4-FFF2-40B4-BE49-F238E27FC236}">
                <a16:creationId xmlns:a16="http://schemas.microsoft.com/office/drawing/2014/main" id="{657DFCE4-A0AC-ACD8-6F2A-4CBBCBAB1CB0}"/>
              </a:ext>
            </a:extLst>
          </p:cNvPr>
          <p:cNvPicPr>
            <a:picLocks noChangeAspect="1"/>
          </p:cNvPicPr>
          <p:nvPr/>
        </p:nvPicPr>
        <p:blipFill rotWithShape="1">
          <a:blip r:embed="rId2"/>
          <a:srcRect t="1538"/>
          <a:stretch/>
        </p:blipFill>
        <p:spPr>
          <a:xfrm>
            <a:off x="169011" y="1593668"/>
            <a:ext cx="8935799" cy="4493623"/>
          </a:xfrm>
          <a:prstGeom prst="rect">
            <a:avLst/>
          </a:prstGeom>
        </p:spPr>
      </p:pic>
    </p:spTree>
    <p:extLst>
      <p:ext uri="{BB962C8B-B14F-4D97-AF65-F5344CB8AC3E}">
        <p14:creationId xmlns:p14="http://schemas.microsoft.com/office/powerpoint/2010/main" val="2015964415"/>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In-DRAM Vector Reduction (I)</a:t>
            </a:r>
          </a:p>
        </p:txBody>
      </p:sp>
      <p:sp>
        <p:nvSpPr>
          <p:cNvPr id="9" name="TextBox 8">
            <a:extLst>
              <a:ext uri="{FF2B5EF4-FFF2-40B4-BE49-F238E27FC236}">
                <a16:creationId xmlns:a16="http://schemas.microsoft.com/office/drawing/2014/main" id="{4221ADAC-F2E0-D725-6F36-5B18BD3E99C0}"/>
              </a:ext>
            </a:extLst>
          </p:cNvPr>
          <p:cNvSpPr txBox="1"/>
          <p:nvPr/>
        </p:nvSpPr>
        <p:spPr>
          <a:xfrm>
            <a:off x="0" y="1322190"/>
            <a:ext cx="9144000" cy="1107996"/>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MIMDRAM leverages </a:t>
            </a:r>
            <a:r>
              <a:rPr lang="en-US" sz="2200" b="1" dirty="0">
                <a:solidFill>
                  <a:schemeClr val="accent4"/>
                </a:solidFill>
                <a:latin typeface="Avenir Next" panose="020B0503020202020204" pitchFamily="34" charset="0"/>
              </a:rPr>
              <a:t>fine-grained DRAM access</a:t>
            </a:r>
            <a:r>
              <a:rPr lang="en-US" sz="2200" b="1" dirty="0">
                <a:latin typeface="Avenir Next" panose="020B0503020202020204" pitchFamily="34" charset="0"/>
              </a:rPr>
              <a:t> and </a:t>
            </a:r>
            <a:br>
              <a:rPr lang="en-US" sz="2200" b="1" dirty="0">
                <a:latin typeface="Avenir Next" panose="020B0503020202020204" pitchFamily="34" charset="0"/>
              </a:rPr>
            </a:br>
            <a:r>
              <a:rPr lang="en-US" sz="2200" b="1" dirty="0">
                <a:solidFill>
                  <a:schemeClr val="accent4"/>
                </a:solidFill>
                <a:latin typeface="Avenir Next" panose="020B0503020202020204" pitchFamily="34" charset="0"/>
              </a:rPr>
              <a:t>inter-/intra-mat interconnects</a:t>
            </a:r>
            <a:r>
              <a:rPr lang="en-US" sz="2200" b="1" dirty="0">
                <a:latin typeface="Avenir Next" panose="020B0503020202020204" pitchFamily="34" charset="0"/>
              </a:rPr>
              <a:t> to </a:t>
            </a:r>
            <a:br>
              <a:rPr lang="en-US" sz="2200" b="1" dirty="0">
                <a:latin typeface="Avenir Next" panose="020B0503020202020204" pitchFamily="34" charset="0"/>
              </a:rPr>
            </a:br>
            <a:r>
              <a:rPr lang="en-US" sz="2200" b="1" dirty="0">
                <a:latin typeface="Avenir Next" panose="020B0503020202020204" pitchFamily="34" charset="0"/>
              </a:rPr>
              <a:t>implement </a:t>
            </a:r>
            <a:r>
              <a:rPr lang="en-US" sz="2200" b="1" dirty="0">
                <a:solidFill>
                  <a:srgbClr val="1A82C4"/>
                </a:solidFill>
                <a:latin typeface="Avenir Next" panose="020B0503020202020204" pitchFamily="34" charset="0"/>
              </a:rPr>
              <a:t>in-DRAM vector reduction</a:t>
            </a:r>
          </a:p>
        </p:txBody>
      </p:sp>
      <p:sp>
        <p:nvSpPr>
          <p:cNvPr id="1200" name="Rectangle 1199" hidden="1">
            <a:extLst>
              <a:ext uri="{FF2B5EF4-FFF2-40B4-BE49-F238E27FC236}">
                <a16:creationId xmlns:a16="http://schemas.microsoft.com/office/drawing/2014/main" id="{BDD4A02E-413E-36AC-2DAB-027C8F6622D1}"/>
              </a:ext>
            </a:extLst>
          </p:cNvPr>
          <p:cNvSpPr/>
          <p:nvPr/>
        </p:nvSpPr>
        <p:spPr>
          <a:xfrm>
            <a:off x="200329" y="4903546"/>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local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5" name="Rectangle 1074">
            <a:extLst>
              <a:ext uri="{FF2B5EF4-FFF2-40B4-BE49-F238E27FC236}">
                <a16:creationId xmlns:a16="http://schemas.microsoft.com/office/drawing/2014/main" id="{B8A26B3F-314D-24A0-E734-0097FB04A021}"/>
              </a:ext>
            </a:extLst>
          </p:cNvPr>
          <p:cNvSpPr/>
          <p:nvPr/>
        </p:nvSpPr>
        <p:spPr>
          <a:xfrm>
            <a:off x="2369256" y="5480881"/>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global</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6" name="Rounded Rectangle 1075">
            <a:extLst>
              <a:ext uri="{FF2B5EF4-FFF2-40B4-BE49-F238E27FC236}">
                <a16:creationId xmlns:a16="http://schemas.microsoft.com/office/drawing/2014/main" id="{6852F016-75AD-E750-3FA0-4FA6021709D5}"/>
              </a:ext>
            </a:extLst>
          </p:cNvPr>
          <p:cNvSpPr/>
          <p:nvPr/>
        </p:nvSpPr>
        <p:spPr>
          <a:xfrm rot="5400000">
            <a:off x="3272202" y="3352291"/>
            <a:ext cx="1266139" cy="1261717"/>
          </a:xfrm>
          <a:prstGeom prst="roundRect">
            <a:avLst>
              <a:gd name="adj" fmla="val 5605"/>
            </a:avLst>
          </a:prstGeom>
          <a:solidFill>
            <a:srgbClr val="5B9BD5">
              <a:lumMod val="20000"/>
              <a:lumOff val="8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7" name="Rounded Rectangle 1076">
            <a:extLst>
              <a:ext uri="{FF2B5EF4-FFF2-40B4-BE49-F238E27FC236}">
                <a16:creationId xmlns:a16="http://schemas.microsoft.com/office/drawing/2014/main" id="{6E85420C-4110-A00A-9E3E-C4E7DA5B504B}"/>
              </a:ext>
            </a:extLst>
          </p:cNvPr>
          <p:cNvSpPr/>
          <p:nvPr/>
        </p:nvSpPr>
        <p:spPr>
          <a:xfrm rot="5400000">
            <a:off x="3740625" y="4236758"/>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78" name="Rectangle 93">
            <a:extLst>
              <a:ext uri="{FF2B5EF4-FFF2-40B4-BE49-F238E27FC236}">
                <a16:creationId xmlns:a16="http://schemas.microsoft.com/office/drawing/2014/main" id="{C717E82A-C75B-9AE5-9457-90A53985A17D}"/>
              </a:ext>
            </a:extLst>
          </p:cNvPr>
          <p:cNvSpPr/>
          <p:nvPr/>
        </p:nvSpPr>
        <p:spPr>
          <a:xfrm>
            <a:off x="3360649" y="4795100"/>
            <a:ext cx="165895" cy="180877"/>
          </a:xfrm>
          <a:prstGeom prst="roundRect">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9" name="Rectangle 94">
            <a:extLst>
              <a:ext uri="{FF2B5EF4-FFF2-40B4-BE49-F238E27FC236}">
                <a16:creationId xmlns:a16="http://schemas.microsoft.com/office/drawing/2014/main" id="{2513D47C-76CD-6C1F-D2D5-CDBE22AFDCA6}"/>
              </a:ext>
            </a:extLst>
          </p:cNvPr>
          <p:cNvSpPr/>
          <p:nvPr/>
        </p:nvSpPr>
        <p:spPr>
          <a:xfrm>
            <a:off x="3591407" y="4795100"/>
            <a:ext cx="165895" cy="180877"/>
          </a:xfrm>
          <a:prstGeom prst="roundRect">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0" name="Rectangle 95">
            <a:extLst>
              <a:ext uri="{FF2B5EF4-FFF2-40B4-BE49-F238E27FC236}">
                <a16:creationId xmlns:a16="http://schemas.microsoft.com/office/drawing/2014/main" id="{003206E5-A16B-3EF7-B84F-D196ED085E89}"/>
              </a:ext>
            </a:extLst>
          </p:cNvPr>
          <p:cNvSpPr/>
          <p:nvPr/>
        </p:nvSpPr>
        <p:spPr>
          <a:xfrm>
            <a:off x="3822164" y="4795100"/>
            <a:ext cx="165895" cy="180877"/>
          </a:xfrm>
          <a:prstGeom prst="roundRect">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1" name="Rectangle 96">
            <a:extLst>
              <a:ext uri="{FF2B5EF4-FFF2-40B4-BE49-F238E27FC236}">
                <a16:creationId xmlns:a16="http://schemas.microsoft.com/office/drawing/2014/main" id="{569E3C46-B1A2-99D9-AD2D-0D3DBA11E85E}"/>
              </a:ext>
            </a:extLst>
          </p:cNvPr>
          <p:cNvSpPr/>
          <p:nvPr/>
        </p:nvSpPr>
        <p:spPr>
          <a:xfrm>
            <a:off x="4052922" y="4795100"/>
            <a:ext cx="165895" cy="180877"/>
          </a:xfrm>
          <a:prstGeom prst="roundRect">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082" name="Straight Connector 1081">
            <a:extLst>
              <a:ext uri="{FF2B5EF4-FFF2-40B4-BE49-F238E27FC236}">
                <a16:creationId xmlns:a16="http://schemas.microsoft.com/office/drawing/2014/main" id="{C423CA59-BF1A-B8C5-6AD5-069F87C87E3D}"/>
              </a:ext>
            </a:extLst>
          </p:cNvPr>
          <p:cNvCxnSpPr>
            <a:cxnSpLocks/>
            <a:stCxn id="1147" idx="0"/>
            <a:endCxn id="1078" idx="0"/>
          </p:cNvCxnSpPr>
          <p:nvPr/>
        </p:nvCxnSpPr>
        <p:spPr>
          <a:xfrm flipH="1">
            <a:off x="3443596" y="3493622"/>
            <a:ext cx="2597" cy="1301478"/>
          </a:xfrm>
          <a:prstGeom prst="line">
            <a:avLst/>
          </a:prstGeom>
          <a:noFill/>
          <a:ln w="19050" cap="flat" cmpd="sng" algn="ctr">
            <a:solidFill>
              <a:schemeClr val="tx1"/>
            </a:solidFill>
            <a:prstDash val="solid"/>
            <a:miter lim="800000"/>
          </a:ln>
          <a:effectLst/>
        </p:spPr>
      </p:cxnSp>
      <p:cxnSp>
        <p:nvCxnSpPr>
          <p:cNvPr id="1083" name="Straight Connector 1082">
            <a:extLst>
              <a:ext uri="{FF2B5EF4-FFF2-40B4-BE49-F238E27FC236}">
                <a16:creationId xmlns:a16="http://schemas.microsoft.com/office/drawing/2014/main" id="{66CC7017-30CD-EB58-942E-B2FFE3AD8ED8}"/>
              </a:ext>
            </a:extLst>
          </p:cNvPr>
          <p:cNvCxnSpPr>
            <a:cxnSpLocks/>
            <a:stCxn id="1148" idx="0"/>
            <a:endCxn id="1079" idx="0"/>
          </p:cNvCxnSpPr>
          <p:nvPr/>
        </p:nvCxnSpPr>
        <p:spPr>
          <a:xfrm>
            <a:off x="3673939" y="3493622"/>
            <a:ext cx="416" cy="1301478"/>
          </a:xfrm>
          <a:prstGeom prst="line">
            <a:avLst/>
          </a:prstGeom>
          <a:noFill/>
          <a:ln w="19050" cap="flat" cmpd="sng" algn="ctr">
            <a:solidFill>
              <a:schemeClr val="tx1"/>
            </a:solidFill>
            <a:prstDash val="solid"/>
            <a:miter lim="800000"/>
          </a:ln>
          <a:effectLst/>
        </p:spPr>
      </p:cxnSp>
      <p:cxnSp>
        <p:nvCxnSpPr>
          <p:cNvPr id="1084" name="Straight Connector 1083">
            <a:extLst>
              <a:ext uri="{FF2B5EF4-FFF2-40B4-BE49-F238E27FC236}">
                <a16:creationId xmlns:a16="http://schemas.microsoft.com/office/drawing/2014/main" id="{3BC4DACD-D77E-8398-CF03-76D51C2B46F9}"/>
              </a:ext>
            </a:extLst>
          </p:cNvPr>
          <p:cNvCxnSpPr>
            <a:cxnSpLocks/>
            <a:stCxn id="1149" idx="0"/>
            <a:endCxn id="1080" idx="0"/>
          </p:cNvCxnSpPr>
          <p:nvPr/>
        </p:nvCxnSpPr>
        <p:spPr>
          <a:xfrm>
            <a:off x="3901685" y="3493622"/>
            <a:ext cx="3427" cy="1301478"/>
          </a:xfrm>
          <a:prstGeom prst="line">
            <a:avLst/>
          </a:prstGeom>
          <a:noFill/>
          <a:ln w="19050" cap="flat" cmpd="sng" algn="ctr">
            <a:solidFill>
              <a:schemeClr val="tx1"/>
            </a:solidFill>
            <a:prstDash val="solid"/>
            <a:miter lim="800000"/>
          </a:ln>
          <a:effectLst/>
        </p:spPr>
      </p:cxnSp>
      <p:cxnSp>
        <p:nvCxnSpPr>
          <p:cNvPr id="1085" name="Straight Connector 1084">
            <a:extLst>
              <a:ext uri="{FF2B5EF4-FFF2-40B4-BE49-F238E27FC236}">
                <a16:creationId xmlns:a16="http://schemas.microsoft.com/office/drawing/2014/main" id="{9B078D36-7218-1C14-5C93-5558A4551197}"/>
              </a:ext>
            </a:extLst>
          </p:cNvPr>
          <p:cNvCxnSpPr>
            <a:cxnSpLocks/>
            <a:stCxn id="1150" idx="0"/>
            <a:endCxn id="1081" idx="0"/>
          </p:cNvCxnSpPr>
          <p:nvPr/>
        </p:nvCxnSpPr>
        <p:spPr>
          <a:xfrm>
            <a:off x="4129431" y="3493622"/>
            <a:ext cx="6439" cy="1301478"/>
          </a:xfrm>
          <a:prstGeom prst="line">
            <a:avLst/>
          </a:prstGeom>
          <a:noFill/>
          <a:ln w="19050" cap="flat" cmpd="sng" algn="ctr">
            <a:solidFill>
              <a:schemeClr val="tx1"/>
            </a:solidFill>
            <a:prstDash val="solid"/>
            <a:miter lim="800000"/>
          </a:ln>
          <a:effectLst/>
        </p:spPr>
      </p:cxnSp>
      <p:grpSp>
        <p:nvGrpSpPr>
          <p:cNvPr id="1086" name="Group 1085">
            <a:extLst>
              <a:ext uri="{FF2B5EF4-FFF2-40B4-BE49-F238E27FC236}">
                <a16:creationId xmlns:a16="http://schemas.microsoft.com/office/drawing/2014/main" id="{BC72E493-0638-E757-0A8C-266533EBADEB}"/>
              </a:ext>
            </a:extLst>
          </p:cNvPr>
          <p:cNvGrpSpPr/>
          <p:nvPr/>
        </p:nvGrpSpPr>
        <p:grpSpPr>
          <a:xfrm>
            <a:off x="3315820" y="5035954"/>
            <a:ext cx="1171730" cy="564656"/>
            <a:chOff x="691693" y="1634096"/>
            <a:chExt cx="710824" cy="342545"/>
          </a:xfrm>
        </p:grpSpPr>
        <p:cxnSp>
          <p:nvCxnSpPr>
            <p:cNvPr id="1087" name="Straight Connector 1086">
              <a:extLst>
                <a:ext uri="{FF2B5EF4-FFF2-40B4-BE49-F238E27FC236}">
                  <a16:creationId xmlns:a16="http://schemas.microsoft.com/office/drawing/2014/main" id="{247BF827-F2BB-7C37-E09A-6653F73F3E1A}"/>
                </a:ext>
              </a:extLst>
            </p:cNvPr>
            <p:cNvCxnSpPr>
              <a:cxnSpLocks/>
            </p:cNvCxnSpPr>
            <p:nvPr/>
          </p:nvCxnSpPr>
          <p:spPr>
            <a:xfrm>
              <a:off x="1046978" y="1634096"/>
              <a:ext cx="0" cy="241292"/>
            </a:xfrm>
            <a:prstGeom prst="line">
              <a:avLst/>
            </a:prstGeom>
            <a:noFill/>
            <a:ln w="38100" cap="flat" cmpd="sng" algn="ctr">
              <a:solidFill>
                <a:schemeClr val="tx1">
                  <a:lumMod val="85000"/>
                  <a:lumOff val="15000"/>
                </a:schemeClr>
              </a:solidFill>
              <a:prstDash val="solid"/>
              <a:miter lim="800000"/>
            </a:ln>
            <a:effectLst/>
          </p:spPr>
        </p:cxnSp>
        <p:sp>
          <p:nvSpPr>
            <p:cNvPr id="1088" name="Rounded Rectangle 1087">
              <a:extLst>
                <a:ext uri="{FF2B5EF4-FFF2-40B4-BE49-F238E27FC236}">
                  <a16:creationId xmlns:a16="http://schemas.microsoft.com/office/drawing/2014/main" id="{12D7E820-B723-0676-963C-C3E9CE38C5F1}"/>
                </a:ext>
              </a:extLst>
            </p:cNvPr>
            <p:cNvSpPr/>
            <p:nvPr/>
          </p:nvSpPr>
          <p:spPr>
            <a:xfrm rot="5400000">
              <a:off x="945851" y="1519976"/>
              <a:ext cx="202507" cy="710824"/>
            </a:xfrm>
            <a:prstGeom prst="roundRect">
              <a:avLst/>
            </a:prstGeom>
            <a:solidFill>
              <a:srgbClr val="E7E6E6">
                <a:lumMod val="90000"/>
              </a:srgb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89" name="Rectangle 93">
              <a:extLst>
                <a:ext uri="{FF2B5EF4-FFF2-40B4-BE49-F238E27FC236}">
                  <a16:creationId xmlns:a16="http://schemas.microsoft.com/office/drawing/2014/main" id="{46E508E7-D092-667E-EA22-AD929620C8D5}"/>
                </a:ext>
              </a:extLst>
            </p:cNvPr>
            <p:cNvSpPr/>
            <p:nvPr/>
          </p:nvSpPr>
          <p:spPr>
            <a:xfrm>
              <a:off x="772980" y="1817168"/>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0" name="Rectangle 94">
              <a:extLst>
                <a:ext uri="{FF2B5EF4-FFF2-40B4-BE49-F238E27FC236}">
                  <a16:creationId xmlns:a16="http://schemas.microsoft.com/office/drawing/2014/main" id="{7CEB3365-84B4-5DB5-AFD6-9E2F7FC73D8F}"/>
                </a:ext>
              </a:extLst>
            </p:cNvPr>
            <p:cNvSpPr/>
            <p:nvPr/>
          </p:nvSpPr>
          <p:spPr>
            <a:xfrm>
              <a:off x="913892" y="1815984"/>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1" name="Rectangle 95">
              <a:extLst>
                <a:ext uri="{FF2B5EF4-FFF2-40B4-BE49-F238E27FC236}">
                  <a16:creationId xmlns:a16="http://schemas.microsoft.com/office/drawing/2014/main" id="{6800DAE5-00A6-2FBA-7B20-2CFFAAA65FAD}"/>
                </a:ext>
              </a:extLst>
            </p:cNvPr>
            <p:cNvSpPr/>
            <p:nvPr/>
          </p:nvSpPr>
          <p:spPr>
            <a:xfrm>
              <a:off x="1054804" y="1817037"/>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2" name="Rectangle 96">
              <a:extLst>
                <a:ext uri="{FF2B5EF4-FFF2-40B4-BE49-F238E27FC236}">
                  <a16:creationId xmlns:a16="http://schemas.microsoft.com/office/drawing/2014/main" id="{1FB1E8D2-8C85-DEFF-2C99-6F58D7EAAB1F}"/>
                </a:ext>
              </a:extLst>
            </p:cNvPr>
            <p:cNvSpPr/>
            <p:nvPr/>
          </p:nvSpPr>
          <p:spPr>
            <a:xfrm>
              <a:off x="1195717" y="1817168"/>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093" name="Straight Connector 1092">
            <a:extLst>
              <a:ext uri="{FF2B5EF4-FFF2-40B4-BE49-F238E27FC236}">
                <a16:creationId xmlns:a16="http://schemas.microsoft.com/office/drawing/2014/main" id="{A15E6425-FC57-079E-A39F-886461BB2A82}"/>
              </a:ext>
            </a:extLst>
          </p:cNvPr>
          <p:cNvCxnSpPr>
            <a:cxnSpLocks/>
            <a:stCxn id="1151" idx="0"/>
            <a:endCxn id="1108" idx="0"/>
          </p:cNvCxnSpPr>
          <p:nvPr/>
        </p:nvCxnSpPr>
        <p:spPr>
          <a:xfrm>
            <a:off x="4357181" y="3493622"/>
            <a:ext cx="979" cy="1301478"/>
          </a:xfrm>
          <a:prstGeom prst="line">
            <a:avLst/>
          </a:prstGeom>
          <a:noFill/>
          <a:ln w="19050" cap="flat" cmpd="sng" algn="ctr">
            <a:solidFill>
              <a:schemeClr val="tx1"/>
            </a:solidFill>
            <a:prstDash val="solid"/>
            <a:miter lim="800000"/>
          </a:ln>
          <a:effectLst/>
        </p:spPr>
      </p:cxnSp>
      <p:grpSp>
        <p:nvGrpSpPr>
          <p:cNvPr id="1094" name="Group 1093">
            <a:extLst>
              <a:ext uri="{FF2B5EF4-FFF2-40B4-BE49-F238E27FC236}">
                <a16:creationId xmlns:a16="http://schemas.microsoft.com/office/drawing/2014/main" id="{9D44D4FE-88BA-43EE-3B5D-351B1AD566E6}"/>
              </a:ext>
            </a:extLst>
          </p:cNvPr>
          <p:cNvGrpSpPr/>
          <p:nvPr/>
        </p:nvGrpSpPr>
        <p:grpSpPr>
          <a:xfrm>
            <a:off x="3385901" y="4137476"/>
            <a:ext cx="1031572" cy="120585"/>
            <a:chOff x="1038380" y="752862"/>
            <a:chExt cx="625798" cy="73152"/>
          </a:xfrm>
          <a:solidFill>
            <a:srgbClr val="E7E6E6"/>
          </a:solidFill>
        </p:grpSpPr>
        <p:cxnSp>
          <p:nvCxnSpPr>
            <p:cNvPr id="1095" name="Straight Connector 1094">
              <a:extLst>
                <a:ext uri="{FF2B5EF4-FFF2-40B4-BE49-F238E27FC236}">
                  <a16:creationId xmlns:a16="http://schemas.microsoft.com/office/drawing/2014/main" id="{397CF279-88A4-A45A-9201-414837B13935}"/>
                </a:ext>
              </a:extLst>
            </p:cNvPr>
            <p:cNvCxnSpPr>
              <a:cxnSpLocks/>
              <a:stCxn id="1096" idx="2"/>
              <a:endCxn id="110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096" name="Oval 1095">
              <a:extLst>
                <a:ext uri="{FF2B5EF4-FFF2-40B4-BE49-F238E27FC236}">
                  <a16:creationId xmlns:a16="http://schemas.microsoft.com/office/drawing/2014/main" id="{B9DB3FAB-E31A-0EE1-FB1E-40D5D828C3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7" name="Oval 1096">
              <a:extLst>
                <a:ext uri="{FF2B5EF4-FFF2-40B4-BE49-F238E27FC236}">
                  <a16:creationId xmlns:a16="http://schemas.microsoft.com/office/drawing/2014/main" id="{B281A77D-D4F5-1A27-F667-08A6BF87FE5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8" name="Oval 1097">
              <a:extLst>
                <a:ext uri="{FF2B5EF4-FFF2-40B4-BE49-F238E27FC236}">
                  <a16:creationId xmlns:a16="http://schemas.microsoft.com/office/drawing/2014/main" id="{7E1FD21D-EF3C-AE7E-F174-3B9FD41F43DB}"/>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9" name="Oval 1098">
              <a:extLst>
                <a:ext uri="{FF2B5EF4-FFF2-40B4-BE49-F238E27FC236}">
                  <a16:creationId xmlns:a16="http://schemas.microsoft.com/office/drawing/2014/main" id="{0E1313BA-9A0A-866A-B781-83DF136CBA78}"/>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0" name="Oval 1099">
              <a:extLst>
                <a:ext uri="{FF2B5EF4-FFF2-40B4-BE49-F238E27FC236}">
                  <a16:creationId xmlns:a16="http://schemas.microsoft.com/office/drawing/2014/main" id="{7AAC87D5-59AA-6410-0BDA-0C17FD1C7AF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01" name="Group 1100">
            <a:extLst>
              <a:ext uri="{FF2B5EF4-FFF2-40B4-BE49-F238E27FC236}">
                <a16:creationId xmlns:a16="http://schemas.microsoft.com/office/drawing/2014/main" id="{59AD3628-8FA4-BD31-1660-7158E0080839}"/>
              </a:ext>
            </a:extLst>
          </p:cNvPr>
          <p:cNvGrpSpPr/>
          <p:nvPr/>
        </p:nvGrpSpPr>
        <p:grpSpPr>
          <a:xfrm>
            <a:off x="3385901" y="4352096"/>
            <a:ext cx="1031572" cy="120585"/>
            <a:chOff x="1038380" y="752862"/>
            <a:chExt cx="625798" cy="73152"/>
          </a:xfrm>
          <a:solidFill>
            <a:srgbClr val="E7E6E6"/>
          </a:solidFill>
        </p:grpSpPr>
        <p:cxnSp>
          <p:nvCxnSpPr>
            <p:cNvPr id="1102" name="Straight Connector 1101">
              <a:extLst>
                <a:ext uri="{FF2B5EF4-FFF2-40B4-BE49-F238E27FC236}">
                  <a16:creationId xmlns:a16="http://schemas.microsoft.com/office/drawing/2014/main" id="{EA40B35C-CECA-4B1C-76A9-BB064E8BB5CA}"/>
                </a:ext>
              </a:extLst>
            </p:cNvPr>
            <p:cNvCxnSpPr>
              <a:cxnSpLocks/>
              <a:stCxn id="1103" idx="2"/>
              <a:endCxn id="1107"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03" name="Oval 1102">
              <a:extLst>
                <a:ext uri="{FF2B5EF4-FFF2-40B4-BE49-F238E27FC236}">
                  <a16:creationId xmlns:a16="http://schemas.microsoft.com/office/drawing/2014/main" id="{D023C09F-A12A-0B85-0BC4-FDFB1F011BFA}"/>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4" name="Oval 1103">
              <a:extLst>
                <a:ext uri="{FF2B5EF4-FFF2-40B4-BE49-F238E27FC236}">
                  <a16:creationId xmlns:a16="http://schemas.microsoft.com/office/drawing/2014/main" id="{67600EBE-1434-DB0C-815B-C3068F2B865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5" name="Oval 1104">
              <a:extLst>
                <a:ext uri="{FF2B5EF4-FFF2-40B4-BE49-F238E27FC236}">
                  <a16:creationId xmlns:a16="http://schemas.microsoft.com/office/drawing/2014/main" id="{6562B16D-EB78-DC7D-7123-763448C9E282}"/>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6" name="Oval 1105">
              <a:extLst>
                <a:ext uri="{FF2B5EF4-FFF2-40B4-BE49-F238E27FC236}">
                  <a16:creationId xmlns:a16="http://schemas.microsoft.com/office/drawing/2014/main" id="{6B855D17-153F-F18D-DB2A-2ED52B6DACF8}"/>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7" name="Oval 1106">
              <a:extLst>
                <a:ext uri="{FF2B5EF4-FFF2-40B4-BE49-F238E27FC236}">
                  <a16:creationId xmlns:a16="http://schemas.microsoft.com/office/drawing/2014/main" id="{82D670FE-6FE6-FEF3-05DA-D7B14650FFE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08" name="Rectangle 96">
            <a:extLst>
              <a:ext uri="{FF2B5EF4-FFF2-40B4-BE49-F238E27FC236}">
                <a16:creationId xmlns:a16="http://schemas.microsoft.com/office/drawing/2014/main" id="{DD219EF8-7242-448C-A3AF-B33FE6470ADC}"/>
              </a:ext>
            </a:extLst>
          </p:cNvPr>
          <p:cNvSpPr/>
          <p:nvPr/>
        </p:nvSpPr>
        <p:spPr>
          <a:xfrm>
            <a:off x="4275213" y="4795100"/>
            <a:ext cx="165895" cy="180877"/>
          </a:xfrm>
          <a:prstGeom prst="roundRect">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9" name="Rounded Rectangle 1108">
            <a:extLst>
              <a:ext uri="{FF2B5EF4-FFF2-40B4-BE49-F238E27FC236}">
                <a16:creationId xmlns:a16="http://schemas.microsoft.com/office/drawing/2014/main" id="{A0221A22-D3E5-DBEB-988D-1DB4FE2F4C73}"/>
              </a:ext>
            </a:extLst>
          </p:cNvPr>
          <p:cNvSpPr/>
          <p:nvPr/>
        </p:nvSpPr>
        <p:spPr>
          <a:xfrm rot="5400000">
            <a:off x="4733866" y="3352293"/>
            <a:ext cx="1266139" cy="1261717"/>
          </a:xfrm>
          <a:prstGeom prst="roundRect">
            <a:avLst>
              <a:gd name="adj" fmla="val 5605"/>
            </a:avLst>
          </a:prstGeom>
          <a:solidFill>
            <a:srgbClr val="5B9BD5">
              <a:lumMod val="20000"/>
              <a:lumOff val="8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0" name="Rounded Rectangle 1109">
            <a:extLst>
              <a:ext uri="{FF2B5EF4-FFF2-40B4-BE49-F238E27FC236}">
                <a16:creationId xmlns:a16="http://schemas.microsoft.com/office/drawing/2014/main" id="{A883C586-6E7D-248B-CA4E-55425F3D6C52}"/>
              </a:ext>
            </a:extLst>
          </p:cNvPr>
          <p:cNvSpPr/>
          <p:nvPr/>
        </p:nvSpPr>
        <p:spPr>
          <a:xfrm rot="5400000">
            <a:off x="5202290" y="4236760"/>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11" name="Rectangle 93">
            <a:extLst>
              <a:ext uri="{FF2B5EF4-FFF2-40B4-BE49-F238E27FC236}">
                <a16:creationId xmlns:a16="http://schemas.microsoft.com/office/drawing/2014/main" id="{A01B8499-F939-96C6-75A6-AC22D3E92B4C}"/>
              </a:ext>
            </a:extLst>
          </p:cNvPr>
          <p:cNvSpPr/>
          <p:nvPr/>
        </p:nvSpPr>
        <p:spPr>
          <a:xfrm>
            <a:off x="4822314"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2" name="Rectangle 94">
            <a:extLst>
              <a:ext uri="{FF2B5EF4-FFF2-40B4-BE49-F238E27FC236}">
                <a16:creationId xmlns:a16="http://schemas.microsoft.com/office/drawing/2014/main" id="{86761DF0-7781-D38A-C5FE-F58E46F911CE}"/>
              </a:ext>
            </a:extLst>
          </p:cNvPr>
          <p:cNvSpPr/>
          <p:nvPr/>
        </p:nvSpPr>
        <p:spPr>
          <a:xfrm>
            <a:off x="5053071"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3" name="Rectangle 95">
            <a:extLst>
              <a:ext uri="{FF2B5EF4-FFF2-40B4-BE49-F238E27FC236}">
                <a16:creationId xmlns:a16="http://schemas.microsoft.com/office/drawing/2014/main" id="{60DB8B93-2203-5EF6-CC7B-625A7CF716B9}"/>
              </a:ext>
            </a:extLst>
          </p:cNvPr>
          <p:cNvSpPr/>
          <p:nvPr/>
        </p:nvSpPr>
        <p:spPr>
          <a:xfrm>
            <a:off x="5283829"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4" name="Rectangle 96">
            <a:extLst>
              <a:ext uri="{FF2B5EF4-FFF2-40B4-BE49-F238E27FC236}">
                <a16:creationId xmlns:a16="http://schemas.microsoft.com/office/drawing/2014/main" id="{915E0176-BA0F-9988-B033-C47C6C9C470B}"/>
              </a:ext>
            </a:extLst>
          </p:cNvPr>
          <p:cNvSpPr/>
          <p:nvPr/>
        </p:nvSpPr>
        <p:spPr>
          <a:xfrm>
            <a:off x="5514587"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15" name="Straight Connector 1114">
            <a:extLst>
              <a:ext uri="{FF2B5EF4-FFF2-40B4-BE49-F238E27FC236}">
                <a16:creationId xmlns:a16="http://schemas.microsoft.com/office/drawing/2014/main" id="{1B48FD7F-0C2A-436D-EBCD-433E47A4422D}"/>
              </a:ext>
            </a:extLst>
          </p:cNvPr>
          <p:cNvCxnSpPr>
            <a:cxnSpLocks/>
            <a:stCxn id="1163" idx="0"/>
            <a:endCxn id="1111" idx="0"/>
          </p:cNvCxnSpPr>
          <p:nvPr/>
        </p:nvCxnSpPr>
        <p:spPr>
          <a:xfrm flipH="1">
            <a:off x="4905261" y="3493623"/>
            <a:ext cx="2597" cy="1301478"/>
          </a:xfrm>
          <a:prstGeom prst="line">
            <a:avLst/>
          </a:prstGeom>
          <a:noFill/>
          <a:ln w="19050" cap="flat" cmpd="sng" algn="ctr">
            <a:solidFill>
              <a:schemeClr val="tx1"/>
            </a:solidFill>
            <a:prstDash val="solid"/>
            <a:miter lim="800000"/>
          </a:ln>
          <a:effectLst/>
        </p:spPr>
      </p:cxnSp>
      <p:cxnSp>
        <p:nvCxnSpPr>
          <p:cNvPr id="1116" name="Straight Connector 1115">
            <a:extLst>
              <a:ext uri="{FF2B5EF4-FFF2-40B4-BE49-F238E27FC236}">
                <a16:creationId xmlns:a16="http://schemas.microsoft.com/office/drawing/2014/main" id="{A8379A0A-C0F4-1B74-2916-F66BA645AA94}"/>
              </a:ext>
            </a:extLst>
          </p:cNvPr>
          <p:cNvCxnSpPr>
            <a:cxnSpLocks/>
            <a:stCxn id="1164" idx="0"/>
            <a:endCxn id="1112" idx="0"/>
          </p:cNvCxnSpPr>
          <p:nvPr/>
        </p:nvCxnSpPr>
        <p:spPr>
          <a:xfrm>
            <a:off x="5135604" y="3493623"/>
            <a:ext cx="416" cy="1301478"/>
          </a:xfrm>
          <a:prstGeom prst="line">
            <a:avLst/>
          </a:prstGeom>
          <a:noFill/>
          <a:ln w="19050" cap="flat" cmpd="sng" algn="ctr">
            <a:solidFill>
              <a:schemeClr val="tx1"/>
            </a:solidFill>
            <a:prstDash val="solid"/>
            <a:miter lim="800000"/>
          </a:ln>
          <a:effectLst/>
        </p:spPr>
      </p:cxnSp>
      <p:cxnSp>
        <p:nvCxnSpPr>
          <p:cNvPr id="1117" name="Straight Connector 1116">
            <a:extLst>
              <a:ext uri="{FF2B5EF4-FFF2-40B4-BE49-F238E27FC236}">
                <a16:creationId xmlns:a16="http://schemas.microsoft.com/office/drawing/2014/main" id="{967638D7-994C-1179-60A5-D96C37FBB384}"/>
              </a:ext>
            </a:extLst>
          </p:cNvPr>
          <p:cNvCxnSpPr>
            <a:cxnSpLocks/>
            <a:stCxn id="1165" idx="0"/>
            <a:endCxn id="1113" idx="0"/>
          </p:cNvCxnSpPr>
          <p:nvPr/>
        </p:nvCxnSpPr>
        <p:spPr>
          <a:xfrm>
            <a:off x="5363350" y="3493623"/>
            <a:ext cx="3427" cy="1301478"/>
          </a:xfrm>
          <a:prstGeom prst="line">
            <a:avLst/>
          </a:prstGeom>
          <a:noFill/>
          <a:ln w="19050" cap="flat" cmpd="sng" algn="ctr">
            <a:solidFill>
              <a:schemeClr val="tx1"/>
            </a:solidFill>
            <a:prstDash val="solid"/>
            <a:miter lim="800000"/>
          </a:ln>
          <a:effectLst/>
        </p:spPr>
      </p:cxnSp>
      <p:cxnSp>
        <p:nvCxnSpPr>
          <p:cNvPr id="1118" name="Straight Connector 1117">
            <a:extLst>
              <a:ext uri="{FF2B5EF4-FFF2-40B4-BE49-F238E27FC236}">
                <a16:creationId xmlns:a16="http://schemas.microsoft.com/office/drawing/2014/main" id="{5372FB50-0723-7921-4B7E-E767E5FD07C2}"/>
              </a:ext>
            </a:extLst>
          </p:cNvPr>
          <p:cNvCxnSpPr>
            <a:cxnSpLocks/>
            <a:stCxn id="1166" idx="0"/>
            <a:endCxn id="1114" idx="0"/>
          </p:cNvCxnSpPr>
          <p:nvPr/>
        </p:nvCxnSpPr>
        <p:spPr>
          <a:xfrm>
            <a:off x="5591096" y="3493623"/>
            <a:ext cx="6439" cy="1301478"/>
          </a:xfrm>
          <a:prstGeom prst="line">
            <a:avLst/>
          </a:prstGeom>
          <a:noFill/>
          <a:ln w="19050" cap="flat" cmpd="sng" algn="ctr">
            <a:solidFill>
              <a:schemeClr val="tx1"/>
            </a:solidFill>
            <a:prstDash val="solid"/>
            <a:miter lim="800000"/>
          </a:ln>
          <a:effectLst/>
        </p:spPr>
      </p:cxnSp>
      <p:grpSp>
        <p:nvGrpSpPr>
          <p:cNvPr id="1119" name="Group 1118">
            <a:extLst>
              <a:ext uri="{FF2B5EF4-FFF2-40B4-BE49-F238E27FC236}">
                <a16:creationId xmlns:a16="http://schemas.microsoft.com/office/drawing/2014/main" id="{A5DF4D56-1B3E-DC77-AB74-E5FC47EF72AC}"/>
              </a:ext>
            </a:extLst>
          </p:cNvPr>
          <p:cNvGrpSpPr/>
          <p:nvPr/>
        </p:nvGrpSpPr>
        <p:grpSpPr>
          <a:xfrm>
            <a:off x="4777485" y="5035956"/>
            <a:ext cx="1171730" cy="564656"/>
            <a:chOff x="691693" y="1634096"/>
            <a:chExt cx="710824" cy="342545"/>
          </a:xfrm>
        </p:grpSpPr>
        <p:cxnSp>
          <p:nvCxnSpPr>
            <p:cNvPr id="1120" name="Straight Connector 1119">
              <a:extLst>
                <a:ext uri="{FF2B5EF4-FFF2-40B4-BE49-F238E27FC236}">
                  <a16:creationId xmlns:a16="http://schemas.microsoft.com/office/drawing/2014/main" id="{EE97897F-DF54-E2FE-C769-85B6FDC419A8}"/>
                </a:ext>
              </a:extLst>
            </p:cNvPr>
            <p:cNvCxnSpPr>
              <a:cxnSpLocks/>
            </p:cNvCxnSpPr>
            <p:nvPr/>
          </p:nvCxnSpPr>
          <p:spPr>
            <a:xfrm>
              <a:off x="1046978" y="1634096"/>
              <a:ext cx="0" cy="241292"/>
            </a:xfrm>
            <a:prstGeom prst="line">
              <a:avLst/>
            </a:prstGeom>
            <a:noFill/>
            <a:ln w="38100" cap="flat" cmpd="sng" algn="ctr">
              <a:solidFill>
                <a:srgbClr val="E7E6E6">
                  <a:lumMod val="25000"/>
                </a:srgbClr>
              </a:solidFill>
              <a:prstDash val="solid"/>
              <a:miter lim="800000"/>
            </a:ln>
            <a:effectLst/>
          </p:spPr>
        </p:cxnSp>
        <p:sp>
          <p:nvSpPr>
            <p:cNvPr id="1121" name="Rounded Rectangle 1120">
              <a:extLst>
                <a:ext uri="{FF2B5EF4-FFF2-40B4-BE49-F238E27FC236}">
                  <a16:creationId xmlns:a16="http://schemas.microsoft.com/office/drawing/2014/main" id="{EACECE32-AB43-4E29-EA0D-33AF58FA5245}"/>
                </a:ext>
              </a:extLst>
            </p:cNvPr>
            <p:cNvSpPr/>
            <p:nvPr/>
          </p:nvSpPr>
          <p:spPr>
            <a:xfrm rot="5400000">
              <a:off x="945851" y="1519976"/>
              <a:ext cx="202507" cy="710824"/>
            </a:xfrm>
            <a:prstGeom prst="roundRect">
              <a:avLst/>
            </a:prstGeom>
            <a:solidFill>
              <a:srgbClr val="E7E6E6">
                <a:lumMod val="9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22" name="Rectangle 93">
              <a:extLst>
                <a:ext uri="{FF2B5EF4-FFF2-40B4-BE49-F238E27FC236}">
                  <a16:creationId xmlns:a16="http://schemas.microsoft.com/office/drawing/2014/main" id="{F81E48B2-5B9B-AD9E-642A-8033CE1A36EF}"/>
                </a:ext>
              </a:extLst>
            </p:cNvPr>
            <p:cNvSpPr/>
            <p:nvPr/>
          </p:nvSpPr>
          <p:spPr>
            <a:xfrm>
              <a:off x="772980" y="1817168"/>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3" name="Rectangle 94">
              <a:extLst>
                <a:ext uri="{FF2B5EF4-FFF2-40B4-BE49-F238E27FC236}">
                  <a16:creationId xmlns:a16="http://schemas.microsoft.com/office/drawing/2014/main" id="{2048D6EE-8A1A-7C3C-EC9D-4B0B3300E733}"/>
                </a:ext>
              </a:extLst>
            </p:cNvPr>
            <p:cNvSpPr/>
            <p:nvPr/>
          </p:nvSpPr>
          <p:spPr>
            <a:xfrm>
              <a:off x="913892" y="1815984"/>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4" name="Rectangle 95">
              <a:extLst>
                <a:ext uri="{FF2B5EF4-FFF2-40B4-BE49-F238E27FC236}">
                  <a16:creationId xmlns:a16="http://schemas.microsoft.com/office/drawing/2014/main" id="{FF9A7E61-06B4-4067-1AF8-1CB993EAFF8B}"/>
                </a:ext>
              </a:extLst>
            </p:cNvPr>
            <p:cNvSpPr/>
            <p:nvPr/>
          </p:nvSpPr>
          <p:spPr>
            <a:xfrm>
              <a:off x="1054804" y="1817037"/>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5" name="Rectangle 96">
              <a:extLst>
                <a:ext uri="{FF2B5EF4-FFF2-40B4-BE49-F238E27FC236}">
                  <a16:creationId xmlns:a16="http://schemas.microsoft.com/office/drawing/2014/main" id="{49E95F86-F64B-153F-82FB-18EA46A64F76}"/>
                </a:ext>
              </a:extLst>
            </p:cNvPr>
            <p:cNvSpPr/>
            <p:nvPr/>
          </p:nvSpPr>
          <p:spPr>
            <a:xfrm>
              <a:off x="1195717" y="1817168"/>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126" name="Straight Connector 1125">
            <a:extLst>
              <a:ext uri="{FF2B5EF4-FFF2-40B4-BE49-F238E27FC236}">
                <a16:creationId xmlns:a16="http://schemas.microsoft.com/office/drawing/2014/main" id="{39D2601D-DDA2-23AF-8762-E5611647AB1A}"/>
              </a:ext>
            </a:extLst>
          </p:cNvPr>
          <p:cNvCxnSpPr>
            <a:cxnSpLocks/>
            <a:stCxn id="1167" idx="0"/>
            <a:endCxn id="1141" idx="0"/>
          </p:cNvCxnSpPr>
          <p:nvPr/>
        </p:nvCxnSpPr>
        <p:spPr>
          <a:xfrm>
            <a:off x="5818845" y="3493623"/>
            <a:ext cx="979" cy="1301478"/>
          </a:xfrm>
          <a:prstGeom prst="line">
            <a:avLst/>
          </a:prstGeom>
          <a:noFill/>
          <a:ln w="19050" cap="flat" cmpd="sng" algn="ctr">
            <a:solidFill>
              <a:schemeClr val="tx1"/>
            </a:solidFill>
            <a:prstDash val="solid"/>
            <a:miter lim="800000"/>
          </a:ln>
          <a:effectLst/>
        </p:spPr>
      </p:cxnSp>
      <p:grpSp>
        <p:nvGrpSpPr>
          <p:cNvPr id="1127" name="Group 1126">
            <a:extLst>
              <a:ext uri="{FF2B5EF4-FFF2-40B4-BE49-F238E27FC236}">
                <a16:creationId xmlns:a16="http://schemas.microsoft.com/office/drawing/2014/main" id="{D0D9C1DF-5CC8-8950-3244-D8B088EE9B86}"/>
              </a:ext>
            </a:extLst>
          </p:cNvPr>
          <p:cNvGrpSpPr/>
          <p:nvPr/>
        </p:nvGrpSpPr>
        <p:grpSpPr>
          <a:xfrm>
            <a:off x="4847565" y="4137478"/>
            <a:ext cx="1031572" cy="120585"/>
            <a:chOff x="1038380" y="752862"/>
            <a:chExt cx="625798" cy="73152"/>
          </a:xfrm>
          <a:solidFill>
            <a:srgbClr val="E7E6E6"/>
          </a:solidFill>
        </p:grpSpPr>
        <p:cxnSp>
          <p:nvCxnSpPr>
            <p:cNvPr id="1128" name="Straight Connector 1127">
              <a:extLst>
                <a:ext uri="{FF2B5EF4-FFF2-40B4-BE49-F238E27FC236}">
                  <a16:creationId xmlns:a16="http://schemas.microsoft.com/office/drawing/2014/main" id="{1DCBEE29-CA3A-9A39-4B6E-F6FAFA7040B4}"/>
                </a:ext>
              </a:extLst>
            </p:cNvPr>
            <p:cNvCxnSpPr>
              <a:cxnSpLocks/>
              <a:stCxn id="1129" idx="2"/>
              <a:endCxn id="1133"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29" name="Oval 1128">
              <a:extLst>
                <a:ext uri="{FF2B5EF4-FFF2-40B4-BE49-F238E27FC236}">
                  <a16:creationId xmlns:a16="http://schemas.microsoft.com/office/drawing/2014/main" id="{93AC285A-1074-8208-9621-3A39EC576F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0" name="Oval 1129">
              <a:extLst>
                <a:ext uri="{FF2B5EF4-FFF2-40B4-BE49-F238E27FC236}">
                  <a16:creationId xmlns:a16="http://schemas.microsoft.com/office/drawing/2014/main" id="{63B5AD9B-F233-5EC2-EE70-B415F01F737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1" name="Oval 1130">
              <a:extLst>
                <a:ext uri="{FF2B5EF4-FFF2-40B4-BE49-F238E27FC236}">
                  <a16:creationId xmlns:a16="http://schemas.microsoft.com/office/drawing/2014/main" id="{7B613C43-EFD0-5697-600C-3755D8CE5903}"/>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2" name="Oval 1131">
              <a:extLst>
                <a:ext uri="{FF2B5EF4-FFF2-40B4-BE49-F238E27FC236}">
                  <a16:creationId xmlns:a16="http://schemas.microsoft.com/office/drawing/2014/main" id="{EEED1372-A9E9-A7D1-3A67-8612724CD0D4}"/>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3" name="Oval 1132">
              <a:extLst>
                <a:ext uri="{FF2B5EF4-FFF2-40B4-BE49-F238E27FC236}">
                  <a16:creationId xmlns:a16="http://schemas.microsoft.com/office/drawing/2014/main" id="{89B1512D-F51C-9024-1E7B-FBE256A17DAF}"/>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34" name="Group 1133">
            <a:extLst>
              <a:ext uri="{FF2B5EF4-FFF2-40B4-BE49-F238E27FC236}">
                <a16:creationId xmlns:a16="http://schemas.microsoft.com/office/drawing/2014/main" id="{38FCB4DA-DCEB-1EAC-C014-8C24F4179F74}"/>
              </a:ext>
            </a:extLst>
          </p:cNvPr>
          <p:cNvGrpSpPr/>
          <p:nvPr/>
        </p:nvGrpSpPr>
        <p:grpSpPr>
          <a:xfrm>
            <a:off x="4847565" y="4352097"/>
            <a:ext cx="1031572" cy="120585"/>
            <a:chOff x="1038380" y="752862"/>
            <a:chExt cx="625798" cy="73152"/>
          </a:xfrm>
          <a:solidFill>
            <a:srgbClr val="E7E6E6"/>
          </a:solidFill>
        </p:grpSpPr>
        <p:cxnSp>
          <p:nvCxnSpPr>
            <p:cNvPr id="1135" name="Straight Connector 1134">
              <a:extLst>
                <a:ext uri="{FF2B5EF4-FFF2-40B4-BE49-F238E27FC236}">
                  <a16:creationId xmlns:a16="http://schemas.microsoft.com/office/drawing/2014/main" id="{E2D335CB-E676-F156-3046-7A243A517651}"/>
                </a:ext>
              </a:extLst>
            </p:cNvPr>
            <p:cNvCxnSpPr>
              <a:cxnSpLocks/>
              <a:stCxn id="1136" idx="2"/>
              <a:endCxn id="114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36" name="Oval 1135">
              <a:extLst>
                <a:ext uri="{FF2B5EF4-FFF2-40B4-BE49-F238E27FC236}">
                  <a16:creationId xmlns:a16="http://schemas.microsoft.com/office/drawing/2014/main" id="{E4F78B88-95EB-8A89-4512-5E3E4C1C451B}"/>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7" name="Oval 1136">
              <a:extLst>
                <a:ext uri="{FF2B5EF4-FFF2-40B4-BE49-F238E27FC236}">
                  <a16:creationId xmlns:a16="http://schemas.microsoft.com/office/drawing/2014/main" id="{350BD9F7-E5B5-80B9-00A7-7CA2BF8B9CAB}"/>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8" name="Oval 1137">
              <a:extLst>
                <a:ext uri="{FF2B5EF4-FFF2-40B4-BE49-F238E27FC236}">
                  <a16:creationId xmlns:a16="http://schemas.microsoft.com/office/drawing/2014/main" id="{767933FA-BFB0-F7B5-4E11-667182298759}"/>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9" name="Oval 1138">
              <a:extLst>
                <a:ext uri="{FF2B5EF4-FFF2-40B4-BE49-F238E27FC236}">
                  <a16:creationId xmlns:a16="http://schemas.microsoft.com/office/drawing/2014/main" id="{151C60BE-E3A4-C041-5915-6815F9196E06}"/>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0" name="Oval 1139">
              <a:extLst>
                <a:ext uri="{FF2B5EF4-FFF2-40B4-BE49-F238E27FC236}">
                  <a16:creationId xmlns:a16="http://schemas.microsoft.com/office/drawing/2014/main" id="{77F3467D-4BBE-323B-9D5A-B137B06588C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41" name="Rectangle 96">
            <a:extLst>
              <a:ext uri="{FF2B5EF4-FFF2-40B4-BE49-F238E27FC236}">
                <a16:creationId xmlns:a16="http://schemas.microsoft.com/office/drawing/2014/main" id="{5BC59B2E-2490-935A-CAAD-B7A90EDCD799}"/>
              </a:ext>
            </a:extLst>
          </p:cNvPr>
          <p:cNvSpPr/>
          <p:nvPr/>
        </p:nvSpPr>
        <p:spPr>
          <a:xfrm>
            <a:off x="5736877"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42" name="Straight Connector 1141">
            <a:extLst>
              <a:ext uri="{FF2B5EF4-FFF2-40B4-BE49-F238E27FC236}">
                <a16:creationId xmlns:a16="http://schemas.microsoft.com/office/drawing/2014/main" id="{7C62C11D-A045-27C6-C8E5-52F8F7D9B939}"/>
              </a:ext>
            </a:extLst>
          </p:cNvPr>
          <p:cNvCxnSpPr>
            <a:cxnSpLocks/>
            <a:stCxn id="1088" idx="0"/>
            <a:endCxn id="1121" idx="2"/>
          </p:cNvCxnSpPr>
          <p:nvPr/>
        </p:nvCxnSpPr>
        <p:spPr>
          <a:xfrm>
            <a:off x="4487550" y="5433704"/>
            <a:ext cx="289934" cy="2"/>
          </a:xfrm>
          <a:prstGeom prst="line">
            <a:avLst/>
          </a:prstGeom>
          <a:noFill/>
          <a:ln w="38100" cap="flat" cmpd="sng" algn="ctr">
            <a:solidFill>
              <a:srgbClr val="E7E6E6">
                <a:lumMod val="25000"/>
              </a:srgbClr>
            </a:solidFill>
            <a:prstDash val="solid"/>
            <a:miter lim="800000"/>
          </a:ln>
          <a:effectLst/>
        </p:spPr>
      </p:cxnSp>
      <p:sp>
        <p:nvSpPr>
          <p:cNvPr id="1143" name="Rectangle 1142">
            <a:extLst>
              <a:ext uri="{FF2B5EF4-FFF2-40B4-BE49-F238E27FC236}">
                <a16:creationId xmlns:a16="http://schemas.microsoft.com/office/drawing/2014/main" id="{C456BF22-EBAB-FC8C-41D4-F9F8933982DC}"/>
              </a:ext>
            </a:extLst>
          </p:cNvPr>
          <p:cNvSpPr/>
          <p:nvPr/>
        </p:nvSpPr>
        <p:spPr>
          <a:xfrm>
            <a:off x="3325318" y="3492190"/>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4" name="Rectangle 1143">
            <a:extLst>
              <a:ext uri="{FF2B5EF4-FFF2-40B4-BE49-F238E27FC236}">
                <a16:creationId xmlns:a16="http://schemas.microsoft.com/office/drawing/2014/main" id="{22314D1D-2986-583A-D70E-31A33EA8AD0A}"/>
              </a:ext>
            </a:extLst>
          </p:cNvPr>
          <p:cNvSpPr/>
          <p:nvPr/>
        </p:nvSpPr>
        <p:spPr>
          <a:xfrm>
            <a:off x="3322783" y="3697456"/>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45" name="Group 1144">
            <a:extLst>
              <a:ext uri="{FF2B5EF4-FFF2-40B4-BE49-F238E27FC236}">
                <a16:creationId xmlns:a16="http://schemas.microsoft.com/office/drawing/2014/main" id="{3124EF9D-B78E-E38B-321D-A34E774D8816}"/>
              </a:ext>
            </a:extLst>
          </p:cNvPr>
          <p:cNvGrpSpPr/>
          <p:nvPr/>
        </p:nvGrpSpPr>
        <p:grpSpPr>
          <a:xfrm>
            <a:off x="3385901" y="3493622"/>
            <a:ext cx="1031572" cy="120585"/>
            <a:chOff x="1038380" y="752862"/>
            <a:chExt cx="625798" cy="73152"/>
          </a:xfrm>
          <a:solidFill>
            <a:srgbClr val="E7E6E6"/>
          </a:solidFill>
        </p:grpSpPr>
        <p:cxnSp>
          <p:nvCxnSpPr>
            <p:cNvPr id="1146" name="Straight Connector 1145">
              <a:extLst>
                <a:ext uri="{FF2B5EF4-FFF2-40B4-BE49-F238E27FC236}">
                  <a16:creationId xmlns:a16="http://schemas.microsoft.com/office/drawing/2014/main" id="{451A2027-BCEB-68D0-1DAC-F49101F3CB76}"/>
                </a:ext>
              </a:extLst>
            </p:cNvPr>
            <p:cNvCxnSpPr>
              <a:cxnSpLocks/>
              <a:stCxn id="1147" idx="2"/>
              <a:endCxn id="1151"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47" name="Oval 1146">
              <a:extLst>
                <a:ext uri="{FF2B5EF4-FFF2-40B4-BE49-F238E27FC236}">
                  <a16:creationId xmlns:a16="http://schemas.microsoft.com/office/drawing/2014/main" id="{2A8B38F7-528A-7837-6AE6-9D5E9BC65DB0}"/>
                </a:ext>
              </a:extLst>
            </p:cNvPr>
            <p:cNvSpPr>
              <a:spLocks noChangeAspect="1"/>
            </p:cNvSpPr>
            <p:nvPr/>
          </p:nvSpPr>
          <p:spPr>
            <a:xfrm>
              <a:off x="1038380" y="752862"/>
              <a:ext cx="73152" cy="73152"/>
            </a:xfrm>
            <a:prstGeom prst="ellipse">
              <a:avLst/>
            </a:prstGeom>
            <a:solidFill>
              <a:srgbClr val="ED7D31">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8" name="Oval 1147">
              <a:extLst>
                <a:ext uri="{FF2B5EF4-FFF2-40B4-BE49-F238E27FC236}">
                  <a16:creationId xmlns:a16="http://schemas.microsoft.com/office/drawing/2014/main" id="{9190C862-BB26-FB0F-9DE2-27445803CEDF}"/>
                </a:ext>
              </a:extLst>
            </p:cNvPr>
            <p:cNvSpPr>
              <a:spLocks noChangeAspect="1"/>
            </p:cNvSpPr>
            <p:nvPr/>
          </p:nvSpPr>
          <p:spPr>
            <a:xfrm>
              <a:off x="1176541" y="752862"/>
              <a:ext cx="73152" cy="73152"/>
            </a:xfrm>
            <a:prstGeom prst="ellipse">
              <a:avLst/>
            </a:prstGeom>
            <a:solidFill>
              <a:srgbClr val="ED7D31">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9" name="Oval 1148">
              <a:extLst>
                <a:ext uri="{FF2B5EF4-FFF2-40B4-BE49-F238E27FC236}">
                  <a16:creationId xmlns:a16="http://schemas.microsoft.com/office/drawing/2014/main" id="{444B2A1D-1E3E-D4FA-A338-600049FB1757}"/>
                </a:ext>
              </a:extLst>
            </p:cNvPr>
            <p:cNvSpPr>
              <a:spLocks noChangeAspect="1"/>
            </p:cNvSpPr>
            <p:nvPr/>
          </p:nvSpPr>
          <p:spPr>
            <a:xfrm>
              <a:off x="1314702" y="752862"/>
              <a:ext cx="73152" cy="73152"/>
            </a:xfrm>
            <a:prstGeom prst="ellipse">
              <a:avLst/>
            </a:prstGeom>
            <a:solidFill>
              <a:srgbClr val="ED7D31">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0" name="Oval 1149">
              <a:extLst>
                <a:ext uri="{FF2B5EF4-FFF2-40B4-BE49-F238E27FC236}">
                  <a16:creationId xmlns:a16="http://schemas.microsoft.com/office/drawing/2014/main" id="{973264ED-08FE-705F-34CE-B13084781492}"/>
                </a:ext>
              </a:extLst>
            </p:cNvPr>
            <p:cNvSpPr>
              <a:spLocks noChangeAspect="1"/>
            </p:cNvSpPr>
            <p:nvPr/>
          </p:nvSpPr>
          <p:spPr>
            <a:xfrm>
              <a:off x="1452863" y="752862"/>
              <a:ext cx="73152" cy="73152"/>
            </a:xfrm>
            <a:prstGeom prst="ellipse">
              <a:avLst/>
            </a:prstGeom>
            <a:solidFill>
              <a:srgbClr val="ED7D31">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1" name="Oval 1150">
              <a:extLst>
                <a:ext uri="{FF2B5EF4-FFF2-40B4-BE49-F238E27FC236}">
                  <a16:creationId xmlns:a16="http://schemas.microsoft.com/office/drawing/2014/main" id="{2FDC9C1A-427F-DB1C-86D8-F4EA79365897}"/>
                </a:ext>
              </a:extLst>
            </p:cNvPr>
            <p:cNvSpPr>
              <a:spLocks noChangeAspect="1"/>
            </p:cNvSpPr>
            <p:nvPr/>
          </p:nvSpPr>
          <p:spPr>
            <a:xfrm>
              <a:off x="1591026" y="752862"/>
              <a:ext cx="73152" cy="73152"/>
            </a:xfrm>
            <a:prstGeom prst="ellipse">
              <a:avLst/>
            </a:prstGeom>
            <a:solidFill>
              <a:srgbClr val="ED7D31">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52" name="Group 1151">
            <a:extLst>
              <a:ext uri="{FF2B5EF4-FFF2-40B4-BE49-F238E27FC236}">
                <a16:creationId xmlns:a16="http://schemas.microsoft.com/office/drawing/2014/main" id="{90B43832-E06A-7166-0C04-AFBA00E9067B}"/>
              </a:ext>
            </a:extLst>
          </p:cNvPr>
          <p:cNvGrpSpPr/>
          <p:nvPr/>
        </p:nvGrpSpPr>
        <p:grpSpPr>
          <a:xfrm>
            <a:off x="3385901" y="3708240"/>
            <a:ext cx="1031572" cy="120585"/>
            <a:chOff x="1038380" y="752862"/>
            <a:chExt cx="625798" cy="73152"/>
          </a:xfrm>
          <a:solidFill>
            <a:srgbClr val="E7E6E6"/>
          </a:solidFill>
        </p:grpSpPr>
        <p:cxnSp>
          <p:nvCxnSpPr>
            <p:cNvPr id="1153" name="Straight Connector 1152">
              <a:extLst>
                <a:ext uri="{FF2B5EF4-FFF2-40B4-BE49-F238E27FC236}">
                  <a16:creationId xmlns:a16="http://schemas.microsoft.com/office/drawing/2014/main" id="{E2E6C55D-8F75-2F86-AF16-5D5954481DE9}"/>
                </a:ext>
              </a:extLst>
            </p:cNvPr>
            <p:cNvCxnSpPr>
              <a:cxnSpLocks/>
              <a:stCxn id="1154" idx="2"/>
              <a:endCxn id="115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54" name="Oval 1153">
              <a:extLst>
                <a:ext uri="{FF2B5EF4-FFF2-40B4-BE49-F238E27FC236}">
                  <a16:creationId xmlns:a16="http://schemas.microsoft.com/office/drawing/2014/main" id="{CB252513-C112-610F-7132-156D30E5E7B8}"/>
                </a:ext>
              </a:extLst>
            </p:cNvPr>
            <p:cNvSpPr>
              <a:spLocks noChangeAspect="1"/>
            </p:cNvSpPr>
            <p:nvPr/>
          </p:nvSpPr>
          <p:spPr>
            <a:xfrm>
              <a:off x="1038380" y="752862"/>
              <a:ext cx="73152" cy="73152"/>
            </a:xfrm>
            <a:prstGeom prst="ellipse">
              <a:avLst/>
            </a:prstGeom>
            <a:solidFill>
              <a:srgbClr val="70AD47">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5" name="Oval 1154">
              <a:extLst>
                <a:ext uri="{FF2B5EF4-FFF2-40B4-BE49-F238E27FC236}">
                  <a16:creationId xmlns:a16="http://schemas.microsoft.com/office/drawing/2014/main" id="{9D02FC23-39E7-F189-7C57-F0945254496E}"/>
                </a:ext>
              </a:extLst>
            </p:cNvPr>
            <p:cNvSpPr>
              <a:spLocks noChangeAspect="1"/>
            </p:cNvSpPr>
            <p:nvPr/>
          </p:nvSpPr>
          <p:spPr>
            <a:xfrm>
              <a:off x="1176541" y="752862"/>
              <a:ext cx="73152" cy="73152"/>
            </a:xfrm>
            <a:prstGeom prst="ellipse">
              <a:avLst/>
            </a:prstGeom>
            <a:solidFill>
              <a:srgbClr val="70AD47">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6" name="Oval 1155">
              <a:extLst>
                <a:ext uri="{FF2B5EF4-FFF2-40B4-BE49-F238E27FC236}">
                  <a16:creationId xmlns:a16="http://schemas.microsoft.com/office/drawing/2014/main" id="{1E96E749-A13E-D06D-7519-9A746C982B8B}"/>
                </a:ext>
              </a:extLst>
            </p:cNvPr>
            <p:cNvSpPr>
              <a:spLocks noChangeAspect="1"/>
            </p:cNvSpPr>
            <p:nvPr/>
          </p:nvSpPr>
          <p:spPr>
            <a:xfrm>
              <a:off x="1314702" y="752862"/>
              <a:ext cx="73152" cy="73152"/>
            </a:xfrm>
            <a:prstGeom prst="ellipse">
              <a:avLst/>
            </a:prstGeom>
            <a:solidFill>
              <a:srgbClr val="70AD47">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7" name="Oval 1156">
              <a:extLst>
                <a:ext uri="{FF2B5EF4-FFF2-40B4-BE49-F238E27FC236}">
                  <a16:creationId xmlns:a16="http://schemas.microsoft.com/office/drawing/2014/main" id="{B93C9EAE-79DC-04D0-C38F-681B83227E56}"/>
                </a:ext>
              </a:extLst>
            </p:cNvPr>
            <p:cNvSpPr>
              <a:spLocks noChangeAspect="1"/>
            </p:cNvSpPr>
            <p:nvPr/>
          </p:nvSpPr>
          <p:spPr>
            <a:xfrm>
              <a:off x="1452863" y="752862"/>
              <a:ext cx="73152" cy="73152"/>
            </a:xfrm>
            <a:prstGeom prst="ellipse">
              <a:avLst/>
            </a:prstGeom>
            <a:solidFill>
              <a:srgbClr val="70AD47">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8" name="Oval 1157">
              <a:extLst>
                <a:ext uri="{FF2B5EF4-FFF2-40B4-BE49-F238E27FC236}">
                  <a16:creationId xmlns:a16="http://schemas.microsoft.com/office/drawing/2014/main" id="{106E9D4C-8818-B0DA-FD6F-9212362FDEC4}"/>
                </a:ext>
              </a:extLst>
            </p:cNvPr>
            <p:cNvSpPr>
              <a:spLocks noChangeAspect="1"/>
            </p:cNvSpPr>
            <p:nvPr/>
          </p:nvSpPr>
          <p:spPr>
            <a:xfrm>
              <a:off x="1591026" y="752862"/>
              <a:ext cx="73152" cy="73152"/>
            </a:xfrm>
            <a:prstGeom prst="ellipse">
              <a:avLst/>
            </a:prstGeom>
            <a:solidFill>
              <a:srgbClr val="70AD47">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59" name="Rectangle 1158">
            <a:extLst>
              <a:ext uri="{FF2B5EF4-FFF2-40B4-BE49-F238E27FC236}">
                <a16:creationId xmlns:a16="http://schemas.microsoft.com/office/drawing/2014/main" id="{CA349A3D-9C3E-106C-B195-22064AAC64D1}"/>
              </a:ext>
            </a:extLst>
          </p:cNvPr>
          <p:cNvSpPr/>
          <p:nvPr/>
        </p:nvSpPr>
        <p:spPr>
          <a:xfrm>
            <a:off x="4781689" y="3482371"/>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0" name="Rectangle 1159">
            <a:extLst>
              <a:ext uri="{FF2B5EF4-FFF2-40B4-BE49-F238E27FC236}">
                <a16:creationId xmlns:a16="http://schemas.microsoft.com/office/drawing/2014/main" id="{355159F6-235A-607D-E9E0-6C80558033DB}"/>
              </a:ext>
            </a:extLst>
          </p:cNvPr>
          <p:cNvSpPr/>
          <p:nvPr/>
        </p:nvSpPr>
        <p:spPr>
          <a:xfrm>
            <a:off x="4777483" y="3692433"/>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61" name="Group 1160">
            <a:extLst>
              <a:ext uri="{FF2B5EF4-FFF2-40B4-BE49-F238E27FC236}">
                <a16:creationId xmlns:a16="http://schemas.microsoft.com/office/drawing/2014/main" id="{B306812A-F3E9-12F1-591E-31D9672994D9}"/>
              </a:ext>
            </a:extLst>
          </p:cNvPr>
          <p:cNvGrpSpPr/>
          <p:nvPr/>
        </p:nvGrpSpPr>
        <p:grpSpPr>
          <a:xfrm>
            <a:off x="4847565" y="3493623"/>
            <a:ext cx="1031572" cy="120585"/>
            <a:chOff x="1038380" y="752862"/>
            <a:chExt cx="625798" cy="73152"/>
          </a:xfrm>
          <a:solidFill>
            <a:srgbClr val="E7E6E6"/>
          </a:solidFill>
        </p:grpSpPr>
        <p:cxnSp>
          <p:nvCxnSpPr>
            <p:cNvPr id="1162" name="Straight Connector 1161">
              <a:extLst>
                <a:ext uri="{FF2B5EF4-FFF2-40B4-BE49-F238E27FC236}">
                  <a16:creationId xmlns:a16="http://schemas.microsoft.com/office/drawing/2014/main" id="{8F9624C9-59D4-5F6C-54E8-8E228D6E6EC4}"/>
                </a:ext>
              </a:extLst>
            </p:cNvPr>
            <p:cNvCxnSpPr>
              <a:cxnSpLocks/>
              <a:stCxn id="1163" idx="2"/>
              <a:endCxn id="1167"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63" name="Oval 1162">
              <a:extLst>
                <a:ext uri="{FF2B5EF4-FFF2-40B4-BE49-F238E27FC236}">
                  <a16:creationId xmlns:a16="http://schemas.microsoft.com/office/drawing/2014/main" id="{2D912258-76E3-1892-D7F3-31586FFD559E}"/>
                </a:ext>
              </a:extLst>
            </p:cNvPr>
            <p:cNvSpPr>
              <a:spLocks noChangeAspect="1"/>
            </p:cNvSpPr>
            <p:nvPr/>
          </p:nvSpPr>
          <p:spPr>
            <a:xfrm>
              <a:off x="1038380" y="752862"/>
              <a:ext cx="73152" cy="73152"/>
            </a:xfrm>
            <a:prstGeom prst="ellipse">
              <a:avLst/>
            </a:prstGeom>
            <a:solidFill>
              <a:srgbClr val="ED7D31">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4" name="Oval 1163">
              <a:extLst>
                <a:ext uri="{FF2B5EF4-FFF2-40B4-BE49-F238E27FC236}">
                  <a16:creationId xmlns:a16="http://schemas.microsoft.com/office/drawing/2014/main" id="{E7535DE8-FC65-0800-2294-29180D99D7B9}"/>
                </a:ext>
              </a:extLst>
            </p:cNvPr>
            <p:cNvSpPr>
              <a:spLocks noChangeAspect="1"/>
            </p:cNvSpPr>
            <p:nvPr/>
          </p:nvSpPr>
          <p:spPr>
            <a:xfrm>
              <a:off x="1176541" y="752862"/>
              <a:ext cx="73152" cy="73152"/>
            </a:xfrm>
            <a:prstGeom prst="ellipse">
              <a:avLst/>
            </a:prstGeom>
            <a:solidFill>
              <a:srgbClr val="ED7D31">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5" name="Oval 1164">
              <a:extLst>
                <a:ext uri="{FF2B5EF4-FFF2-40B4-BE49-F238E27FC236}">
                  <a16:creationId xmlns:a16="http://schemas.microsoft.com/office/drawing/2014/main" id="{5032E2F3-056D-B73D-E3AA-7D596B1A3A90}"/>
                </a:ext>
              </a:extLst>
            </p:cNvPr>
            <p:cNvSpPr>
              <a:spLocks noChangeAspect="1"/>
            </p:cNvSpPr>
            <p:nvPr/>
          </p:nvSpPr>
          <p:spPr>
            <a:xfrm>
              <a:off x="1314702" y="752862"/>
              <a:ext cx="73152" cy="73152"/>
            </a:xfrm>
            <a:prstGeom prst="ellipse">
              <a:avLst/>
            </a:prstGeom>
            <a:solidFill>
              <a:srgbClr val="ED7D31">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6" name="Oval 1165">
              <a:extLst>
                <a:ext uri="{FF2B5EF4-FFF2-40B4-BE49-F238E27FC236}">
                  <a16:creationId xmlns:a16="http://schemas.microsoft.com/office/drawing/2014/main" id="{5598E376-977A-A9DA-6D48-D3718C06CD65}"/>
                </a:ext>
              </a:extLst>
            </p:cNvPr>
            <p:cNvSpPr>
              <a:spLocks noChangeAspect="1"/>
            </p:cNvSpPr>
            <p:nvPr/>
          </p:nvSpPr>
          <p:spPr>
            <a:xfrm>
              <a:off x="1452863" y="752862"/>
              <a:ext cx="73152" cy="73152"/>
            </a:xfrm>
            <a:prstGeom prst="ellipse">
              <a:avLst/>
            </a:prstGeom>
            <a:solidFill>
              <a:srgbClr val="ED7D31">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7" name="Oval 1166">
              <a:extLst>
                <a:ext uri="{FF2B5EF4-FFF2-40B4-BE49-F238E27FC236}">
                  <a16:creationId xmlns:a16="http://schemas.microsoft.com/office/drawing/2014/main" id="{6725A77F-DFBD-F500-FEEA-A2A111A63537}"/>
                </a:ext>
              </a:extLst>
            </p:cNvPr>
            <p:cNvSpPr>
              <a:spLocks noChangeAspect="1"/>
            </p:cNvSpPr>
            <p:nvPr/>
          </p:nvSpPr>
          <p:spPr>
            <a:xfrm>
              <a:off x="1591026" y="752862"/>
              <a:ext cx="73152" cy="73152"/>
            </a:xfrm>
            <a:prstGeom prst="ellipse">
              <a:avLst/>
            </a:prstGeom>
            <a:solidFill>
              <a:srgbClr val="ED7D31">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68" name="Group 1167">
            <a:extLst>
              <a:ext uri="{FF2B5EF4-FFF2-40B4-BE49-F238E27FC236}">
                <a16:creationId xmlns:a16="http://schemas.microsoft.com/office/drawing/2014/main" id="{6CDD95DD-B566-29CE-0E7B-575A8EF2CA44}"/>
              </a:ext>
            </a:extLst>
          </p:cNvPr>
          <p:cNvGrpSpPr/>
          <p:nvPr/>
        </p:nvGrpSpPr>
        <p:grpSpPr>
          <a:xfrm>
            <a:off x="4847565" y="3708241"/>
            <a:ext cx="1031572" cy="120585"/>
            <a:chOff x="1038380" y="752862"/>
            <a:chExt cx="625798" cy="73152"/>
          </a:xfrm>
          <a:solidFill>
            <a:srgbClr val="E7E6E6"/>
          </a:solidFill>
        </p:grpSpPr>
        <p:cxnSp>
          <p:nvCxnSpPr>
            <p:cNvPr id="1169" name="Straight Connector 1168">
              <a:extLst>
                <a:ext uri="{FF2B5EF4-FFF2-40B4-BE49-F238E27FC236}">
                  <a16:creationId xmlns:a16="http://schemas.microsoft.com/office/drawing/2014/main" id="{4D286F10-E8E3-1DE8-9B16-606D26575413}"/>
                </a:ext>
              </a:extLst>
            </p:cNvPr>
            <p:cNvCxnSpPr>
              <a:cxnSpLocks/>
              <a:stCxn id="1170" idx="2"/>
              <a:endCxn id="1174"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70" name="Oval 1169">
              <a:extLst>
                <a:ext uri="{FF2B5EF4-FFF2-40B4-BE49-F238E27FC236}">
                  <a16:creationId xmlns:a16="http://schemas.microsoft.com/office/drawing/2014/main" id="{10FD05CA-CECE-8931-ED4F-DC14A8DDADC6}"/>
                </a:ext>
              </a:extLst>
            </p:cNvPr>
            <p:cNvSpPr>
              <a:spLocks noChangeAspect="1"/>
            </p:cNvSpPr>
            <p:nvPr/>
          </p:nvSpPr>
          <p:spPr>
            <a:xfrm>
              <a:off x="1038380" y="752862"/>
              <a:ext cx="73152" cy="73152"/>
            </a:xfrm>
            <a:prstGeom prst="ellipse">
              <a:avLst/>
            </a:prstGeom>
            <a:solidFill>
              <a:srgbClr val="70AD47">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1" name="Oval 1170">
              <a:extLst>
                <a:ext uri="{FF2B5EF4-FFF2-40B4-BE49-F238E27FC236}">
                  <a16:creationId xmlns:a16="http://schemas.microsoft.com/office/drawing/2014/main" id="{6E53C141-000A-F260-8F62-7E86EBCF183B}"/>
                </a:ext>
              </a:extLst>
            </p:cNvPr>
            <p:cNvSpPr>
              <a:spLocks noChangeAspect="1"/>
            </p:cNvSpPr>
            <p:nvPr/>
          </p:nvSpPr>
          <p:spPr>
            <a:xfrm>
              <a:off x="1176541" y="752862"/>
              <a:ext cx="73152" cy="73152"/>
            </a:xfrm>
            <a:prstGeom prst="ellipse">
              <a:avLst/>
            </a:prstGeom>
            <a:solidFill>
              <a:srgbClr val="70AD47">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2" name="Oval 1171">
              <a:extLst>
                <a:ext uri="{FF2B5EF4-FFF2-40B4-BE49-F238E27FC236}">
                  <a16:creationId xmlns:a16="http://schemas.microsoft.com/office/drawing/2014/main" id="{741C214B-7332-6619-0FC8-313090D14FB4}"/>
                </a:ext>
              </a:extLst>
            </p:cNvPr>
            <p:cNvSpPr>
              <a:spLocks noChangeAspect="1"/>
            </p:cNvSpPr>
            <p:nvPr/>
          </p:nvSpPr>
          <p:spPr>
            <a:xfrm>
              <a:off x="1314702" y="752862"/>
              <a:ext cx="73152" cy="73152"/>
            </a:xfrm>
            <a:prstGeom prst="ellipse">
              <a:avLst/>
            </a:prstGeom>
            <a:solidFill>
              <a:srgbClr val="70AD47">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3" name="Oval 1172">
              <a:extLst>
                <a:ext uri="{FF2B5EF4-FFF2-40B4-BE49-F238E27FC236}">
                  <a16:creationId xmlns:a16="http://schemas.microsoft.com/office/drawing/2014/main" id="{5B6F12BB-624B-FCA1-68D3-4DB9F96D6487}"/>
                </a:ext>
              </a:extLst>
            </p:cNvPr>
            <p:cNvSpPr>
              <a:spLocks noChangeAspect="1"/>
            </p:cNvSpPr>
            <p:nvPr/>
          </p:nvSpPr>
          <p:spPr>
            <a:xfrm>
              <a:off x="1452863" y="752862"/>
              <a:ext cx="73152" cy="73152"/>
            </a:xfrm>
            <a:prstGeom prst="ellipse">
              <a:avLst/>
            </a:prstGeom>
            <a:solidFill>
              <a:srgbClr val="70AD47">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4" name="Oval 1173">
              <a:extLst>
                <a:ext uri="{FF2B5EF4-FFF2-40B4-BE49-F238E27FC236}">
                  <a16:creationId xmlns:a16="http://schemas.microsoft.com/office/drawing/2014/main" id="{D287E2EF-AEA9-DCBE-0DB8-91D6A3D22EDC}"/>
                </a:ext>
              </a:extLst>
            </p:cNvPr>
            <p:cNvSpPr>
              <a:spLocks noChangeAspect="1"/>
            </p:cNvSpPr>
            <p:nvPr/>
          </p:nvSpPr>
          <p:spPr>
            <a:xfrm>
              <a:off x="1591026" y="752862"/>
              <a:ext cx="73152" cy="73152"/>
            </a:xfrm>
            <a:prstGeom prst="ellipse">
              <a:avLst/>
            </a:prstGeom>
            <a:solidFill>
              <a:srgbClr val="70AD47">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75" name="Group 1174">
            <a:extLst>
              <a:ext uri="{FF2B5EF4-FFF2-40B4-BE49-F238E27FC236}">
                <a16:creationId xmlns:a16="http://schemas.microsoft.com/office/drawing/2014/main" id="{52A03136-2FAE-9A75-9944-0B5CF815A7D1}"/>
              </a:ext>
            </a:extLst>
          </p:cNvPr>
          <p:cNvGrpSpPr/>
          <p:nvPr/>
        </p:nvGrpSpPr>
        <p:grpSpPr>
          <a:xfrm>
            <a:off x="3274412" y="3103548"/>
            <a:ext cx="2707610" cy="203409"/>
            <a:chOff x="948987" y="551824"/>
            <a:chExt cx="1642557" cy="123397"/>
          </a:xfrm>
        </p:grpSpPr>
        <p:sp>
          <p:nvSpPr>
            <p:cNvPr id="1176" name="Rectangle 1175">
              <a:extLst>
                <a:ext uri="{FF2B5EF4-FFF2-40B4-BE49-F238E27FC236}">
                  <a16:creationId xmlns:a16="http://schemas.microsoft.com/office/drawing/2014/main" id="{CF9B60B7-A4C7-7A87-3D68-7D60F52B9AA8}"/>
                </a:ext>
              </a:extLst>
            </p:cNvPr>
            <p:cNvSpPr/>
            <p:nvPr/>
          </p:nvSpPr>
          <p:spPr>
            <a:xfrm>
              <a:off x="948987"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mat</a:t>
              </a:r>
              <a:r>
                <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rPr>
                <a:t>1</a:t>
              </a:r>
            </a:p>
          </p:txBody>
        </p:sp>
        <p:sp>
          <p:nvSpPr>
            <p:cNvPr id="1177" name="Rectangle 1176">
              <a:extLst>
                <a:ext uri="{FF2B5EF4-FFF2-40B4-BE49-F238E27FC236}">
                  <a16:creationId xmlns:a16="http://schemas.microsoft.com/office/drawing/2014/main" id="{C08C2942-5BF5-1B62-6AB1-A0084C902C2C}"/>
                </a:ext>
              </a:extLst>
            </p:cNvPr>
            <p:cNvSpPr/>
            <p:nvPr/>
          </p:nvSpPr>
          <p:spPr>
            <a:xfrm>
              <a:off x="1842994"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mat</a:t>
              </a:r>
              <a:r>
                <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rPr>
                <a:t>0</a:t>
              </a:r>
            </a:p>
          </p:txBody>
        </p:sp>
      </p:grpSp>
      <p:sp>
        <p:nvSpPr>
          <p:cNvPr id="1178" name="Rectangle 1177">
            <a:extLst>
              <a:ext uri="{FF2B5EF4-FFF2-40B4-BE49-F238E27FC236}">
                <a16:creationId xmlns:a16="http://schemas.microsoft.com/office/drawing/2014/main" id="{BF86CC5F-0722-898A-2DC4-D0C6877D39FD}"/>
              </a:ext>
            </a:extLst>
          </p:cNvPr>
          <p:cNvSpPr/>
          <p:nvPr/>
        </p:nvSpPr>
        <p:spPr>
          <a:xfrm>
            <a:off x="2535286" y="344535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A[1]</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79" name="Rectangle 1178">
            <a:extLst>
              <a:ext uri="{FF2B5EF4-FFF2-40B4-BE49-F238E27FC236}">
                <a16:creationId xmlns:a16="http://schemas.microsoft.com/office/drawing/2014/main" id="{00167B7F-C077-B96A-99C8-4B64CE71513D}"/>
              </a:ext>
            </a:extLst>
          </p:cNvPr>
          <p:cNvSpPr/>
          <p:nvPr/>
        </p:nvSpPr>
        <p:spPr>
          <a:xfrm>
            <a:off x="2535286" y="3665567"/>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B[1]</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0" name="Rectangle 1179">
            <a:extLst>
              <a:ext uri="{FF2B5EF4-FFF2-40B4-BE49-F238E27FC236}">
                <a16:creationId xmlns:a16="http://schemas.microsoft.com/office/drawing/2014/main" id="{C31F3F28-ABC3-E5DA-B3C4-3611D5915D13}"/>
              </a:ext>
            </a:extLst>
          </p:cNvPr>
          <p:cNvSpPr/>
          <p:nvPr/>
        </p:nvSpPr>
        <p:spPr>
          <a:xfrm>
            <a:off x="5805384" y="347188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A[0]</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81" name="Rectangle 1180">
            <a:extLst>
              <a:ext uri="{FF2B5EF4-FFF2-40B4-BE49-F238E27FC236}">
                <a16:creationId xmlns:a16="http://schemas.microsoft.com/office/drawing/2014/main" id="{48F843E6-9733-B277-1E69-316716038D96}"/>
              </a:ext>
            </a:extLst>
          </p:cNvPr>
          <p:cNvSpPr/>
          <p:nvPr/>
        </p:nvSpPr>
        <p:spPr>
          <a:xfrm>
            <a:off x="5797482" y="367035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B[0]</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2" name="Rectangle 1181">
            <a:extLst>
              <a:ext uri="{FF2B5EF4-FFF2-40B4-BE49-F238E27FC236}">
                <a16:creationId xmlns:a16="http://schemas.microsoft.com/office/drawing/2014/main" id="{CEFFA158-7A67-DEA6-F4EC-F9696AC336C7}"/>
              </a:ext>
            </a:extLst>
          </p:cNvPr>
          <p:cNvSpPr/>
          <p:nvPr/>
        </p:nvSpPr>
        <p:spPr>
          <a:xfrm>
            <a:off x="3328549" y="391474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83" name="Group 1182">
            <a:extLst>
              <a:ext uri="{FF2B5EF4-FFF2-40B4-BE49-F238E27FC236}">
                <a16:creationId xmlns:a16="http://schemas.microsoft.com/office/drawing/2014/main" id="{FAA090F1-B57D-46F1-2496-30B891150B12}"/>
              </a:ext>
            </a:extLst>
          </p:cNvPr>
          <p:cNvGrpSpPr/>
          <p:nvPr/>
        </p:nvGrpSpPr>
        <p:grpSpPr>
          <a:xfrm>
            <a:off x="3385901" y="3922858"/>
            <a:ext cx="1031572" cy="120585"/>
            <a:chOff x="1038380" y="752862"/>
            <a:chExt cx="625798" cy="73152"/>
          </a:xfrm>
          <a:solidFill>
            <a:srgbClr val="E7E6E6"/>
          </a:solidFill>
        </p:grpSpPr>
        <p:cxnSp>
          <p:nvCxnSpPr>
            <p:cNvPr id="1184" name="Straight Connector 1183">
              <a:extLst>
                <a:ext uri="{FF2B5EF4-FFF2-40B4-BE49-F238E27FC236}">
                  <a16:creationId xmlns:a16="http://schemas.microsoft.com/office/drawing/2014/main" id="{255C7CBB-AA15-B533-A932-B011A92D3720}"/>
                </a:ext>
              </a:extLst>
            </p:cNvPr>
            <p:cNvCxnSpPr>
              <a:cxnSpLocks/>
              <a:stCxn id="1185" idx="2"/>
              <a:endCxn id="1189"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85" name="Oval 1184">
              <a:extLst>
                <a:ext uri="{FF2B5EF4-FFF2-40B4-BE49-F238E27FC236}">
                  <a16:creationId xmlns:a16="http://schemas.microsoft.com/office/drawing/2014/main" id="{3C10720F-8AEE-D1D0-D0D4-7C7269B1A73F}"/>
                </a:ext>
              </a:extLst>
            </p:cNvPr>
            <p:cNvSpPr>
              <a:spLocks noChangeAspect="1"/>
            </p:cNvSpPr>
            <p:nvPr/>
          </p:nvSpPr>
          <p:spPr>
            <a:xfrm>
              <a:off x="1038380"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6" name="Oval 1185">
              <a:extLst>
                <a:ext uri="{FF2B5EF4-FFF2-40B4-BE49-F238E27FC236}">
                  <a16:creationId xmlns:a16="http://schemas.microsoft.com/office/drawing/2014/main" id="{5EAF1457-CE9C-2386-1339-5BC66DEF6024}"/>
                </a:ext>
              </a:extLst>
            </p:cNvPr>
            <p:cNvSpPr>
              <a:spLocks noChangeAspect="1"/>
            </p:cNvSpPr>
            <p:nvPr/>
          </p:nvSpPr>
          <p:spPr>
            <a:xfrm>
              <a:off x="1176541"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7" name="Oval 1186">
              <a:extLst>
                <a:ext uri="{FF2B5EF4-FFF2-40B4-BE49-F238E27FC236}">
                  <a16:creationId xmlns:a16="http://schemas.microsoft.com/office/drawing/2014/main" id="{E1F2CA97-0E85-6E79-825D-44D2968A1CA3}"/>
                </a:ext>
              </a:extLst>
            </p:cNvPr>
            <p:cNvSpPr>
              <a:spLocks noChangeAspect="1"/>
            </p:cNvSpPr>
            <p:nvPr/>
          </p:nvSpPr>
          <p:spPr>
            <a:xfrm>
              <a:off x="1314702"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8" name="Oval 1187">
              <a:extLst>
                <a:ext uri="{FF2B5EF4-FFF2-40B4-BE49-F238E27FC236}">
                  <a16:creationId xmlns:a16="http://schemas.microsoft.com/office/drawing/2014/main" id="{B6B084BF-5B63-12F0-C43B-4D2385C3ADB0}"/>
                </a:ext>
              </a:extLst>
            </p:cNvPr>
            <p:cNvSpPr>
              <a:spLocks noChangeAspect="1"/>
            </p:cNvSpPr>
            <p:nvPr/>
          </p:nvSpPr>
          <p:spPr>
            <a:xfrm>
              <a:off x="1452863"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9" name="Oval 1188">
              <a:extLst>
                <a:ext uri="{FF2B5EF4-FFF2-40B4-BE49-F238E27FC236}">
                  <a16:creationId xmlns:a16="http://schemas.microsoft.com/office/drawing/2014/main" id="{DB0D46E2-ADD9-0535-A66B-125EDB6D139F}"/>
                </a:ext>
              </a:extLst>
            </p:cNvPr>
            <p:cNvSpPr>
              <a:spLocks noChangeAspect="1"/>
            </p:cNvSpPr>
            <p:nvPr/>
          </p:nvSpPr>
          <p:spPr>
            <a:xfrm>
              <a:off x="1591026"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0" name="Rectangle 1189">
            <a:extLst>
              <a:ext uri="{FF2B5EF4-FFF2-40B4-BE49-F238E27FC236}">
                <a16:creationId xmlns:a16="http://schemas.microsoft.com/office/drawing/2014/main" id="{2D7402C3-6A4B-8702-C8E7-6EA9E83E0284}"/>
              </a:ext>
            </a:extLst>
          </p:cNvPr>
          <p:cNvSpPr/>
          <p:nvPr/>
        </p:nvSpPr>
        <p:spPr>
          <a:xfrm>
            <a:off x="2535286" y="3885782"/>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C[1]</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191" name="Rectangle 1190">
            <a:extLst>
              <a:ext uri="{FF2B5EF4-FFF2-40B4-BE49-F238E27FC236}">
                <a16:creationId xmlns:a16="http://schemas.microsoft.com/office/drawing/2014/main" id="{FE957395-1ECC-8420-84DA-30091D29F31F}"/>
              </a:ext>
            </a:extLst>
          </p:cNvPr>
          <p:cNvSpPr/>
          <p:nvPr/>
        </p:nvSpPr>
        <p:spPr>
          <a:xfrm>
            <a:off x="4784343" y="392298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92" name="Group 1191">
            <a:extLst>
              <a:ext uri="{FF2B5EF4-FFF2-40B4-BE49-F238E27FC236}">
                <a16:creationId xmlns:a16="http://schemas.microsoft.com/office/drawing/2014/main" id="{A57FB20E-CC10-7DC0-DE18-F4BA09CB012D}"/>
              </a:ext>
            </a:extLst>
          </p:cNvPr>
          <p:cNvGrpSpPr/>
          <p:nvPr/>
        </p:nvGrpSpPr>
        <p:grpSpPr>
          <a:xfrm>
            <a:off x="4847565" y="3922860"/>
            <a:ext cx="1031572" cy="120585"/>
            <a:chOff x="1038380" y="752862"/>
            <a:chExt cx="625798" cy="73152"/>
          </a:xfrm>
          <a:solidFill>
            <a:srgbClr val="E7E6E6"/>
          </a:solidFill>
        </p:grpSpPr>
        <p:cxnSp>
          <p:nvCxnSpPr>
            <p:cNvPr id="1193" name="Straight Connector 1192">
              <a:extLst>
                <a:ext uri="{FF2B5EF4-FFF2-40B4-BE49-F238E27FC236}">
                  <a16:creationId xmlns:a16="http://schemas.microsoft.com/office/drawing/2014/main" id="{84502E93-C961-0E48-FE8B-1AD767A6A900}"/>
                </a:ext>
              </a:extLst>
            </p:cNvPr>
            <p:cNvCxnSpPr>
              <a:cxnSpLocks/>
              <a:stCxn id="1194" idx="2"/>
              <a:endCxn id="119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94" name="Oval 1193">
              <a:extLst>
                <a:ext uri="{FF2B5EF4-FFF2-40B4-BE49-F238E27FC236}">
                  <a16:creationId xmlns:a16="http://schemas.microsoft.com/office/drawing/2014/main" id="{E1637970-1646-6820-ABBA-90C086C04820}"/>
                </a:ext>
              </a:extLst>
            </p:cNvPr>
            <p:cNvSpPr>
              <a:spLocks noChangeAspect="1"/>
            </p:cNvSpPr>
            <p:nvPr/>
          </p:nvSpPr>
          <p:spPr>
            <a:xfrm>
              <a:off x="1038380"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5" name="Oval 1194">
              <a:extLst>
                <a:ext uri="{FF2B5EF4-FFF2-40B4-BE49-F238E27FC236}">
                  <a16:creationId xmlns:a16="http://schemas.microsoft.com/office/drawing/2014/main" id="{AA631839-7D20-B1CA-720D-8ED4D0291C1F}"/>
                </a:ext>
              </a:extLst>
            </p:cNvPr>
            <p:cNvSpPr>
              <a:spLocks noChangeAspect="1"/>
            </p:cNvSpPr>
            <p:nvPr/>
          </p:nvSpPr>
          <p:spPr>
            <a:xfrm>
              <a:off x="1176541"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6" name="Oval 1195">
              <a:extLst>
                <a:ext uri="{FF2B5EF4-FFF2-40B4-BE49-F238E27FC236}">
                  <a16:creationId xmlns:a16="http://schemas.microsoft.com/office/drawing/2014/main" id="{1B241E6C-8BB2-A108-4B84-171564A12A81}"/>
                </a:ext>
              </a:extLst>
            </p:cNvPr>
            <p:cNvSpPr>
              <a:spLocks noChangeAspect="1"/>
            </p:cNvSpPr>
            <p:nvPr/>
          </p:nvSpPr>
          <p:spPr>
            <a:xfrm>
              <a:off x="1314702"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7" name="Oval 1196">
              <a:extLst>
                <a:ext uri="{FF2B5EF4-FFF2-40B4-BE49-F238E27FC236}">
                  <a16:creationId xmlns:a16="http://schemas.microsoft.com/office/drawing/2014/main" id="{B1738448-8DB9-BA89-A8B5-5AFA05462DAF}"/>
                </a:ext>
              </a:extLst>
            </p:cNvPr>
            <p:cNvSpPr>
              <a:spLocks noChangeAspect="1"/>
            </p:cNvSpPr>
            <p:nvPr/>
          </p:nvSpPr>
          <p:spPr>
            <a:xfrm>
              <a:off x="1452863"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8" name="Oval 1197">
              <a:extLst>
                <a:ext uri="{FF2B5EF4-FFF2-40B4-BE49-F238E27FC236}">
                  <a16:creationId xmlns:a16="http://schemas.microsoft.com/office/drawing/2014/main" id="{6948CBF4-6E4F-F5D9-2CA0-BF1C842DDCDD}"/>
                </a:ext>
              </a:extLst>
            </p:cNvPr>
            <p:cNvSpPr>
              <a:spLocks noChangeAspect="1"/>
            </p:cNvSpPr>
            <p:nvPr/>
          </p:nvSpPr>
          <p:spPr>
            <a:xfrm>
              <a:off x="1591026"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9" name="Rectangle 1198">
            <a:extLst>
              <a:ext uri="{FF2B5EF4-FFF2-40B4-BE49-F238E27FC236}">
                <a16:creationId xmlns:a16="http://schemas.microsoft.com/office/drawing/2014/main" id="{80215D00-8AC0-5704-F2D2-B70EFA93908E}"/>
              </a:ext>
            </a:extLst>
          </p:cNvPr>
          <p:cNvSpPr/>
          <p:nvPr/>
        </p:nvSpPr>
        <p:spPr>
          <a:xfrm>
            <a:off x="5796409" y="3881905"/>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C[0]</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201" name="Rectangle 1200">
            <a:extLst>
              <a:ext uri="{FF2B5EF4-FFF2-40B4-BE49-F238E27FC236}">
                <a16:creationId xmlns:a16="http://schemas.microsoft.com/office/drawing/2014/main" id="{0C62A3A9-AAE1-C748-EB3A-3845EA559D6B}"/>
              </a:ext>
            </a:extLst>
          </p:cNvPr>
          <p:cNvSpPr/>
          <p:nvPr/>
        </p:nvSpPr>
        <p:spPr>
          <a:xfrm>
            <a:off x="3940755" y="5755522"/>
            <a:ext cx="1459201"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inter-mat interconnect</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204" name="Rectangle 1203">
            <a:extLst>
              <a:ext uri="{FF2B5EF4-FFF2-40B4-BE49-F238E27FC236}">
                <a16:creationId xmlns:a16="http://schemas.microsoft.com/office/drawing/2014/main" id="{C592509F-C0C9-22F1-D791-88112DD2742F}"/>
              </a:ext>
            </a:extLst>
          </p:cNvPr>
          <p:cNvSpPr/>
          <p:nvPr/>
        </p:nvSpPr>
        <p:spPr>
          <a:xfrm>
            <a:off x="2535286" y="410599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rPr>
              <a:t>tmp</a:t>
            </a:r>
            <a:endParaRPr kumimoji="0" lang="en-US" sz="1600" b="1" i="0" u="none" strike="noStrike" kern="0" cap="none" spc="0" normalizeH="0" baseline="-2500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endParaRPr>
          </a:p>
        </p:txBody>
      </p:sp>
      <p:sp>
        <p:nvSpPr>
          <p:cNvPr id="1205" name="Rectangle 1204">
            <a:extLst>
              <a:ext uri="{FF2B5EF4-FFF2-40B4-BE49-F238E27FC236}">
                <a16:creationId xmlns:a16="http://schemas.microsoft.com/office/drawing/2014/main" id="{D099B624-9808-6F5D-C931-74EBCF9C67E4}"/>
              </a:ext>
            </a:extLst>
          </p:cNvPr>
          <p:cNvSpPr/>
          <p:nvPr/>
        </p:nvSpPr>
        <p:spPr>
          <a:xfrm>
            <a:off x="2535286" y="4326211"/>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C00000"/>
                </a:solidFill>
                <a:effectLst/>
                <a:uLnTx/>
                <a:uFillTx/>
                <a:latin typeface="Avenir Next" panose="020B0503020202020204" pitchFamily="34" charset="0"/>
                <a:cs typeface="Courier New" panose="02070309020205020404" pitchFamily="49" charset="0"/>
              </a:rPr>
              <a:t>out</a:t>
            </a:r>
            <a:endParaRPr kumimoji="0" lang="en-US" sz="1600" b="1" i="0" u="none" strike="noStrike" kern="0" cap="none" spc="0" normalizeH="0" baseline="-25000" noProof="0" dirty="0">
              <a:ln>
                <a:noFill/>
              </a:ln>
              <a:solidFill>
                <a:srgbClr val="C00000"/>
              </a:solidFill>
              <a:effectLst/>
              <a:uLnTx/>
              <a:uFillTx/>
              <a:latin typeface="Avenir Next" panose="020B0503020202020204" pitchFamily="34" charset="0"/>
              <a:cs typeface="Courier New" panose="02070309020205020404" pitchFamily="49" charset="0"/>
            </a:endParaRPr>
          </a:p>
        </p:txBody>
      </p:sp>
      <p:graphicFrame>
        <p:nvGraphicFramePr>
          <p:cNvPr id="4" name="Table 4">
            <a:extLst>
              <a:ext uri="{FF2B5EF4-FFF2-40B4-BE49-F238E27FC236}">
                <a16:creationId xmlns:a16="http://schemas.microsoft.com/office/drawing/2014/main" id="{ED9FADEC-9BA3-5421-C7C3-621A7FFC367C}"/>
              </a:ext>
            </a:extLst>
          </p:cNvPr>
          <p:cNvGraphicFramePr>
            <a:graphicFrameLocks/>
          </p:cNvGraphicFramePr>
          <p:nvPr>
            <p:extLst>
              <p:ext uri="{D42A27DB-BD31-4B8C-83A1-F6EECF244321}">
                <p14:modId xmlns:p14="http://schemas.microsoft.com/office/powerpoint/2010/main" val="305901229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92838155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In-DRAM Vector Reduction (II)</a:t>
            </a:r>
          </a:p>
        </p:txBody>
      </p:sp>
      <p:sp>
        <p:nvSpPr>
          <p:cNvPr id="1200" name="Rectangle 1199" hidden="1">
            <a:extLst>
              <a:ext uri="{FF2B5EF4-FFF2-40B4-BE49-F238E27FC236}">
                <a16:creationId xmlns:a16="http://schemas.microsoft.com/office/drawing/2014/main" id="{BDD4A02E-413E-36AC-2DAB-027C8F6622D1}"/>
              </a:ext>
            </a:extLst>
          </p:cNvPr>
          <p:cNvSpPr/>
          <p:nvPr/>
        </p:nvSpPr>
        <p:spPr>
          <a:xfrm>
            <a:off x="200329" y="4903546"/>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local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5" name="Rectangle 1074">
            <a:extLst>
              <a:ext uri="{FF2B5EF4-FFF2-40B4-BE49-F238E27FC236}">
                <a16:creationId xmlns:a16="http://schemas.microsoft.com/office/drawing/2014/main" id="{B8A26B3F-314D-24A0-E734-0097FB04A021}"/>
              </a:ext>
            </a:extLst>
          </p:cNvPr>
          <p:cNvSpPr/>
          <p:nvPr/>
        </p:nvSpPr>
        <p:spPr>
          <a:xfrm>
            <a:off x="2369256" y="5480881"/>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global</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6" name="Rounded Rectangle 1075">
            <a:extLst>
              <a:ext uri="{FF2B5EF4-FFF2-40B4-BE49-F238E27FC236}">
                <a16:creationId xmlns:a16="http://schemas.microsoft.com/office/drawing/2014/main" id="{6852F016-75AD-E750-3FA0-4FA6021709D5}"/>
              </a:ext>
            </a:extLst>
          </p:cNvPr>
          <p:cNvSpPr/>
          <p:nvPr/>
        </p:nvSpPr>
        <p:spPr>
          <a:xfrm rot="5400000">
            <a:off x="3272202" y="3352291"/>
            <a:ext cx="1266139" cy="1261717"/>
          </a:xfrm>
          <a:prstGeom prst="roundRect">
            <a:avLst>
              <a:gd name="adj" fmla="val 5605"/>
            </a:avLst>
          </a:prstGeom>
          <a:solidFill>
            <a:srgbClr val="5B9BD5">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7" name="Rounded Rectangle 1076">
            <a:extLst>
              <a:ext uri="{FF2B5EF4-FFF2-40B4-BE49-F238E27FC236}">
                <a16:creationId xmlns:a16="http://schemas.microsoft.com/office/drawing/2014/main" id="{6E85420C-4110-A00A-9E3E-C4E7DA5B504B}"/>
              </a:ext>
            </a:extLst>
          </p:cNvPr>
          <p:cNvSpPr/>
          <p:nvPr/>
        </p:nvSpPr>
        <p:spPr>
          <a:xfrm rot="5400000">
            <a:off x="3740625" y="4236758"/>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78" name="Rectangle 93">
            <a:extLst>
              <a:ext uri="{FF2B5EF4-FFF2-40B4-BE49-F238E27FC236}">
                <a16:creationId xmlns:a16="http://schemas.microsoft.com/office/drawing/2014/main" id="{C717E82A-C75B-9AE5-9457-90A53985A17D}"/>
              </a:ext>
            </a:extLst>
          </p:cNvPr>
          <p:cNvSpPr/>
          <p:nvPr/>
        </p:nvSpPr>
        <p:spPr>
          <a:xfrm>
            <a:off x="3360649" y="4795100"/>
            <a:ext cx="165895" cy="180877"/>
          </a:xfrm>
          <a:prstGeom prst="roundRect">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9" name="Rectangle 94">
            <a:extLst>
              <a:ext uri="{FF2B5EF4-FFF2-40B4-BE49-F238E27FC236}">
                <a16:creationId xmlns:a16="http://schemas.microsoft.com/office/drawing/2014/main" id="{2513D47C-76CD-6C1F-D2D5-CDBE22AFDCA6}"/>
              </a:ext>
            </a:extLst>
          </p:cNvPr>
          <p:cNvSpPr/>
          <p:nvPr/>
        </p:nvSpPr>
        <p:spPr>
          <a:xfrm>
            <a:off x="3591407" y="4795100"/>
            <a:ext cx="165895" cy="180877"/>
          </a:xfrm>
          <a:prstGeom prst="roundRect">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0" name="Rectangle 95">
            <a:extLst>
              <a:ext uri="{FF2B5EF4-FFF2-40B4-BE49-F238E27FC236}">
                <a16:creationId xmlns:a16="http://schemas.microsoft.com/office/drawing/2014/main" id="{003206E5-A16B-3EF7-B84F-D196ED085E89}"/>
              </a:ext>
            </a:extLst>
          </p:cNvPr>
          <p:cNvSpPr/>
          <p:nvPr/>
        </p:nvSpPr>
        <p:spPr>
          <a:xfrm>
            <a:off x="3822164" y="4795100"/>
            <a:ext cx="165895" cy="180877"/>
          </a:xfrm>
          <a:prstGeom prst="roundRect">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1" name="Rectangle 96">
            <a:extLst>
              <a:ext uri="{FF2B5EF4-FFF2-40B4-BE49-F238E27FC236}">
                <a16:creationId xmlns:a16="http://schemas.microsoft.com/office/drawing/2014/main" id="{569E3C46-B1A2-99D9-AD2D-0D3DBA11E85E}"/>
              </a:ext>
            </a:extLst>
          </p:cNvPr>
          <p:cNvSpPr/>
          <p:nvPr/>
        </p:nvSpPr>
        <p:spPr>
          <a:xfrm>
            <a:off x="4052922" y="4795100"/>
            <a:ext cx="165895" cy="180877"/>
          </a:xfrm>
          <a:prstGeom prst="roundRect">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082" name="Straight Connector 1081">
            <a:extLst>
              <a:ext uri="{FF2B5EF4-FFF2-40B4-BE49-F238E27FC236}">
                <a16:creationId xmlns:a16="http://schemas.microsoft.com/office/drawing/2014/main" id="{C423CA59-BF1A-B8C5-6AD5-069F87C87E3D}"/>
              </a:ext>
            </a:extLst>
          </p:cNvPr>
          <p:cNvCxnSpPr>
            <a:cxnSpLocks/>
            <a:stCxn id="1147" idx="0"/>
            <a:endCxn id="1078" idx="0"/>
          </p:cNvCxnSpPr>
          <p:nvPr/>
        </p:nvCxnSpPr>
        <p:spPr>
          <a:xfrm flipH="1">
            <a:off x="3443596" y="3493622"/>
            <a:ext cx="2597" cy="1301478"/>
          </a:xfrm>
          <a:prstGeom prst="line">
            <a:avLst/>
          </a:prstGeom>
          <a:noFill/>
          <a:ln w="28575" cap="flat" cmpd="sng" algn="ctr">
            <a:solidFill>
              <a:srgbClr val="C00000"/>
            </a:solidFill>
            <a:prstDash val="solid"/>
            <a:miter lim="800000"/>
          </a:ln>
          <a:effectLst/>
        </p:spPr>
      </p:cxnSp>
      <p:cxnSp>
        <p:nvCxnSpPr>
          <p:cNvPr id="1083" name="Straight Connector 1082">
            <a:extLst>
              <a:ext uri="{FF2B5EF4-FFF2-40B4-BE49-F238E27FC236}">
                <a16:creationId xmlns:a16="http://schemas.microsoft.com/office/drawing/2014/main" id="{66CC7017-30CD-EB58-942E-B2FFE3AD8ED8}"/>
              </a:ext>
            </a:extLst>
          </p:cNvPr>
          <p:cNvCxnSpPr>
            <a:cxnSpLocks/>
            <a:stCxn id="1148" idx="0"/>
            <a:endCxn id="1079" idx="0"/>
          </p:cNvCxnSpPr>
          <p:nvPr/>
        </p:nvCxnSpPr>
        <p:spPr>
          <a:xfrm>
            <a:off x="3673939" y="3493622"/>
            <a:ext cx="416" cy="1301478"/>
          </a:xfrm>
          <a:prstGeom prst="line">
            <a:avLst/>
          </a:prstGeom>
          <a:noFill/>
          <a:ln w="28575" cap="flat" cmpd="sng" algn="ctr">
            <a:solidFill>
              <a:srgbClr val="C00000"/>
            </a:solidFill>
            <a:prstDash val="solid"/>
            <a:miter lim="800000"/>
          </a:ln>
          <a:effectLst/>
        </p:spPr>
      </p:cxnSp>
      <p:cxnSp>
        <p:nvCxnSpPr>
          <p:cNvPr id="1084" name="Straight Connector 1083">
            <a:extLst>
              <a:ext uri="{FF2B5EF4-FFF2-40B4-BE49-F238E27FC236}">
                <a16:creationId xmlns:a16="http://schemas.microsoft.com/office/drawing/2014/main" id="{3BC4DACD-D77E-8398-CF03-76D51C2B46F9}"/>
              </a:ext>
            </a:extLst>
          </p:cNvPr>
          <p:cNvCxnSpPr>
            <a:cxnSpLocks/>
            <a:stCxn id="1149" idx="0"/>
            <a:endCxn id="1080" idx="0"/>
          </p:cNvCxnSpPr>
          <p:nvPr/>
        </p:nvCxnSpPr>
        <p:spPr>
          <a:xfrm>
            <a:off x="3901685" y="3493622"/>
            <a:ext cx="3427" cy="1301478"/>
          </a:xfrm>
          <a:prstGeom prst="line">
            <a:avLst/>
          </a:prstGeom>
          <a:noFill/>
          <a:ln w="28575" cap="flat" cmpd="sng" algn="ctr">
            <a:solidFill>
              <a:srgbClr val="C00000"/>
            </a:solidFill>
            <a:prstDash val="solid"/>
            <a:miter lim="800000"/>
          </a:ln>
          <a:effectLst/>
        </p:spPr>
      </p:cxnSp>
      <p:cxnSp>
        <p:nvCxnSpPr>
          <p:cNvPr id="1085" name="Straight Connector 1084">
            <a:extLst>
              <a:ext uri="{FF2B5EF4-FFF2-40B4-BE49-F238E27FC236}">
                <a16:creationId xmlns:a16="http://schemas.microsoft.com/office/drawing/2014/main" id="{9B078D36-7218-1C14-5C93-5558A4551197}"/>
              </a:ext>
            </a:extLst>
          </p:cNvPr>
          <p:cNvCxnSpPr>
            <a:cxnSpLocks/>
            <a:stCxn id="1150" idx="0"/>
            <a:endCxn id="1081" idx="0"/>
          </p:cNvCxnSpPr>
          <p:nvPr/>
        </p:nvCxnSpPr>
        <p:spPr>
          <a:xfrm>
            <a:off x="4129431" y="3493622"/>
            <a:ext cx="6439" cy="1301478"/>
          </a:xfrm>
          <a:prstGeom prst="line">
            <a:avLst/>
          </a:prstGeom>
          <a:noFill/>
          <a:ln w="28575" cap="flat" cmpd="sng" algn="ctr">
            <a:solidFill>
              <a:srgbClr val="C00000"/>
            </a:solidFill>
            <a:prstDash val="solid"/>
            <a:miter lim="800000"/>
          </a:ln>
          <a:effectLst/>
        </p:spPr>
      </p:cxnSp>
      <p:grpSp>
        <p:nvGrpSpPr>
          <p:cNvPr id="1086" name="Group 1085">
            <a:extLst>
              <a:ext uri="{FF2B5EF4-FFF2-40B4-BE49-F238E27FC236}">
                <a16:creationId xmlns:a16="http://schemas.microsoft.com/office/drawing/2014/main" id="{BC72E493-0638-E757-0A8C-266533EBADEB}"/>
              </a:ext>
            </a:extLst>
          </p:cNvPr>
          <p:cNvGrpSpPr/>
          <p:nvPr/>
        </p:nvGrpSpPr>
        <p:grpSpPr>
          <a:xfrm>
            <a:off x="3315820" y="5035954"/>
            <a:ext cx="1171730" cy="564656"/>
            <a:chOff x="691693" y="1634096"/>
            <a:chExt cx="710824" cy="342545"/>
          </a:xfrm>
        </p:grpSpPr>
        <p:cxnSp>
          <p:nvCxnSpPr>
            <p:cNvPr id="1087" name="Straight Connector 1086">
              <a:extLst>
                <a:ext uri="{FF2B5EF4-FFF2-40B4-BE49-F238E27FC236}">
                  <a16:creationId xmlns:a16="http://schemas.microsoft.com/office/drawing/2014/main" id="{247BF827-F2BB-7C37-E09A-6653F73F3E1A}"/>
                </a:ext>
              </a:extLst>
            </p:cNvPr>
            <p:cNvCxnSpPr>
              <a:cxnSpLocks/>
            </p:cNvCxnSpPr>
            <p:nvPr/>
          </p:nvCxnSpPr>
          <p:spPr>
            <a:xfrm>
              <a:off x="1046978" y="1634096"/>
              <a:ext cx="0" cy="241292"/>
            </a:xfrm>
            <a:prstGeom prst="line">
              <a:avLst/>
            </a:prstGeom>
            <a:noFill/>
            <a:ln w="38100" cap="flat" cmpd="sng" algn="ctr">
              <a:solidFill>
                <a:schemeClr val="tx1">
                  <a:lumMod val="85000"/>
                  <a:lumOff val="15000"/>
                </a:schemeClr>
              </a:solidFill>
              <a:prstDash val="solid"/>
              <a:miter lim="800000"/>
            </a:ln>
            <a:effectLst/>
          </p:spPr>
        </p:cxnSp>
        <p:sp>
          <p:nvSpPr>
            <p:cNvPr id="1088" name="Rounded Rectangle 1087">
              <a:extLst>
                <a:ext uri="{FF2B5EF4-FFF2-40B4-BE49-F238E27FC236}">
                  <a16:creationId xmlns:a16="http://schemas.microsoft.com/office/drawing/2014/main" id="{12D7E820-B723-0676-963C-C3E9CE38C5F1}"/>
                </a:ext>
              </a:extLst>
            </p:cNvPr>
            <p:cNvSpPr/>
            <p:nvPr/>
          </p:nvSpPr>
          <p:spPr>
            <a:xfrm rot="5400000">
              <a:off x="945851" y="1519976"/>
              <a:ext cx="202507" cy="710824"/>
            </a:xfrm>
            <a:prstGeom prst="roundRect">
              <a:avLst/>
            </a:prstGeom>
            <a:solidFill>
              <a:srgbClr val="E7E6E6">
                <a:lumMod val="90000"/>
              </a:srgb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89" name="Rectangle 93">
              <a:extLst>
                <a:ext uri="{FF2B5EF4-FFF2-40B4-BE49-F238E27FC236}">
                  <a16:creationId xmlns:a16="http://schemas.microsoft.com/office/drawing/2014/main" id="{46E508E7-D092-667E-EA22-AD929620C8D5}"/>
                </a:ext>
              </a:extLst>
            </p:cNvPr>
            <p:cNvSpPr/>
            <p:nvPr/>
          </p:nvSpPr>
          <p:spPr>
            <a:xfrm>
              <a:off x="772980" y="1817168"/>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0" name="Rectangle 94">
              <a:extLst>
                <a:ext uri="{FF2B5EF4-FFF2-40B4-BE49-F238E27FC236}">
                  <a16:creationId xmlns:a16="http://schemas.microsoft.com/office/drawing/2014/main" id="{7CEB3365-84B4-5DB5-AFD6-9E2F7FC73D8F}"/>
                </a:ext>
              </a:extLst>
            </p:cNvPr>
            <p:cNvSpPr/>
            <p:nvPr/>
          </p:nvSpPr>
          <p:spPr>
            <a:xfrm>
              <a:off x="913892" y="1815984"/>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1" name="Rectangle 95">
              <a:extLst>
                <a:ext uri="{FF2B5EF4-FFF2-40B4-BE49-F238E27FC236}">
                  <a16:creationId xmlns:a16="http://schemas.microsoft.com/office/drawing/2014/main" id="{6800DAE5-00A6-2FBA-7B20-2CFFAAA65FAD}"/>
                </a:ext>
              </a:extLst>
            </p:cNvPr>
            <p:cNvSpPr/>
            <p:nvPr/>
          </p:nvSpPr>
          <p:spPr>
            <a:xfrm>
              <a:off x="1054804" y="1817037"/>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2" name="Rectangle 96">
              <a:extLst>
                <a:ext uri="{FF2B5EF4-FFF2-40B4-BE49-F238E27FC236}">
                  <a16:creationId xmlns:a16="http://schemas.microsoft.com/office/drawing/2014/main" id="{1FB1E8D2-8C85-DEFF-2C99-6F58D7EAAB1F}"/>
                </a:ext>
              </a:extLst>
            </p:cNvPr>
            <p:cNvSpPr/>
            <p:nvPr/>
          </p:nvSpPr>
          <p:spPr>
            <a:xfrm>
              <a:off x="1195717" y="1817168"/>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093" name="Straight Connector 1092">
            <a:extLst>
              <a:ext uri="{FF2B5EF4-FFF2-40B4-BE49-F238E27FC236}">
                <a16:creationId xmlns:a16="http://schemas.microsoft.com/office/drawing/2014/main" id="{A15E6425-FC57-079E-A39F-886461BB2A82}"/>
              </a:ext>
            </a:extLst>
          </p:cNvPr>
          <p:cNvCxnSpPr>
            <a:cxnSpLocks/>
            <a:stCxn id="1151" idx="0"/>
            <a:endCxn id="1108" idx="0"/>
          </p:cNvCxnSpPr>
          <p:nvPr/>
        </p:nvCxnSpPr>
        <p:spPr>
          <a:xfrm>
            <a:off x="4357181" y="3493622"/>
            <a:ext cx="979" cy="1301478"/>
          </a:xfrm>
          <a:prstGeom prst="line">
            <a:avLst/>
          </a:prstGeom>
          <a:noFill/>
          <a:ln w="28575" cap="flat" cmpd="sng" algn="ctr">
            <a:solidFill>
              <a:srgbClr val="C00000"/>
            </a:solidFill>
            <a:prstDash val="solid"/>
            <a:miter lim="800000"/>
          </a:ln>
          <a:effectLst/>
        </p:spPr>
      </p:cxnSp>
      <p:grpSp>
        <p:nvGrpSpPr>
          <p:cNvPr id="1094" name="Group 1093">
            <a:extLst>
              <a:ext uri="{FF2B5EF4-FFF2-40B4-BE49-F238E27FC236}">
                <a16:creationId xmlns:a16="http://schemas.microsoft.com/office/drawing/2014/main" id="{9D44D4FE-88BA-43EE-3B5D-351B1AD566E6}"/>
              </a:ext>
            </a:extLst>
          </p:cNvPr>
          <p:cNvGrpSpPr/>
          <p:nvPr/>
        </p:nvGrpSpPr>
        <p:grpSpPr>
          <a:xfrm>
            <a:off x="3385901" y="4137476"/>
            <a:ext cx="1031572" cy="120585"/>
            <a:chOff x="1038380" y="752862"/>
            <a:chExt cx="625798" cy="73152"/>
          </a:xfrm>
          <a:solidFill>
            <a:srgbClr val="E7E6E6"/>
          </a:solidFill>
        </p:grpSpPr>
        <p:cxnSp>
          <p:nvCxnSpPr>
            <p:cNvPr id="1095" name="Straight Connector 1094">
              <a:extLst>
                <a:ext uri="{FF2B5EF4-FFF2-40B4-BE49-F238E27FC236}">
                  <a16:creationId xmlns:a16="http://schemas.microsoft.com/office/drawing/2014/main" id="{397CF279-88A4-A45A-9201-414837B13935}"/>
                </a:ext>
              </a:extLst>
            </p:cNvPr>
            <p:cNvCxnSpPr>
              <a:cxnSpLocks/>
              <a:stCxn id="1096" idx="2"/>
              <a:endCxn id="110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096" name="Oval 1095">
              <a:extLst>
                <a:ext uri="{FF2B5EF4-FFF2-40B4-BE49-F238E27FC236}">
                  <a16:creationId xmlns:a16="http://schemas.microsoft.com/office/drawing/2014/main" id="{B9DB3FAB-E31A-0EE1-FB1E-40D5D828C3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7" name="Oval 1096">
              <a:extLst>
                <a:ext uri="{FF2B5EF4-FFF2-40B4-BE49-F238E27FC236}">
                  <a16:creationId xmlns:a16="http://schemas.microsoft.com/office/drawing/2014/main" id="{B281A77D-D4F5-1A27-F667-08A6BF87FE5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8" name="Oval 1097">
              <a:extLst>
                <a:ext uri="{FF2B5EF4-FFF2-40B4-BE49-F238E27FC236}">
                  <a16:creationId xmlns:a16="http://schemas.microsoft.com/office/drawing/2014/main" id="{7E1FD21D-EF3C-AE7E-F174-3B9FD41F43DB}"/>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9" name="Oval 1098">
              <a:extLst>
                <a:ext uri="{FF2B5EF4-FFF2-40B4-BE49-F238E27FC236}">
                  <a16:creationId xmlns:a16="http://schemas.microsoft.com/office/drawing/2014/main" id="{0E1313BA-9A0A-866A-B781-83DF136CBA78}"/>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0" name="Oval 1099">
              <a:extLst>
                <a:ext uri="{FF2B5EF4-FFF2-40B4-BE49-F238E27FC236}">
                  <a16:creationId xmlns:a16="http://schemas.microsoft.com/office/drawing/2014/main" id="{7AAC87D5-59AA-6410-0BDA-0C17FD1C7AF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01" name="Group 1100">
            <a:extLst>
              <a:ext uri="{FF2B5EF4-FFF2-40B4-BE49-F238E27FC236}">
                <a16:creationId xmlns:a16="http://schemas.microsoft.com/office/drawing/2014/main" id="{59AD3628-8FA4-BD31-1660-7158E0080839}"/>
              </a:ext>
            </a:extLst>
          </p:cNvPr>
          <p:cNvGrpSpPr/>
          <p:nvPr/>
        </p:nvGrpSpPr>
        <p:grpSpPr>
          <a:xfrm>
            <a:off x="3385901" y="4352096"/>
            <a:ext cx="1031572" cy="120585"/>
            <a:chOff x="1038380" y="752862"/>
            <a:chExt cx="625798" cy="73152"/>
          </a:xfrm>
          <a:solidFill>
            <a:srgbClr val="E7E6E6"/>
          </a:solidFill>
        </p:grpSpPr>
        <p:cxnSp>
          <p:nvCxnSpPr>
            <p:cNvPr id="1102" name="Straight Connector 1101">
              <a:extLst>
                <a:ext uri="{FF2B5EF4-FFF2-40B4-BE49-F238E27FC236}">
                  <a16:creationId xmlns:a16="http://schemas.microsoft.com/office/drawing/2014/main" id="{EA40B35C-CECA-4B1C-76A9-BB064E8BB5CA}"/>
                </a:ext>
              </a:extLst>
            </p:cNvPr>
            <p:cNvCxnSpPr>
              <a:cxnSpLocks/>
              <a:stCxn id="1103" idx="2"/>
              <a:endCxn id="1107"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03" name="Oval 1102">
              <a:extLst>
                <a:ext uri="{FF2B5EF4-FFF2-40B4-BE49-F238E27FC236}">
                  <a16:creationId xmlns:a16="http://schemas.microsoft.com/office/drawing/2014/main" id="{D023C09F-A12A-0B85-0BC4-FDFB1F011BFA}"/>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4" name="Oval 1103">
              <a:extLst>
                <a:ext uri="{FF2B5EF4-FFF2-40B4-BE49-F238E27FC236}">
                  <a16:creationId xmlns:a16="http://schemas.microsoft.com/office/drawing/2014/main" id="{67600EBE-1434-DB0C-815B-C3068F2B865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5" name="Oval 1104">
              <a:extLst>
                <a:ext uri="{FF2B5EF4-FFF2-40B4-BE49-F238E27FC236}">
                  <a16:creationId xmlns:a16="http://schemas.microsoft.com/office/drawing/2014/main" id="{6562B16D-EB78-DC7D-7123-763448C9E282}"/>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6" name="Oval 1105">
              <a:extLst>
                <a:ext uri="{FF2B5EF4-FFF2-40B4-BE49-F238E27FC236}">
                  <a16:creationId xmlns:a16="http://schemas.microsoft.com/office/drawing/2014/main" id="{6B855D17-153F-F18D-DB2A-2ED52B6DACF8}"/>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7" name="Oval 1106">
              <a:extLst>
                <a:ext uri="{FF2B5EF4-FFF2-40B4-BE49-F238E27FC236}">
                  <a16:creationId xmlns:a16="http://schemas.microsoft.com/office/drawing/2014/main" id="{82D670FE-6FE6-FEF3-05DA-D7B14650FFE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08" name="Rectangle 96">
            <a:extLst>
              <a:ext uri="{FF2B5EF4-FFF2-40B4-BE49-F238E27FC236}">
                <a16:creationId xmlns:a16="http://schemas.microsoft.com/office/drawing/2014/main" id="{DD219EF8-7242-448C-A3AF-B33FE6470ADC}"/>
              </a:ext>
            </a:extLst>
          </p:cNvPr>
          <p:cNvSpPr/>
          <p:nvPr/>
        </p:nvSpPr>
        <p:spPr>
          <a:xfrm>
            <a:off x="4275213" y="4795100"/>
            <a:ext cx="165895" cy="180877"/>
          </a:xfrm>
          <a:prstGeom prst="roundRect">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9" name="Rounded Rectangle 1108">
            <a:extLst>
              <a:ext uri="{FF2B5EF4-FFF2-40B4-BE49-F238E27FC236}">
                <a16:creationId xmlns:a16="http://schemas.microsoft.com/office/drawing/2014/main" id="{A0221A22-D3E5-DBEB-988D-1DB4FE2F4C73}"/>
              </a:ext>
            </a:extLst>
          </p:cNvPr>
          <p:cNvSpPr/>
          <p:nvPr/>
        </p:nvSpPr>
        <p:spPr>
          <a:xfrm rot="5400000">
            <a:off x="4733866" y="3352293"/>
            <a:ext cx="1266139" cy="1261717"/>
          </a:xfrm>
          <a:prstGeom prst="roundRect">
            <a:avLst>
              <a:gd name="adj" fmla="val 5605"/>
            </a:avLst>
          </a:prstGeom>
          <a:solidFill>
            <a:srgbClr val="5B9BD5">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0" name="Rounded Rectangle 1109">
            <a:extLst>
              <a:ext uri="{FF2B5EF4-FFF2-40B4-BE49-F238E27FC236}">
                <a16:creationId xmlns:a16="http://schemas.microsoft.com/office/drawing/2014/main" id="{A883C586-6E7D-248B-CA4E-55425F3D6C52}"/>
              </a:ext>
            </a:extLst>
          </p:cNvPr>
          <p:cNvSpPr/>
          <p:nvPr/>
        </p:nvSpPr>
        <p:spPr>
          <a:xfrm rot="5400000">
            <a:off x="5202290" y="4236760"/>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11" name="Rectangle 93">
            <a:extLst>
              <a:ext uri="{FF2B5EF4-FFF2-40B4-BE49-F238E27FC236}">
                <a16:creationId xmlns:a16="http://schemas.microsoft.com/office/drawing/2014/main" id="{A01B8499-F939-96C6-75A6-AC22D3E92B4C}"/>
              </a:ext>
            </a:extLst>
          </p:cNvPr>
          <p:cNvSpPr/>
          <p:nvPr/>
        </p:nvSpPr>
        <p:spPr>
          <a:xfrm>
            <a:off x="4822314"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2" name="Rectangle 94">
            <a:extLst>
              <a:ext uri="{FF2B5EF4-FFF2-40B4-BE49-F238E27FC236}">
                <a16:creationId xmlns:a16="http://schemas.microsoft.com/office/drawing/2014/main" id="{86761DF0-7781-D38A-C5FE-F58E46F911CE}"/>
              </a:ext>
            </a:extLst>
          </p:cNvPr>
          <p:cNvSpPr/>
          <p:nvPr/>
        </p:nvSpPr>
        <p:spPr>
          <a:xfrm>
            <a:off x="5053071"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3" name="Rectangle 95">
            <a:extLst>
              <a:ext uri="{FF2B5EF4-FFF2-40B4-BE49-F238E27FC236}">
                <a16:creationId xmlns:a16="http://schemas.microsoft.com/office/drawing/2014/main" id="{60DB8B93-2203-5EF6-CC7B-625A7CF716B9}"/>
              </a:ext>
            </a:extLst>
          </p:cNvPr>
          <p:cNvSpPr/>
          <p:nvPr/>
        </p:nvSpPr>
        <p:spPr>
          <a:xfrm>
            <a:off x="5283829"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4" name="Rectangle 96">
            <a:extLst>
              <a:ext uri="{FF2B5EF4-FFF2-40B4-BE49-F238E27FC236}">
                <a16:creationId xmlns:a16="http://schemas.microsoft.com/office/drawing/2014/main" id="{915E0176-BA0F-9988-B033-C47C6C9C470B}"/>
              </a:ext>
            </a:extLst>
          </p:cNvPr>
          <p:cNvSpPr/>
          <p:nvPr/>
        </p:nvSpPr>
        <p:spPr>
          <a:xfrm>
            <a:off x="5514587"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15" name="Straight Connector 1114">
            <a:extLst>
              <a:ext uri="{FF2B5EF4-FFF2-40B4-BE49-F238E27FC236}">
                <a16:creationId xmlns:a16="http://schemas.microsoft.com/office/drawing/2014/main" id="{1B48FD7F-0C2A-436D-EBCD-433E47A4422D}"/>
              </a:ext>
            </a:extLst>
          </p:cNvPr>
          <p:cNvCxnSpPr>
            <a:cxnSpLocks/>
            <a:stCxn id="1163" idx="0"/>
            <a:endCxn id="1111" idx="0"/>
          </p:cNvCxnSpPr>
          <p:nvPr/>
        </p:nvCxnSpPr>
        <p:spPr>
          <a:xfrm flipH="1">
            <a:off x="4905261" y="3493623"/>
            <a:ext cx="2597" cy="1301478"/>
          </a:xfrm>
          <a:prstGeom prst="line">
            <a:avLst/>
          </a:prstGeom>
          <a:noFill/>
          <a:ln w="28575" cap="flat" cmpd="sng" algn="ctr">
            <a:solidFill>
              <a:srgbClr val="C00000"/>
            </a:solidFill>
            <a:prstDash val="solid"/>
            <a:miter lim="800000"/>
          </a:ln>
          <a:effectLst/>
        </p:spPr>
      </p:cxnSp>
      <p:cxnSp>
        <p:nvCxnSpPr>
          <p:cNvPr id="1116" name="Straight Connector 1115">
            <a:extLst>
              <a:ext uri="{FF2B5EF4-FFF2-40B4-BE49-F238E27FC236}">
                <a16:creationId xmlns:a16="http://schemas.microsoft.com/office/drawing/2014/main" id="{A8379A0A-C0F4-1B74-2916-F66BA645AA94}"/>
              </a:ext>
            </a:extLst>
          </p:cNvPr>
          <p:cNvCxnSpPr>
            <a:cxnSpLocks/>
            <a:stCxn id="1164" idx="0"/>
            <a:endCxn id="1112" idx="0"/>
          </p:cNvCxnSpPr>
          <p:nvPr/>
        </p:nvCxnSpPr>
        <p:spPr>
          <a:xfrm>
            <a:off x="5135604" y="3493623"/>
            <a:ext cx="416" cy="1301478"/>
          </a:xfrm>
          <a:prstGeom prst="line">
            <a:avLst/>
          </a:prstGeom>
          <a:noFill/>
          <a:ln w="28575" cap="flat" cmpd="sng" algn="ctr">
            <a:solidFill>
              <a:srgbClr val="C00000"/>
            </a:solidFill>
            <a:prstDash val="solid"/>
            <a:miter lim="800000"/>
          </a:ln>
          <a:effectLst/>
        </p:spPr>
      </p:cxnSp>
      <p:cxnSp>
        <p:nvCxnSpPr>
          <p:cNvPr id="1117" name="Straight Connector 1116">
            <a:extLst>
              <a:ext uri="{FF2B5EF4-FFF2-40B4-BE49-F238E27FC236}">
                <a16:creationId xmlns:a16="http://schemas.microsoft.com/office/drawing/2014/main" id="{967638D7-994C-1179-60A5-D96C37FBB384}"/>
              </a:ext>
            </a:extLst>
          </p:cNvPr>
          <p:cNvCxnSpPr>
            <a:cxnSpLocks/>
            <a:stCxn id="1165" idx="0"/>
            <a:endCxn id="1113" idx="0"/>
          </p:cNvCxnSpPr>
          <p:nvPr/>
        </p:nvCxnSpPr>
        <p:spPr>
          <a:xfrm>
            <a:off x="5363350" y="3493623"/>
            <a:ext cx="3427" cy="1301478"/>
          </a:xfrm>
          <a:prstGeom prst="line">
            <a:avLst/>
          </a:prstGeom>
          <a:noFill/>
          <a:ln w="28575" cap="flat" cmpd="sng" algn="ctr">
            <a:solidFill>
              <a:srgbClr val="C00000"/>
            </a:solidFill>
            <a:prstDash val="solid"/>
            <a:miter lim="800000"/>
          </a:ln>
          <a:effectLst/>
        </p:spPr>
      </p:cxnSp>
      <p:cxnSp>
        <p:nvCxnSpPr>
          <p:cNvPr id="1118" name="Straight Connector 1117">
            <a:extLst>
              <a:ext uri="{FF2B5EF4-FFF2-40B4-BE49-F238E27FC236}">
                <a16:creationId xmlns:a16="http://schemas.microsoft.com/office/drawing/2014/main" id="{5372FB50-0723-7921-4B7E-E767E5FD07C2}"/>
              </a:ext>
            </a:extLst>
          </p:cNvPr>
          <p:cNvCxnSpPr>
            <a:cxnSpLocks/>
            <a:stCxn id="1166" idx="0"/>
            <a:endCxn id="1114" idx="0"/>
          </p:cNvCxnSpPr>
          <p:nvPr/>
        </p:nvCxnSpPr>
        <p:spPr>
          <a:xfrm>
            <a:off x="5591096" y="3493623"/>
            <a:ext cx="6439" cy="1301478"/>
          </a:xfrm>
          <a:prstGeom prst="line">
            <a:avLst/>
          </a:prstGeom>
          <a:noFill/>
          <a:ln w="28575" cap="flat" cmpd="sng" algn="ctr">
            <a:solidFill>
              <a:srgbClr val="C00000"/>
            </a:solidFill>
            <a:prstDash val="solid"/>
            <a:miter lim="800000"/>
          </a:ln>
          <a:effectLst/>
        </p:spPr>
      </p:cxnSp>
      <p:grpSp>
        <p:nvGrpSpPr>
          <p:cNvPr id="1119" name="Group 1118">
            <a:extLst>
              <a:ext uri="{FF2B5EF4-FFF2-40B4-BE49-F238E27FC236}">
                <a16:creationId xmlns:a16="http://schemas.microsoft.com/office/drawing/2014/main" id="{A5DF4D56-1B3E-DC77-AB74-E5FC47EF72AC}"/>
              </a:ext>
            </a:extLst>
          </p:cNvPr>
          <p:cNvGrpSpPr/>
          <p:nvPr/>
        </p:nvGrpSpPr>
        <p:grpSpPr>
          <a:xfrm>
            <a:off x="4777485" y="5035956"/>
            <a:ext cx="1171730" cy="564656"/>
            <a:chOff x="691693" y="1634096"/>
            <a:chExt cx="710824" cy="342545"/>
          </a:xfrm>
        </p:grpSpPr>
        <p:cxnSp>
          <p:nvCxnSpPr>
            <p:cNvPr id="1120" name="Straight Connector 1119">
              <a:extLst>
                <a:ext uri="{FF2B5EF4-FFF2-40B4-BE49-F238E27FC236}">
                  <a16:creationId xmlns:a16="http://schemas.microsoft.com/office/drawing/2014/main" id="{EE97897F-DF54-E2FE-C769-85B6FDC419A8}"/>
                </a:ext>
              </a:extLst>
            </p:cNvPr>
            <p:cNvCxnSpPr>
              <a:cxnSpLocks/>
            </p:cNvCxnSpPr>
            <p:nvPr/>
          </p:nvCxnSpPr>
          <p:spPr>
            <a:xfrm>
              <a:off x="1046978" y="1634096"/>
              <a:ext cx="0" cy="241292"/>
            </a:xfrm>
            <a:prstGeom prst="line">
              <a:avLst/>
            </a:prstGeom>
            <a:noFill/>
            <a:ln w="38100" cap="flat" cmpd="sng" algn="ctr">
              <a:solidFill>
                <a:srgbClr val="E7E6E6">
                  <a:lumMod val="25000"/>
                </a:srgbClr>
              </a:solidFill>
              <a:prstDash val="solid"/>
              <a:miter lim="800000"/>
            </a:ln>
            <a:effectLst/>
          </p:spPr>
        </p:cxnSp>
        <p:sp>
          <p:nvSpPr>
            <p:cNvPr id="1121" name="Rounded Rectangle 1120">
              <a:extLst>
                <a:ext uri="{FF2B5EF4-FFF2-40B4-BE49-F238E27FC236}">
                  <a16:creationId xmlns:a16="http://schemas.microsoft.com/office/drawing/2014/main" id="{EACECE32-AB43-4E29-EA0D-33AF58FA5245}"/>
                </a:ext>
              </a:extLst>
            </p:cNvPr>
            <p:cNvSpPr/>
            <p:nvPr/>
          </p:nvSpPr>
          <p:spPr>
            <a:xfrm rot="5400000">
              <a:off x="945851" y="1519976"/>
              <a:ext cx="202507" cy="710824"/>
            </a:xfrm>
            <a:prstGeom prst="roundRect">
              <a:avLst/>
            </a:prstGeom>
            <a:solidFill>
              <a:srgbClr val="E7E6E6">
                <a:lumMod val="9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22" name="Rectangle 93">
              <a:extLst>
                <a:ext uri="{FF2B5EF4-FFF2-40B4-BE49-F238E27FC236}">
                  <a16:creationId xmlns:a16="http://schemas.microsoft.com/office/drawing/2014/main" id="{F81E48B2-5B9B-AD9E-642A-8033CE1A36EF}"/>
                </a:ext>
              </a:extLst>
            </p:cNvPr>
            <p:cNvSpPr/>
            <p:nvPr/>
          </p:nvSpPr>
          <p:spPr>
            <a:xfrm>
              <a:off x="772980" y="1817168"/>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3" name="Rectangle 94">
              <a:extLst>
                <a:ext uri="{FF2B5EF4-FFF2-40B4-BE49-F238E27FC236}">
                  <a16:creationId xmlns:a16="http://schemas.microsoft.com/office/drawing/2014/main" id="{2048D6EE-8A1A-7C3C-EC9D-4B0B3300E733}"/>
                </a:ext>
              </a:extLst>
            </p:cNvPr>
            <p:cNvSpPr/>
            <p:nvPr/>
          </p:nvSpPr>
          <p:spPr>
            <a:xfrm>
              <a:off x="913892" y="1815984"/>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4" name="Rectangle 95">
              <a:extLst>
                <a:ext uri="{FF2B5EF4-FFF2-40B4-BE49-F238E27FC236}">
                  <a16:creationId xmlns:a16="http://schemas.microsoft.com/office/drawing/2014/main" id="{FF9A7E61-06B4-4067-1AF8-1CB993EAFF8B}"/>
                </a:ext>
              </a:extLst>
            </p:cNvPr>
            <p:cNvSpPr/>
            <p:nvPr/>
          </p:nvSpPr>
          <p:spPr>
            <a:xfrm>
              <a:off x="1054804" y="1817037"/>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5" name="Rectangle 96">
              <a:extLst>
                <a:ext uri="{FF2B5EF4-FFF2-40B4-BE49-F238E27FC236}">
                  <a16:creationId xmlns:a16="http://schemas.microsoft.com/office/drawing/2014/main" id="{49E95F86-F64B-153F-82FB-18EA46A64F76}"/>
                </a:ext>
              </a:extLst>
            </p:cNvPr>
            <p:cNvSpPr/>
            <p:nvPr/>
          </p:nvSpPr>
          <p:spPr>
            <a:xfrm>
              <a:off x="1195717" y="1817168"/>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126" name="Straight Connector 1125">
            <a:extLst>
              <a:ext uri="{FF2B5EF4-FFF2-40B4-BE49-F238E27FC236}">
                <a16:creationId xmlns:a16="http://schemas.microsoft.com/office/drawing/2014/main" id="{39D2601D-DDA2-23AF-8762-E5611647AB1A}"/>
              </a:ext>
            </a:extLst>
          </p:cNvPr>
          <p:cNvCxnSpPr>
            <a:cxnSpLocks/>
            <a:stCxn id="1167" idx="0"/>
            <a:endCxn id="1141" idx="0"/>
          </p:cNvCxnSpPr>
          <p:nvPr/>
        </p:nvCxnSpPr>
        <p:spPr>
          <a:xfrm>
            <a:off x="5818845" y="3493623"/>
            <a:ext cx="979" cy="1301478"/>
          </a:xfrm>
          <a:prstGeom prst="line">
            <a:avLst/>
          </a:prstGeom>
          <a:noFill/>
          <a:ln w="28575" cap="flat" cmpd="sng" algn="ctr">
            <a:solidFill>
              <a:srgbClr val="C00000"/>
            </a:solidFill>
            <a:prstDash val="solid"/>
            <a:miter lim="800000"/>
          </a:ln>
          <a:effectLst/>
        </p:spPr>
      </p:cxnSp>
      <p:grpSp>
        <p:nvGrpSpPr>
          <p:cNvPr id="1127" name="Group 1126">
            <a:extLst>
              <a:ext uri="{FF2B5EF4-FFF2-40B4-BE49-F238E27FC236}">
                <a16:creationId xmlns:a16="http://schemas.microsoft.com/office/drawing/2014/main" id="{D0D9C1DF-5CC8-8950-3244-D8B088EE9B86}"/>
              </a:ext>
            </a:extLst>
          </p:cNvPr>
          <p:cNvGrpSpPr/>
          <p:nvPr/>
        </p:nvGrpSpPr>
        <p:grpSpPr>
          <a:xfrm>
            <a:off x="4847565" y="4137478"/>
            <a:ext cx="1031572" cy="120585"/>
            <a:chOff x="1038380" y="752862"/>
            <a:chExt cx="625798" cy="73152"/>
          </a:xfrm>
          <a:solidFill>
            <a:srgbClr val="E7E6E6"/>
          </a:solidFill>
        </p:grpSpPr>
        <p:cxnSp>
          <p:nvCxnSpPr>
            <p:cNvPr id="1128" name="Straight Connector 1127">
              <a:extLst>
                <a:ext uri="{FF2B5EF4-FFF2-40B4-BE49-F238E27FC236}">
                  <a16:creationId xmlns:a16="http://schemas.microsoft.com/office/drawing/2014/main" id="{1DCBEE29-CA3A-9A39-4B6E-F6FAFA7040B4}"/>
                </a:ext>
              </a:extLst>
            </p:cNvPr>
            <p:cNvCxnSpPr>
              <a:cxnSpLocks/>
              <a:stCxn id="1129" idx="2"/>
              <a:endCxn id="1133"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29" name="Oval 1128">
              <a:extLst>
                <a:ext uri="{FF2B5EF4-FFF2-40B4-BE49-F238E27FC236}">
                  <a16:creationId xmlns:a16="http://schemas.microsoft.com/office/drawing/2014/main" id="{93AC285A-1074-8208-9621-3A39EC576F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0" name="Oval 1129">
              <a:extLst>
                <a:ext uri="{FF2B5EF4-FFF2-40B4-BE49-F238E27FC236}">
                  <a16:creationId xmlns:a16="http://schemas.microsoft.com/office/drawing/2014/main" id="{63B5AD9B-F233-5EC2-EE70-B415F01F737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1" name="Oval 1130">
              <a:extLst>
                <a:ext uri="{FF2B5EF4-FFF2-40B4-BE49-F238E27FC236}">
                  <a16:creationId xmlns:a16="http://schemas.microsoft.com/office/drawing/2014/main" id="{7B613C43-EFD0-5697-600C-3755D8CE5903}"/>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2" name="Oval 1131">
              <a:extLst>
                <a:ext uri="{FF2B5EF4-FFF2-40B4-BE49-F238E27FC236}">
                  <a16:creationId xmlns:a16="http://schemas.microsoft.com/office/drawing/2014/main" id="{EEED1372-A9E9-A7D1-3A67-8612724CD0D4}"/>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3" name="Oval 1132">
              <a:extLst>
                <a:ext uri="{FF2B5EF4-FFF2-40B4-BE49-F238E27FC236}">
                  <a16:creationId xmlns:a16="http://schemas.microsoft.com/office/drawing/2014/main" id="{89B1512D-F51C-9024-1E7B-FBE256A17DAF}"/>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34" name="Group 1133">
            <a:extLst>
              <a:ext uri="{FF2B5EF4-FFF2-40B4-BE49-F238E27FC236}">
                <a16:creationId xmlns:a16="http://schemas.microsoft.com/office/drawing/2014/main" id="{38FCB4DA-DCEB-1EAC-C014-8C24F4179F74}"/>
              </a:ext>
            </a:extLst>
          </p:cNvPr>
          <p:cNvGrpSpPr/>
          <p:nvPr/>
        </p:nvGrpSpPr>
        <p:grpSpPr>
          <a:xfrm>
            <a:off x="4847565" y="4352097"/>
            <a:ext cx="1031572" cy="120585"/>
            <a:chOff x="1038380" y="752862"/>
            <a:chExt cx="625798" cy="73152"/>
          </a:xfrm>
          <a:solidFill>
            <a:srgbClr val="E7E6E6"/>
          </a:solidFill>
        </p:grpSpPr>
        <p:cxnSp>
          <p:nvCxnSpPr>
            <p:cNvPr id="1135" name="Straight Connector 1134">
              <a:extLst>
                <a:ext uri="{FF2B5EF4-FFF2-40B4-BE49-F238E27FC236}">
                  <a16:creationId xmlns:a16="http://schemas.microsoft.com/office/drawing/2014/main" id="{E2D335CB-E676-F156-3046-7A243A517651}"/>
                </a:ext>
              </a:extLst>
            </p:cNvPr>
            <p:cNvCxnSpPr>
              <a:cxnSpLocks/>
              <a:stCxn id="1136" idx="2"/>
              <a:endCxn id="114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36" name="Oval 1135">
              <a:extLst>
                <a:ext uri="{FF2B5EF4-FFF2-40B4-BE49-F238E27FC236}">
                  <a16:creationId xmlns:a16="http://schemas.microsoft.com/office/drawing/2014/main" id="{E4F78B88-95EB-8A89-4512-5E3E4C1C451B}"/>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7" name="Oval 1136">
              <a:extLst>
                <a:ext uri="{FF2B5EF4-FFF2-40B4-BE49-F238E27FC236}">
                  <a16:creationId xmlns:a16="http://schemas.microsoft.com/office/drawing/2014/main" id="{350BD9F7-E5B5-80B9-00A7-7CA2BF8B9CAB}"/>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8" name="Oval 1137">
              <a:extLst>
                <a:ext uri="{FF2B5EF4-FFF2-40B4-BE49-F238E27FC236}">
                  <a16:creationId xmlns:a16="http://schemas.microsoft.com/office/drawing/2014/main" id="{767933FA-BFB0-F7B5-4E11-667182298759}"/>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9" name="Oval 1138">
              <a:extLst>
                <a:ext uri="{FF2B5EF4-FFF2-40B4-BE49-F238E27FC236}">
                  <a16:creationId xmlns:a16="http://schemas.microsoft.com/office/drawing/2014/main" id="{151C60BE-E3A4-C041-5915-6815F9196E06}"/>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0" name="Oval 1139">
              <a:extLst>
                <a:ext uri="{FF2B5EF4-FFF2-40B4-BE49-F238E27FC236}">
                  <a16:creationId xmlns:a16="http://schemas.microsoft.com/office/drawing/2014/main" id="{77F3467D-4BBE-323B-9D5A-B137B06588C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41" name="Rectangle 96">
            <a:extLst>
              <a:ext uri="{FF2B5EF4-FFF2-40B4-BE49-F238E27FC236}">
                <a16:creationId xmlns:a16="http://schemas.microsoft.com/office/drawing/2014/main" id="{5BC59B2E-2490-935A-CAAD-B7A90EDCD799}"/>
              </a:ext>
            </a:extLst>
          </p:cNvPr>
          <p:cNvSpPr/>
          <p:nvPr/>
        </p:nvSpPr>
        <p:spPr>
          <a:xfrm>
            <a:off x="5736877"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42" name="Straight Connector 1141">
            <a:extLst>
              <a:ext uri="{FF2B5EF4-FFF2-40B4-BE49-F238E27FC236}">
                <a16:creationId xmlns:a16="http://schemas.microsoft.com/office/drawing/2014/main" id="{7C62C11D-A045-27C6-C8E5-52F8F7D9B939}"/>
              </a:ext>
            </a:extLst>
          </p:cNvPr>
          <p:cNvCxnSpPr>
            <a:cxnSpLocks/>
            <a:stCxn id="1088" idx="0"/>
            <a:endCxn id="1121" idx="2"/>
          </p:cNvCxnSpPr>
          <p:nvPr/>
        </p:nvCxnSpPr>
        <p:spPr>
          <a:xfrm>
            <a:off x="4487550" y="5433704"/>
            <a:ext cx="289934" cy="2"/>
          </a:xfrm>
          <a:prstGeom prst="line">
            <a:avLst/>
          </a:prstGeom>
          <a:noFill/>
          <a:ln w="38100" cap="flat" cmpd="sng" algn="ctr">
            <a:solidFill>
              <a:srgbClr val="E7E6E6">
                <a:lumMod val="25000"/>
              </a:srgbClr>
            </a:solidFill>
            <a:prstDash val="solid"/>
            <a:miter lim="800000"/>
          </a:ln>
          <a:effectLst/>
        </p:spPr>
      </p:cxnSp>
      <p:sp>
        <p:nvSpPr>
          <p:cNvPr id="1143" name="Rectangle 1142">
            <a:extLst>
              <a:ext uri="{FF2B5EF4-FFF2-40B4-BE49-F238E27FC236}">
                <a16:creationId xmlns:a16="http://schemas.microsoft.com/office/drawing/2014/main" id="{C456BF22-EBAB-FC8C-41D4-F9F8933982DC}"/>
              </a:ext>
            </a:extLst>
          </p:cNvPr>
          <p:cNvSpPr/>
          <p:nvPr/>
        </p:nvSpPr>
        <p:spPr>
          <a:xfrm>
            <a:off x="3325318" y="3492190"/>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4" name="Rectangle 1143">
            <a:extLst>
              <a:ext uri="{FF2B5EF4-FFF2-40B4-BE49-F238E27FC236}">
                <a16:creationId xmlns:a16="http://schemas.microsoft.com/office/drawing/2014/main" id="{22314D1D-2986-583A-D70E-31A33EA8AD0A}"/>
              </a:ext>
            </a:extLst>
          </p:cNvPr>
          <p:cNvSpPr/>
          <p:nvPr/>
        </p:nvSpPr>
        <p:spPr>
          <a:xfrm>
            <a:off x="3322783" y="3697456"/>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45" name="Group 1144">
            <a:extLst>
              <a:ext uri="{FF2B5EF4-FFF2-40B4-BE49-F238E27FC236}">
                <a16:creationId xmlns:a16="http://schemas.microsoft.com/office/drawing/2014/main" id="{3124EF9D-B78E-E38B-321D-A34E774D8816}"/>
              </a:ext>
            </a:extLst>
          </p:cNvPr>
          <p:cNvGrpSpPr/>
          <p:nvPr/>
        </p:nvGrpSpPr>
        <p:grpSpPr>
          <a:xfrm>
            <a:off x="3385901" y="3493622"/>
            <a:ext cx="1031572" cy="120585"/>
            <a:chOff x="1038380" y="752862"/>
            <a:chExt cx="625798" cy="73152"/>
          </a:xfrm>
          <a:solidFill>
            <a:srgbClr val="E7E6E6"/>
          </a:solidFill>
        </p:grpSpPr>
        <p:cxnSp>
          <p:nvCxnSpPr>
            <p:cNvPr id="1146" name="Straight Connector 1145">
              <a:extLst>
                <a:ext uri="{FF2B5EF4-FFF2-40B4-BE49-F238E27FC236}">
                  <a16:creationId xmlns:a16="http://schemas.microsoft.com/office/drawing/2014/main" id="{451A2027-BCEB-68D0-1DAC-F49101F3CB76}"/>
                </a:ext>
              </a:extLst>
            </p:cNvPr>
            <p:cNvCxnSpPr>
              <a:cxnSpLocks/>
              <a:stCxn id="1147" idx="2"/>
              <a:endCxn id="1151"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47" name="Oval 1146">
              <a:extLst>
                <a:ext uri="{FF2B5EF4-FFF2-40B4-BE49-F238E27FC236}">
                  <a16:creationId xmlns:a16="http://schemas.microsoft.com/office/drawing/2014/main" id="{2A8B38F7-528A-7837-6AE6-9D5E9BC65DB0}"/>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8" name="Oval 1147">
              <a:extLst>
                <a:ext uri="{FF2B5EF4-FFF2-40B4-BE49-F238E27FC236}">
                  <a16:creationId xmlns:a16="http://schemas.microsoft.com/office/drawing/2014/main" id="{9190C862-BB26-FB0F-9DE2-27445803CEDF}"/>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9" name="Oval 1148">
              <a:extLst>
                <a:ext uri="{FF2B5EF4-FFF2-40B4-BE49-F238E27FC236}">
                  <a16:creationId xmlns:a16="http://schemas.microsoft.com/office/drawing/2014/main" id="{444B2A1D-1E3E-D4FA-A338-600049FB1757}"/>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0" name="Oval 1149">
              <a:extLst>
                <a:ext uri="{FF2B5EF4-FFF2-40B4-BE49-F238E27FC236}">
                  <a16:creationId xmlns:a16="http://schemas.microsoft.com/office/drawing/2014/main" id="{973264ED-08FE-705F-34CE-B13084781492}"/>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1" name="Oval 1150">
              <a:extLst>
                <a:ext uri="{FF2B5EF4-FFF2-40B4-BE49-F238E27FC236}">
                  <a16:creationId xmlns:a16="http://schemas.microsoft.com/office/drawing/2014/main" id="{2FDC9C1A-427F-DB1C-86D8-F4EA79365897}"/>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52" name="Group 1151">
            <a:extLst>
              <a:ext uri="{FF2B5EF4-FFF2-40B4-BE49-F238E27FC236}">
                <a16:creationId xmlns:a16="http://schemas.microsoft.com/office/drawing/2014/main" id="{90B43832-E06A-7166-0C04-AFBA00E9067B}"/>
              </a:ext>
            </a:extLst>
          </p:cNvPr>
          <p:cNvGrpSpPr/>
          <p:nvPr/>
        </p:nvGrpSpPr>
        <p:grpSpPr>
          <a:xfrm>
            <a:off x="3385901" y="3708240"/>
            <a:ext cx="1031572" cy="120585"/>
            <a:chOff x="1038380" y="752862"/>
            <a:chExt cx="625798" cy="73152"/>
          </a:xfrm>
          <a:solidFill>
            <a:srgbClr val="E7E6E6"/>
          </a:solidFill>
        </p:grpSpPr>
        <p:cxnSp>
          <p:nvCxnSpPr>
            <p:cNvPr id="1153" name="Straight Connector 1152">
              <a:extLst>
                <a:ext uri="{FF2B5EF4-FFF2-40B4-BE49-F238E27FC236}">
                  <a16:creationId xmlns:a16="http://schemas.microsoft.com/office/drawing/2014/main" id="{E2E6C55D-8F75-2F86-AF16-5D5954481DE9}"/>
                </a:ext>
              </a:extLst>
            </p:cNvPr>
            <p:cNvCxnSpPr>
              <a:cxnSpLocks/>
              <a:stCxn id="1154" idx="2"/>
              <a:endCxn id="1158"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54" name="Oval 1153">
              <a:extLst>
                <a:ext uri="{FF2B5EF4-FFF2-40B4-BE49-F238E27FC236}">
                  <a16:creationId xmlns:a16="http://schemas.microsoft.com/office/drawing/2014/main" id="{CB252513-C112-610F-7132-156D30E5E7B8}"/>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5" name="Oval 1154">
              <a:extLst>
                <a:ext uri="{FF2B5EF4-FFF2-40B4-BE49-F238E27FC236}">
                  <a16:creationId xmlns:a16="http://schemas.microsoft.com/office/drawing/2014/main" id="{9D02FC23-39E7-F189-7C57-F0945254496E}"/>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6" name="Oval 1155">
              <a:extLst>
                <a:ext uri="{FF2B5EF4-FFF2-40B4-BE49-F238E27FC236}">
                  <a16:creationId xmlns:a16="http://schemas.microsoft.com/office/drawing/2014/main" id="{1E96E749-A13E-D06D-7519-9A746C982B8B}"/>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7" name="Oval 1156">
              <a:extLst>
                <a:ext uri="{FF2B5EF4-FFF2-40B4-BE49-F238E27FC236}">
                  <a16:creationId xmlns:a16="http://schemas.microsoft.com/office/drawing/2014/main" id="{B93C9EAE-79DC-04D0-C38F-681B83227E56}"/>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8" name="Oval 1157">
              <a:extLst>
                <a:ext uri="{FF2B5EF4-FFF2-40B4-BE49-F238E27FC236}">
                  <a16:creationId xmlns:a16="http://schemas.microsoft.com/office/drawing/2014/main" id="{106E9D4C-8818-B0DA-FD6F-9212362FDEC4}"/>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59" name="Rectangle 1158">
            <a:extLst>
              <a:ext uri="{FF2B5EF4-FFF2-40B4-BE49-F238E27FC236}">
                <a16:creationId xmlns:a16="http://schemas.microsoft.com/office/drawing/2014/main" id="{CA349A3D-9C3E-106C-B195-22064AAC64D1}"/>
              </a:ext>
            </a:extLst>
          </p:cNvPr>
          <p:cNvSpPr/>
          <p:nvPr/>
        </p:nvSpPr>
        <p:spPr>
          <a:xfrm>
            <a:off x="4781689" y="3482371"/>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0" name="Rectangle 1159">
            <a:extLst>
              <a:ext uri="{FF2B5EF4-FFF2-40B4-BE49-F238E27FC236}">
                <a16:creationId xmlns:a16="http://schemas.microsoft.com/office/drawing/2014/main" id="{355159F6-235A-607D-E9E0-6C80558033DB}"/>
              </a:ext>
            </a:extLst>
          </p:cNvPr>
          <p:cNvSpPr/>
          <p:nvPr/>
        </p:nvSpPr>
        <p:spPr>
          <a:xfrm>
            <a:off x="4777483" y="3692433"/>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61" name="Group 1160">
            <a:extLst>
              <a:ext uri="{FF2B5EF4-FFF2-40B4-BE49-F238E27FC236}">
                <a16:creationId xmlns:a16="http://schemas.microsoft.com/office/drawing/2014/main" id="{B306812A-F3E9-12F1-591E-31D9672994D9}"/>
              </a:ext>
            </a:extLst>
          </p:cNvPr>
          <p:cNvGrpSpPr/>
          <p:nvPr/>
        </p:nvGrpSpPr>
        <p:grpSpPr>
          <a:xfrm>
            <a:off x="4847565" y="3493623"/>
            <a:ext cx="1031572" cy="120585"/>
            <a:chOff x="1038380" y="752862"/>
            <a:chExt cx="625798" cy="73152"/>
          </a:xfrm>
          <a:solidFill>
            <a:srgbClr val="E7E6E6"/>
          </a:solidFill>
        </p:grpSpPr>
        <p:cxnSp>
          <p:nvCxnSpPr>
            <p:cNvPr id="1162" name="Straight Connector 1161">
              <a:extLst>
                <a:ext uri="{FF2B5EF4-FFF2-40B4-BE49-F238E27FC236}">
                  <a16:creationId xmlns:a16="http://schemas.microsoft.com/office/drawing/2014/main" id="{8F9624C9-59D4-5F6C-54E8-8E228D6E6EC4}"/>
                </a:ext>
              </a:extLst>
            </p:cNvPr>
            <p:cNvCxnSpPr>
              <a:cxnSpLocks/>
              <a:stCxn id="1163" idx="2"/>
              <a:endCxn id="1167"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63" name="Oval 1162">
              <a:extLst>
                <a:ext uri="{FF2B5EF4-FFF2-40B4-BE49-F238E27FC236}">
                  <a16:creationId xmlns:a16="http://schemas.microsoft.com/office/drawing/2014/main" id="{2D912258-76E3-1892-D7F3-31586FFD559E}"/>
                </a:ext>
              </a:extLst>
            </p:cNvPr>
            <p:cNvSpPr>
              <a:spLocks noChangeAspect="1"/>
            </p:cNvSpPr>
            <p:nvPr/>
          </p:nvSpPr>
          <p:spPr>
            <a:xfrm>
              <a:off x="1038380"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4" name="Oval 1163">
              <a:extLst>
                <a:ext uri="{FF2B5EF4-FFF2-40B4-BE49-F238E27FC236}">
                  <a16:creationId xmlns:a16="http://schemas.microsoft.com/office/drawing/2014/main" id="{E7535DE8-FC65-0800-2294-29180D99D7B9}"/>
                </a:ext>
              </a:extLst>
            </p:cNvPr>
            <p:cNvSpPr>
              <a:spLocks noChangeAspect="1"/>
            </p:cNvSpPr>
            <p:nvPr/>
          </p:nvSpPr>
          <p:spPr>
            <a:xfrm>
              <a:off x="1176541"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5" name="Oval 1164">
              <a:extLst>
                <a:ext uri="{FF2B5EF4-FFF2-40B4-BE49-F238E27FC236}">
                  <a16:creationId xmlns:a16="http://schemas.microsoft.com/office/drawing/2014/main" id="{5032E2F3-056D-B73D-E3AA-7D596B1A3A90}"/>
                </a:ext>
              </a:extLst>
            </p:cNvPr>
            <p:cNvSpPr>
              <a:spLocks noChangeAspect="1"/>
            </p:cNvSpPr>
            <p:nvPr/>
          </p:nvSpPr>
          <p:spPr>
            <a:xfrm>
              <a:off x="1314702"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6" name="Oval 1165">
              <a:extLst>
                <a:ext uri="{FF2B5EF4-FFF2-40B4-BE49-F238E27FC236}">
                  <a16:creationId xmlns:a16="http://schemas.microsoft.com/office/drawing/2014/main" id="{5598E376-977A-A9DA-6D48-D3718C06CD65}"/>
                </a:ext>
              </a:extLst>
            </p:cNvPr>
            <p:cNvSpPr>
              <a:spLocks noChangeAspect="1"/>
            </p:cNvSpPr>
            <p:nvPr/>
          </p:nvSpPr>
          <p:spPr>
            <a:xfrm>
              <a:off x="1452863"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7" name="Oval 1166">
              <a:extLst>
                <a:ext uri="{FF2B5EF4-FFF2-40B4-BE49-F238E27FC236}">
                  <a16:creationId xmlns:a16="http://schemas.microsoft.com/office/drawing/2014/main" id="{6725A77F-DFBD-F500-FEEA-A2A111A63537}"/>
                </a:ext>
              </a:extLst>
            </p:cNvPr>
            <p:cNvSpPr>
              <a:spLocks noChangeAspect="1"/>
            </p:cNvSpPr>
            <p:nvPr/>
          </p:nvSpPr>
          <p:spPr>
            <a:xfrm>
              <a:off x="1591026"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68" name="Group 1167">
            <a:extLst>
              <a:ext uri="{FF2B5EF4-FFF2-40B4-BE49-F238E27FC236}">
                <a16:creationId xmlns:a16="http://schemas.microsoft.com/office/drawing/2014/main" id="{6CDD95DD-B566-29CE-0E7B-575A8EF2CA44}"/>
              </a:ext>
            </a:extLst>
          </p:cNvPr>
          <p:cNvGrpSpPr/>
          <p:nvPr/>
        </p:nvGrpSpPr>
        <p:grpSpPr>
          <a:xfrm>
            <a:off x="4847565" y="3708241"/>
            <a:ext cx="1031572" cy="120585"/>
            <a:chOff x="1038380" y="752862"/>
            <a:chExt cx="625798" cy="73152"/>
          </a:xfrm>
          <a:solidFill>
            <a:srgbClr val="E7E6E6"/>
          </a:solidFill>
        </p:grpSpPr>
        <p:cxnSp>
          <p:nvCxnSpPr>
            <p:cNvPr id="1169" name="Straight Connector 1168">
              <a:extLst>
                <a:ext uri="{FF2B5EF4-FFF2-40B4-BE49-F238E27FC236}">
                  <a16:creationId xmlns:a16="http://schemas.microsoft.com/office/drawing/2014/main" id="{4D286F10-E8E3-1DE8-9B16-606D26575413}"/>
                </a:ext>
              </a:extLst>
            </p:cNvPr>
            <p:cNvCxnSpPr>
              <a:cxnSpLocks/>
              <a:stCxn id="1170" idx="2"/>
              <a:endCxn id="1174"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70" name="Oval 1169">
              <a:extLst>
                <a:ext uri="{FF2B5EF4-FFF2-40B4-BE49-F238E27FC236}">
                  <a16:creationId xmlns:a16="http://schemas.microsoft.com/office/drawing/2014/main" id="{10FD05CA-CECE-8931-ED4F-DC14A8DDADC6}"/>
                </a:ext>
              </a:extLst>
            </p:cNvPr>
            <p:cNvSpPr>
              <a:spLocks noChangeAspect="1"/>
            </p:cNvSpPr>
            <p:nvPr/>
          </p:nvSpPr>
          <p:spPr>
            <a:xfrm>
              <a:off x="1038380"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1" name="Oval 1170">
              <a:extLst>
                <a:ext uri="{FF2B5EF4-FFF2-40B4-BE49-F238E27FC236}">
                  <a16:creationId xmlns:a16="http://schemas.microsoft.com/office/drawing/2014/main" id="{6E53C141-000A-F260-8F62-7E86EBCF183B}"/>
                </a:ext>
              </a:extLst>
            </p:cNvPr>
            <p:cNvSpPr>
              <a:spLocks noChangeAspect="1"/>
            </p:cNvSpPr>
            <p:nvPr/>
          </p:nvSpPr>
          <p:spPr>
            <a:xfrm>
              <a:off x="1176541"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2" name="Oval 1171">
              <a:extLst>
                <a:ext uri="{FF2B5EF4-FFF2-40B4-BE49-F238E27FC236}">
                  <a16:creationId xmlns:a16="http://schemas.microsoft.com/office/drawing/2014/main" id="{741C214B-7332-6619-0FC8-313090D14FB4}"/>
                </a:ext>
              </a:extLst>
            </p:cNvPr>
            <p:cNvSpPr>
              <a:spLocks noChangeAspect="1"/>
            </p:cNvSpPr>
            <p:nvPr/>
          </p:nvSpPr>
          <p:spPr>
            <a:xfrm>
              <a:off x="1314702"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3" name="Oval 1172">
              <a:extLst>
                <a:ext uri="{FF2B5EF4-FFF2-40B4-BE49-F238E27FC236}">
                  <a16:creationId xmlns:a16="http://schemas.microsoft.com/office/drawing/2014/main" id="{5B6F12BB-624B-FCA1-68D3-4DB9F96D6487}"/>
                </a:ext>
              </a:extLst>
            </p:cNvPr>
            <p:cNvSpPr>
              <a:spLocks noChangeAspect="1"/>
            </p:cNvSpPr>
            <p:nvPr/>
          </p:nvSpPr>
          <p:spPr>
            <a:xfrm>
              <a:off x="1452863"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4" name="Oval 1173">
              <a:extLst>
                <a:ext uri="{FF2B5EF4-FFF2-40B4-BE49-F238E27FC236}">
                  <a16:creationId xmlns:a16="http://schemas.microsoft.com/office/drawing/2014/main" id="{D287E2EF-AEA9-DCBE-0DB8-91D6A3D22EDC}"/>
                </a:ext>
              </a:extLst>
            </p:cNvPr>
            <p:cNvSpPr>
              <a:spLocks noChangeAspect="1"/>
            </p:cNvSpPr>
            <p:nvPr/>
          </p:nvSpPr>
          <p:spPr>
            <a:xfrm>
              <a:off x="1591026"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75" name="Group 1174">
            <a:extLst>
              <a:ext uri="{FF2B5EF4-FFF2-40B4-BE49-F238E27FC236}">
                <a16:creationId xmlns:a16="http://schemas.microsoft.com/office/drawing/2014/main" id="{52A03136-2FAE-9A75-9944-0B5CF815A7D1}"/>
              </a:ext>
            </a:extLst>
          </p:cNvPr>
          <p:cNvGrpSpPr/>
          <p:nvPr/>
        </p:nvGrpSpPr>
        <p:grpSpPr>
          <a:xfrm>
            <a:off x="3274412" y="3103548"/>
            <a:ext cx="2707610" cy="203409"/>
            <a:chOff x="948987" y="551824"/>
            <a:chExt cx="1642557" cy="123397"/>
          </a:xfrm>
        </p:grpSpPr>
        <p:sp>
          <p:nvSpPr>
            <p:cNvPr id="1176" name="Rectangle 1175">
              <a:extLst>
                <a:ext uri="{FF2B5EF4-FFF2-40B4-BE49-F238E27FC236}">
                  <a16:creationId xmlns:a16="http://schemas.microsoft.com/office/drawing/2014/main" id="{CF9B60B7-A4C7-7A87-3D68-7D60F52B9AA8}"/>
                </a:ext>
              </a:extLst>
            </p:cNvPr>
            <p:cNvSpPr/>
            <p:nvPr/>
          </p:nvSpPr>
          <p:spPr>
            <a:xfrm>
              <a:off x="948987"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16161"/>
                  </a:solidFill>
                  <a:effectLst/>
                  <a:uLnTx/>
                  <a:uFillTx/>
                  <a:latin typeface="Avenir Next" panose="020B0503020202020204" pitchFamily="34" charset="0"/>
                  <a:cs typeface="Arial" panose="020B0604020202020204" pitchFamily="34" charset="0"/>
                </a:rPr>
                <a:t>mat</a:t>
              </a:r>
              <a:r>
                <a:rPr kumimoji="0" lang="en-US" sz="1600" b="1" i="0" u="none" strike="noStrike" kern="0" cap="none" spc="0" normalizeH="0" baseline="-25000" noProof="0" dirty="0">
                  <a:ln>
                    <a:noFill/>
                  </a:ln>
                  <a:solidFill>
                    <a:srgbClr val="E16161"/>
                  </a:solidFill>
                  <a:effectLst/>
                  <a:uLnTx/>
                  <a:uFillTx/>
                  <a:latin typeface="Avenir Next" panose="020B0503020202020204" pitchFamily="34" charset="0"/>
                  <a:cs typeface="Arial" panose="020B0604020202020204" pitchFamily="34" charset="0"/>
                </a:rPr>
                <a:t>1</a:t>
              </a:r>
            </a:p>
          </p:txBody>
        </p:sp>
        <p:sp>
          <p:nvSpPr>
            <p:cNvPr id="1177" name="Rectangle 1176">
              <a:extLst>
                <a:ext uri="{FF2B5EF4-FFF2-40B4-BE49-F238E27FC236}">
                  <a16:creationId xmlns:a16="http://schemas.microsoft.com/office/drawing/2014/main" id="{C08C2942-5BF5-1B62-6AB1-A0084C902C2C}"/>
                </a:ext>
              </a:extLst>
            </p:cNvPr>
            <p:cNvSpPr/>
            <p:nvPr/>
          </p:nvSpPr>
          <p:spPr>
            <a:xfrm>
              <a:off x="1842994"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16161"/>
                  </a:solidFill>
                  <a:effectLst/>
                  <a:uLnTx/>
                  <a:uFillTx/>
                  <a:latin typeface="Avenir Next" panose="020B0503020202020204" pitchFamily="34" charset="0"/>
                  <a:cs typeface="Arial" panose="020B0604020202020204" pitchFamily="34" charset="0"/>
                </a:rPr>
                <a:t>mat</a:t>
              </a:r>
              <a:r>
                <a:rPr kumimoji="0" lang="en-US" sz="1600" b="1" i="0" u="none" strike="noStrike" kern="0" cap="none" spc="0" normalizeH="0" baseline="-25000" noProof="0" dirty="0">
                  <a:ln>
                    <a:noFill/>
                  </a:ln>
                  <a:solidFill>
                    <a:srgbClr val="E16161"/>
                  </a:solidFill>
                  <a:effectLst/>
                  <a:uLnTx/>
                  <a:uFillTx/>
                  <a:latin typeface="Avenir Next" panose="020B0503020202020204" pitchFamily="34" charset="0"/>
                  <a:cs typeface="Arial" panose="020B0604020202020204" pitchFamily="34" charset="0"/>
                </a:rPr>
                <a:t>0</a:t>
              </a:r>
            </a:p>
          </p:txBody>
        </p:sp>
      </p:grpSp>
      <p:sp>
        <p:nvSpPr>
          <p:cNvPr id="1178" name="Rectangle 1177">
            <a:extLst>
              <a:ext uri="{FF2B5EF4-FFF2-40B4-BE49-F238E27FC236}">
                <a16:creationId xmlns:a16="http://schemas.microsoft.com/office/drawing/2014/main" id="{BF86CC5F-0722-898A-2DC4-D0C6877D39FD}"/>
              </a:ext>
            </a:extLst>
          </p:cNvPr>
          <p:cNvSpPr/>
          <p:nvPr/>
        </p:nvSpPr>
        <p:spPr>
          <a:xfrm>
            <a:off x="2535286" y="344535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A[1]</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79" name="Rectangle 1178">
            <a:extLst>
              <a:ext uri="{FF2B5EF4-FFF2-40B4-BE49-F238E27FC236}">
                <a16:creationId xmlns:a16="http://schemas.microsoft.com/office/drawing/2014/main" id="{00167B7F-C077-B96A-99C8-4B64CE71513D}"/>
              </a:ext>
            </a:extLst>
          </p:cNvPr>
          <p:cNvSpPr/>
          <p:nvPr/>
        </p:nvSpPr>
        <p:spPr>
          <a:xfrm>
            <a:off x="2535286" y="3665567"/>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B[1]</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0" name="Rectangle 1179">
            <a:extLst>
              <a:ext uri="{FF2B5EF4-FFF2-40B4-BE49-F238E27FC236}">
                <a16:creationId xmlns:a16="http://schemas.microsoft.com/office/drawing/2014/main" id="{C31F3F28-ABC3-E5DA-B3C4-3611D5915D13}"/>
              </a:ext>
            </a:extLst>
          </p:cNvPr>
          <p:cNvSpPr/>
          <p:nvPr/>
        </p:nvSpPr>
        <p:spPr>
          <a:xfrm>
            <a:off x="5805384" y="347188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A[0]</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81" name="Rectangle 1180">
            <a:extLst>
              <a:ext uri="{FF2B5EF4-FFF2-40B4-BE49-F238E27FC236}">
                <a16:creationId xmlns:a16="http://schemas.microsoft.com/office/drawing/2014/main" id="{48F843E6-9733-B277-1E69-316716038D96}"/>
              </a:ext>
            </a:extLst>
          </p:cNvPr>
          <p:cNvSpPr/>
          <p:nvPr/>
        </p:nvSpPr>
        <p:spPr>
          <a:xfrm>
            <a:off x="5797482" y="367035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B[0]</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2" name="Rectangle 1181">
            <a:extLst>
              <a:ext uri="{FF2B5EF4-FFF2-40B4-BE49-F238E27FC236}">
                <a16:creationId xmlns:a16="http://schemas.microsoft.com/office/drawing/2014/main" id="{CEFFA158-7A67-DEA6-F4EC-F9696AC336C7}"/>
              </a:ext>
            </a:extLst>
          </p:cNvPr>
          <p:cNvSpPr/>
          <p:nvPr/>
        </p:nvSpPr>
        <p:spPr>
          <a:xfrm>
            <a:off x="3328549" y="391474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83" name="Group 1182">
            <a:extLst>
              <a:ext uri="{FF2B5EF4-FFF2-40B4-BE49-F238E27FC236}">
                <a16:creationId xmlns:a16="http://schemas.microsoft.com/office/drawing/2014/main" id="{FAA090F1-B57D-46F1-2496-30B891150B12}"/>
              </a:ext>
            </a:extLst>
          </p:cNvPr>
          <p:cNvGrpSpPr/>
          <p:nvPr/>
        </p:nvGrpSpPr>
        <p:grpSpPr>
          <a:xfrm>
            <a:off x="3385901" y="3922858"/>
            <a:ext cx="1031572" cy="120585"/>
            <a:chOff x="1038380" y="752862"/>
            <a:chExt cx="625798" cy="73152"/>
          </a:xfrm>
          <a:solidFill>
            <a:srgbClr val="E7E6E6"/>
          </a:solidFill>
        </p:grpSpPr>
        <p:cxnSp>
          <p:nvCxnSpPr>
            <p:cNvPr id="1184" name="Straight Connector 1183">
              <a:extLst>
                <a:ext uri="{FF2B5EF4-FFF2-40B4-BE49-F238E27FC236}">
                  <a16:creationId xmlns:a16="http://schemas.microsoft.com/office/drawing/2014/main" id="{255C7CBB-AA15-B533-A932-B011A92D3720}"/>
                </a:ext>
              </a:extLst>
            </p:cNvPr>
            <p:cNvCxnSpPr>
              <a:cxnSpLocks/>
              <a:stCxn id="1185" idx="2"/>
              <a:endCxn id="1189"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85" name="Oval 1184">
              <a:extLst>
                <a:ext uri="{FF2B5EF4-FFF2-40B4-BE49-F238E27FC236}">
                  <a16:creationId xmlns:a16="http://schemas.microsoft.com/office/drawing/2014/main" id="{3C10720F-8AEE-D1D0-D0D4-7C7269B1A73F}"/>
                </a:ext>
              </a:extLst>
            </p:cNvPr>
            <p:cNvSpPr>
              <a:spLocks noChangeAspect="1"/>
            </p:cNvSpPr>
            <p:nvPr/>
          </p:nvSpPr>
          <p:spPr>
            <a:xfrm>
              <a:off x="1038380"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6" name="Oval 1185">
              <a:extLst>
                <a:ext uri="{FF2B5EF4-FFF2-40B4-BE49-F238E27FC236}">
                  <a16:creationId xmlns:a16="http://schemas.microsoft.com/office/drawing/2014/main" id="{5EAF1457-CE9C-2386-1339-5BC66DEF6024}"/>
                </a:ext>
              </a:extLst>
            </p:cNvPr>
            <p:cNvSpPr>
              <a:spLocks noChangeAspect="1"/>
            </p:cNvSpPr>
            <p:nvPr/>
          </p:nvSpPr>
          <p:spPr>
            <a:xfrm>
              <a:off x="1176541"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7" name="Oval 1186">
              <a:extLst>
                <a:ext uri="{FF2B5EF4-FFF2-40B4-BE49-F238E27FC236}">
                  <a16:creationId xmlns:a16="http://schemas.microsoft.com/office/drawing/2014/main" id="{E1F2CA97-0E85-6E79-825D-44D2968A1CA3}"/>
                </a:ext>
              </a:extLst>
            </p:cNvPr>
            <p:cNvSpPr>
              <a:spLocks noChangeAspect="1"/>
            </p:cNvSpPr>
            <p:nvPr/>
          </p:nvSpPr>
          <p:spPr>
            <a:xfrm>
              <a:off x="1314702"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8" name="Oval 1187">
              <a:extLst>
                <a:ext uri="{FF2B5EF4-FFF2-40B4-BE49-F238E27FC236}">
                  <a16:creationId xmlns:a16="http://schemas.microsoft.com/office/drawing/2014/main" id="{B6B084BF-5B63-12F0-C43B-4D2385C3ADB0}"/>
                </a:ext>
              </a:extLst>
            </p:cNvPr>
            <p:cNvSpPr>
              <a:spLocks noChangeAspect="1"/>
            </p:cNvSpPr>
            <p:nvPr/>
          </p:nvSpPr>
          <p:spPr>
            <a:xfrm>
              <a:off x="1452863"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9" name="Oval 1188">
              <a:extLst>
                <a:ext uri="{FF2B5EF4-FFF2-40B4-BE49-F238E27FC236}">
                  <a16:creationId xmlns:a16="http://schemas.microsoft.com/office/drawing/2014/main" id="{DB0D46E2-ADD9-0535-A66B-125EDB6D139F}"/>
                </a:ext>
              </a:extLst>
            </p:cNvPr>
            <p:cNvSpPr>
              <a:spLocks noChangeAspect="1"/>
            </p:cNvSpPr>
            <p:nvPr/>
          </p:nvSpPr>
          <p:spPr>
            <a:xfrm>
              <a:off x="1591026"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0" name="Rectangle 1189">
            <a:extLst>
              <a:ext uri="{FF2B5EF4-FFF2-40B4-BE49-F238E27FC236}">
                <a16:creationId xmlns:a16="http://schemas.microsoft.com/office/drawing/2014/main" id="{2D7402C3-6A4B-8702-C8E7-6EA9E83E0284}"/>
              </a:ext>
            </a:extLst>
          </p:cNvPr>
          <p:cNvSpPr/>
          <p:nvPr/>
        </p:nvSpPr>
        <p:spPr>
          <a:xfrm>
            <a:off x="2535286" y="3885782"/>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C[1]</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191" name="Rectangle 1190">
            <a:extLst>
              <a:ext uri="{FF2B5EF4-FFF2-40B4-BE49-F238E27FC236}">
                <a16:creationId xmlns:a16="http://schemas.microsoft.com/office/drawing/2014/main" id="{FE957395-1ECC-8420-84DA-30091D29F31F}"/>
              </a:ext>
            </a:extLst>
          </p:cNvPr>
          <p:cNvSpPr/>
          <p:nvPr/>
        </p:nvSpPr>
        <p:spPr>
          <a:xfrm>
            <a:off x="4784343" y="392298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92" name="Group 1191">
            <a:extLst>
              <a:ext uri="{FF2B5EF4-FFF2-40B4-BE49-F238E27FC236}">
                <a16:creationId xmlns:a16="http://schemas.microsoft.com/office/drawing/2014/main" id="{A57FB20E-CC10-7DC0-DE18-F4BA09CB012D}"/>
              </a:ext>
            </a:extLst>
          </p:cNvPr>
          <p:cNvGrpSpPr/>
          <p:nvPr/>
        </p:nvGrpSpPr>
        <p:grpSpPr>
          <a:xfrm>
            <a:off x="4847565" y="3922860"/>
            <a:ext cx="1031572" cy="120585"/>
            <a:chOff x="1038380" y="752862"/>
            <a:chExt cx="625798" cy="73152"/>
          </a:xfrm>
          <a:solidFill>
            <a:srgbClr val="E7E6E6"/>
          </a:solidFill>
        </p:grpSpPr>
        <p:cxnSp>
          <p:nvCxnSpPr>
            <p:cNvPr id="1193" name="Straight Connector 1192">
              <a:extLst>
                <a:ext uri="{FF2B5EF4-FFF2-40B4-BE49-F238E27FC236}">
                  <a16:creationId xmlns:a16="http://schemas.microsoft.com/office/drawing/2014/main" id="{84502E93-C961-0E48-FE8B-1AD767A6A900}"/>
                </a:ext>
              </a:extLst>
            </p:cNvPr>
            <p:cNvCxnSpPr>
              <a:cxnSpLocks/>
              <a:stCxn id="1194" idx="2"/>
              <a:endCxn id="1198"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94" name="Oval 1193">
              <a:extLst>
                <a:ext uri="{FF2B5EF4-FFF2-40B4-BE49-F238E27FC236}">
                  <a16:creationId xmlns:a16="http://schemas.microsoft.com/office/drawing/2014/main" id="{E1637970-1646-6820-ABBA-90C086C04820}"/>
                </a:ext>
              </a:extLst>
            </p:cNvPr>
            <p:cNvSpPr>
              <a:spLocks noChangeAspect="1"/>
            </p:cNvSpPr>
            <p:nvPr/>
          </p:nvSpPr>
          <p:spPr>
            <a:xfrm>
              <a:off x="1038380" y="752862"/>
              <a:ext cx="73152" cy="73152"/>
            </a:xfrm>
            <a:prstGeom prst="ellipse">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5" name="Oval 1194">
              <a:extLst>
                <a:ext uri="{FF2B5EF4-FFF2-40B4-BE49-F238E27FC236}">
                  <a16:creationId xmlns:a16="http://schemas.microsoft.com/office/drawing/2014/main" id="{AA631839-7D20-B1CA-720D-8ED4D0291C1F}"/>
                </a:ext>
              </a:extLst>
            </p:cNvPr>
            <p:cNvSpPr>
              <a:spLocks noChangeAspect="1"/>
            </p:cNvSpPr>
            <p:nvPr/>
          </p:nvSpPr>
          <p:spPr>
            <a:xfrm>
              <a:off x="1176541" y="752862"/>
              <a:ext cx="73152" cy="73152"/>
            </a:xfrm>
            <a:prstGeom prst="ellipse">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6" name="Oval 1195">
              <a:extLst>
                <a:ext uri="{FF2B5EF4-FFF2-40B4-BE49-F238E27FC236}">
                  <a16:creationId xmlns:a16="http://schemas.microsoft.com/office/drawing/2014/main" id="{1B241E6C-8BB2-A108-4B84-171564A12A81}"/>
                </a:ext>
              </a:extLst>
            </p:cNvPr>
            <p:cNvSpPr>
              <a:spLocks noChangeAspect="1"/>
            </p:cNvSpPr>
            <p:nvPr/>
          </p:nvSpPr>
          <p:spPr>
            <a:xfrm>
              <a:off x="1314702" y="752862"/>
              <a:ext cx="73152" cy="73152"/>
            </a:xfrm>
            <a:prstGeom prst="ellipse">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7" name="Oval 1196">
              <a:extLst>
                <a:ext uri="{FF2B5EF4-FFF2-40B4-BE49-F238E27FC236}">
                  <a16:creationId xmlns:a16="http://schemas.microsoft.com/office/drawing/2014/main" id="{B1738448-8DB9-BA89-A8B5-5AFA05462DAF}"/>
                </a:ext>
              </a:extLst>
            </p:cNvPr>
            <p:cNvSpPr>
              <a:spLocks noChangeAspect="1"/>
            </p:cNvSpPr>
            <p:nvPr/>
          </p:nvSpPr>
          <p:spPr>
            <a:xfrm>
              <a:off x="1452863" y="752862"/>
              <a:ext cx="73152" cy="73152"/>
            </a:xfrm>
            <a:prstGeom prst="ellipse">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8" name="Oval 1197">
              <a:extLst>
                <a:ext uri="{FF2B5EF4-FFF2-40B4-BE49-F238E27FC236}">
                  <a16:creationId xmlns:a16="http://schemas.microsoft.com/office/drawing/2014/main" id="{6948CBF4-6E4F-F5D9-2CA0-BF1C842DDCDD}"/>
                </a:ext>
              </a:extLst>
            </p:cNvPr>
            <p:cNvSpPr>
              <a:spLocks noChangeAspect="1"/>
            </p:cNvSpPr>
            <p:nvPr/>
          </p:nvSpPr>
          <p:spPr>
            <a:xfrm>
              <a:off x="1591026" y="752862"/>
              <a:ext cx="73152" cy="73152"/>
            </a:xfrm>
            <a:prstGeom prst="ellipse">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9" name="Rectangle 1198">
            <a:extLst>
              <a:ext uri="{FF2B5EF4-FFF2-40B4-BE49-F238E27FC236}">
                <a16:creationId xmlns:a16="http://schemas.microsoft.com/office/drawing/2014/main" id="{80215D00-8AC0-5704-F2D2-B70EFA93908E}"/>
              </a:ext>
            </a:extLst>
          </p:cNvPr>
          <p:cNvSpPr/>
          <p:nvPr/>
        </p:nvSpPr>
        <p:spPr>
          <a:xfrm>
            <a:off x="5796409" y="3881905"/>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C[0]</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201" name="Rectangle 1200">
            <a:extLst>
              <a:ext uri="{FF2B5EF4-FFF2-40B4-BE49-F238E27FC236}">
                <a16:creationId xmlns:a16="http://schemas.microsoft.com/office/drawing/2014/main" id="{0C62A3A9-AAE1-C748-EB3A-3845EA559D6B}"/>
              </a:ext>
            </a:extLst>
          </p:cNvPr>
          <p:cNvSpPr/>
          <p:nvPr/>
        </p:nvSpPr>
        <p:spPr>
          <a:xfrm>
            <a:off x="3940755" y="5755522"/>
            <a:ext cx="1459201"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inter-mat interconnect</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204" name="Rectangle 1203">
            <a:extLst>
              <a:ext uri="{FF2B5EF4-FFF2-40B4-BE49-F238E27FC236}">
                <a16:creationId xmlns:a16="http://schemas.microsoft.com/office/drawing/2014/main" id="{C592509F-C0C9-22F1-D791-88112DD2742F}"/>
              </a:ext>
            </a:extLst>
          </p:cNvPr>
          <p:cNvSpPr/>
          <p:nvPr/>
        </p:nvSpPr>
        <p:spPr>
          <a:xfrm>
            <a:off x="2535286" y="410599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rPr>
              <a:t>tmp</a:t>
            </a:r>
            <a:endParaRPr kumimoji="0" lang="en-US" sz="1600" b="1" i="0" u="none" strike="noStrike" kern="0" cap="none" spc="0" normalizeH="0" baseline="-2500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endParaRPr>
          </a:p>
        </p:txBody>
      </p:sp>
      <p:sp>
        <p:nvSpPr>
          <p:cNvPr id="1205" name="Rectangle 1204">
            <a:extLst>
              <a:ext uri="{FF2B5EF4-FFF2-40B4-BE49-F238E27FC236}">
                <a16:creationId xmlns:a16="http://schemas.microsoft.com/office/drawing/2014/main" id="{D099B624-9808-6F5D-C931-74EBCF9C67E4}"/>
              </a:ext>
            </a:extLst>
          </p:cNvPr>
          <p:cNvSpPr/>
          <p:nvPr/>
        </p:nvSpPr>
        <p:spPr>
          <a:xfrm>
            <a:off x="2535286" y="4326211"/>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C00000"/>
                </a:solidFill>
                <a:effectLst/>
                <a:uLnTx/>
                <a:uFillTx/>
                <a:latin typeface="Avenir Next" panose="020B0503020202020204" pitchFamily="34" charset="0"/>
                <a:cs typeface="Courier New" panose="02070309020205020404" pitchFamily="49" charset="0"/>
              </a:rPr>
              <a:t>out</a:t>
            </a:r>
            <a:endParaRPr kumimoji="0" lang="en-US" sz="1600" b="1" i="0" u="none" strike="noStrike" kern="0" cap="none" spc="0" normalizeH="0" baseline="-25000" noProof="0" dirty="0">
              <a:ln>
                <a:noFill/>
              </a:ln>
              <a:solidFill>
                <a:srgbClr val="C00000"/>
              </a:solidFill>
              <a:effectLst/>
              <a:uLnTx/>
              <a:uFillTx/>
              <a:latin typeface="Avenir Next" panose="020B0503020202020204" pitchFamily="34" charset="0"/>
              <a:cs typeface="Courier New" panose="02070309020205020404" pitchFamily="49" charset="0"/>
            </a:endParaRPr>
          </a:p>
        </p:txBody>
      </p:sp>
      <p:sp>
        <p:nvSpPr>
          <p:cNvPr id="3" name="Rectangle 2">
            <a:extLst>
              <a:ext uri="{FF2B5EF4-FFF2-40B4-BE49-F238E27FC236}">
                <a16:creationId xmlns:a16="http://schemas.microsoft.com/office/drawing/2014/main" id="{17DBE349-1D17-D886-F697-29821C878347}"/>
              </a:ext>
            </a:extLst>
          </p:cNvPr>
          <p:cNvSpPr/>
          <p:nvPr/>
        </p:nvSpPr>
        <p:spPr>
          <a:xfrm>
            <a:off x="2547102" y="2656838"/>
            <a:ext cx="3978055" cy="249421"/>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1" i="0" u="sng"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step </a:t>
            </a:r>
            <a:r>
              <a:rPr lang="en-US" b="1" u="sng" kern="0" dirty="0">
                <a:solidFill>
                  <a:prstClr val="black"/>
                </a:solidFill>
                <a:latin typeface="Avenir Next" panose="020B0503020202020204" pitchFamily="34" charset="0"/>
                <a:cs typeface="Arial" panose="020B0604020202020204" pitchFamily="34" charset="0"/>
              </a:rPr>
              <a:t>1</a:t>
            </a:r>
            <a:r>
              <a:rPr kumimoji="0" lang="en-US" b="1" i="0" u="sng"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a:t>
            </a:r>
            <a: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 </a:t>
            </a:r>
            <a:b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br>
            <a:r>
              <a:rPr kumimoji="0" lang="en-US" b="1" i="0" u="none" strike="noStrike" kern="0" cap="none" normalizeH="0" baseline="0" noProof="0" dirty="0">
                <a:ln>
                  <a:noFill/>
                </a:ln>
                <a:solidFill>
                  <a:prstClr val="black"/>
                </a:solidFill>
                <a:effectLst/>
                <a:uLnTx/>
                <a:uFillTx/>
                <a:latin typeface="Avenir Next" panose="020B0503020202020204" pitchFamily="34" charset="0"/>
                <a:cs typeface="Courier New" panose="02070309020205020404" pitchFamily="49" charset="0"/>
              </a:rPr>
              <a:t>C = A + B</a:t>
            </a:r>
          </a:p>
        </p:txBody>
      </p:sp>
      <p:graphicFrame>
        <p:nvGraphicFramePr>
          <p:cNvPr id="4" name="Table 4">
            <a:extLst>
              <a:ext uri="{FF2B5EF4-FFF2-40B4-BE49-F238E27FC236}">
                <a16:creationId xmlns:a16="http://schemas.microsoft.com/office/drawing/2014/main" id="{02CEE2F3-8234-75B8-EBE9-D38B4AC1B626}"/>
              </a:ext>
            </a:extLst>
          </p:cNvPr>
          <p:cNvGraphicFramePr>
            <a:graphicFrameLocks/>
          </p:cNvGraphicFramePr>
          <p:nvPr>
            <p:extLst>
              <p:ext uri="{D42A27DB-BD31-4B8C-83A1-F6EECF244321}">
                <p14:modId xmlns:p14="http://schemas.microsoft.com/office/powerpoint/2010/main" val="2929447747"/>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5" name="TextBox 4">
            <a:extLst>
              <a:ext uri="{FF2B5EF4-FFF2-40B4-BE49-F238E27FC236}">
                <a16:creationId xmlns:a16="http://schemas.microsoft.com/office/drawing/2014/main" id="{0FE131F6-F192-A574-A663-EA2EB7328E77}"/>
              </a:ext>
            </a:extLst>
          </p:cNvPr>
          <p:cNvSpPr txBox="1"/>
          <p:nvPr/>
        </p:nvSpPr>
        <p:spPr>
          <a:xfrm>
            <a:off x="0" y="1322190"/>
            <a:ext cx="9144000" cy="1107996"/>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MIMDRAM leverages </a:t>
            </a:r>
            <a:r>
              <a:rPr lang="en-US" sz="2200" b="1" dirty="0">
                <a:solidFill>
                  <a:schemeClr val="accent4"/>
                </a:solidFill>
                <a:latin typeface="Avenir Next" panose="020B0503020202020204" pitchFamily="34" charset="0"/>
              </a:rPr>
              <a:t>fine-grained DRAM access</a:t>
            </a:r>
            <a:r>
              <a:rPr lang="en-US" sz="2200" b="1" dirty="0">
                <a:latin typeface="Avenir Next" panose="020B0503020202020204" pitchFamily="34" charset="0"/>
              </a:rPr>
              <a:t> and </a:t>
            </a:r>
            <a:br>
              <a:rPr lang="en-US" sz="2200" b="1" dirty="0">
                <a:latin typeface="Avenir Next" panose="020B0503020202020204" pitchFamily="34" charset="0"/>
              </a:rPr>
            </a:br>
            <a:r>
              <a:rPr lang="en-US" sz="2200" b="1" dirty="0">
                <a:solidFill>
                  <a:schemeClr val="accent4"/>
                </a:solidFill>
                <a:latin typeface="Avenir Next" panose="020B0503020202020204" pitchFamily="34" charset="0"/>
              </a:rPr>
              <a:t>inter-/intra-mat interconnects</a:t>
            </a:r>
            <a:r>
              <a:rPr lang="en-US" sz="2200" b="1" dirty="0">
                <a:latin typeface="Avenir Next" panose="020B0503020202020204" pitchFamily="34" charset="0"/>
              </a:rPr>
              <a:t> to </a:t>
            </a:r>
            <a:br>
              <a:rPr lang="en-US" sz="2200" b="1" dirty="0">
                <a:latin typeface="Avenir Next" panose="020B0503020202020204" pitchFamily="34" charset="0"/>
              </a:rPr>
            </a:br>
            <a:r>
              <a:rPr lang="en-US" sz="2200" b="1" dirty="0">
                <a:latin typeface="Avenir Next" panose="020B0503020202020204" pitchFamily="34" charset="0"/>
              </a:rPr>
              <a:t>implement </a:t>
            </a:r>
            <a:r>
              <a:rPr lang="en-US" sz="2200" b="1" dirty="0">
                <a:solidFill>
                  <a:srgbClr val="1A82C4"/>
                </a:solidFill>
                <a:latin typeface="Avenir Next" panose="020B0503020202020204" pitchFamily="34" charset="0"/>
              </a:rPr>
              <a:t>in-DRAM vector reduction</a:t>
            </a:r>
          </a:p>
        </p:txBody>
      </p:sp>
    </p:spTree>
    <p:extLst>
      <p:ext uri="{BB962C8B-B14F-4D97-AF65-F5344CB8AC3E}">
        <p14:creationId xmlns:p14="http://schemas.microsoft.com/office/powerpoint/2010/main" val="86268207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In-DRAM Vector Reduction (III)</a:t>
            </a:r>
          </a:p>
        </p:txBody>
      </p:sp>
      <p:sp>
        <p:nvSpPr>
          <p:cNvPr id="1200" name="Rectangle 1199" hidden="1">
            <a:extLst>
              <a:ext uri="{FF2B5EF4-FFF2-40B4-BE49-F238E27FC236}">
                <a16:creationId xmlns:a16="http://schemas.microsoft.com/office/drawing/2014/main" id="{BDD4A02E-413E-36AC-2DAB-027C8F6622D1}"/>
              </a:ext>
            </a:extLst>
          </p:cNvPr>
          <p:cNvSpPr/>
          <p:nvPr/>
        </p:nvSpPr>
        <p:spPr>
          <a:xfrm>
            <a:off x="200329" y="4903546"/>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local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5" name="Rectangle 1074">
            <a:extLst>
              <a:ext uri="{FF2B5EF4-FFF2-40B4-BE49-F238E27FC236}">
                <a16:creationId xmlns:a16="http://schemas.microsoft.com/office/drawing/2014/main" id="{B8A26B3F-314D-24A0-E734-0097FB04A021}"/>
              </a:ext>
            </a:extLst>
          </p:cNvPr>
          <p:cNvSpPr/>
          <p:nvPr/>
        </p:nvSpPr>
        <p:spPr>
          <a:xfrm>
            <a:off x="2369256" y="5480881"/>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global</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6" name="Rounded Rectangle 1075">
            <a:extLst>
              <a:ext uri="{FF2B5EF4-FFF2-40B4-BE49-F238E27FC236}">
                <a16:creationId xmlns:a16="http://schemas.microsoft.com/office/drawing/2014/main" id="{6852F016-75AD-E750-3FA0-4FA6021709D5}"/>
              </a:ext>
            </a:extLst>
          </p:cNvPr>
          <p:cNvSpPr/>
          <p:nvPr/>
        </p:nvSpPr>
        <p:spPr>
          <a:xfrm rot="5400000">
            <a:off x="3272202" y="3352291"/>
            <a:ext cx="1266139" cy="1261717"/>
          </a:xfrm>
          <a:prstGeom prst="roundRect">
            <a:avLst>
              <a:gd name="adj" fmla="val 5605"/>
            </a:avLst>
          </a:prstGeom>
          <a:solidFill>
            <a:srgbClr val="5B9BD5">
              <a:lumMod val="20000"/>
              <a:lumOff val="8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7" name="Rounded Rectangle 1076">
            <a:extLst>
              <a:ext uri="{FF2B5EF4-FFF2-40B4-BE49-F238E27FC236}">
                <a16:creationId xmlns:a16="http://schemas.microsoft.com/office/drawing/2014/main" id="{6E85420C-4110-A00A-9E3E-C4E7DA5B504B}"/>
              </a:ext>
            </a:extLst>
          </p:cNvPr>
          <p:cNvSpPr/>
          <p:nvPr/>
        </p:nvSpPr>
        <p:spPr>
          <a:xfrm rot="5400000">
            <a:off x="3740625" y="4236758"/>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78" name="Rectangle 93">
            <a:extLst>
              <a:ext uri="{FF2B5EF4-FFF2-40B4-BE49-F238E27FC236}">
                <a16:creationId xmlns:a16="http://schemas.microsoft.com/office/drawing/2014/main" id="{C717E82A-C75B-9AE5-9457-90A53985A17D}"/>
              </a:ext>
            </a:extLst>
          </p:cNvPr>
          <p:cNvSpPr/>
          <p:nvPr/>
        </p:nvSpPr>
        <p:spPr>
          <a:xfrm>
            <a:off x="3360649"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9" name="Rectangle 94">
            <a:extLst>
              <a:ext uri="{FF2B5EF4-FFF2-40B4-BE49-F238E27FC236}">
                <a16:creationId xmlns:a16="http://schemas.microsoft.com/office/drawing/2014/main" id="{2513D47C-76CD-6C1F-D2D5-CDBE22AFDCA6}"/>
              </a:ext>
            </a:extLst>
          </p:cNvPr>
          <p:cNvSpPr/>
          <p:nvPr/>
        </p:nvSpPr>
        <p:spPr>
          <a:xfrm>
            <a:off x="3591407"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0" name="Rectangle 95">
            <a:extLst>
              <a:ext uri="{FF2B5EF4-FFF2-40B4-BE49-F238E27FC236}">
                <a16:creationId xmlns:a16="http://schemas.microsoft.com/office/drawing/2014/main" id="{003206E5-A16B-3EF7-B84F-D196ED085E89}"/>
              </a:ext>
            </a:extLst>
          </p:cNvPr>
          <p:cNvSpPr/>
          <p:nvPr/>
        </p:nvSpPr>
        <p:spPr>
          <a:xfrm>
            <a:off x="3822164"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1" name="Rectangle 96">
            <a:extLst>
              <a:ext uri="{FF2B5EF4-FFF2-40B4-BE49-F238E27FC236}">
                <a16:creationId xmlns:a16="http://schemas.microsoft.com/office/drawing/2014/main" id="{569E3C46-B1A2-99D9-AD2D-0D3DBA11E85E}"/>
              </a:ext>
            </a:extLst>
          </p:cNvPr>
          <p:cNvSpPr/>
          <p:nvPr/>
        </p:nvSpPr>
        <p:spPr>
          <a:xfrm>
            <a:off x="4052922"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082" name="Straight Connector 1081">
            <a:extLst>
              <a:ext uri="{FF2B5EF4-FFF2-40B4-BE49-F238E27FC236}">
                <a16:creationId xmlns:a16="http://schemas.microsoft.com/office/drawing/2014/main" id="{C423CA59-BF1A-B8C5-6AD5-069F87C87E3D}"/>
              </a:ext>
            </a:extLst>
          </p:cNvPr>
          <p:cNvCxnSpPr>
            <a:cxnSpLocks/>
            <a:stCxn id="1147" idx="0"/>
            <a:endCxn id="1078" idx="0"/>
          </p:cNvCxnSpPr>
          <p:nvPr/>
        </p:nvCxnSpPr>
        <p:spPr>
          <a:xfrm flipH="1">
            <a:off x="3443596" y="3493622"/>
            <a:ext cx="2597" cy="1301478"/>
          </a:xfrm>
          <a:prstGeom prst="line">
            <a:avLst/>
          </a:prstGeom>
          <a:noFill/>
          <a:ln w="28575" cap="flat" cmpd="sng" algn="ctr">
            <a:solidFill>
              <a:srgbClr val="C00000"/>
            </a:solidFill>
            <a:prstDash val="solid"/>
            <a:miter lim="800000"/>
          </a:ln>
          <a:effectLst/>
        </p:spPr>
      </p:cxnSp>
      <p:cxnSp>
        <p:nvCxnSpPr>
          <p:cNvPr id="1083" name="Straight Connector 1082">
            <a:extLst>
              <a:ext uri="{FF2B5EF4-FFF2-40B4-BE49-F238E27FC236}">
                <a16:creationId xmlns:a16="http://schemas.microsoft.com/office/drawing/2014/main" id="{66CC7017-30CD-EB58-942E-B2FFE3AD8ED8}"/>
              </a:ext>
            </a:extLst>
          </p:cNvPr>
          <p:cNvCxnSpPr>
            <a:cxnSpLocks/>
            <a:stCxn id="1148" idx="0"/>
            <a:endCxn id="1079" idx="0"/>
          </p:cNvCxnSpPr>
          <p:nvPr/>
        </p:nvCxnSpPr>
        <p:spPr>
          <a:xfrm>
            <a:off x="3673939" y="3493622"/>
            <a:ext cx="416" cy="1301478"/>
          </a:xfrm>
          <a:prstGeom prst="line">
            <a:avLst/>
          </a:prstGeom>
          <a:noFill/>
          <a:ln w="28575" cap="flat" cmpd="sng" algn="ctr">
            <a:solidFill>
              <a:srgbClr val="C00000"/>
            </a:solidFill>
            <a:prstDash val="solid"/>
            <a:miter lim="800000"/>
          </a:ln>
          <a:effectLst/>
        </p:spPr>
      </p:cxnSp>
      <p:cxnSp>
        <p:nvCxnSpPr>
          <p:cNvPr id="1084" name="Straight Connector 1083">
            <a:extLst>
              <a:ext uri="{FF2B5EF4-FFF2-40B4-BE49-F238E27FC236}">
                <a16:creationId xmlns:a16="http://schemas.microsoft.com/office/drawing/2014/main" id="{3BC4DACD-D77E-8398-CF03-76D51C2B46F9}"/>
              </a:ext>
            </a:extLst>
          </p:cNvPr>
          <p:cNvCxnSpPr>
            <a:cxnSpLocks/>
            <a:stCxn id="1149" idx="0"/>
            <a:endCxn id="1080" idx="0"/>
          </p:cNvCxnSpPr>
          <p:nvPr/>
        </p:nvCxnSpPr>
        <p:spPr>
          <a:xfrm>
            <a:off x="3901685" y="3493622"/>
            <a:ext cx="3427" cy="1301478"/>
          </a:xfrm>
          <a:prstGeom prst="line">
            <a:avLst/>
          </a:prstGeom>
          <a:noFill/>
          <a:ln w="28575" cap="flat" cmpd="sng" algn="ctr">
            <a:solidFill>
              <a:srgbClr val="C00000"/>
            </a:solidFill>
            <a:prstDash val="solid"/>
            <a:miter lim="800000"/>
          </a:ln>
          <a:effectLst/>
        </p:spPr>
      </p:cxnSp>
      <p:cxnSp>
        <p:nvCxnSpPr>
          <p:cNvPr id="1085" name="Straight Connector 1084">
            <a:extLst>
              <a:ext uri="{FF2B5EF4-FFF2-40B4-BE49-F238E27FC236}">
                <a16:creationId xmlns:a16="http://schemas.microsoft.com/office/drawing/2014/main" id="{9B078D36-7218-1C14-5C93-5558A4551197}"/>
              </a:ext>
            </a:extLst>
          </p:cNvPr>
          <p:cNvCxnSpPr>
            <a:cxnSpLocks/>
            <a:stCxn id="1150" idx="0"/>
            <a:endCxn id="1081" idx="0"/>
          </p:cNvCxnSpPr>
          <p:nvPr/>
        </p:nvCxnSpPr>
        <p:spPr>
          <a:xfrm>
            <a:off x="4129431" y="3493622"/>
            <a:ext cx="6439" cy="1301478"/>
          </a:xfrm>
          <a:prstGeom prst="line">
            <a:avLst/>
          </a:prstGeom>
          <a:noFill/>
          <a:ln w="28575" cap="flat" cmpd="sng" algn="ctr">
            <a:solidFill>
              <a:srgbClr val="C00000"/>
            </a:solidFill>
            <a:prstDash val="solid"/>
            <a:miter lim="800000"/>
          </a:ln>
          <a:effectLst/>
        </p:spPr>
      </p:cxnSp>
      <p:grpSp>
        <p:nvGrpSpPr>
          <p:cNvPr id="1086" name="Group 1085">
            <a:extLst>
              <a:ext uri="{FF2B5EF4-FFF2-40B4-BE49-F238E27FC236}">
                <a16:creationId xmlns:a16="http://schemas.microsoft.com/office/drawing/2014/main" id="{BC72E493-0638-E757-0A8C-266533EBADEB}"/>
              </a:ext>
            </a:extLst>
          </p:cNvPr>
          <p:cNvGrpSpPr/>
          <p:nvPr/>
        </p:nvGrpSpPr>
        <p:grpSpPr>
          <a:xfrm>
            <a:off x="3315820" y="5035954"/>
            <a:ext cx="1171730" cy="564656"/>
            <a:chOff x="691693" y="1634096"/>
            <a:chExt cx="710824" cy="342545"/>
          </a:xfrm>
        </p:grpSpPr>
        <p:cxnSp>
          <p:nvCxnSpPr>
            <p:cNvPr id="1087" name="Straight Connector 1086">
              <a:extLst>
                <a:ext uri="{FF2B5EF4-FFF2-40B4-BE49-F238E27FC236}">
                  <a16:creationId xmlns:a16="http://schemas.microsoft.com/office/drawing/2014/main" id="{247BF827-F2BB-7C37-E09A-6653F73F3E1A}"/>
                </a:ext>
              </a:extLst>
            </p:cNvPr>
            <p:cNvCxnSpPr>
              <a:cxnSpLocks/>
            </p:cNvCxnSpPr>
            <p:nvPr/>
          </p:nvCxnSpPr>
          <p:spPr>
            <a:xfrm>
              <a:off x="1046978" y="1634096"/>
              <a:ext cx="0" cy="241292"/>
            </a:xfrm>
            <a:prstGeom prst="line">
              <a:avLst/>
            </a:prstGeom>
            <a:noFill/>
            <a:ln w="38100" cap="flat" cmpd="sng" algn="ctr">
              <a:solidFill>
                <a:srgbClr val="C00000"/>
              </a:solidFill>
              <a:prstDash val="solid"/>
              <a:miter lim="800000"/>
            </a:ln>
            <a:effectLst/>
          </p:spPr>
        </p:cxnSp>
        <p:sp>
          <p:nvSpPr>
            <p:cNvPr id="1088" name="Rounded Rectangle 1087">
              <a:extLst>
                <a:ext uri="{FF2B5EF4-FFF2-40B4-BE49-F238E27FC236}">
                  <a16:creationId xmlns:a16="http://schemas.microsoft.com/office/drawing/2014/main" id="{12D7E820-B723-0676-963C-C3E9CE38C5F1}"/>
                </a:ext>
              </a:extLst>
            </p:cNvPr>
            <p:cNvSpPr/>
            <p:nvPr/>
          </p:nvSpPr>
          <p:spPr>
            <a:xfrm rot="5400000">
              <a:off x="945851" y="1519976"/>
              <a:ext cx="202507" cy="710824"/>
            </a:xfrm>
            <a:prstGeom prst="roundRect">
              <a:avLst/>
            </a:prstGeom>
            <a:solidFill>
              <a:srgbClr val="E7E6E6">
                <a:lumMod val="90000"/>
              </a:srgb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89" name="Rectangle 93">
              <a:extLst>
                <a:ext uri="{FF2B5EF4-FFF2-40B4-BE49-F238E27FC236}">
                  <a16:creationId xmlns:a16="http://schemas.microsoft.com/office/drawing/2014/main" id="{46E508E7-D092-667E-EA22-AD929620C8D5}"/>
                </a:ext>
              </a:extLst>
            </p:cNvPr>
            <p:cNvSpPr/>
            <p:nvPr/>
          </p:nvSpPr>
          <p:spPr>
            <a:xfrm>
              <a:off x="772980" y="1817168"/>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0" name="Rectangle 94">
              <a:extLst>
                <a:ext uri="{FF2B5EF4-FFF2-40B4-BE49-F238E27FC236}">
                  <a16:creationId xmlns:a16="http://schemas.microsoft.com/office/drawing/2014/main" id="{7CEB3365-84B4-5DB5-AFD6-9E2F7FC73D8F}"/>
                </a:ext>
              </a:extLst>
            </p:cNvPr>
            <p:cNvSpPr/>
            <p:nvPr/>
          </p:nvSpPr>
          <p:spPr>
            <a:xfrm>
              <a:off x="913892" y="1815984"/>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1" name="Rectangle 95">
              <a:extLst>
                <a:ext uri="{FF2B5EF4-FFF2-40B4-BE49-F238E27FC236}">
                  <a16:creationId xmlns:a16="http://schemas.microsoft.com/office/drawing/2014/main" id="{6800DAE5-00A6-2FBA-7B20-2CFFAAA65FAD}"/>
                </a:ext>
              </a:extLst>
            </p:cNvPr>
            <p:cNvSpPr/>
            <p:nvPr/>
          </p:nvSpPr>
          <p:spPr>
            <a:xfrm>
              <a:off x="1054804" y="1817037"/>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2" name="Rectangle 96">
              <a:extLst>
                <a:ext uri="{FF2B5EF4-FFF2-40B4-BE49-F238E27FC236}">
                  <a16:creationId xmlns:a16="http://schemas.microsoft.com/office/drawing/2014/main" id="{1FB1E8D2-8C85-DEFF-2C99-6F58D7EAAB1F}"/>
                </a:ext>
              </a:extLst>
            </p:cNvPr>
            <p:cNvSpPr/>
            <p:nvPr/>
          </p:nvSpPr>
          <p:spPr>
            <a:xfrm>
              <a:off x="1195717" y="1817168"/>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093" name="Straight Connector 1092">
            <a:extLst>
              <a:ext uri="{FF2B5EF4-FFF2-40B4-BE49-F238E27FC236}">
                <a16:creationId xmlns:a16="http://schemas.microsoft.com/office/drawing/2014/main" id="{A15E6425-FC57-079E-A39F-886461BB2A82}"/>
              </a:ext>
            </a:extLst>
          </p:cNvPr>
          <p:cNvCxnSpPr>
            <a:cxnSpLocks/>
            <a:stCxn id="1151" idx="0"/>
            <a:endCxn id="1108" idx="0"/>
          </p:cNvCxnSpPr>
          <p:nvPr/>
        </p:nvCxnSpPr>
        <p:spPr>
          <a:xfrm>
            <a:off x="4357181" y="3493622"/>
            <a:ext cx="979" cy="1301478"/>
          </a:xfrm>
          <a:prstGeom prst="line">
            <a:avLst/>
          </a:prstGeom>
          <a:noFill/>
          <a:ln w="28575" cap="flat" cmpd="sng" algn="ctr">
            <a:solidFill>
              <a:srgbClr val="C00000"/>
            </a:solidFill>
            <a:prstDash val="solid"/>
            <a:miter lim="800000"/>
          </a:ln>
          <a:effectLst/>
        </p:spPr>
      </p:cxnSp>
      <p:grpSp>
        <p:nvGrpSpPr>
          <p:cNvPr id="1094" name="Group 1093">
            <a:extLst>
              <a:ext uri="{FF2B5EF4-FFF2-40B4-BE49-F238E27FC236}">
                <a16:creationId xmlns:a16="http://schemas.microsoft.com/office/drawing/2014/main" id="{9D44D4FE-88BA-43EE-3B5D-351B1AD566E6}"/>
              </a:ext>
            </a:extLst>
          </p:cNvPr>
          <p:cNvGrpSpPr/>
          <p:nvPr/>
        </p:nvGrpSpPr>
        <p:grpSpPr>
          <a:xfrm>
            <a:off x="3385901" y="4137476"/>
            <a:ext cx="1031572" cy="120585"/>
            <a:chOff x="1038380" y="752862"/>
            <a:chExt cx="625798" cy="73152"/>
          </a:xfrm>
          <a:solidFill>
            <a:srgbClr val="E7E6E6"/>
          </a:solidFill>
        </p:grpSpPr>
        <p:cxnSp>
          <p:nvCxnSpPr>
            <p:cNvPr id="1095" name="Straight Connector 1094">
              <a:extLst>
                <a:ext uri="{FF2B5EF4-FFF2-40B4-BE49-F238E27FC236}">
                  <a16:creationId xmlns:a16="http://schemas.microsoft.com/office/drawing/2014/main" id="{397CF279-88A4-A45A-9201-414837B13935}"/>
                </a:ext>
              </a:extLst>
            </p:cNvPr>
            <p:cNvCxnSpPr>
              <a:cxnSpLocks/>
              <a:stCxn id="1096" idx="2"/>
              <a:endCxn id="1100"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096" name="Oval 1095">
              <a:extLst>
                <a:ext uri="{FF2B5EF4-FFF2-40B4-BE49-F238E27FC236}">
                  <a16:creationId xmlns:a16="http://schemas.microsoft.com/office/drawing/2014/main" id="{B9DB3FAB-E31A-0EE1-FB1E-40D5D828C309}"/>
                </a:ext>
              </a:extLst>
            </p:cNvPr>
            <p:cNvSpPr>
              <a:spLocks noChangeAspect="1"/>
            </p:cNvSpPr>
            <p:nvPr/>
          </p:nvSpPr>
          <p:spPr>
            <a:xfrm>
              <a:off x="1038380"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7" name="Oval 1096">
              <a:extLst>
                <a:ext uri="{FF2B5EF4-FFF2-40B4-BE49-F238E27FC236}">
                  <a16:creationId xmlns:a16="http://schemas.microsoft.com/office/drawing/2014/main" id="{B281A77D-D4F5-1A27-F667-08A6BF87FE5A}"/>
                </a:ext>
              </a:extLst>
            </p:cNvPr>
            <p:cNvSpPr>
              <a:spLocks noChangeAspect="1"/>
            </p:cNvSpPr>
            <p:nvPr/>
          </p:nvSpPr>
          <p:spPr>
            <a:xfrm>
              <a:off x="1176541"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8" name="Oval 1097">
              <a:extLst>
                <a:ext uri="{FF2B5EF4-FFF2-40B4-BE49-F238E27FC236}">
                  <a16:creationId xmlns:a16="http://schemas.microsoft.com/office/drawing/2014/main" id="{7E1FD21D-EF3C-AE7E-F174-3B9FD41F43DB}"/>
                </a:ext>
              </a:extLst>
            </p:cNvPr>
            <p:cNvSpPr>
              <a:spLocks noChangeAspect="1"/>
            </p:cNvSpPr>
            <p:nvPr/>
          </p:nvSpPr>
          <p:spPr>
            <a:xfrm>
              <a:off x="1314702"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9" name="Oval 1098">
              <a:extLst>
                <a:ext uri="{FF2B5EF4-FFF2-40B4-BE49-F238E27FC236}">
                  <a16:creationId xmlns:a16="http://schemas.microsoft.com/office/drawing/2014/main" id="{0E1313BA-9A0A-866A-B781-83DF136CBA78}"/>
                </a:ext>
              </a:extLst>
            </p:cNvPr>
            <p:cNvSpPr>
              <a:spLocks noChangeAspect="1"/>
            </p:cNvSpPr>
            <p:nvPr/>
          </p:nvSpPr>
          <p:spPr>
            <a:xfrm>
              <a:off x="1452863"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0" name="Oval 1099">
              <a:extLst>
                <a:ext uri="{FF2B5EF4-FFF2-40B4-BE49-F238E27FC236}">
                  <a16:creationId xmlns:a16="http://schemas.microsoft.com/office/drawing/2014/main" id="{7AAC87D5-59AA-6410-0BDA-0C17FD1C7AF7}"/>
                </a:ext>
              </a:extLst>
            </p:cNvPr>
            <p:cNvSpPr>
              <a:spLocks noChangeAspect="1"/>
            </p:cNvSpPr>
            <p:nvPr/>
          </p:nvSpPr>
          <p:spPr>
            <a:xfrm>
              <a:off x="1591026"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01" name="Group 1100">
            <a:extLst>
              <a:ext uri="{FF2B5EF4-FFF2-40B4-BE49-F238E27FC236}">
                <a16:creationId xmlns:a16="http://schemas.microsoft.com/office/drawing/2014/main" id="{59AD3628-8FA4-BD31-1660-7158E0080839}"/>
              </a:ext>
            </a:extLst>
          </p:cNvPr>
          <p:cNvGrpSpPr/>
          <p:nvPr/>
        </p:nvGrpSpPr>
        <p:grpSpPr>
          <a:xfrm>
            <a:off x="3385901" y="4352096"/>
            <a:ext cx="1031572" cy="120585"/>
            <a:chOff x="1038380" y="752862"/>
            <a:chExt cx="625798" cy="73152"/>
          </a:xfrm>
          <a:solidFill>
            <a:srgbClr val="E7E6E6"/>
          </a:solidFill>
        </p:grpSpPr>
        <p:cxnSp>
          <p:nvCxnSpPr>
            <p:cNvPr id="1102" name="Straight Connector 1101">
              <a:extLst>
                <a:ext uri="{FF2B5EF4-FFF2-40B4-BE49-F238E27FC236}">
                  <a16:creationId xmlns:a16="http://schemas.microsoft.com/office/drawing/2014/main" id="{EA40B35C-CECA-4B1C-76A9-BB064E8BB5CA}"/>
                </a:ext>
              </a:extLst>
            </p:cNvPr>
            <p:cNvCxnSpPr>
              <a:cxnSpLocks/>
              <a:stCxn id="1103" idx="2"/>
              <a:endCxn id="1107"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03" name="Oval 1102">
              <a:extLst>
                <a:ext uri="{FF2B5EF4-FFF2-40B4-BE49-F238E27FC236}">
                  <a16:creationId xmlns:a16="http://schemas.microsoft.com/office/drawing/2014/main" id="{D023C09F-A12A-0B85-0BC4-FDFB1F011BFA}"/>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4" name="Oval 1103">
              <a:extLst>
                <a:ext uri="{FF2B5EF4-FFF2-40B4-BE49-F238E27FC236}">
                  <a16:creationId xmlns:a16="http://schemas.microsoft.com/office/drawing/2014/main" id="{67600EBE-1434-DB0C-815B-C3068F2B865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5" name="Oval 1104">
              <a:extLst>
                <a:ext uri="{FF2B5EF4-FFF2-40B4-BE49-F238E27FC236}">
                  <a16:creationId xmlns:a16="http://schemas.microsoft.com/office/drawing/2014/main" id="{6562B16D-EB78-DC7D-7123-763448C9E282}"/>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6" name="Oval 1105">
              <a:extLst>
                <a:ext uri="{FF2B5EF4-FFF2-40B4-BE49-F238E27FC236}">
                  <a16:creationId xmlns:a16="http://schemas.microsoft.com/office/drawing/2014/main" id="{6B855D17-153F-F18D-DB2A-2ED52B6DACF8}"/>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7" name="Oval 1106">
              <a:extLst>
                <a:ext uri="{FF2B5EF4-FFF2-40B4-BE49-F238E27FC236}">
                  <a16:creationId xmlns:a16="http://schemas.microsoft.com/office/drawing/2014/main" id="{82D670FE-6FE6-FEF3-05DA-D7B14650FFE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08" name="Rectangle 96">
            <a:extLst>
              <a:ext uri="{FF2B5EF4-FFF2-40B4-BE49-F238E27FC236}">
                <a16:creationId xmlns:a16="http://schemas.microsoft.com/office/drawing/2014/main" id="{DD219EF8-7242-448C-A3AF-B33FE6470ADC}"/>
              </a:ext>
            </a:extLst>
          </p:cNvPr>
          <p:cNvSpPr/>
          <p:nvPr/>
        </p:nvSpPr>
        <p:spPr>
          <a:xfrm>
            <a:off x="4275213"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9" name="Rounded Rectangle 1108">
            <a:extLst>
              <a:ext uri="{FF2B5EF4-FFF2-40B4-BE49-F238E27FC236}">
                <a16:creationId xmlns:a16="http://schemas.microsoft.com/office/drawing/2014/main" id="{A0221A22-D3E5-DBEB-988D-1DB4FE2F4C73}"/>
              </a:ext>
            </a:extLst>
          </p:cNvPr>
          <p:cNvSpPr/>
          <p:nvPr/>
        </p:nvSpPr>
        <p:spPr>
          <a:xfrm rot="5400000">
            <a:off x="4733866" y="3352293"/>
            <a:ext cx="1266139" cy="1261717"/>
          </a:xfrm>
          <a:prstGeom prst="roundRect">
            <a:avLst>
              <a:gd name="adj" fmla="val 5605"/>
            </a:avLst>
          </a:prstGeom>
          <a:solidFill>
            <a:srgbClr val="5B9BD5">
              <a:lumMod val="20000"/>
              <a:lumOff val="8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0" name="Rounded Rectangle 1109">
            <a:extLst>
              <a:ext uri="{FF2B5EF4-FFF2-40B4-BE49-F238E27FC236}">
                <a16:creationId xmlns:a16="http://schemas.microsoft.com/office/drawing/2014/main" id="{A883C586-6E7D-248B-CA4E-55425F3D6C52}"/>
              </a:ext>
            </a:extLst>
          </p:cNvPr>
          <p:cNvSpPr/>
          <p:nvPr/>
        </p:nvSpPr>
        <p:spPr>
          <a:xfrm rot="5400000">
            <a:off x="5202290" y="4236760"/>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11" name="Rectangle 93">
            <a:extLst>
              <a:ext uri="{FF2B5EF4-FFF2-40B4-BE49-F238E27FC236}">
                <a16:creationId xmlns:a16="http://schemas.microsoft.com/office/drawing/2014/main" id="{A01B8499-F939-96C6-75A6-AC22D3E92B4C}"/>
              </a:ext>
            </a:extLst>
          </p:cNvPr>
          <p:cNvSpPr/>
          <p:nvPr/>
        </p:nvSpPr>
        <p:spPr>
          <a:xfrm>
            <a:off x="4822314"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2" name="Rectangle 94">
            <a:extLst>
              <a:ext uri="{FF2B5EF4-FFF2-40B4-BE49-F238E27FC236}">
                <a16:creationId xmlns:a16="http://schemas.microsoft.com/office/drawing/2014/main" id="{86761DF0-7781-D38A-C5FE-F58E46F911CE}"/>
              </a:ext>
            </a:extLst>
          </p:cNvPr>
          <p:cNvSpPr/>
          <p:nvPr/>
        </p:nvSpPr>
        <p:spPr>
          <a:xfrm>
            <a:off x="5053071"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3" name="Rectangle 95">
            <a:extLst>
              <a:ext uri="{FF2B5EF4-FFF2-40B4-BE49-F238E27FC236}">
                <a16:creationId xmlns:a16="http://schemas.microsoft.com/office/drawing/2014/main" id="{60DB8B93-2203-5EF6-CC7B-625A7CF716B9}"/>
              </a:ext>
            </a:extLst>
          </p:cNvPr>
          <p:cNvSpPr/>
          <p:nvPr/>
        </p:nvSpPr>
        <p:spPr>
          <a:xfrm>
            <a:off x="5283829"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4" name="Rectangle 96">
            <a:extLst>
              <a:ext uri="{FF2B5EF4-FFF2-40B4-BE49-F238E27FC236}">
                <a16:creationId xmlns:a16="http://schemas.microsoft.com/office/drawing/2014/main" id="{915E0176-BA0F-9988-B033-C47C6C9C470B}"/>
              </a:ext>
            </a:extLst>
          </p:cNvPr>
          <p:cNvSpPr/>
          <p:nvPr/>
        </p:nvSpPr>
        <p:spPr>
          <a:xfrm>
            <a:off x="5514587"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15" name="Straight Connector 1114">
            <a:extLst>
              <a:ext uri="{FF2B5EF4-FFF2-40B4-BE49-F238E27FC236}">
                <a16:creationId xmlns:a16="http://schemas.microsoft.com/office/drawing/2014/main" id="{1B48FD7F-0C2A-436D-EBCD-433E47A4422D}"/>
              </a:ext>
            </a:extLst>
          </p:cNvPr>
          <p:cNvCxnSpPr>
            <a:cxnSpLocks/>
            <a:stCxn id="1163" idx="0"/>
            <a:endCxn id="1111" idx="0"/>
          </p:cNvCxnSpPr>
          <p:nvPr/>
        </p:nvCxnSpPr>
        <p:spPr>
          <a:xfrm flipH="1">
            <a:off x="4905261" y="3493623"/>
            <a:ext cx="2597" cy="1301478"/>
          </a:xfrm>
          <a:prstGeom prst="line">
            <a:avLst/>
          </a:prstGeom>
          <a:noFill/>
          <a:ln w="19050" cap="flat" cmpd="sng" algn="ctr">
            <a:solidFill>
              <a:schemeClr val="tx1"/>
            </a:solidFill>
            <a:prstDash val="solid"/>
            <a:miter lim="800000"/>
          </a:ln>
          <a:effectLst/>
        </p:spPr>
      </p:cxnSp>
      <p:cxnSp>
        <p:nvCxnSpPr>
          <p:cNvPr id="1116" name="Straight Connector 1115">
            <a:extLst>
              <a:ext uri="{FF2B5EF4-FFF2-40B4-BE49-F238E27FC236}">
                <a16:creationId xmlns:a16="http://schemas.microsoft.com/office/drawing/2014/main" id="{A8379A0A-C0F4-1B74-2916-F66BA645AA94}"/>
              </a:ext>
            </a:extLst>
          </p:cNvPr>
          <p:cNvCxnSpPr>
            <a:cxnSpLocks/>
            <a:stCxn id="1164" idx="0"/>
            <a:endCxn id="1112" idx="0"/>
          </p:cNvCxnSpPr>
          <p:nvPr/>
        </p:nvCxnSpPr>
        <p:spPr>
          <a:xfrm>
            <a:off x="5135604" y="3493623"/>
            <a:ext cx="416" cy="1301478"/>
          </a:xfrm>
          <a:prstGeom prst="line">
            <a:avLst/>
          </a:prstGeom>
          <a:noFill/>
          <a:ln w="19050" cap="flat" cmpd="sng" algn="ctr">
            <a:solidFill>
              <a:schemeClr val="tx1"/>
            </a:solidFill>
            <a:prstDash val="solid"/>
            <a:miter lim="800000"/>
          </a:ln>
          <a:effectLst/>
        </p:spPr>
      </p:cxnSp>
      <p:cxnSp>
        <p:nvCxnSpPr>
          <p:cNvPr id="1117" name="Straight Connector 1116">
            <a:extLst>
              <a:ext uri="{FF2B5EF4-FFF2-40B4-BE49-F238E27FC236}">
                <a16:creationId xmlns:a16="http://schemas.microsoft.com/office/drawing/2014/main" id="{967638D7-994C-1179-60A5-D96C37FBB384}"/>
              </a:ext>
            </a:extLst>
          </p:cNvPr>
          <p:cNvCxnSpPr>
            <a:cxnSpLocks/>
            <a:stCxn id="1165" idx="0"/>
            <a:endCxn id="1113" idx="0"/>
          </p:cNvCxnSpPr>
          <p:nvPr/>
        </p:nvCxnSpPr>
        <p:spPr>
          <a:xfrm>
            <a:off x="5363350" y="3493623"/>
            <a:ext cx="3427" cy="1301478"/>
          </a:xfrm>
          <a:prstGeom prst="line">
            <a:avLst/>
          </a:prstGeom>
          <a:noFill/>
          <a:ln w="19050" cap="flat" cmpd="sng" algn="ctr">
            <a:solidFill>
              <a:schemeClr val="tx1"/>
            </a:solidFill>
            <a:prstDash val="solid"/>
            <a:miter lim="800000"/>
          </a:ln>
          <a:effectLst/>
        </p:spPr>
      </p:cxnSp>
      <p:cxnSp>
        <p:nvCxnSpPr>
          <p:cNvPr id="1118" name="Straight Connector 1117">
            <a:extLst>
              <a:ext uri="{FF2B5EF4-FFF2-40B4-BE49-F238E27FC236}">
                <a16:creationId xmlns:a16="http://schemas.microsoft.com/office/drawing/2014/main" id="{5372FB50-0723-7921-4B7E-E767E5FD07C2}"/>
              </a:ext>
            </a:extLst>
          </p:cNvPr>
          <p:cNvCxnSpPr>
            <a:cxnSpLocks/>
            <a:stCxn id="1166" idx="0"/>
            <a:endCxn id="1114" idx="0"/>
          </p:cNvCxnSpPr>
          <p:nvPr/>
        </p:nvCxnSpPr>
        <p:spPr>
          <a:xfrm>
            <a:off x="5591096" y="3493623"/>
            <a:ext cx="6439" cy="1301478"/>
          </a:xfrm>
          <a:prstGeom prst="line">
            <a:avLst/>
          </a:prstGeom>
          <a:noFill/>
          <a:ln w="19050" cap="flat" cmpd="sng" algn="ctr">
            <a:solidFill>
              <a:schemeClr val="tx1"/>
            </a:solidFill>
            <a:prstDash val="solid"/>
            <a:miter lim="800000"/>
          </a:ln>
          <a:effectLst/>
        </p:spPr>
      </p:cxnSp>
      <p:grpSp>
        <p:nvGrpSpPr>
          <p:cNvPr id="1119" name="Group 1118">
            <a:extLst>
              <a:ext uri="{FF2B5EF4-FFF2-40B4-BE49-F238E27FC236}">
                <a16:creationId xmlns:a16="http://schemas.microsoft.com/office/drawing/2014/main" id="{A5DF4D56-1B3E-DC77-AB74-E5FC47EF72AC}"/>
              </a:ext>
            </a:extLst>
          </p:cNvPr>
          <p:cNvGrpSpPr/>
          <p:nvPr/>
        </p:nvGrpSpPr>
        <p:grpSpPr>
          <a:xfrm>
            <a:off x="4777485" y="5035956"/>
            <a:ext cx="1171730" cy="564656"/>
            <a:chOff x="691693" y="1634096"/>
            <a:chExt cx="710824" cy="342545"/>
          </a:xfrm>
        </p:grpSpPr>
        <p:cxnSp>
          <p:nvCxnSpPr>
            <p:cNvPr id="1120" name="Straight Connector 1119">
              <a:extLst>
                <a:ext uri="{FF2B5EF4-FFF2-40B4-BE49-F238E27FC236}">
                  <a16:creationId xmlns:a16="http://schemas.microsoft.com/office/drawing/2014/main" id="{EE97897F-DF54-E2FE-C769-85B6FDC419A8}"/>
                </a:ext>
              </a:extLst>
            </p:cNvPr>
            <p:cNvCxnSpPr>
              <a:cxnSpLocks/>
            </p:cNvCxnSpPr>
            <p:nvPr/>
          </p:nvCxnSpPr>
          <p:spPr>
            <a:xfrm>
              <a:off x="1046978" y="1634096"/>
              <a:ext cx="0" cy="241292"/>
            </a:xfrm>
            <a:prstGeom prst="line">
              <a:avLst/>
            </a:prstGeom>
            <a:noFill/>
            <a:ln w="38100" cap="flat" cmpd="sng" algn="ctr">
              <a:solidFill>
                <a:srgbClr val="C00000"/>
              </a:solidFill>
              <a:prstDash val="solid"/>
              <a:miter lim="800000"/>
            </a:ln>
            <a:effectLst/>
          </p:spPr>
        </p:cxnSp>
        <p:sp>
          <p:nvSpPr>
            <p:cNvPr id="1121" name="Rounded Rectangle 1120">
              <a:extLst>
                <a:ext uri="{FF2B5EF4-FFF2-40B4-BE49-F238E27FC236}">
                  <a16:creationId xmlns:a16="http://schemas.microsoft.com/office/drawing/2014/main" id="{EACECE32-AB43-4E29-EA0D-33AF58FA5245}"/>
                </a:ext>
              </a:extLst>
            </p:cNvPr>
            <p:cNvSpPr/>
            <p:nvPr/>
          </p:nvSpPr>
          <p:spPr>
            <a:xfrm rot="5400000">
              <a:off x="945851" y="1519976"/>
              <a:ext cx="202507" cy="710824"/>
            </a:xfrm>
            <a:prstGeom prst="roundRect">
              <a:avLst/>
            </a:prstGeom>
            <a:solidFill>
              <a:srgbClr val="E7E6E6">
                <a:lumMod val="9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22" name="Rectangle 93">
              <a:extLst>
                <a:ext uri="{FF2B5EF4-FFF2-40B4-BE49-F238E27FC236}">
                  <a16:creationId xmlns:a16="http://schemas.microsoft.com/office/drawing/2014/main" id="{F81E48B2-5B9B-AD9E-642A-8033CE1A36EF}"/>
                </a:ext>
              </a:extLst>
            </p:cNvPr>
            <p:cNvSpPr/>
            <p:nvPr/>
          </p:nvSpPr>
          <p:spPr>
            <a:xfrm>
              <a:off x="772980" y="1817168"/>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3" name="Rectangle 94">
              <a:extLst>
                <a:ext uri="{FF2B5EF4-FFF2-40B4-BE49-F238E27FC236}">
                  <a16:creationId xmlns:a16="http://schemas.microsoft.com/office/drawing/2014/main" id="{2048D6EE-8A1A-7C3C-EC9D-4B0B3300E733}"/>
                </a:ext>
              </a:extLst>
            </p:cNvPr>
            <p:cNvSpPr/>
            <p:nvPr/>
          </p:nvSpPr>
          <p:spPr>
            <a:xfrm>
              <a:off x="913892" y="1815984"/>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4" name="Rectangle 95">
              <a:extLst>
                <a:ext uri="{FF2B5EF4-FFF2-40B4-BE49-F238E27FC236}">
                  <a16:creationId xmlns:a16="http://schemas.microsoft.com/office/drawing/2014/main" id="{FF9A7E61-06B4-4067-1AF8-1CB993EAFF8B}"/>
                </a:ext>
              </a:extLst>
            </p:cNvPr>
            <p:cNvSpPr/>
            <p:nvPr/>
          </p:nvSpPr>
          <p:spPr>
            <a:xfrm>
              <a:off x="1054804" y="1817037"/>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5" name="Rectangle 96">
              <a:extLst>
                <a:ext uri="{FF2B5EF4-FFF2-40B4-BE49-F238E27FC236}">
                  <a16:creationId xmlns:a16="http://schemas.microsoft.com/office/drawing/2014/main" id="{49E95F86-F64B-153F-82FB-18EA46A64F76}"/>
                </a:ext>
              </a:extLst>
            </p:cNvPr>
            <p:cNvSpPr/>
            <p:nvPr/>
          </p:nvSpPr>
          <p:spPr>
            <a:xfrm>
              <a:off x="1195717" y="1817168"/>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126" name="Straight Connector 1125">
            <a:extLst>
              <a:ext uri="{FF2B5EF4-FFF2-40B4-BE49-F238E27FC236}">
                <a16:creationId xmlns:a16="http://schemas.microsoft.com/office/drawing/2014/main" id="{39D2601D-DDA2-23AF-8762-E5611647AB1A}"/>
              </a:ext>
            </a:extLst>
          </p:cNvPr>
          <p:cNvCxnSpPr>
            <a:cxnSpLocks/>
            <a:stCxn id="1167" idx="0"/>
            <a:endCxn id="1141" idx="0"/>
          </p:cNvCxnSpPr>
          <p:nvPr/>
        </p:nvCxnSpPr>
        <p:spPr>
          <a:xfrm>
            <a:off x="5818845" y="3493623"/>
            <a:ext cx="979" cy="1301478"/>
          </a:xfrm>
          <a:prstGeom prst="line">
            <a:avLst/>
          </a:prstGeom>
          <a:noFill/>
          <a:ln w="19050" cap="flat" cmpd="sng" algn="ctr">
            <a:solidFill>
              <a:schemeClr val="tx1"/>
            </a:solidFill>
            <a:prstDash val="solid"/>
            <a:miter lim="800000"/>
          </a:ln>
          <a:effectLst/>
        </p:spPr>
      </p:cxnSp>
      <p:grpSp>
        <p:nvGrpSpPr>
          <p:cNvPr id="1127" name="Group 1126">
            <a:extLst>
              <a:ext uri="{FF2B5EF4-FFF2-40B4-BE49-F238E27FC236}">
                <a16:creationId xmlns:a16="http://schemas.microsoft.com/office/drawing/2014/main" id="{D0D9C1DF-5CC8-8950-3244-D8B088EE9B86}"/>
              </a:ext>
            </a:extLst>
          </p:cNvPr>
          <p:cNvGrpSpPr/>
          <p:nvPr/>
        </p:nvGrpSpPr>
        <p:grpSpPr>
          <a:xfrm>
            <a:off x="4847565" y="4137478"/>
            <a:ext cx="1031572" cy="120585"/>
            <a:chOff x="1038380" y="752862"/>
            <a:chExt cx="625798" cy="73152"/>
          </a:xfrm>
          <a:solidFill>
            <a:srgbClr val="E7E6E6"/>
          </a:solidFill>
        </p:grpSpPr>
        <p:cxnSp>
          <p:nvCxnSpPr>
            <p:cNvPr id="1128" name="Straight Connector 1127">
              <a:extLst>
                <a:ext uri="{FF2B5EF4-FFF2-40B4-BE49-F238E27FC236}">
                  <a16:creationId xmlns:a16="http://schemas.microsoft.com/office/drawing/2014/main" id="{1DCBEE29-CA3A-9A39-4B6E-F6FAFA7040B4}"/>
                </a:ext>
              </a:extLst>
            </p:cNvPr>
            <p:cNvCxnSpPr>
              <a:cxnSpLocks/>
              <a:stCxn id="1129" idx="2"/>
              <a:endCxn id="1133"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29" name="Oval 1128">
              <a:extLst>
                <a:ext uri="{FF2B5EF4-FFF2-40B4-BE49-F238E27FC236}">
                  <a16:creationId xmlns:a16="http://schemas.microsoft.com/office/drawing/2014/main" id="{93AC285A-1074-8208-9621-3A39EC576F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0" name="Oval 1129">
              <a:extLst>
                <a:ext uri="{FF2B5EF4-FFF2-40B4-BE49-F238E27FC236}">
                  <a16:creationId xmlns:a16="http://schemas.microsoft.com/office/drawing/2014/main" id="{63B5AD9B-F233-5EC2-EE70-B415F01F737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1" name="Oval 1130">
              <a:extLst>
                <a:ext uri="{FF2B5EF4-FFF2-40B4-BE49-F238E27FC236}">
                  <a16:creationId xmlns:a16="http://schemas.microsoft.com/office/drawing/2014/main" id="{7B613C43-EFD0-5697-600C-3755D8CE5903}"/>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2" name="Oval 1131">
              <a:extLst>
                <a:ext uri="{FF2B5EF4-FFF2-40B4-BE49-F238E27FC236}">
                  <a16:creationId xmlns:a16="http://schemas.microsoft.com/office/drawing/2014/main" id="{EEED1372-A9E9-A7D1-3A67-8612724CD0D4}"/>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3" name="Oval 1132">
              <a:extLst>
                <a:ext uri="{FF2B5EF4-FFF2-40B4-BE49-F238E27FC236}">
                  <a16:creationId xmlns:a16="http://schemas.microsoft.com/office/drawing/2014/main" id="{89B1512D-F51C-9024-1E7B-FBE256A17DAF}"/>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34" name="Group 1133">
            <a:extLst>
              <a:ext uri="{FF2B5EF4-FFF2-40B4-BE49-F238E27FC236}">
                <a16:creationId xmlns:a16="http://schemas.microsoft.com/office/drawing/2014/main" id="{38FCB4DA-DCEB-1EAC-C014-8C24F4179F74}"/>
              </a:ext>
            </a:extLst>
          </p:cNvPr>
          <p:cNvGrpSpPr/>
          <p:nvPr/>
        </p:nvGrpSpPr>
        <p:grpSpPr>
          <a:xfrm>
            <a:off x="4847565" y="4352097"/>
            <a:ext cx="1031572" cy="120585"/>
            <a:chOff x="1038380" y="752862"/>
            <a:chExt cx="625798" cy="73152"/>
          </a:xfrm>
          <a:solidFill>
            <a:srgbClr val="E7E6E6"/>
          </a:solidFill>
        </p:grpSpPr>
        <p:cxnSp>
          <p:nvCxnSpPr>
            <p:cNvPr id="1135" name="Straight Connector 1134">
              <a:extLst>
                <a:ext uri="{FF2B5EF4-FFF2-40B4-BE49-F238E27FC236}">
                  <a16:creationId xmlns:a16="http://schemas.microsoft.com/office/drawing/2014/main" id="{E2D335CB-E676-F156-3046-7A243A517651}"/>
                </a:ext>
              </a:extLst>
            </p:cNvPr>
            <p:cNvCxnSpPr>
              <a:cxnSpLocks/>
              <a:stCxn id="1136" idx="2"/>
              <a:endCxn id="114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36" name="Oval 1135">
              <a:extLst>
                <a:ext uri="{FF2B5EF4-FFF2-40B4-BE49-F238E27FC236}">
                  <a16:creationId xmlns:a16="http://schemas.microsoft.com/office/drawing/2014/main" id="{E4F78B88-95EB-8A89-4512-5E3E4C1C451B}"/>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7" name="Oval 1136">
              <a:extLst>
                <a:ext uri="{FF2B5EF4-FFF2-40B4-BE49-F238E27FC236}">
                  <a16:creationId xmlns:a16="http://schemas.microsoft.com/office/drawing/2014/main" id="{350BD9F7-E5B5-80B9-00A7-7CA2BF8B9CAB}"/>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8" name="Oval 1137">
              <a:extLst>
                <a:ext uri="{FF2B5EF4-FFF2-40B4-BE49-F238E27FC236}">
                  <a16:creationId xmlns:a16="http://schemas.microsoft.com/office/drawing/2014/main" id="{767933FA-BFB0-F7B5-4E11-667182298759}"/>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9" name="Oval 1138">
              <a:extLst>
                <a:ext uri="{FF2B5EF4-FFF2-40B4-BE49-F238E27FC236}">
                  <a16:creationId xmlns:a16="http://schemas.microsoft.com/office/drawing/2014/main" id="{151C60BE-E3A4-C041-5915-6815F9196E06}"/>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0" name="Oval 1139">
              <a:extLst>
                <a:ext uri="{FF2B5EF4-FFF2-40B4-BE49-F238E27FC236}">
                  <a16:creationId xmlns:a16="http://schemas.microsoft.com/office/drawing/2014/main" id="{77F3467D-4BBE-323B-9D5A-B137B06588C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41" name="Rectangle 96">
            <a:extLst>
              <a:ext uri="{FF2B5EF4-FFF2-40B4-BE49-F238E27FC236}">
                <a16:creationId xmlns:a16="http://schemas.microsoft.com/office/drawing/2014/main" id="{5BC59B2E-2490-935A-CAAD-B7A90EDCD799}"/>
              </a:ext>
            </a:extLst>
          </p:cNvPr>
          <p:cNvSpPr/>
          <p:nvPr/>
        </p:nvSpPr>
        <p:spPr>
          <a:xfrm>
            <a:off x="5736877"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42" name="Straight Connector 1141">
            <a:extLst>
              <a:ext uri="{FF2B5EF4-FFF2-40B4-BE49-F238E27FC236}">
                <a16:creationId xmlns:a16="http://schemas.microsoft.com/office/drawing/2014/main" id="{7C62C11D-A045-27C6-C8E5-52F8F7D9B939}"/>
              </a:ext>
            </a:extLst>
          </p:cNvPr>
          <p:cNvCxnSpPr>
            <a:cxnSpLocks/>
            <a:stCxn id="1088" idx="0"/>
            <a:endCxn id="1121" idx="2"/>
          </p:cNvCxnSpPr>
          <p:nvPr/>
        </p:nvCxnSpPr>
        <p:spPr>
          <a:xfrm>
            <a:off x="4487550" y="5433704"/>
            <a:ext cx="289934" cy="2"/>
          </a:xfrm>
          <a:prstGeom prst="line">
            <a:avLst/>
          </a:prstGeom>
          <a:noFill/>
          <a:ln w="38100" cap="flat" cmpd="sng" algn="ctr">
            <a:solidFill>
              <a:srgbClr val="C00000"/>
            </a:solidFill>
            <a:prstDash val="solid"/>
            <a:miter lim="800000"/>
          </a:ln>
          <a:effectLst/>
        </p:spPr>
      </p:cxnSp>
      <p:sp>
        <p:nvSpPr>
          <p:cNvPr id="1143" name="Rectangle 1142">
            <a:extLst>
              <a:ext uri="{FF2B5EF4-FFF2-40B4-BE49-F238E27FC236}">
                <a16:creationId xmlns:a16="http://schemas.microsoft.com/office/drawing/2014/main" id="{C456BF22-EBAB-FC8C-41D4-F9F8933982DC}"/>
              </a:ext>
            </a:extLst>
          </p:cNvPr>
          <p:cNvSpPr/>
          <p:nvPr/>
        </p:nvSpPr>
        <p:spPr>
          <a:xfrm>
            <a:off x="3325318" y="3492190"/>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4" name="Rectangle 1143">
            <a:extLst>
              <a:ext uri="{FF2B5EF4-FFF2-40B4-BE49-F238E27FC236}">
                <a16:creationId xmlns:a16="http://schemas.microsoft.com/office/drawing/2014/main" id="{22314D1D-2986-583A-D70E-31A33EA8AD0A}"/>
              </a:ext>
            </a:extLst>
          </p:cNvPr>
          <p:cNvSpPr/>
          <p:nvPr/>
        </p:nvSpPr>
        <p:spPr>
          <a:xfrm>
            <a:off x="3322783" y="3697456"/>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45" name="Group 1144">
            <a:extLst>
              <a:ext uri="{FF2B5EF4-FFF2-40B4-BE49-F238E27FC236}">
                <a16:creationId xmlns:a16="http://schemas.microsoft.com/office/drawing/2014/main" id="{3124EF9D-B78E-E38B-321D-A34E774D8816}"/>
              </a:ext>
            </a:extLst>
          </p:cNvPr>
          <p:cNvGrpSpPr/>
          <p:nvPr/>
        </p:nvGrpSpPr>
        <p:grpSpPr>
          <a:xfrm>
            <a:off x="3385901" y="3493622"/>
            <a:ext cx="1031572" cy="120585"/>
            <a:chOff x="1038380" y="752862"/>
            <a:chExt cx="625798" cy="73152"/>
          </a:xfrm>
          <a:solidFill>
            <a:srgbClr val="E7E6E6"/>
          </a:solidFill>
        </p:grpSpPr>
        <p:cxnSp>
          <p:nvCxnSpPr>
            <p:cNvPr id="1146" name="Straight Connector 1145">
              <a:extLst>
                <a:ext uri="{FF2B5EF4-FFF2-40B4-BE49-F238E27FC236}">
                  <a16:creationId xmlns:a16="http://schemas.microsoft.com/office/drawing/2014/main" id="{451A2027-BCEB-68D0-1DAC-F49101F3CB76}"/>
                </a:ext>
              </a:extLst>
            </p:cNvPr>
            <p:cNvCxnSpPr>
              <a:cxnSpLocks/>
              <a:stCxn id="1147" idx="2"/>
              <a:endCxn id="1151"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47" name="Oval 1146">
              <a:extLst>
                <a:ext uri="{FF2B5EF4-FFF2-40B4-BE49-F238E27FC236}">
                  <a16:creationId xmlns:a16="http://schemas.microsoft.com/office/drawing/2014/main" id="{2A8B38F7-528A-7837-6AE6-9D5E9BC65DB0}"/>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8" name="Oval 1147">
              <a:extLst>
                <a:ext uri="{FF2B5EF4-FFF2-40B4-BE49-F238E27FC236}">
                  <a16:creationId xmlns:a16="http://schemas.microsoft.com/office/drawing/2014/main" id="{9190C862-BB26-FB0F-9DE2-27445803CEDF}"/>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9" name="Oval 1148">
              <a:extLst>
                <a:ext uri="{FF2B5EF4-FFF2-40B4-BE49-F238E27FC236}">
                  <a16:creationId xmlns:a16="http://schemas.microsoft.com/office/drawing/2014/main" id="{444B2A1D-1E3E-D4FA-A338-600049FB1757}"/>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0" name="Oval 1149">
              <a:extLst>
                <a:ext uri="{FF2B5EF4-FFF2-40B4-BE49-F238E27FC236}">
                  <a16:creationId xmlns:a16="http://schemas.microsoft.com/office/drawing/2014/main" id="{973264ED-08FE-705F-34CE-B13084781492}"/>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1" name="Oval 1150">
              <a:extLst>
                <a:ext uri="{FF2B5EF4-FFF2-40B4-BE49-F238E27FC236}">
                  <a16:creationId xmlns:a16="http://schemas.microsoft.com/office/drawing/2014/main" id="{2FDC9C1A-427F-DB1C-86D8-F4EA79365897}"/>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52" name="Group 1151">
            <a:extLst>
              <a:ext uri="{FF2B5EF4-FFF2-40B4-BE49-F238E27FC236}">
                <a16:creationId xmlns:a16="http://schemas.microsoft.com/office/drawing/2014/main" id="{90B43832-E06A-7166-0C04-AFBA00E9067B}"/>
              </a:ext>
            </a:extLst>
          </p:cNvPr>
          <p:cNvGrpSpPr/>
          <p:nvPr/>
        </p:nvGrpSpPr>
        <p:grpSpPr>
          <a:xfrm>
            <a:off x="3385901" y="3708240"/>
            <a:ext cx="1031572" cy="120585"/>
            <a:chOff x="1038380" y="752862"/>
            <a:chExt cx="625798" cy="73152"/>
          </a:xfrm>
          <a:solidFill>
            <a:srgbClr val="E7E6E6"/>
          </a:solidFill>
        </p:grpSpPr>
        <p:cxnSp>
          <p:nvCxnSpPr>
            <p:cNvPr id="1153" name="Straight Connector 1152">
              <a:extLst>
                <a:ext uri="{FF2B5EF4-FFF2-40B4-BE49-F238E27FC236}">
                  <a16:creationId xmlns:a16="http://schemas.microsoft.com/office/drawing/2014/main" id="{E2E6C55D-8F75-2F86-AF16-5D5954481DE9}"/>
                </a:ext>
              </a:extLst>
            </p:cNvPr>
            <p:cNvCxnSpPr>
              <a:cxnSpLocks/>
              <a:stCxn id="1154" idx="2"/>
              <a:endCxn id="115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54" name="Oval 1153">
              <a:extLst>
                <a:ext uri="{FF2B5EF4-FFF2-40B4-BE49-F238E27FC236}">
                  <a16:creationId xmlns:a16="http://schemas.microsoft.com/office/drawing/2014/main" id="{CB252513-C112-610F-7132-156D30E5E7B8}"/>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5" name="Oval 1154">
              <a:extLst>
                <a:ext uri="{FF2B5EF4-FFF2-40B4-BE49-F238E27FC236}">
                  <a16:creationId xmlns:a16="http://schemas.microsoft.com/office/drawing/2014/main" id="{9D02FC23-39E7-F189-7C57-F0945254496E}"/>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6" name="Oval 1155">
              <a:extLst>
                <a:ext uri="{FF2B5EF4-FFF2-40B4-BE49-F238E27FC236}">
                  <a16:creationId xmlns:a16="http://schemas.microsoft.com/office/drawing/2014/main" id="{1E96E749-A13E-D06D-7519-9A746C982B8B}"/>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7" name="Oval 1156">
              <a:extLst>
                <a:ext uri="{FF2B5EF4-FFF2-40B4-BE49-F238E27FC236}">
                  <a16:creationId xmlns:a16="http://schemas.microsoft.com/office/drawing/2014/main" id="{B93C9EAE-79DC-04D0-C38F-681B83227E56}"/>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8" name="Oval 1157">
              <a:extLst>
                <a:ext uri="{FF2B5EF4-FFF2-40B4-BE49-F238E27FC236}">
                  <a16:creationId xmlns:a16="http://schemas.microsoft.com/office/drawing/2014/main" id="{106E9D4C-8818-B0DA-FD6F-9212362FDEC4}"/>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59" name="Rectangle 1158">
            <a:extLst>
              <a:ext uri="{FF2B5EF4-FFF2-40B4-BE49-F238E27FC236}">
                <a16:creationId xmlns:a16="http://schemas.microsoft.com/office/drawing/2014/main" id="{CA349A3D-9C3E-106C-B195-22064AAC64D1}"/>
              </a:ext>
            </a:extLst>
          </p:cNvPr>
          <p:cNvSpPr/>
          <p:nvPr/>
        </p:nvSpPr>
        <p:spPr>
          <a:xfrm>
            <a:off x="4781689" y="3482371"/>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0" name="Rectangle 1159">
            <a:extLst>
              <a:ext uri="{FF2B5EF4-FFF2-40B4-BE49-F238E27FC236}">
                <a16:creationId xmlns:a16="http://schemas.microsoft.com/office/drawing/2014/main" id="{355159F6-235A-607D-E9E0-6C80558033DB}"/>
              </a:ext>
            </a:extLst>
          </p:cNvPr>
          <p:cNvSpPr/>
          <p:nvPr/>
        </p:nvSpPr>
        <p:spPr>
          <a:xfrm>
            <a:off x="4777483" y="3692433"/>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61" name="Group 1160">
            <a:extLst>
              <a:ext uri="{FF2B5EF4-FFF2-40B4-BE49-F238E27FC236}">
                <a16:creationId xmlns:a16="http://schemas.microsoft.com/office/drawing/2014/main" id="{B306812A-F3E9-12F1-591E-31D9672994D9}"/>
              </a:ext>
            </a:extLst>
          </p:cNvPr>
          <p:cNvGrpSpPr/>
          <p:nvPr/>
        </p:nvGrpSpPr>
        <p:grpSpPr>
          <a:xfrm>
            <a:off x="4847565" y="3493623"/>
            <a:ext cx="1031572" cy="120585"/>
            <a:chOff x="1038380" y="752862"/>
            <a:chExt cx="625798" cy="73152"/>
          </a:xfrm>
          <a:solidFill>
            <a:srgbClr val="E7E6E6"/>
          </a:solidFill>
        </p:grpSpPr>
        <p:cxnSp>
          <p:nvCxnSpPr>
            <p:cNvPr id="1162" name="Straight Connector 1161">
              <a:extLst>
                <a:ext uri="{FF2B5EF4-FFF2-40B4-BE49-F238E27FC236}">
                  <a16:creationId xmlns:a16="http://schemas.microsoft.com/office/drawing/2014/main" id="{8F9624C9-59D4-5F6C-54E8-8E228D6E6EC4}"/>
                </a:ext>
              </a:extLst>
            </p:cNvPr>
            <p:cNvCxnSpPr>
              <a:cxnSpLocks/>
              <a:stCxn id="1163" idx="2"/>
              <a:endCxn id="1167"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63" name="Oval 1162">
              <a:extLst>
                <a:ext uri="{FF2B5EF4-FFF2-40B4-BE49-F238E27FC236}">
                  <a16:creationId xmlns:a16="http://schemas.microsoft.com/office/drawing/2014/main" id="{2D912258-76E3-1892-D7F3-31586FFD559E}"/>
                </a:ext>
              </a:extLst>
            </p:cNvPr>
            <p:cNvSpPr>
              <a:spLocks noChangeAspect="1"/>
            </p:cNvSpPr>
            <p:nvPr/>
          </p:nvSpPr>
          <p:spPr>
            <a:xfrm>
              <a:off x="1038380"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4" name="Oval 1163">
              <a:extLst>
                <a:ext uri="{FF2B5EF4-FFF2-40B4-BE49-F238E27FC236}">
                  <a16:creationId xmlns:a16="http://schemas.microsoft.com/office/drawing/2014/main" id="{E7535DE8-FC65-0800-2294-29180D99D7B9}"/>
                </a:ext>
              </a:extLst>
            </p:cNvPr>
            <p:cNvSpPr>
              <a:spLocks noChangeAspect="1"/>
            </p:cNvSpPr>
            <p:nvPr/>
          </p:nvSpPr>
          <p:spPr>
            <a:xfrm>
              <a:off x="1176541"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5" name="Oval 1164">
              <a:extLst>
                <a:ext uri="{FF2B5EF4-FFF2-40B4-BE49-F238E27FC236}">
                  <a16:creationId xmlns:a16="http://schemas.microsoft.com/office/drawing/2014/main" id="{5032E2F3-056D-B73D-E3AA-7D596B1A3A90}"/>
                </a:ext>
              </a:extLst>
            </p:cNvPr>
            <p:cNvSpPr>
              <a:spLocks noChangeAspect="1"/>
            </p:cNvSpPr>
            <p:nvPr/>
          </p:nvSpPr>
          <p:spPr>
            <a:xfrm>
              <a:off x="1314702"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6" name="Oval 1165">
              <a:extLst>
                <a:ext uri="{FF2B5EF4-FFF2-40B4-BE49-F238E27FC236}">
                  <a16:creationId xmlns:a16="http://schemas.microsoft.com/office/drawing/2014/main" id="{5598E376-977A-A9DA-6D48-D3718C06CD65}"/>
                </a:ext>
              </a:extLst>
            </p:cNvPr>
            <p:cNvSpPr>
              <a:spLocks noChangeAspect="1"/>
            </p:cNvSpPr>
            <p:nvPr/>
          </p:nvSpPr>
          <p:spPr>
            <a:xfrm>
              <a:off x="1452863"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7" name="Oval 1166">
              <a:extLst>
                <a:ext uri="{FF2B5EF4-FFF2-40B4-BE49-F238E27FC236}">
                  <a16:creationId xmlns:a16="http://schemas.microsoft.com/office/drawing/2014/main" id="{6725A77F-DFBD-F500-FEEA-A2A111A63537}"/>
                </a:ext>
              </a:extLst>
            </p:cNvPr>
            <p:cNvSpPr>
              <a:spLocks noChangeAspect="1"/>
            </p:cNvSpPr>
            <p:nvPr/>
          </p:nvSpPr>
          <p:spPr>
            <a:xfrm>
              <a:off x="1591026"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68" name="Group 1167">
            <a:extLst>
              <a:ext uri="{FF2B5EF4-FFF2-40B4-BE49-F238E27FC236}">
                <a16:creationId xmlns:a16="http://schemas.microsoft.com/office/drawing/2014/main" id="{6CDD95DD-B566-29CE-0E7B-575A8EF2CA44}"/>
              </a:ext>
            </a:extLst>
          </p:cNvPr>
          <p:cNvGrpSpPr/>
          <p:nvPr/>
        </p:nvGrpSpPr>
        <p:grpSpPr>
          <a:xfrm>
            <a:off x="4847565" y="3708241"/>
            <a:ext cx="1031572" cy="120585"/>
            <a:chOff x="1038380" y="752862"/>
            <a:chExt cx="625798" cy="73152"/>
          </a:xfrm>
          <a:solidFill>
            <a:srgbClr val="E7E6E6"/>
          </a:solidFill>
        </p:grpSpPr>
        <p:cxnSp>
          <p:nvCxnSpPr>
            <p:cNvPr id="1169" name="Straight Connector 1168">
              <a:extLst>
                <a:ext uri="{FF2B5EF4-FFF2-40B4-BE49-F238E27FC236}">
                  <a16:creationId xmlns:a16="http://schemas.microsoft.com/office/drawing/2014/main" id="{4D286F10-E8E3-1DE8-9B16-606D26575413}"/>
                </a:ext>
              </a:extLst>
            </p:cNvPr>
            <p:cNvCxnSpPr>
              <a:cxnSpLocks/>
              <a:stCxn id="1170" idx="2"/>
              <a:endCxn id="1174"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70" name="Oval 1169">
              <a:extLst>
                <a:ext uri="{FF2B5EF4-FFF2-40B4-BE49-F238E27FC236}">
                  <a16:creationId xmlns:a16="http://schemas.microsoft.com/office/drawing/2014/main" id="{10FD05CA-CECE-8931-ED4F-DC14A8DDADC6}"/>
                </a:ext>
              </a:extLst>
            </p:cNvPr>
            <p:cNvSpPr>
              <a:spLocks noChangeAspect="1"/>
            </p:cNvSpPr>
            <p:nvPr/>
          </p:nvSpPr>
          <p:spPr>
            <a:xfrm>
              <a:off x="1038380"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1" name="Oval 1170">
              <a:extLst>
                <a:ext uri="{FF2B5EF4-FFF2-40B4-BE49-F238E27FC236}">
                  <a16:creationId xmlns:a16="http://schemas.microsoft.com/office/drawing/2014/main" id="{6E53C141-000A-F260-8F62-7E86EBCF183B}"/>
                </a:ext>
              </a:extLst>
            </p:cNvPr>
            <p:cNvSpPr>
              <a:spLocks noChangeAspect="1"/>
            </p:cNvSpPr>
            <p:nvPr/>
          </p:nvSpPr>
          <p:spPr>
            <a:xfrm>
              <a:off x="1176541"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2" name="Oval 1171">
              <a:extLst>
                <a:ext uri="{FF2B5EF4-FFF2-40B4-BE49-F238E27FC236}">
                  <a16:creationId xmlns:a16="http://schemas.microsoft.com/office/drawing/2014/main" id="{741C214B-7332-6619-0FC8-313090D14FB4}"/>
                </a:ext>
              </a:extLst>
            </p:cNvPr>
            <p:cNvSpPr>
              <a:spLocks noChangeAspect="1"/>
            </p:cNvSpPr>
            <p:nvPr/>
          </p:nvSpPr>
          <p:spPr>
            <a:xfrm>
              <a:off x="1314702"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3" name="Oval 1172">
              <a:extLst>
                <a:ext uri="{FF2B5EF4-FFF2-40B4-BE49-F238E27FC236}">
                  <a16:creationId xmlns:a16="http://schemas.microsoft.com/office/drawing/2014/main" id="{5B6F12BB-624B-FCA1-68D3-4DB9F96D6487}"/>
                </a:ext>
              </a:extLst>
            </p:cNvPr>
            <p:cNvSpPr>
              <a:spLocks noChangeAspect="1"/>
            </p:cNvSpPr>
            <p:nvPr/>
          </p:nvSpPr>
          <p:spPr>
            <a:xfrm>
              <a:off x="1452863"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4" name="Oval 1173">
              <a:extLst>
                <a:ext uri="{FF2B5EF4-FFF2-40B4-BE49-F238E27FC236}">
                  <a16:creationId xmlns:a16="http://schemas.microsoft.com/office/drawing/2014/main" id="{D287E2EF-AEA9-DCBE-0DB8-91D6A3D22EDC}"/>
                </a:ext>
              </a:extLst>
            </p:cNvPr>
            <p:cNvSpPr>
              <a:spLocks noChangeAspect="1"/>
            </p:cNvSpPr>
            <p:nvPr/>
          </p:nvSpPr>
          <p:spPr>
            <a:xfrm>
              <a:off x="1591026"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75" name="Group 1174">
            <a:extLst>
              <a:ext uri="{FF2B5EF4-FFF2-40B4-BE49-F238E27FC236}">
                <a16:creationId xmlns:a16="http://schemas.microsoft.com/office/drawing/2014/main" id="{52A03136-2FAE-9A75-9944-0B5CF815A7D1}"/>
              </a:ext>
            </a:extLst>
          </p:cNvPr>
          <p:cNvGrpSpPr/>
          <p:nvPr/>
        </p:nvGrpSpPr>
        <p:grpSpPr>
          <a:xfrm>
            <a:off x="3274412" y="3103548"/>
            <a:ext cx="2707610" cy="203409"/>
            <a:chOff x="948987" y="551824"/>
            <a:chExt cx="1642557" cy="123397"/>
          </a:xfrm>
        </p:grpSpPr>
        <p:sp>
          <p:nvSpPr>
            <p:cNvPr id="1176" name="Rectangle 1175">
              <a:extLst>
                <a:ext uri="{FF2B5EF4-FFF2-40B4-BE49-F238E27FC236}">
                  <a16:creationId xmlns:a16="http://schemas.microsoft.com/office/drawing/2014/main" id="{CF9B60B7-A4C7-7A87-3D68-7D60F52B9AA8}"/>
                </a:ext>
              </a:extLst>
            </p:cNvPr>
            <p:cNvSpPr/>
            <p:nvPr/>
          </p:nvSpPr>
          <p:spPr>
            <a:xfrm>
              <a:off x="948987"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mat</a:t>
              </a:r>
              <a:r>
                <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rPr>
                <a:t>1</a:t>
              </a:r>
            </a:p>
          </p:txBody>
        </p:sp>
        <p:sp>
          <p:nvSpPr>
            <p:cNvPr id="1177" name="Rectangle 1176">
              <a:extLst>
                <a:ext uri="{FF2B5EF4-FFF2-40B4-BE49-F238E27FC236}">
                  <a16:creationId xmlns:a16="http://schemas.microsoft.com/office/drawing/2014/main" id="{C08C2942-5BF5-1B62-6AB1-A0084C902C2C}"/>
                </a:ext>
              </a:extLst>
            </p:cNvPr>
            <p:cNvSpPr/>
            <p:nvPr/>
          </p:nvSpPr>
          <p:spPr>
            <a:xfrm>
              <a:off x="1842994"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mat</a:t>
              </a:r>
              <a:r>
                <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rPr>
                <a:t>0</a:t>
              </a:r>
            </a:p>
          </p:txBody>
        </p:sp>
      </p:grpSp>
      <p:sp>
        <p:nvSpPr>
          <p:cNvPr id="1178" name="Rectangle 1177">
            <a:extLst>
              <a:ext uri="{FF2B5EF4-FFF2-40B4-BE49-F238E27FC236}">
                <a16:creationId xmlns:a16="http://schemas.microsoft.com/office/drawing/2014/main" id="{BF86CC5F-0722-898A-2DC4-D0C6877D39FD}"/>
              </a:ext>
            </a:extLst>
          </p:cNvPr>
          <p:cNvSpPr/>
          <p:nvPr/>
        </p:nvSpPr>
        <p:spPr>
          <a:xfrm>
            <a:off x="2535286" y="344535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A[1]</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79" name="Rectangle 1178">
            <a:extLst>
              <a:ext uri="{FF2B5EF4-FFF2-40B4-BE49-F238E27FC236}">
                <a16:creationId xmlns:a16="http://schemas.microsoft.com/office/drawing/2014/main" id="{00167B7F-C077-B96A-99C8-4B64CE71513D}"/>
              </a:ext>
            </a:extLst>
          </p:cNvPr>
          <p:cNvSpPr/>
          <p:nvPr/>
        </p:nvSpPr>
        <p:spPr>
          <a:xfrm>
            <a:off x="2535286" y="3665567"/>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B[1]</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0" name="Rectangle 1179">
            <a:extLst>
              <a:ext uri="{FF2B5EF4-FFF2-40B4-BE49-F238E27FC236}">
                <a16:creationId xmlns:a16="http://schemas.microsoft.com/office/drawing/2014/main" id="{C31F3F28-ABC3-E5DA-B3C4-3611D5915D13}"/>
              </a:ext>
            </a:extLst>
          </p:cNvPr>
          <p:cNvSpPr/>
          <p:nvPr/>
        </p:nvSpPr>
        <p:spPr>
          <a:xfrm>
            <a:off x="5805384" y="347188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A[0]</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81" name="Rectangle 1180">
            <a:extLst>
              <a:ext uri="{FF2B5EF4-FFF2-40B4-BE49-F238E27FC236}">
                <a16:creationId xmlns:a16="http://schemas.microsoft.com/office/drawing/2014/main" id="{48F843E6-9733-B277-1E69-316716038D96}"/>
              </a:ext>
            </a:extLst>
          </p:cNvPr>
          <p:cNvSpPr/>
          <p:nvPr/>
        </p:nvSpPr>
        <p:spPr>
          <a:xfrm>
            <a:off x="5797482" y="367035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B[0]</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2" name="Rectangle 1181">
            <a:extLst>
              <a:ext uri="{FF2B5EF4-FFF2-40B4-BE49-F238E27FC236}">
                <a16:creationId xmlns:a16="http://schemas.microsoft.com/office/drawing/2014/main" id="{CEFFA158-7A67-DEA6-F4EC-F9696AC336C7}"/>
              </a:ext>
            </a:extLst>
          </p:cNvPr>
          <p:cNvSpPr/>
          <p:nvPr/>
        </p:nvSpPr>
        <p:spPr>
          <a:xfrm>
            <a:off x="3328549" y="391474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83" name="Group 1182">
            <a:extLst>
              <a:ext uri="{FF2B5EF4-FFF2-40B4-BE49-F238E27FC236}">
                <a16:creationId xmlns:a16="http://schemas.microsoft.com/office/drawing/2014/main" id="{FAA090F1-B57D-46F1-2496-30B891150B12}"/>
              </a:ext>
            </a:extLst>
          </p:cNvPr>
          <p:cNvGrpSpPr/>
          <p:nvPr/>
        </p:nvGrpSpPr>
        <p:grpSpPr>
          <a:xfrm>
            <a:off x="3385901" y="3922858"/>
            <a:ext cx="1031572" cy="120585"/>
            <a:chOff x="1038380" y="752862"/>
            <a:chExt cx="625798" cy="73152"/>
          </a:xfrm>
          <a:solidFill>
            <a:srgbClr val="E7E6E6"/>
          </a:solidFill>
        </p:grpSpPr>
        <p:cxnSp>
          <p:nvCxnSpPr>
            <p:cNvPr id="1184" name="Straight Connector 1183">
              <a:extLst>
                <a:ext uri="{FF2B5EF4-FFF2-40B4-BE49-F238E27FC236}">
                  <a16:creationId xmlns:a16="http://schemas.microsoft.com/office/drawing/2014/main" id="{255C7CBB-AA15-B533-A932-B011A92D3720}"/>
                </a:ext>
              </a:extLst>
            </p:cNvPr>
            <p:cNvCxnSpPr>
              <a:cxnSpLocks/>
              <a:stCxn id="1185" idx="2"/>
              <a:endCxn id="1189"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85" name="Oval 1184">
              <a:extLst>
                <a:ext uri="{FF2B5EF4-FFF2-40B4-BE49-F238E27FC236}">
                  <a16:creationId xmlns:a16="http://schemas.microsoft.com/office/drawing/2014/main" id="{3C10720F-8AEE-D1D0-D0D4-7C7269B1A73F}"/>
                </a:ext>
              </a:extLst>
            </p:cNvPr>
            <p:cNvSpPr>
              <a:spLocks noChangeAspect="1"/>
            </p:cNvSpPr>
            <p:nvPr/>
          </p:nvSpPr>
          <p:spPr>
            <a:xfrm>
              <a:off x="1038380"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6" name="Oval 1185">
              <a:extLst>
                <a:ext uri="{FF2B5EF4-FFF2-40B4-BE49-F238E27FC236}">
                  <a16:creationId xmlns:a16="http://schemas.microsoft.com/office/drawing/2014/main" id="{5EAF1457-CE9C-2386-1339-5BC66DEF6024}"/>
                </a:ext>
              </a:extLst>
            </p:cNvPr>
            <p:cNvSpPr>
              <a:spLocks noChangeAspect="1"/>
            </p:cNvSpPr>
            <p:nvPr/>
          </p:nvSpPr>
          <p:spPr>
            <a:xfrm>
              <a:off x="1176541"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7" name="Oval 1186">
              <a:extLst>
                <a:ext uri="{FF2B5EF4-FFF2-40B4-BE49-F238E27FC236}">
                  <a16:creationId xmlns:a16="http://schemas.microsoft.com/office/drawing/2014/main" id="{E1F2CA97-0E85-6E79-825D-44D2968A1CA3}"/>
                </a:ext>
              </a:extLst>
            </p:cNvPr>
            <p:cNvSpPr>
              <a:spLocks noChangeAspect="1"/>
            </p:cNvSpPr>
            <p:nvPr/>
          </p:nvSpPr>
          <p:spPr>
            <a:xfrm>
              <a:off x="1314702"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8" name="Oval 1187">
              <a:extLst>
                <a:ext uri="{FF2B5EF4-FFF2-40B4-BE49-F238E27FC236}">
                  <a16:creationId xmlns:a16="http://schemas.microsoft.com/office/drawing/2014/main" id="{B6B084BF-5B63-12F0-C43B-4D2385C3ADB0}"/>
                </a:ext>
              </a:extLst>
            </p:cNvPr>
            <p:cNvSpPr>
              <a:spLocks noChangeAspect="1"/>
            </p:cNvSpPr>
            <p:nvPr/>
          </p:nvSpPr>
          <p:spPr>
            <a:xfrm>
              <a:off x="1452863"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9" name="Oval 1188">
              <a:extLst>
                <a:ext uri="{FF2B5EF4-FFF2-40B4-BE49-F238E27FC236}">
                  <a16:creationId xmlns:a16="http://schemas.microsoft.com/office/drawing/2014/main" id="{DB0D46E2-ADD9-0535-A66B-125EDB6D139F}"/>
                </a:ext>
              </a:extLst>
            </p:cNvPr>
            <p:cNvSpPr>
              <a:spLocks noChangeAspect="1"/>
            </p:cNvSpPr>
            <p:nvPr/>
          </p:nvSpPr>
          <p:spPr>
            <a:xfrm>
              <a:off x="1591026"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0" name="Rectangle 1189">
            <a:extLst>
              <a:ext uri="{FF2B5EF4-FFF2-40B4-BE49-F238E27FC236}">
                <a16:creationId xmlns:a16="http://schemas.microsoft.com/office/drawing/2014/main" id="{2D7402C3-6A4B-8702-C8E7-6EA9E83E0284}"/>
              </a:ext>
            </a:extLst>
          </p:cNvPr>
          <p:cNvSpPr/>
          <p:nvPr/>
        </p:nvSpPr>
        <p:spPr>
          <a:xfrm>
            <a:off x="2535286" y="3885782"/>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C[1]</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191" name="Rectangle 1190">
            <a:extLst>
              <a:ext uri="{FF2B5EF4-FFF2-40B4-BE49-F238E27FC236}">
                <a16:creationId xmlns:a16="http://schemas.microsoft.com/office/drawing/2014/main" id="{FE957395-1ECC-8420-84DA-30091D29F31F}"/>
              </a:ext>
            </a:extLst>
          </p:cNvPr>
          <p:cNvSpPr/>
          <p:nvPr/>
        </p:nvSpPr>
        <p:spPr>
          <a:xfrm>
            <a:off x="4784343" y="392298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92" name="Group 1191">
            <a:extLst>
              <a:ext uri="{FF2B5EF4-FFF2-40B4-BE49-F238E27FC236}">
                <a16:creationId xmlns:a16="http://schemas.microsoft.com/office/drawing/2014/main" id="{A57FB20E-CC10-7DC0-DE18-F4BA09CB012D}"/>
              </a:ext>
            </a:extLst>
          </p:cNvPr>
          <p:cNvGrpSpPr/>
          <p:nvPr/>
        </p:nvGrpSpPr>
        <p:grpSpPr>
          <a:xfrm>
            <a:off x="4847565" y="3922860"/>
            <a:ext cx="1031572" cy="120585"/>
            <a:chOff x="1038380" y="752862"/>
            <a:chExt cx="625798" cy="73152"/>
          </a:xfrm>
          <a:solidFill>
            <a:srgbClr val="E7E6E6"/>
          </a:solidFill>
        </p:grpSpPr>
        <p:cxnSp>
          <p:nvCxnSpPr>
            <p:cNvPr id="1193" name="Straight Connector 1192">
              <a:extLst>
                <a:ext uri="{FF2B5EF4-FFF2-40B4-BE49-F238E27FC236}">
                  <a16:creationId xmlns:a16="http://schemas.microsoft.com/office/drawing/2014/main" id="{84502E93-C961-0E48-FE8B-1AD767A6A900}"/>
                </a:ext>
              </a:extLst>
            </p:cNvPr>
            <p:cNvCxnSpPr>
              <a:cxnSpLocks/>
              <a:stCxn id="1194" idx="2"/>
              <a:endCxn id="119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94" name="Oval 1193">
              <a:extLst>
                <a:ext uri="{FF2B5EF4-FFF2-40B4-BE49-F238E27FC236}">
                  <a16:creationId xmlns:a16="http://schemas.microsoft.com/office/drawing/2014/main" id="{E1637970-1646-6820-ABBA-90C086C04820}"/>
                </a:ext>
              </a:extLst>
            </p:cNvPr>
            <p:cNvSpPr>
              <a:spLocks noChangeAspect="1"/>
            </p:cNvSpPr>
            <p:nvPr/>
          </p:nvSpPr>
          <p:spPr>
            <a:xfrm>
              <a:off x="1038380"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5" name="Oval 1194">
              <a:extLst>
                <a:ext uri="{FF2B5EF4-FFF2-40B4-BE49-F238E27FC236}">
                  <a16:creationId xmlns:a16="http://schemas.microsoft.com/office/drawing/2014/main" id="{AA631839-7D20-B1CA-720D-8ED4D0291C1F}"/>
                </a:ext>
              </a:extLst>
            </p:cNvPr>
            <p:cNvSpPr>
              <a:spLocks noChangeAspect="1"/>
            </p:cNvSpPr>
            <p:nvPr/>
          </p:nvSpPr>
          <p:spPr>
            <a:xfrm>
              <a:off x="1176541"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6" name="Oval 1195">
              <a:extLst>
                <a:ext uri="{FF2B5EF4-FFF2-40B4-BE49-F238E27FC236}">
                  <a16:creationId xmlns:a16="http://schemas.microsoft.com/office/drawing/2014/main" id="{1B241E6C-8BB2-A108-4B84-171564A12A81}"/>
                </a:ext>
              </a:extLst>
            </p:cNvPr>
            <p:cNvSpPr>
              <a:spLocks noChangeAspect="1"/>
            </p:cNvSpPr>
            <p:nvPr/>
          </p:nvSpPr>
          <p:spPr>
            <a:xfrm>
              <a:off x="1314702"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7" name="Oval 1196">
              <a:extLst>
                <a:ext uri="{FF2B5EF4-FFF2-40B4-BE49-F238E27FC236}">
                  <a16:creationId xmlns:a16="http://schemas.microsoft.com/office/drawing/2014/main" id="{B1738448-8DB9-BA89-A8B5-5AFA05462DAF}"/>
                </a:ext>
              </a:extLst>
            </p:cNvPr>
            <p:cNvSpPr>
              <a:spLocks noChangeAspect="1"/>
            </p:cNvSpPr>
            <p:nvPr/>
          </p:nvSpPr>
          <p:spPr>
            <a:xfrm>
              <a:off x="1452863"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8" name="Oval 1197">
              <a:extLst>
                <a:ext uri="{FF2B5EF4-FFF2-40B4-BE49-F238E27FC236}">
                  <a16:creationId xmlns:a16="http://schemas.microsoft.com/office/drawing/2014/main" id="{6948CBF4-6E4F-F5D9-2CA0-BF1C842DDCDD}"/>
                </a:ext>
              </a:extLst>
            </p:cNvPr>
            <p:cNvSpPr>
              <a:spLocks noChangeAspect="1"/>
            </p:cNvSpPr>
            <p:nvPr/>
          </p:nvSpPr>
          <p:spPr>
            <a:xfrm>
              <a:off x="1591026"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9" name="Rectangle 1198">
            <a:extLst>
              <a:ext uri="{FF2B5EF4-FFF2-40B4-BE49-F238E27FC236}">
                <a16:creationId xmlns:a16="http://schemas.microsoft.com/office/drawing/2014/main" id="{80215D00-8AC0-5704-F2D2-B70EFA93908E}"/>
              </a:ext>
            </a:extLst>
          </p:cNvPr>
          <p:cNvSpPr/>
          <p:nvPr/>
        </p:nvSpPr>
        <p:spPr>
          <a:xfrm>
            <a:off x="5796409" y="3881905"/>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C[0]</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201" name="Rectangle 1200">
            <a:extLst>
              <a:ext uri="{FF2B5EF4-FFF2-40B4-BE49-F238E27FC236}">
                <a16:creationId xmlns:a16="http://schemas.microsoft.com/office/drawing/2014/main" id="{0C62A3A9-AAE1-C748-EB3A-3845EA559D6B}"/>
              </a:ext>
            </a:extLst>
          </p:cNvPr>
          <p:cNvSpPr/>
          <p:nvPr/>
        </p:nvSpPr>
        <p:spPr>
          <a:xfrm>
            <a:off x="3940755" y="5755522"/>
            <a:ext cx="1459201"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16161"/>
                </a:solidFill>
                <a:effectLst/>
                <a:uLnTx/>
                <a:uFillTx/>
                <a:latin typeface="Avenir Next" panose="020B0503020202020204" pitchFamily="34" charset="0"/>
                <a:cs typeface="Arial" panose="020B0604020202020204" pitchFamily="34" charset="0"/>
              </a:rPr>
              <a:t>inter-mat interconnect</a:t>
            </a:r>
            <a:endParaRPr kumimoji="0" lang="en-US" sz="1600" b="1" i="0" u="none" strike="noStrike" kern="0" cap="none" spc="0" normalizeH="0" baseline="-25000" noProof="0" dirty="0">
              <a:ln>
                <a:noFill/>
              </a:ln>
              <a:solidFill>
                <a:srgbClr val="E16161"/>
              </a:solidFill>
              <a:effectLst/>
              <a:uLnTx/>
              <a:uFillTx/>
              <a:latin typeface="Avenir Next" panose="020B0503020202020204" pitchFamily="34" charset="0"/>
              <a:cs typeface="Arial" panose="020B0604020202020204" pitchFamily="34" charset="0"/>
            </a:endParaRPr>
          </a:p>
        </p:txBody>
      </p:sp>
      <p:sp>
        <p:nvSpPr>
          <p:cNvPr id="1204" name="Rectangle 1203">
            <a:extLst>
              <a:ext uri="{FF2B5EF4-FFF2-40B4-BE49-F238E27FC236}">
                <a16:creationId xmlns:a16="http://schemas.microsoft.com/office/drawing/2014/main" id="{C592509F-C0C9-22F1-D791-88112DD2742F}"/>
              </a:ext>
            </a:extLst>
          </p:cNvPr>
          <p:cNvSpPr/>
          <p:nvPr/>
        </p:nvSpPr>
        <p:spPr>
          <a:xfrm>
            <a:off x="2535286" y="410599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rPr>
              <a:t>tmp</a:t>
            </a:r>
            <a:endParaRPr kumimoji="0" lang="en-US" sz="1600" b="1" i="0" u="none" strike="noStrike" kern="0" cap="none" spc="0" normalizeH="0" baseline="-2500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endParaRPr>
          </a:p>
        </p:txBody>
      </p:sp>
      <p:sp>
        <p:nvSpPr>
          <p:cNvPr id="1205" name="Rectangle 1204">
            <a:extLst>
              <a:ext uri="{FF2B5EF4-FFF2-40B4-BE49-F238E27FC236}">
                <a16:creationId xmlns:a16="http://schemas.microsoft.com/office/drawing/2014/main" id="{D099B624-9808-6F5D-C931-74EBCF9C67E4}"/>
              </a:ext>
            </a:extLst>
          </p:cNvPr>
          <p:cNvSpPr/>
          <p:nvPr/>
        </p:nvSpPr>
        <p:spPr>
          <a:xfrm>
            <a:off x="2535286" y="4326211"/>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C00000"/>
                </a:solidFill>
                <a:effectLst/>
                <a:uLnTx/>
                <a:uFillTx/>
                <a:latin typeface="Avenir Next" panose="020B0503020202020204" pitchFamily="34" charset="0"/>
                <a:cs typeface="Courier New" panose="02070309020205020404" pitchFamily="49" charset="0"/>
              </a:rPr>
              <a:t>out</a:t>
            </a:r>
            <a:endParaRPr kumimoji="0" lang="en-US" sz="1600" b="1" i="0" u="none" strike="noStrike" kern="0" cap="none" spc="0" normalizeH="0" baseline="-25000" noProof="0" dirty="0">
              <a:ln>
                <a:noFill/>
              </a:ln>
              <a:solidFill>
                <a:srgbClr val="C00000"/>
              </a:solidFill>
              <a:effectLst/>
              <a:uLnTx/>
              <a:uFillTx/>
              <a:latin typeface="Avenir Next" panose="020B0503020202020204" pitchFamily="34" charset="0"/>
              <a:cs typeface="Courier New" panose="02070309020205020404" pitchFamily="49" charset="0"/>
            </a:endParaRPr>
          </a:p>
        </p:txBody>
      </p:sp>
      <p:sp>
        <p:nvSpPr>
          <p:cNvPr id="2" name="Rectangle 1">
            <a:extLst>
              <a:ext uri="{FF2B5EF4-FFF2-40B4-BE49-F238E27FC236}">
                <a16:creationId xmlns:a16="http://schemas.microsoft.com/office/drawing/2014/main" id="{AF8C47A8-17A5-1D66-1266-D4B60F62AF41}"/>
              </a:ext>
            </a:extLst>
          </p:cNvPr>
          <p:cNvSpPr/>
          <p:nvPr/>
        </p:nvSpPr>
        <p:spPr>
          <a:xfrm>
            <a:off x="2547102" y="2656838"/>
            <a:ext cx="3978055" cy="249421"/>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1" i="0" u="sng"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step </a:t>
            </a:r>
            <a:r>
              <a:rPr lang="en-US" b="1" u="sng" kern="0" dirty="0">
                <a:solidFill>
                  <a:prstClr val="black"/>
                </a:solidFill>
                <a:latin typeface="Avenir Next" panose="020B0503020202020204" pitchFamily="34" charset="0"/>
                <a:cs typeface="Arial" panose="020B0604020202020204" pitchFamily="34" charset="0"/>
              </a:rPr>
              <a:t>2</a:t>
            </a:r>
            <a:r>
              <a:rPr kumimoji="0" lang="en-US" b="1" i="0" u="sng"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a:t>
            </a:r>
            <a: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 </a:t>
            </a:r>
            <a:b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br>
            <a:r>
              <a:rPr kumimoji="0" lang="en-US" b="1" i="0" u="none" strike="noStrike" kern="0" cap="none" normalizeH="0" baseline="0" noProof="0" dirty="0">
                <a:ln>
                  <a:noFill/>
                </a:ln>
                <a:solidFill>
                  <a:prstClr val="black"/>
                </a:solidFill>
                <a:effectLst/>
                <a:uLnTx/>
                <a:uFillTx/>
                <a:latin typeface="Avenir Next" panose="020B0503020202020204" pitchFamily="34" charset="0"/>
                <a:cs typeface="Courier New" panose="02070309020205020404" pitchFamily="49" charset="0"/>
              </a:rPr>
              <a:t>inter-mat </a:t>
            </a:r>
            <a:r>
              <a:rPr kumimoji="0" lang="en-US" b="1" i="0" u="none" strike="noStrike" kern="0" cap="none" normalizeH="0" baseline="0" noProof="0" dirty="0" err="1">
                <a:ln>
                  <a:noFill/>
                </a:ln>
                <a:solidFill>
                  <a:prstClr val="black"/>
                </a:solidFill>
                <a:effectLst/>
                <a:uLnTx/>
                <a:uFillTx/>
                <a:latin typeface="Avenir Next" panose="020B0503020202020204" pitchFamily="34" charset="0"/>
                <a:cs typeface="Courier New" panose="02070309020205020404" pitchFamily="49" charset="0"/>
              </a:rPr>
              <a:t>dat</a:t>
            </a:r>
            <a:r>
              <a:rPr lang="en-US" b="1" kern="0" dirty="0">
                <a:solidFill>
                  <a:prstClr val="black"/>
                </a:solidFill>
                <a:latin typeface="Avenir Next" panose="020B0503020202020204" pitchFamily="34" charset="0"/>
                <a:cs typeface="Courier New" panose="02070309020205020404" pitchFamily="49" charset="0"/>
              </a:rPr>
              <a:t>a movement </a:t>
            </a:r>
            <a:endParaRPr kumimoji="0" lang="en-US" b="1" i="0" u="none" strike="noStrike" kern="0" cap="none" normalizeH="0" baseline="0" noProof="0" dirty="0">
              <a:ln>
                <a:noFill/>
              </a:ln>
              <a:solidFill>
                <a:prstClr val="black"/>
              </a:solidFill>
              <a:effectLst/>
              <a:uLnTx/>
              <a:uFillTx/>
              <a:latin typeface="Avenir Next" panose="020B0503020202020204" pitchFamily="34" charset="0"/>
              <a:cs typeface="Courier New" panose="02070309020205020404" pitchFamily="49" charset="0"/>
            </a:endParaRPr>
          </a:p>
        </p:txBody>
      </p:sp>
      <p:graphicFrame>
        <p:nvGraphicFramePr>
          <p:cNvPr id="3" name="Table 4">
            <a:extLst>
              <a:ext uri="{FF2B5EF4-FFF2-40B4-BE49-F238E27FC236}">
                <a16:creationId xmlns:a16="http://schemas.microsoft.com/office/drawing/2014/main" id="{8B679EB5-9842-0C66-DEE9-E25AA943F888}"/>
              </a:ext>
            </a:extLst>
          </p:cNvPr>
          <p:cNvGraphicFramePr>
            <a:graphicFrameLocks/>
          </p:cNvGraphicFramePr>
          <p:nvPr>
            <p:extLst>
              <p:ext uri="{D42A27DB-BD31-4B8C-83A1-F6EECF244321}">
                <p14:modId xmlns:p14="http://schemas.microsoft.com/office/powerpoint/2010/main" val="1573966481"/>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4" name="TextBox 3">
            <a:extLst>
              <a:ext uri="{FF2B5EF4-FFF2-40B4-BE49-F238E27FC236}">
                <a16:creationId xmlns:a16="http://schemas.microsoft.com/office/drawing/2014/main" id="{90DA1070-2964-0C97-1D38-E0A623659D92}"/>
              </a:ext>
            </a:extLst>
          </p:cNvPr>
          <p:cNvSpPr txBox="1"/>
          <p:nvPr/>
        </p:nvSpPr>
        <p:spPr>
          <a:xfrm>
            <a:off x="0" y="1322190"/>
            <a:ext cx="9144000" cy="1107996"/>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MIMDRAM leverages </a:t>
            </a:r>
            <a:r>
              <a:rPr lang="en-US" sz="2200" b="1" dirty="0">
                <a:solidFill>
                  <a:schemeClr val="accent4"/>
                </a:solidFill>
                <a:latin typeface="Avenir Next" panose="020B0503020202020204" pitchFamily="34" charset="0"/>
              </a:rPr>
              <a:t>fine-grained DRAM access</a:t>
            </a:r>
            <a:r>
              <a:rPr lang="en-US" sz="2200" b="1" dirty="0">
                <a:latin typeface="Avenir Next" panose="020B0503020202020204" pitchFamily="34" charset="0"/>
              </a:rPr>
              <a:t> and </a:t>
            </a:r>
            <a:br>
              <a:rPr lang="en-US" sz="2200" b="1" dirty="0">
                <a:latin typeface="Avenir Next" panose="020B0503020202020204" pitchFamily="34" charset="0"/>
              </a:rPr>
            </a:br>
            <a:r>
              <a:rPr lang="en-US" sz="2200" b="1" dirty="0">
                <a:solidFill>
                  <a:schemeClr val="accent4"/>
                </a:solidFill>
                <a:latin typeface="Avenir Next" panose="020B0503020202020204" pitchFamily="34" charset="0"/>
              </a:rPr>
              <a:t>inter-/intra-mat interconnects</a:t>
            </a:r>
            <a:r>
              <a:rPr lang="en-US" sz="2200" b="1" dirty="0">
                <a:latin typeface="Avenir Next" panose="020B0503020202020204" pitchFamily="34" charset="0"/>
              </a:rPr>
              <a:t> to </a:t>
            </a:r>
            <a:br>
              <a:rPr lang="en-US" sz="2200" b="1" dirty="0">
                <a:latin typeface="Avenir Next" panose="020B0503020202020204" pitchFamily="34" charset="0"/>
              </a:rPr>
            </a:br>
            <a:r>
              <a:rPr lang="en-US" sz="2200" b="1" dirty="0">
                <a:latin typeface="Avenir Next" panose="020B0503020202020204" pitchFamily="34" charset="0"/>
              </a:rPr>
              <a:t>implement </a:t>
            </a:r>
            <a:r>
              <a:rPr lang="en-US" sz="2200" b="1" dirty="0">
                <a:solidFill>
                  <a:srgbClr val="1A82C4"/>
                </a:solidFill>
                <a:latin typeface="Avenir Next" panose="020B0503020202020204" pitchFamily="34" charset="0"/>
              </a:rPr>
              <a:t>in-DRAM vector reduction</a:t>
            </a:r>
          </a:p>
        </p:txBody>
      </p:sp>
    </p:spTree>
    <p:extLst>
      <p:ext uri="{BB962C8B-B14F-4D97-AF65-F5344CB8AC3E}">
        <p14:creationId xmlns:p14="http://schemas.microsoft.com/office/powerpoint/2010/main" val="4051107645"/>
      </p:ext>
    </p:extLst>
  </p:cSld>
  <p:clrMapOvr>
    <a:masterClrMapping/>
  </p:clrMapOvr>
</p:sld>
</file>

<file path=ppt/theme/theme1.xml><?xml version="1.0" encoding="utf-8"?>
<a:theme xmlns:a="http://schemas.openxmlformats.org/drawingml/2006/main" name="Office Theme">
  <a:themeElements>
    <a:clrScheme name="Custom 5">
      <a:dk1>
        <a:srgbClr val="000000"/>
      </a:dk1>
      <a:lt1>
        <a:srgbClr val="FFFFFF"/>
      </a:lt1>
      <a:dk2>
        <a:srgbClr val="44546A"/>
      </a:dk2>
      <a:lt2>
        <a:srgbClr val="E7E6E6"/>
      </a:lt2>
      <a:accent1>
        <a:srgbClr val="C02800"/>
      </a:accent1>
      <a:accent2>
        <a:srgbClr val="F3B945"/>
      </a:accent2>
      <a:accent3>
        <a:srgbClr val="4CA343"/>
      </a:accent3>
      <a:accent4>
        <a:srgbClr val="1A7FC7"/>
      </a:accent4>
      <a:accent5>
        <a:srgbClr val="694C93"/>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IM Brainstorming -- 30.08.21" id="{966920FC-F2B4-C940-BBF3-E90989E26CA9}" vid="{5F022765-BD2C-3444-8327-2183C6EE3EBB}"/>
    </a:ext>
  </a:extLst>
</a:theme>
</file>

<file path=ppt/theme/theme2.xml><?xml version="1.0" encoding="utf-8"?>
<a:theme xmlns:a="http://schemas.openxmlformats.org/drawingml/2006/main" name="1_Office Theme">
  <a:themeElements>
    <a:clrScheme name="Custom 3">
      <a:dk1>
        <a:srgbClr val="000000"/>
      </a:dk1>
      <a:lt1>
        <a:srgbClr val="FFFFFF"/>
      </a:lt1>
      <a:dk2>
        <a:srgbClr val="44546A"/>
      </a:dk2>
      <a:lt2>
        <a:srgbClr val="E7E6E6"/>
      </a:lt2>
      <a:accent1>
        <a:srgbClr val="E06161"/>
      </a:accent1>
      <a:accent2>
        <a:srgbClr val="F3BC61"/>
      </a:accent2>
      <a:accent3>
        <a:srgbClr val="38A881"/>
      </a:accent3>
      <a:accent4>
        <a:srgbClr val="5CA2DB"/>
      </a:accent4>
      <a:accent5>
        <a:srgbClr val="9C80C1"/>
      </a:accent5>
      <a:accent6>
        <a:srgbClr val="EB8F61"/>
      </a:accent6>
      <a:hlink>
        <a:srgbClr val="0563C1"/>
      </a:hlink>
      <a:folHlink>
        <a:srgbClr val="954F72"/>
      </a:folHlink>
    </a:clrScheme>
    <a:fontScheme name="Corbel">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acktothechip" id="{D2CD858D-3514-044E-BB40-B3A4C30B63CC}" vid="{C34570FE-74FD-B045-831A-09CD35599A16}"/>
    </a:ext>
  </a:extLst>
</a:theme>
</file>

<file path=ppt/theme/theme3.xml><?xml version="1.0" encoding="utf-8"?>
<a:theme xmlns:a="http://schemas.openxmlformats.org/drawingml/2006/main" name="2_Office Theme">
  <a:themeElements>
    <a:clrScheme name="Custom 6">
      <a:dk1>
        <a:srgbClr val="000000"/>
      </a:dk1>
      <a:lt1>
        <a:srgbClr val="FFFFFF"/>
      </a:lt1>
      <a:dk2>
        <a:srgbClr val="44546A"/>
      </a:dk2>
      <a:lt2>
        <a:srgbClr val="E7E6E6"/>
      </a:lt2>
      <a:accent1>
        <a:srgbClr val="C02800"/>
      </a:accent1>
      <a:accent2>
        <a:srgbClr val="F3B945"/>
      </a:accent2>
      <a:accent3>
        <a:srgbClr val="4CA343"/>
      </a:accent3>
      <a:accent4>
        <a:srgbClr val="1A7FC7"/>
      </a:accent4>
      <a:accent5>
        <a:srgbClr val="9C80C1"/>
      </a:accent5>
      <a:accent6>
        <a:srgbClr val="EB8F61"/>
      </a:accent6>
      <a:hlink>
        <a:srgbClr val="0563C1"/>
      </a:hlink>
      <a:folHlink>
        <a:srgbClr val="954F72"/>
      </a:folHlink>
    </a:clrScheme>
    <a:fontScheme name="Corbel">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acktothechip" id="{D2CD858D-3514-044E-BB40-B3A4C30B63CC}" vid="{C34570FE-74FD-B045-831A-09CD35599A16}"/>
    </a:ext>
  </a:extLst>
</a:theme>
</file>

<file path=ppt/theme/theme4.xml><?xml version="1.0" encoding="utf-8"?>
<a:theme xmlns:a="http://schemas.openxmlformats.org/drawingml/2006/main" name="5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stech_template_jisung" id="{E787BF74-58FC-BA4F-9E83-D43BB312284F}" vid="{D903774B-4720-AE4C-9DF5-7CB3ABA7BBC8}"/>
    </a:ext>
  </a:extLst>
</a:theme>
</file>

<file path=ppt/theme/theme5.xml><?xml version="1.0" encoding="utf-8"?>
<a:theme xmlns:a="http://schemas.openxmlformats.org/drawingml/2006/main" name="3_Office Theme">
  <a:themeElements>
    <a:clrScheme name="Pallet 1">
      <a:dk1>
        <a:srgbClr val="000000"/>
      </a:dk1>
      <a:lt1>
        <a:srgbClr val="FFFFFF"/>
      </a:lt1>
      <a:dk2>
        <a:srgbClr val="44546A"/>
      </a:dk2>
      <a:lt2>
        <a:srgbClr val="E7E6E6"/>
      </a:lt2>
      <a:accent1>
        <a:srgbClr val="FF595E"/>
      </a:accent1>
      <a:accent2>
        <a:srgbClr val="FFCA3A"/>
      </a:accent2>
      <a:accent3>
        <a:srgbClr val="8AC926"/>
      </a:accent3>
      <a:accent4>
        <a:srgbClr val="1982C3"/>
      </a:accent4>
      <a:accent5>
        <a:srgbClr val="694C93"/>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IM Brainstorming -- 30.08.21" id="{966920FC-F2B4-C940-BBF3-E90989E26CA9}" vid="{5F022765-BD2C-3444-8327-2183C6EE3EBB}"/>
    </a:ext>
  </a:extLst>
</a:theme>
</file>

<file path=ppt/theme/theme6.xml><?xml version="1.0" encoding="utf-8"?>
<a:theme xmlns:a="http://schemas.openxmlformats.org/drawingml/2006/main" name="7_Office Theme">
  <a:themeElements>
    <a:clrScheme name="Custom 5">
      <a:dk1>
        <a:srgbClr val="000000"/>
      </a:dk1>
      <a:lt1>
        <a:srgbClr val="FFFFFF"/>
      </a:lt1>
      <a:dk2>
        <a:srgbClr val="44546A"/>
      </a:dk2>
      <a:lt2>
        <a:srgbClr val="E7E6E6"/>
      </a:lt2>
      <a:accent1>
        <a:srgbClr val="C02800"/>
      </a:accent1>
      <a:accent2>
        <a:srgbClr val="F3B945"/>
      </a:accent2>
      <a:accent3>
        <a:srgbClr val="4CA343"/>
      </a:accent3>
      <a:accent4>
        <a:srgbClr val="1A7FC7"/>
      </a:accent4>
      <a:accent5>
        <a:srgbClr val="694C93"/>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IM Brainstorming -- 30.08.21" id="{966920FC-F2B4-C940-BBF3-E90989E26CA9}" vid="{5F022765-BD2C-3444-8327-2183C6EE3EBB}"/>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104801</TotalTime>
  <Words>12431</Words>
  <Application>Microsoft Macintosh PowerPoint</Application>
  <PresentationFormat>On-screen Show (4:3)</PresentationFormat>
  <Paragraphs>3128</Paragraphs>
  <Slides>118</Slides>
  <Notes>99</Notes>
  <HiddenSlides>0</HiddenSlides>
  <MMClips>0</MMClips>
  <ScaleCrop>false</ScaleCrop>
  <HeadingPairs>
    <vt:vector size="6" baseType="variant">
      <vt:variant>
        <vt:lpstr>Fonts Used</vt:lpstr>
      </vt:variant>
      <vt:variant>
        <vt:i4>17</vt:i4>
      </vt:variant>
      <vt:variant>
        <vt:lpstr>Theme</vt:lpstr>
      </vt:variant>
      <vt:variant>
        <vt:i4>6</vt:i4>
      </vt:variant>
      <vt:variant>
        <vt:lpstr>Slide Titles</vt:lpstr>
      </vt:variant>
      <vt:variant>
        <vt:i4>118</vt:i4>
      </vt:variant>
    </vt:vector>
  </HeadingPairs>
  <TitlesOfParts>
    <vt:vector size="141" baseType="lpstr">
      <vt:lpstr>Myriad Pro Bold Cond</vt:lpstr>
      <vt:lpstr>Apple Symbols</vt:lpstr>
      <vt:lpstr>Arial</vt:lpstr>
      <vt:lpstr>Avenir Next</vt:lpstr>
      <vt:lpstr>Avenir Next Demi Bold</vt:lpstr>
      <vt:lpstr>Avenir Next Medium</vt:lpstr>
      <vt:lpstr>Calibri</vt:lpstr>
      <vt:lpstr>Calibri Light</vt:lpstr>
      <vt:lpstr>Cambria</vt:lpstr>
      <vt:lpstr>Cambria Math</vt:lpstr>
      <vt:lpstr>Corbel</vt:lpstr>
      <vt:lpstr>Courier New</vt:lpstr>
      <vt:lpstr>FUTURA MEDIUM</vt:lpstr>
      <vt:lpstr>Garamond</vt:lpstr>
      <vt:lpstr>Segoe UI</vt:lpstr>
      <vt:lpstr>Tahoma</vt:lpstr>
      <vt:lpstr>Wingdings</vt:lpstr>
      <vt:lpstr>Office Theme</vt:lpstr>
      <vt:lpstr>1_Office Theme</vt:lpstr>
      <vt:lpstr>2_Office Theme</vt:lpstr>
      <vt:lpstr>5_Office Theme</vt:lpstr>
      <vt:lpstr>3_Office Theme</vt:lpstr>
      <vt:lpstr>7_Office Theme</vt:lpstr>
      <vt:lpstr>Processing-Using-Memory Systems  for Bulk Bitwise Operations</vt:lpstr>
      <vt:lpstr>Processing-in-Memory: Overview</vt:lpstr>
      <vt:lpstr>Background:  DRAM Hierarchical Organization</vt:lpstr>
      <vt:lpstr>Background:  DRAM Hierarchical Organization</vt:lpstr>
      <vt:lpstr>Background:  In-DRAM Row Copy </vt:lpstr>
      <vt:lpstr>Background:  In-DRAM Row Copy </vt:lpstr>
      <vt:lpstr>Background:  In-DRAM Row Copy </vt:lpstr>
      <vt:lpstr>RowClone:  Intra-Subarray</vt:lpstr>
      <vt:lpstr>RowClone:  Inter-Bank</vt:lpstr>
      <vt:lpstr>Generalized RowClone</vt:lpstr>
      <vt:lpstr>More on RowClone</vt:lpstr>
      <vt:lpstr>PowerPoint Presentation</vt:lpstr>
      <vt:lpstr>Background:  In-DRAM Majority Operations</vt:lpstr>
      <vt:lpstr>In-DRAM AND/OR:  Triple Row Activation</vt:lpstr>
      <vt:lpstr>More on In-DRAM Bulk AND/OR</vt:lpstr>
      <vt:lpstr>In-DRAM NOT:  Dual Contact Cell</vt:lpstr>
      <vt:lpstr>NOT in PUD:  Alternative I</vt:lpstr>
      <vt:lpstr>NOT in PUD:  Alternative II</vt:lpstr>
      <vt:lpstr>Background:  Bulk Bitwise Arithmetic Operations (I)</vt:lpstr>
      <vt:lpstr>Background:  Bulk Bitwise Arithmetic Operations (I)</vt:lpstr>
      <vt:lpstr>Background:  Bulk Bitwise Arithmetic Operations (I)</vt:lpstr>
      <vt:lpstr>Background:  Bulk Bitwise Arithmetic Operations (II)</vt:lpstr>
      <vt:lpstr>Background:  Bulk Bitwise Arithmetic Operations (II)</vt:lpstr>
      <vt:lpstr>Background:  PUD in Commodity Off-the-Shelf (COTS) DRAM</vt:lpstr>
      <vt:lpstr>PUD in COTS DRAM:  Summary of Results</vt:lpstr>
      <vt:lpstr>Processing-in-Memory:  Challenges</vt:lpstr>
      <vt:lpstr>Processing-in-Memory:  Challenges</vt:lpstr>
      <vt:lpstr>Limitations of PUD Systems:  Overview</vt:lpstr>
      <vt:lpstr>Problem &amp; Goal</vt:lpstr>
      <vt:lpstr>MIMDRAM:  Key Idea (I)</vt:lpstr>
      <vt:lpstr>MIMDRAM:  Key Idea (II)</vt:lpstr>
      <vt:lpstr>MIMDRAM:  Key Idea (III)</vt:lpstr>
      <vt:lpstr>MIMDRAM:  Key Idea (III)</vt:lpstr>
      <vt:lpstr>MIMDRAM:  Key Idea (III)</vt:lpstr>
      <vt:lpstr>MIMDRAM:  Key Idea (III)</vt:lpstr>
      <vt:lpstr>MIMDRAM:  Overview</vt:lpstr>
      <vt:lpstr>MIMDRAM:  Overview</vt:lpstr>
      <vt:lpstr>MIMDRAM:  DRAM Array Modifications</vt:lpstr>
      <vt:lpstr>MIMDRAM:  Moving Data Across Mats</vt:lpstr>
      <vt:lpstr>MIMDRAM:  Control Unit</vt:lpstr>
      <vt:lpstr>MIMDRAM:  Overview</vt:lpstr>
      <vt:lpstr>MIMDRAM:  Compiler Support (I)</vt:lpstr>
      <vt:lpstr>MIMDRAM:  Compiler Support (II)</vt:lpstr>
      <vt:lpstr>MIMDRAM:  Compiler Support (II)</vt:lpstr>
      <vt:lpstr>MIMDRAM:  Compiler Support (III)</vt:lpstr>
      <vt:lpstr>MIMDRAM:  System Support</vt:lpstr>
      <vt:lpstr>Evaluation:  Methodology Overview</vt:lpstr>
      <vt:lpstr>Evaluation:  Single Application Analysis – Energy Efficiency</vt:lpstr>
      <vt:lpstr>Evaluation:  Comparison to Other PIM Architectures</vt:lpstr>
      <vt:lpstr>Processing-in-Memory:  Challenges</vt:lpstr>
      <vt:lpstr>Limitations of PUD Systems:  Overview</vt:lpstr>
      <vt:lpstr>Limitations of PUD Systems:  Overview</vt:lpstr>
      <vt:lpstr>Limitations of Bit-Serial PUD Systems:  Rigid and Static Data Representation (I)</vt:lpstr>
      <vt:lpstr>Limitations of Bit-Serial PUD Systems:  Rigid and Static Data Representation (I)</vt:lpstr>
      <vt:lpstr>Limitations of Bit-Serial PUD Systems:  Rigid and Static Data Representation (II)</vt:lpstr>
      <vt:lpstr>Limitations of Bit-Serial PUD Systems:  Rigid and Static Data Representation (II)</vt:lpstr>
      <vt:lpstr>Opportunities for Bit-Serial PUD:  Narrow Values for PUD Operations</vt:lpstr>
      <vt:lpstr>Opportunities for Bit-Serial PUD:  Overview</vt:lpstr>
      <vt:lpstr>Limitations of Bit-Serial PUD Systems:  Throughput-Oriented Execution (I)</vt:lpstr>
      <vt:lpstr>Limitations of Bit-Serial PUD Systems:  Throughput-Oriented Execution (II)</vt:lpstr>
      <vt:lpstr>Limitations of Bit-Serial PUD Systems:  Throughput-Oriented Execution (II)</vt:lpstr>
      <vt:lpstr>Limitations of Bit-Serial PUD Systems:  Throughput-Oriented Execution (II)</vt:lpstr>
      <vt:lpstr>Limitations of Bit-Serial PUD Systems:  Throughput-Oriented Execution (II)</vt:lpstr>
      <vt:lpstr>Opportunities for Bit-Serial PUD:  Latency Reduction with Subarray Parallelism (I)</vt:lpstr>
      <vt:lpstr>Opportunities for Bit-Serial PUD:  Latency Reduction with Subarray Parallelism (II)</vt:lpstr>
      <vt:lpstr>Opportunities for Bit-Serial PUD:  Latency Reduction with Subarray Parallelism (III)</vt:lpstr>
      <vt:lpstr>Opportunities for Bit-Serial PUD:  Latency Reduction with Subarray Parallelism (III)</vt:lpstr>
      <vt:lpstr>Opportunities for Bit-Serial PUD:  Latency Reduction with Subarray Parallelism (III)</vt:lpstr>
      <vt:lpstr>Opportunities for Bit-Serial PUD:  Latency Reduction with Subarray Parallelism (III)</vt:lpstr>
      <vt:lpstr>Opportunities for Bit-Serial PUD:  Overview</vt:lpstr>
      <vt:lpstr>Limitations of Bit-Serial PUD Systems:  Scalability Challenges for High-Precision</vt:lpstr>
      <vt:lpstr>Opportunities for Bit-Serial PUD:  Alternative Data Representation for High-Precision</vt:lpstr>
      <vt:lpstr>Proteus:  Design Overview (I)</vt:lpstr>
      <vt:lpstr>Proteus:  Design Overview (II) </vt:lpstr>
      <vt:lpstr>Proteus:  Design Overview (III) </vt:lpstr>
      <vt:lpstr>Proteus:  Design Overview (IV) </vt:lpstr>
      <vt:lpstr>Proteus:  Design Overview (IV) </vt:lpstr>
      <vt:lpstr>Proteus:  More in the Paper &amp; GitHub</vt:lpstr>
      <vt:lpstr>Proteus:  More in the Paper &amp; GitHub</vt:lpstr>
      <vt:lpstr>Evaluation:  Methodology Overview</vt:lpstr>
      <vt:lpstr>Evaluation:  Performance Analysis </vt:lpstr>
      <vt:lpstr>Evaluation:  Energy Analysis </vt:lpstr>
      <vt:lpstr>Evaluation:  More in the Paper</vt:lpstr>
      <vt:lpstr>Evaluation:  More in the Paper</vt:lpstr>
      <vt:lpstr>Processing-Using-Memory Systems  for Bulk Bitwise Operations</vt:lpstr>
      <vt:lpstr>PowerPoint Presentation</vt:lpstr>
      <vt:lpstr>Bit-Serial PUD Addition</vt:lpstr>
      <vt:lpstr>Intra-Mat Interconnect</vt:lpstr>
      <vt:lpstr>Performance for Single Applications</vt:lpstr>
      <vt:lpstr>SIMD Utilization: MIMDRAM vs. SIMDRAM</vt:lpstr>
      <vt:lpstr>Weighted Speedup vs. CPU</vt:lpstr>
      <vt:lpstr>Multi-Applications: Full Data</vt:lpstr>
      <vt:lpstr>Multi-Applications: DRISA &amp; Fulcrum</vt:lpstr>
      <vt:lpstr>BLP and SALP</vt:lpstr>
      <vt:lpstr>System Configuration</vt:lpstr>
      <vt:lpstr>Workload Characteristics </vt:lpstr>
      <vt:lpstr>MIMDRAM:  In-DRAM Vector Reduction (I)</vt:lpstr>
      <vt:lpstr>MIMDRAM:  In-DRAM Vector Reduction (II)</vt:lpstr>
      <vt:lpstr>MIMDRAM:  In-DRAM Vector Reduction (III)</vt:lpstr>
      <vt:lpstr>MIMDRAM:  In-DRAM Vector Reduction (IV)</vt:lpstr>
      <vt:lpstr>PUD in COTS DRAM:  Experimental Setup</vt:lpstr>
      <vt:lpstr>PUD in COTS DRAM:  Tested DRAM Chips</vt:lpstr>
      <vt:lpstr>PUD in COTS DRAM:  Testing Methodology</vt:lpstr>
      <vt:lpstr>PUD in COTS DRAM:  Conclusion</vt:lpstr>
      <vt:lpstr>Multi-Wordline Sensing (MWS): Bitwise AND</vt:lpstr>
      <vt:lpstr>Multi-Wordline Sensing (MWS): Bitwise AND</vt:lpstr>
      <vt:lpstr>Multi-Wordline Sensing (MWS): Bitwise AND</vt:lpstr>
      <vt:lpstr>Multi-Wordline Sensing (MWS): Bitwise AND</vt:lpstr>
      <vt:lpstr>Multi-Wordline Sensing (MWS): Bitwise AND</vt:lpstr>
      <vt:lpstr>Multi-Wordline Sensing (MWS): Bitwise AND</vt:lpstr>
      <vt:lpstr>Multi-Wordline Sensing (MWS): Bitwise AND</vt:lpstr>
      <vt:lpstr>Multi-Wordline Sensing (MWS): Bitwise OR</vt:lpstr>
      <vt:lpstr>Multi-Wordline Sensing (MWS): Bitwise OR</vt:lpstr>
      <vt:lpstr>Multi-Wordline Sensing (MWS): Bitwise OR</vt:lpstr>
      <vt:lpstr>Multi-Wordline Sensing (MWS): Bitwise OR</vt:lpstr>
      <vt:lpstr>Multi-Wordline Sensing (MWS): Bitwise OR</vt:lpstr>
      <vt:lpstr>Multi-Wordline Sensing (MWS): Bitwise OR</vt:lpstr>
      <vt:lpstr>Other Types of Bitwise Operations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Microsoft Office User</dc:creator>
  <cp:lastModifiedBy>De Oliveira Junior  Geraldo Francisco</cp:lastModifiedBy>
  <cp:revision>431</cp:revision>
  <dcterms:created xsi:type="dcterms:W3CDTF">2021-10-05T08:21:40Z</dcterms:created>
  <dcterms:modified xsi:type="dcterms:W3CDTF">2025-06-21T00:28:19Z</dcterms:modified>
</cp:coreProperties>
</file>